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4"/>
  </p:notesMasterIdLst>
  <p:sldIdLst>
    <p:sldId id="256" r:id="rId2"/>
    <p:sldId id="284" r:id="rId3"/>
    <p:sldId id="287" r:id="rId4"/>
    <p:sldId id="297" r:id="rId5"/>
    <p:sldId id="299" r:id="rId6"/>
    <p:sldId id="298" r:id="rId7"/>
    <p:sldId id="288" r:id="rId8"/>
    <p:sldId id="291" r:id="rId9"/>
    <p:sldId id="293" r:id="rId10"/>
    <p:sldId id="289" r:id="rId11"/>
    <p:sldId id="294" r:id="rId12"/>
    <p:sldId id="290"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Cambria Math" panose="02040503050406030204" pitchFamily="18" charset="0"/>
      <p:regular r:id="rId19"/>
    </p:embeddedFont>
    <p:embeddedFont>
      <p:font typeface="Raleway" panose="020B0604020202020204" charset="0"/>
      <p:regular r:id="rId20"/>
      <p:bold r:id="rId21"/>
      <p:italic r:id="rId22"/>
      <p:boldItalic r:id="rId23"/>
    </p:embeddedFont>
    <p:embeddedFont>
      <p:font typeface="Montserrat"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4A0425-10F2-4310-B28B-E4B5CB7600C5}">
  <a:tblStyle styleId="{374A0425-10F2-4310-B28B-E4B5CB7600C5}"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431" autoAdjust="0"/>
  </p:normalViewPr>
  <p:slideViewPr>
    <p:cSldViewPr snapToGrid="0">
      <p:cViewPr varScale="1">
        <p:scale>
          <a:sx n="79" d="100"/>
          <a:sy n="79" d="100"/>
        </p:scale>
        <p:origin x="114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48424451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81393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lt-LT" dirty="0" smtClean="0"/>
              <a:t>Gerai diversifikuotame portfelyje išlieka tik sisteminė rizika.</a:t>
            </a:r>
          </a:p>
          <a:p>
            <a:r>
              <a:rPr lang="lt-LT" dirty="0" smtClean="0"/>
              <a:t>Investuotojai reikalauja premijos už sisteminės rizikos prisiėmimą, makroekonominiai rodikliai reprezentuoja ekonominę būklę, parodo ekonomikos rezultatus.</a:t>
            </a:r>
          </a:p>
          <a:p>
            <a:endParaRPr lang="lt-LT" dirty="0" smtClean="0"/>
          </a:p>
          <a:p>
            <a:endParaRPr lang="lt-LT" dirty="0" smtClean="0"/>
          </a:p>
          <a:p>
            <a:endParaRPr lang="lt-LT" dirty="0" smtClean="0"/>
          </a:p>
          <a:p>
            <a:r>
              <a:rPr lang="lt-LT" dirty="0" smtClean="0"/>
              <a:t>Mūsų darytos prielaidos:</a:t>
            </a:r>
          </a:p>
          <a:p>
            <a:r>
              <a:rPr lang="lt-LT" dirty="0" smtClean="0"/>
              <a:t>1) portfelis, sudarytas iš OMX Vilnius indekso, yra pakankamai diversifikuotas ir egzistuoja tik sisteminė rizika;</a:t>
            </a:r>
          </a:p>
          <a:p>
            <a:r>
              <a:rPr lang="lt-LT" dirty="0" smtClean="0"/>
              <a:t>2) rinkos nėra visada pusiausvyroje ir viešai prieinama informacija padeda prognozuoti OMX Vilniaus indekso grąžas;</a:t>
            </a:r>
          </a:p>
          <a:p>
            <a:r>
              <a:rPr lang="lt-LT" dirty="0" smtClean="0"/>
              <a:t>3) portfelio, sudaryto iš OMX Vilnius indekso, premijinės gražos yra tiesiškai priklausomos nuo pavėlintų ir nebūtinai pavėlintų makro ir lūkesčių,pasitikėjimo rodiklių.</a:t>
            </a:r>
          </a:p>
          <a:p>
            <a:endParaRPr lang="en-US" dirty="0"/>
          </a:p>
        </p:txBody>
      </p:sp>
    </p:spTree>
    <p:extLst>
      <p:ext uri="{BB962C8B-B14F-4D97-AF65-F5344CB8AC3E}">
        <p14:creationId xmlns:p14="http://schemas.microsoft.com/office/powerpoint/2010/main" val="3149896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l-PL" sz="1100" kern="1200" dirty="0" err="1" smtClean="0">
                <a:solidFill>
                  <a:schemeClr val="tx1"/>
                </a:solidFill>
                <a:latin typeface="+mn-lt"/>
                <a:ea typeface="+mn-ea"/>
                <a:cs typeface="+mn-cs"/>
              </a:rPr>
              <a:t>Dvigubos</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atrankos</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metodai</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nėra</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plačiai</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paplitę</a:t>
            </a:r>
            <a:r>
              <a:rPr lang="pl-PL" sz="1100" kern="1200" dirty="0" smtClean="0">
                <a:solidFill>
                  <a:schemeClr val="tx1"/>
                </a:solidFill>
                <a:latin typeface="+mn-lt"/>
                <a:ea typeface="+mn-ea"/>
                <a:cs typeface="+mn-cs"/>
              </a:rPr>
              <a:t>, tai </a:t>
            </a:r>
            <a:r>
              <a:rPr lang="pl-PL" sz="1100" kern="1200" dirty="0" err="1" smtClean="0">
                <a:solidFill>
                  <a:schemeClr val="tx1"/>
                </a:solidFill>
                <a:latin typeface="+mn-lt"/>
                <a:ea typeface="+mn-ea"/>
                <a:cs typeface="+mn-cs"/>
              </a:rPr>
              <a:t>gana</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nauja</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metodologija</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Tiesiog</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jei</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testuojat</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kažkokio</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kintamojo</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reikšmingumą</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svarbu</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įtraukti</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visus</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reikšmingus</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regresorius</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į</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testinę</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lygtį</a:t>
            </a:r>
            <a:r>
              <a:rPr lang="pl-PL" sz="1100" kern="1200" dirty="0" smtClean="0">
                <a:solidFill>
                  <a:schemeClr val="tx1"/>
                </a:solidFill>
                <a:latin typeface="+mn-lt"/>
                <a:ea typeface="+mn-ea"/>
                <a:cs typeface="+mn-cs"/>
              </a:rPr>
              <a:t>.</a:t>
            </a:r>
          </a:p>
          <a:p>
            <a:r>
              <a:rPr lang="fi-FI" sz="1100" kern="1200" dirty="0" err="1" smtClean="0">
                <a:solidFill>
                  <a:schemeClr val="tx1"/>
                </a:solidFill>
                <a:latin typeface="+mn-lt"/>
                <a:ea typeface="+mn-ea"/>
                <a:cs typeface="+mn-cs"/>
              </a:rPr>
              <a:t>Pvz</a:t>
            </a:r>
            <a:r>
              <a:rPr lang="fi-FI" sz="1100" kern="1200" dirty="0" smtClean="0">
                <a:solidFill>
                  <a:schemeClr val="tx1"/>
                </a:solidFill>
                <a:latin typeface="+mn-lt"/>
                <a:ea typeface="+mn-ea"/>
                <a:cs typeface="+mn-cs"/>
              </a:rPr>
              <a:t>. </a:t>
            </a:r>
            <a:r>
              <a:rPr lang="fi-FI" sz="1100" kern="1200" dirty="0" err="1" smtClean="0">
                <a:solidFill>
                  <a:schemeClr val="tx1"/>
                </a:solidFill>
                <a:latin typeface="+mn-lt"/>
                <a:ea typeface="+mn-ea"/>
                <a:cs typeface="+mn-cs"/>
              </a:rPr>
              <a:t>testuojate</a:t>
            </a:r>
            <a:r>
              <a:rPr lang="fi-FI" sz="1100" kern="1200" dirty="0" smtClean="0">
                <a:solidFill>
                  <a:schemeClr val="tx1"/>
                </a:solidFill>
                <a:latin typeface="+mn-lt"/>
                <a:ea typeface="+mn-ea"/>
                <a:cs typeface="+mn-cs"/>
              </a:rPr>
              <a:t>   Y = a + b (</a:t>
            </a:r>
            <a:r>
              <a:rPr lang="fi-FI" sz="1100" kern="1200" dirty="0" err="1" smtClean="0">
                <a:solidFill>
                  <a:schemeClr val="tx1"/>
                </a:solidFill>
                <a:latin typeface="+mn-lt"/>
                <a:ea typeface="+mn-ea"/>
                <a:cs typeface="+mn-cs"/>
              </a:rPr>
              <a:t>testo</a:t>
            </a:r>
            <a:r>
              <a:rPr lang="fi-FI" sz="1100" kern="1200" dirty="0" smtClean="0">
                <a:solidFill>
                  <a:schemeClr val="tx1"/>
                </a:solidFill>
                <a:latin typeface="+mn-lt"/>
                <a:ea typeface="+mn-ea"/>
                <a:cs typeface="+mn-cs"/>
              </a:rPr>
              <a:t> </a:t>
            </a:r>
            <a:r>
              <a:rPr lang="fi-FI" sz="1100" kern="1200" dirty="0" err="1" smtClean="0">
                <a:solidFill>
                  <a:schemeClr val="tx1"/>
                </a:solidFill>
                <a:latin typeface="+mn-lt"/>
                <a:ea typeface="+mn-ea"/>
                <a:cs typeface="+mn-cs"/>
              </a:rPr>
              <a:t>kintamasis</a:t>
            </a:r>
            <a:r>
              <a:rPr lang="fi-FI" sz="1100" kern="1200" dirty="0" smtClean="0">
                <a:solidFill>
                  <a:schemeClr val="tx1"/>
                </a:solidFill>
                <a:latin typeface="+mn-lt"/>
                <a:ea typeface="+mn-ea"/>
                <a:cs typeface="+mn-cs"/>
              </a:rPr>
              <a:t>) + c (</a:t>
            </a:r>
            <a:r>
              <a:rPr lang="fi-FI" sz="1100" kern="1200" dirty="0" err="1" smtClean="0">
                <a:solidFill>
                  <a:schemeClr val="tx1"/>
                </a:solidFill>
                <a:latin typeface="+mn-lt"/>
                <a:ea typeface="+mn-ea"/>
                <a:cs typeface="+mn-cs"/>
              </a:rPr>
              <a:t>kiti</a:t>
            </a:r>
            <a:r>
              <a:rPr lang="fi-FI" sz="1100" kern="1200" dirty="0" smtClean="0">
                <a:solidFill>
                  <a:schemeClr val="tx1"/>
                </a:solidFill>
                <a:latin typeface="+mn-lt"/>
                <a:ea typeface="+mn-ea"/>
                <a:cs typeface="+mn-cs"/>
              </a:rPr>
              <a:t> </a:t>
            </a:r>
            <a:r>
              <a:rPr lang="fi-FI" sz="1100" kern="1200" dirty="0" err="1" smtClean="0">
                <a:solidFill>
                  <a:schemeClr val="tx1"/>
                </a:solidFill>
                <a:latin typeface="+mn-lt"/>
                <a:ea typeface="+mn-ea"/>
                <a:cs typeface="+mn-cs"/>
              </a:rPr>
              <a:t>kintamieji</a:t>
            </a:r>
            <a:r>
              <a:rPr lang="fi-FI" sz="1100" kern="1200" dirty="0" smtClean="0">
                <a:solidFill>
                  <a:schemeClr val="tx1"/>
                </a:solidFill>
                <a:latin typeface="+mn-lt"/>
                <a:ea typeface="+mn-ea"/>
                <a:cs typeface="+mn-cs"/>
              </a:rPr>
              <a:t>) + liekana</a:t>
            </a:r>
          </a:p>
          <a:p>
            <a:r>
              <a:rPr lang="hr-HR" sz="1100" kern="1200" dirty="0" smtClean="0">
                <a:solidFill>
                  <a:schemeClr val="tx1"/>
                </a:solidFill>
                <a:latin typeface="+mn-lt"/>
                <a:ea typeface="+mn-ea"/>
                <a:cs typeface="+mn-cs"/>
              </a:rPr>
              <a:t>dabar kiti kintamieji tai kintamuju sajunga is atrinktu aiskinti Y-a su stepAIC ir atrinktu aiskinti testo kintamaji su stepAIC, tiesa net ir toks būdas nesprendžia normalumo ir heteroskedastiškumo problemų, nes išsprendžia praleisto kintamojo problemą ir tik ją. Pastaroji pavojingesnė nei normalumo ir hetero, nes lemia parametro įverčio poslinkius ir gana stiprius</a:t>
            </a:r>
            <a:endParaRPr lang="en-US" dirty="0" smtClean="0"/>
          </a:p>
          <a:p>
            <a:endParaRPr lang="en-US" dirty="0"/>
          </a:p>
        </p:txBody>
      </p:sp>
    </p:spTree>
    <p:extLst>
      <p:ext uri="{BB962C8B-B14F-4D97-AF65-F5344CB8AC3E}">
        <p14:creationId xmlns:p14="http://schemas.microsoft.com/office/powerpoint/2010/main" val="35105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hr-HR" sz="1100" kern="1200" dirty="0" smtClean="0">
                <a:solidFill>
                  <a:schemeClr val="tx1"/>
                </a:solidFill>
                <a:latin typeface="+mn-lt"/>
                <a:ea typeface="+mn-ea"/>
                <a:cs typeface="+mn-cs"/>
              </a:rPr>
              <a:t>didinant reikšmingumo lygmenį, didinama pirmos rūšies klaida (klaidingai tarti kad yra veiksnys (H_0: koefas yra nulis atmetama) nors jis toks nėra), kai sumažinama antros (klaidingai tarti, kad nėra veiksnys, kai iš tikrųjų yra). </a:t>
            </a:r>
            <a:endParaRPr lang="en-US" dirty="0"/>
          </a:p>
        </p:txBody>
      </p:sp>
    </p:spTree>
    <p:extLst>
      <p:ext uri="{BB962C8B-B14F-4D97-AF65-F5344CB8AC3E}">
        <p14:creationId xmlns:p14="http://schemas.microsoft.com/office/powerpoint/2010/main" val="1615935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lt-LT" dirty="0" smtClean="0"/>
              <a:t>Matome,</a:t>
            </a:r>
            <a:r>
              <a:rPr lang="lt-LT" baseline="0" dirty="0" smtClean="0"/>
              <a:t> kad kilo OMX Vilnius indeksas, taigi galime manyti net atsitiktinai investavus gautume teigiamą pelną.</a:t>
            </a:r>
            <a:endParaRPr lang="en-US" dirty="0"/>
          </a:p>
        </p:txBody>
      </p:sp>
    </p:spTree>
    <p:extLst>
      <p:ext uri="{BB962C8B-B14F-4D97-AF65-F5344CB8AC3E}">
        <p14:creationId xmlns:p14="http://schemas.microsoft.com/office/powerpoint/2010/main" val="795828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lt-LT" dirty="0" smtClean="0"/>
              <a:t>Strategija: perkamas</a:t>
            </a:r>
            <a:r>
              <a:rPr lang="lt-LT" baseline="0" dirty="0" smtClean="0"/>
              <a:t>  portfelis, reprezentuojantis OMX Vilnius indekso reikšmes, jei prognozuojama mėnesio grąža yra didesnė už 2</a:t>
            </a:r>
            <a:r>
              <a:rPr lang="en-US" baseline="0" dirty="0" smtClean="0"/>
              <a:t>% </a:t>
            </a:r>
            <a:r>
              <a:rPr lang="en-US" baseline="0" dirty="0" err="1" smtClean="0"/>
              <a:t>ir</a:t>
            </a:r>
            <a:r>
              <a:rPr lang="en-US" baseline="0" dirty="0" smtClean="0"/>
              <a:t> </a:t>
            </a:r>
            <a:r>
              <a:rPr lang="en-US" baseline="0" dirty="0" err="1" smtClean="0"/>
              <a:t>parduodama</a:t>
            </a:r>
            <a:r>
              <a:rPr lang="en-US" baseline="0" dirty="0" smtClean="0"/>
              <a:t> </a:t>
            </a:r>
            <a:r>
              <a:rPr lang="en-US" baseline="0" dirty="0" err="1" smtClean="0"/>
              <a:t>po</a:t>
            </a:r>
            <a:r>
              <a:rPr lang="en-US" baseline="0" dirty="0" smtClean="0"/>
              <a:t> m</a:t>
            </a:r>
            <a:r>
              <a:rPr lang="lt-LT" baseline="0" dirty="0" smtClean="0"/>
              <a:t>ėnesio.  Modelio koeficientai gaunami MKM imant duomenis iš praėjusių mėnesių. Modelis yra toks pat per visus mėnesius, kinta tik koeficientai. Palyginama su atsitiktiniu investavimu, atsitiktinai investuojama tiek pat kartų ir tokiomis pat sąlygomis kaip ir investavimu su strategija. </a:t>
            </a:r>
            <a:endParaRPr lang="en-US" dirty="0"/>
          </a:p>
        </p:txBody>
      </p:sp>
    </p:spTree>
    <p:extLst>
      <p:ext uri="{BB962C8B-B14F-4D97-AF65-F5344CB8AC3E}">
        <p14:creationId xmlns:p14="http://schemas.microsoft.com/office/powerpoint/2010/main" val="4078597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lt-LT" dirty="0" smtClean="0"/>
              <a:t>Galbūt teigiami preitos</a:t>
            </a:r>
            <a:r>
              <a:rPr lang="lt-LT" baseline="0" dirty="0" smtClean="0"/>
              <a:t> strategijos rezultatai yra dėl nustatyto modelio, kuriam nustatyti buvo naudojama visa turima informacija, duomenys. Todėl čia tikrinama ta pati strategija: pirkti, jei prognozuojama daugiau </a:t>
            </a:r>
            <a:r>
              <a:rPr lang="en-US" baseline="0" dirty="0" err="1" smtClean="0"/>
              <a:t>negu</a:t>
            </a:r>
            <a:r>
              <a:rPr lang="en-US" baseline="0" dirty="0" smtClean="0"/>
              <a:t> </a:t>
            </a:r>
            <a:r>
              <a:rPr lang="lt-LT" baseline="0" dirty="0" smtClean="0"/>
              <a:t>2</a:t>
            </a:r>
            <a:r>
              <a:rPr lang="en-US" baseline="0" dirty="0" smtClean="0"/>
              <a:t>% m</a:t>
            </a:r>
            <a:r>
              <a:rPr lang="lt-LT" baseline="0" dirty="0" smtClean="0"/>
              <a:t>ėnesio grąžos ir po mėnesio iškart parduodama, tačiau tiek koeficientai ir tiek modelis gali kisti dėl didėjamos informacijos.  Kaip matome, vistiek pelningiau investuojama su strategija nei atsitiktiniu investavimu.</a:t>
            </a:r>
            <a:endParaRPr lang="en-US" dirty="0"/>
          </a:p>
        </p:txBody>
      </p:sp>
    </p:spTree>
    <p:extLst>
      <p:ext uri="{BB962C8B-B14F-4D97-AF65-F5344CB8AC3E}">
        <p14:creationId xmlns:p14="http://schemas.microsoft.com/office/powerpoint/2010/main" val="2389575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pic>
        <p:nvPicPr>
          <p:cNvPr id="10" name="Shape 10" descr="buildings4.jpg"/>
          <p:cNvPicPr preferRelativeResize="0"/>
          <p:nvPr/>
        </p:nvPicPr>
        <p:blipFill>
          <a:blip r:embed="rId2">
            <a:alphaModFix amt="10000"/>
          </a:blip>
          <a:stretch>
            <a:fillRect/>
          </a:stretch>
        </p:blipFill>
        <p:spPr>
          <a:xfrm>
            <a:off x="0" y="0"/>
            <a:ext cx="9144000" cy="5143500"/>
          </a:xfrm>
          <a:prstGeom prst="rect">
            <a:avLst/>
          </a:prstGeom>
          <a:noFill/>
          <a:ln>
            <a:noFill/>
          </a:ln>
        </p:spPr>
      </p:pic>
      <p:sp>
        <p:nvSpPr>
          <p:cNvPr id="11" name="Shape 11"/>
          <p:cNvSpPr/>
          <p:nvPr/>
        </p:nvSpPr>
        <p:spPr>
          <a:xfrm>
            <a:off x="283500" y="289525"/>
            <a:ext cx="8577000" cy="4564500"/>
          </a:xfrm>
          <a:prstGeom prst="rect">
            <a:avLst/>
          </a:prstGeom>
          <a:noFill/>
          <a:ln w="28575" cap="flat" cmpd="sng">
            <a:solidFill>
              <a:srgbClr val="FFFF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2" name="Shape 12"/>
          <p:cNvCxnSpPr/>
          <p:nvPr/>
        </p:nvCxnSpPr>
        <p:spPr>
          <a:xfrm>
            <a:off x="802057" y="1791243"/>
            <a:ext cx="235200" cy="0"/>
          </a:xfrm>
          <a:prstGeom prst="straightConnector1">
            <a:avLst/>
          </a:prstGeom>
          <a:noFill/>
          <a:ln w="9525" cap="flat" cmpd="sng">
            <a:solidFill>
              <a:srgbClr val="FFFFFF"/>
            </a:solidFill>
            <a:prstDash val="solid"/>
            <a:round/>
            <a:headEnd type="none" w="lg" len="lg"/>
            <a:tailEnd type="none" w="lg" len="lg"/>
          </a:ln>
        </p:spPr>
      </p:cxnSp>
      <p:sp>
        <p:nvSpPr>
          <p:cNvPr id="13" name="Shape 13"/>
          <p:cNvSpPr txBox="1">
            <a:spLocks noGrp="1"/>
          </p:cNvSpPr>
          <p:nvPr>
            <p:ph type="ctrTitle"/>
          </p:nvPr>
        </p:nvSpPr>
        <p:spPr>
          <a:xfrm>
            <a:off x="685800" y="1839425"/>
            <a:ext cx="6036600" cy="1159800"/>
          </a:xfrm>
          <a:prstGeom prst="rect">
            <a:avLst/>
          </a:prstGeom>
        </p:spPr>
        <p:txBody>
          <a:bodyPr lIns="91425" tIns="91425" rIns="91425" bIns="91425" anchor="t"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3"/>
        <p:cNvGrpSpPr/>
        <p:nvPr/>
      </p:nvGrpSpPr>
      <p:grpSpPr>
        <a:xfrm>
          <a:off x="0" y="0"/>
          <a:ext cx="0" cy="0"/>
          <a:chOff x="0" y="0"/>
          <a:chExt cx="0" cy="0"/>
        </a:xfrm>
      </p:grpSpPr>
      <p:pic>
        <p:nvPicPr>
          <p:cNvPr id="64" name="Shape 64" descr="buildings2.jpg"/>
          <p:cNvPicPr preferRelativeResize="0"/>
          <p:nvPr/>
        </p:nvPicPr>
        <p:blipFill>
          <a:blip r:embed="rId2">
            <a:alphaModFix amt="10000"/>
          </a:blip>
          <a:stretch>
            <a:fillRect/>
          </a:stretch>
        </p:blipFill>
        <p:spPr>
          <a:xfrm>
            <a:off x="0" y="0"/>
            <a:ext cx="9144000" cy="5143500"/>
          </a:xfrm>
          <a:prstGeom prst="rect">
            <a:avLst/>
          </a:prstGeom>
          <a:noFill/>
          <a:ln>
            <a:noFill/>
          </a:ln>
        </p:spPr>
      </p:pic>
      <p:sp>
        <p:nvSpPr>
          <p:cNvPr id="65" name="Shape 65"/>
          <p:cNvSpPr/>
          <p:nvPr/>
        </p:nvSpPr>
        <p:spPr>
          <a:xfrm>
            <a:off x="283500" y="289525"/>
            <a:ext cx="8577000" cy="4564500"/>
          </a:xfrm>
          <a:prstGeom prst="rect">
            <a:avLst/>
          </a:prstGeom>
          <a:noFill/>
          <a:ln w="28575" cap="flat" cmpd="sng">
            <a:solidFill>
              <a:srgbClr val="FFFF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txBox="1">
            <a:spLocks noGrp="1"/>
          </p:cNvSpPr>
          <p:nvPr>
            <p:ph type="sldNum" idx="12"/>
          </p:nvPr>
        </p:nvSpPr>
        <p:spPr>
          <a:xfrm>
            <a:off x="457199" y="4189182"/>
            <a:ext cx="842211" cy="544500"/>
          </a:xfrm>
          <a:prstGeom prst="rect">
            <a:avLst/>
          </a:prstGeom>
        </p:spPr>
        <p:txBody>
          <a:bodyPr lIns="91425" tIns="91425" rIns="91425" bIns="91425" anchor="b" anchorCtr="0">
            <a:noAutofit/>
          </a:bodyPr>
          <a:lstStyle>
            <a:lvl1pPr>
              <a:defRPr>
                <a:solidFill>
                  <a:schemeClr val="bg1"/>
                </a:solidFill>
                <a:latin typeface="Calibri" panose="020F0502020204030204" pitchFamily="34" charset="0"/>
              </a:defRPr>
            </a:lvl1pPr>
          </a:lstStyle>
          <a:p>
            <a:fld id="{00000000-1234-1234-1234-123412341234}" type="slidenum">
              <a:rPr lang="en" smtClean="0"/>
              <a:pPr/>
              <a:t>‹#›</a:t>
            </a:fld>
            <a:r>
              <a:rPr lang="en" dirty="0" smtClean="0"/>
              <a:t> i</a:t>
            </a:r>
            <a:r>
              <a:rPr lang="lt-LT" dirty="0" smtClean="0"/>
              <a:t>š 12</a:t>
            </a:r>
            <a:endParaRPr lang="en"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486DB"/>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1146025"/>
            <a:ext cx="2154600" cy="816300"/>
          </a:xfrm>
          <a:prstGeom prst="rect">
            <a:avLst/>
          </a:prstGeom>
          <a:noFill/>
          <a:ln>
            <a:noFill/>
          </a:ln>
        </p:spPr>
        <p:txBody>
          <a:bodyPr lIns="91425" tIns="91425" rIns="91425" bIns="91425" anchor="t" anchorCtr="0"/>
          <a:lstStyle>
            <a:lvl1pPr lvl="0">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1pPr>
            <a:lvl2pPr lvl="1">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2pPr>
            <a:lvl3pPr lvl="2">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3pPr>
            <a:lvl4pPr lvl="3">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4pPr>
            <a:lvl5pPr lvl="4">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5pPr>
            <a:lvl6pPr lvl="5">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6pPr>
            <a:lvl7pPr lvl="6">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7pPr>
            <a:lvl8pPr lvl="7">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8pPr>
            <a:lvl9pPr lvl="8">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2961550" y="1146025"/>
            <a:ext cx="5502900" cy="3547500"/>
          </a:xfrm>
          <a:prstGeom prst="rect">
            <a:avLst/>
          </a:prstGeom>
          <a:noFill/>
          <a:ln>
            <a:noFill/>
          </a:ln>
        </p:spPr>
        <p:txBody>
          <a:bodyPr lIns="91425" tIns="91425" rIns="91425" bIns="91425" anchor="t" anchorCtr="0"/>
          <a:lstStyle>
            <a:lvl1pPr lvl="0">
              <a:spcBef>
                <a:spcPts val="600"/>
              </a:spcBef>
              <a:buClr>
                <a:srgbClr val="FFFFFF"/>
              </a:buClr>
              <a:buSzPct val="100000"/>
              <a:buFont typeface="Raleway"/>
              <a:buChar char="▫"/>
              <a:defRPr sz="2400">
                <a:solidFill>
                  <a:srgbClr val="FFFFFF"/>
                </a:solidFill>
                <a:latin typeface="Raleway"/>
                <a:ea typeface="Raleway"/>
                <a:cs typeface="Raleway"/>
                <a:sym typeface="Raleway"/>
              </a:defRPr>
            </a:lvl1pPr>
            <a:lvl2pPr lvl="1">
              <a:spcBef>
                <a:spcPts val="480"/>
              </a:spcBef>
              <a:buClr>
                <a:srgbClr val="FFFFFF"/>
              </a:buClr>
              <a:buSzPct val="100000"/>
              <a:buFont typeface="Raleway"/>
              <a:buChar char="▫"/>
              <a:defRPr sz="2400">
                <a:solidFill>
                  <a:srgbClr val="FFFFFF"/>
                </a:solidFill>
                <a:latin typeface="Raleway"/>
                <a:ea typeface="Raleway"/>
                <a:cs typeface="Raleway"/>
                <a:sym typeface="Raleway"/>
              </a:defRPr>
            </a:lvl2pPr>
            <a:lvl3pPr lvl="2">
              <a:spcBef>
                <a:spcPts val="480"/>
              </a:spcBef>
              <a:buClr>
                <a:srgbClr val="FFFFFF"/>
              </a:buClr>
              <a:buSzPct val="100000"/>
              <a:buFont typeface="Raleway"/>
              <a:buChar char="▫"/>
              <a:defRPr sz="2400">
                <a:solidFill>
                  <a:srgbClr val="FFFFFF"/>
                </a:solidFill>
                <a:latin typeface="Raleway"/>
                <a:ea typeface="Raleway"/>
                <a:cs typeface="Raleway"/>
                <a:sym typeface="Raleway"/>
              </a:defRPr>
            </a:lvl3pPr>
            <a:lvl4pPr lvl="3">
              <a:spcBef>
                <a:spcPts val="360"/>
              </a:spcBef>
              <a:buClr>
                <a:srgbClr val="FFFFFF"/>
              </a:buClr>
              <a:buSzPct val="100000"/>
              <a:buFont typeface="Raleway"/>
              <a:buChar char="▫"/>
              <a:defRPr sz="2400">
                <a:solidFill>
                  <a:srgbClr val="FFFFFF"/>
                </a:solidFill>
                <a:latin typeface="Raleway"/>
                <a:ea typeface="Raleway"/>
                <a:cs typeface="Raleway"/>
                <a:sym typeface="Raleway"/>
              </a:defRPr>
            </a:lvl4pPr>
            <a:lvl5pPr lvl="4">
              <a:spcBef>
                <a:spcPts val="360"/>
              </a:spcBef>
              <a:buClr>
                <a:srgbClr val="FFFFFF"/>
              </a:buClr>
              <a:buSzPct val="100000"/>
              <a:buFont typeface="Raleway"/>
              <a:buChar char="▫"/>
              <a:defRPr sz="2400">
                <a:solidFill>
                  <a:srgbClr val="FFFFFF"/>
                </a:solidFill>
                <a:latin typeface="Raleway"/>
                <a:ea typeface="Raleway"/>
                <a:cs typeface="Raleway"/>
                <a:sym typeface="Raleway"/>
              </a:defRPr>
            </a:lvl5pPr>
            <a:lvl6pPr lvl="5">
              <a:spcBef>
                <a:spcPts val="360"/>
              </a:spcBef>
              <a:buClr>
                <a:srgbClr val="FFFFFF"/>
              </a:buClr>
              <a:buSzPct val="100000"/>
              <a:buFont typeface="Raleway"/>
              <a:buChar char="▫"/>
              <a:defRPr sz="2400">
                <a:solidFill>
                  <a:srgbClr val="FFFFFF"/>
                </a:solidFill>
                <a:latin typeface="Raleway"/>
                <a:ea typeface="Raleway"/>
                <a:cs typeface="Raleway"/>
                <a:sym typeface="Raleway"/>
              </a:defRPr>
            </a:lvl6pPr>
            <a:lvl7pPr lvl="6">
              <a:spcBef>
                <a:spcPts val="360"/>
              </a:spcBef>
              <a:buClr>
                <a:srgbClr val="FFFFFF"/>
              </a:buClr>
              <a:buSzPct val="100000"/>
              <a:buFont typeface="Raleway"/>
              <a:buChar char="▫"/>
              <a:defRPr sz="2400">
                <a:solidFill>
                  <a:srgbClr val="FFFFFF"/>
                </a:solidFill>
                <a:latin typeface="Raleway"/>
                <a:ea typeface="Raleway"/>
                <a:cs typeface="Raleway"/>
                <a:sym typeface="Raleway"/>
              </a:defRPr>
            </a:lvl7pPr>
            <a:lvl8pPr lvl="7">
              <a:spcBef>
                <a:spcPts val="360"/>
              </a:spcBef>
              <a:buClr>
                <a:srgbClr val="FFFFFF"/>
              </a:buClr>
              <a:buSzPct val="100000"/>
              <a:buFont typeface="Raleway"/>
              <a:buChar char="▫"/>
              <a:defRPr sz="2400">
                <a:solidFill>
                  <a:srgbClr val="FFFFFF"/>
                </a:solidFill>
                <a:latin typeface="Raleway"/>
                <a:ea typeface="Raleway"/>
                <a:cs typeface="Raleway"/>
                <a:sym typeface="Raleway"/>
              </a:defRPr>
            </a:lvl8pPr>
            <a:lvl9pPr lvl="8">
              <a:spcBef>
                <a:spcPts val="360"/>
              </a:spcBef>
              <a:buClr>
                <a:srgbClr val="FFFFFF"/>
              </a:buClr>
              <a:buSzPct val="100000"/>
              <a:buFont typeface="Raleway"/>
              <a:buChar char="▫"/>
              <a:defRPr sz="2400">
                <a:solidFill>
                  <a:srgbClr val="FFFFFF"/>
                </a:solidFill>
                <a:latin typeface="Raleway"/>
                <a:ea typeface="Raleway"/>
                <a:cs typeface="Raleway"/>
                <a:sym typeface="Raleway"/>
              </a:defRPr>
            </a:lvl9pPr>
          </a:lstStyle>
          <a:p>
            <a:endParaRPr/>
          </a:p>
        </p:txBody>
      </p:sp>
      <p:sp>
        <p:nvSpPr>
          <p:cNvPr id="8" name="Shape 8"/>
          <p:cNvSpPr txBox="1">
            <a:spLocks noGrp="1"/>
          </p:cNvSpPr>
          <p:nvPr>
            <p:ph type="sldNum" idx="12"/>
          </p:nvPr>
        </p:nvSpPr>
        <p:spPr>
          <a:xfrm>
            <a:off x="457199" y="4189182"/>
            <a:ext cx="1256097" cy="544500"/>
          </a:xfrm>
          <a:prstGeom prst="rect">
            <a:avLst/>
          </a:prstGeom>
          <a:noFill/>
          <a:ln>
            <a:noFill/>
          </a:ln>
        </p:spPr>
        <p:txBody>
          <a:bodyPr lIns="91425" tIns="91425" rIns="91425" bIns="91425" anchor="b" anchorCtr="0">
            <a:noAutofit/>
          </a:bodyPr>
          <a:lstStyle/>
          <a:p>
            <a:fld id="{00000000-1234-1234-1234-123412341234}" type="slidenum">
              <a:rPr lang="en" sz="1800" b="1" smtClean="0">
                <a:solidFill>
                  <a:srgbClr val="FFFFFF"/>
                </a:solidFill>
                <a:latin typeface="Montserrat"/>
                <a:ea typeface="Montserrat"/>
                <a:cs typeface="Montserrat"/>
                <a:sym typeface="Montserrat"/>
              </a:rPr>
              <a:pPr/>
              <a:t>‹#›</a:t>
            </a:fld>
            <a:r>
              <a:rPr lang="lt-LT" sz="1800" b="1" dirty="0" smtClean="0">
                <a:solidFill>
                  <a:srgbClr val="FFFFFF"/>
                </a:solidFill>
                <a:latin typeface="Montserrat"/>
                <a:ea typeface="Montserrat"/>
                <a:cs typeface="Montserrat"/>
                <a:sym typeface="Montserrat"/>
              </a:rPr>
              <a:t> iš 12</a:t>
            </a:r>
            <a:endParaRPr lang="en" sz="1800" b="1" dirty="0">
              <a:solidFill>
                <a:srgbClr val="FFFFFF"/>
              </a:solidFill>
              <a:latin typeface="Montserrat"/>
              <a:ea typeface="Montserrat"/>
              <a:cs typeface="Montserrat"/>
              <a:sym typeface="Montserrat"/>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486DB"/>
        </a:solidFill>
        <a:effectLst/>
      </p:bgPr>
    </p:bg>
    <p:spTree>
      <p:nvGrpSpPr>
        <p:cNvPr id="1" name="Shape 73"/>
        <p:cNvGrpSpPr/>
        <p:nvPr/>
      </p:nvGrpSpPr>
      <p:grpSpPr>
        <a:xfrm>
          <a:off x="0" y="0"/>
          <a:ext cx="0" cy="0"/>
          <a:chOff x="0" y="0"/>
          <a:chExt cx="0" cy="0"/>
        </a:xfrm>
      </p:grpSpPr>
      <p:sp>
        <p:nvSpPr>
          <p:cNvPr id="74" name="Shape 74"/>
          <p:cNvSpPr txBox="1">
            <a:spLocks noGrp="1"/>
          </p:cNvSpPr>
          <p:nvPr>
            <p:ph type="ctrTitle"/>
          </p:nvPr>
        </p:nvSpPr>
        <p:spPr>
          <a:xfrm>
            <a:off x="1795409" y="937050"/>
            <a:ext cx="6036600" cy="1159800"/>
          </a:xfrm>
          <a:prstGeom prst="rect">
            <a:avLst/>
          </a:prstGeom>
        </p:spPr>
        <p:txBody>
          <a:bodyPr lIns="91425" tIns="91425" rIns="91425" bIns="91425" anchor="t" anchorCtr="0">
            <a:noAutofit/>
          </a:bodyPr>
          <a:lstStyle/>
          <a:p>
            <a:pPr lvl="0" algn="ctr">
              <a:spcBef>
                <a:spcPts val="0"/>
              </a:spcBef>
              <a:buNone/>
            </a:pPr>
            <a:r>
              <a:rPr lang="en" sz="2800" dirty="0" smtClean="0">
                <a:latin typeface="Calibri" panose="020F0502020204030204" pitchFamily="34" charset="0"/>
              </a:rPr>
              <a:t>Lietuvos akcij</a:t>
            </a:r>
            <a:r>
              <a:rPr lang="lt-LT" sz="2800" dirty="0" smtClean="0">
                <a:latin typeface="Calibri" panose="020F0502020204030204" pitchFamily="34" charset="0"/>
              </a:rPr>
              <a:t>ų rinkos grąžos priklausomybė nuo makroekonominių duomenų</a:t>
            </a:r>
            <a:endParaRPr lang="en" sz="2800" dirty="0">
              <a:latin typeface="Calibri" panose="020F0502020204030204" pitchFamily="34" charset="0"/>
            </a:endParaRPr>
          </a:p>
        </p:txBody>
      </p:sp>
      <p:grpSp>
        <p:nvGrpSpPr>
          <p:cNvPr id="75" name="Shape 75"/>
          <p:cNvGrpSpPr/>
          <p:nvPr/>
        </p:nvGrpSpPr>
        <p:grpSpPr>
          <a:xfrm>
            <a:off x="800651" y="1070678"/>
            <a:ext cx="543559" cy="446272"/>
            <a:chOff x="2599525" y="3688600"/>
            <a:chExt cx="428675" cy="351950"/>
          </a:xfrm>
        </p:grpSpPr>
        <p:sp>
          <p:nvSpPr>
            <p:cNvPr id="76" name="Shape 76"/>
            <p:cNvSpPr/>
            <p:nvPr/>
          </p:nvSpPr>
          <p:spPr>
            <a:xfrm>
              <a:off x="2599525" y="3688600"/>
              <a:ext cx="428675" cy="168675"/>
            </a:xfrm>
            <a:custGeom>
              <a:avLst/>
              <a:gdLst/>
              <a:ahLst/>
              <a:cxnLst/>
              <a:rect l="0" t="0" r="0" b="0"/>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 name="Shape 77"/>
            <p:cNvSpPr/>
            <p:nvPr/>
          </p:nvSpPr>
          <p:spPr>
            <a:xfrm>
              <a:off x="2792550" y="3862125"/>
              <a:ext cx="42650" cy="23775"/>
            </a:xfrm>
            <a:custGeom>
              <a:avLst/>
              <a:gdLst/>
              <a:ahLst/>
              <a:cxnLst/>
              <a:rect l="0" t="0" r="0" b="0"/>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2599525" y="3852375"/>
              <a:ext cx="428675" cy="188175"/>
            </a:xfrm>
            <a:custGeom>
              <a:avLst/>
              <a:gdLst/>
              <a:ahLst/>
              <a:cxnLst/>
              <a:rect l="0" t="0" r="0" b="0"/>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 name="TextBox 1"/>
          <p:cNvSpPr txBox="1"/>
          <p:nvPr/>
        </p:nvSpPr>
        <p:spPr>
          <a:xfrm>
            <a:off x="4325418" y="2535800"/>
            <a:ext cx="4947273" cy="307777"/>
          </a:xfrm>
          <a:prstGeom prst="rect">
            <a:avLst/>
          </a:prstGeom>
          <a:noFill/>
        </p:spPr>
        <p:txBody>
          <a:bodyPr wrap="square" rtlCol="0">
            <a:spAutoFit/>
          </a:bodyPr>
          <a:lstStyle/>
          <a:p>
            <a:r>
              <a:rPr lang="lt-LT" dirty="0" smtClean="0">
                <a:solidFill>
                  <a:schemeClr val="bg1"/>
                </a:solidFill>
                <a:latin typeface="Calibri" panose="020F0502020204030204" pitchFamily="34" charset="0"/>
              </a:rPr>
              <a:t>Parengė: Paulius Kostickis ir Manvydas Sokolovas</a:t>
            </a:r>
            <a:endParaRPr lang="en-US" dirty="0">
              <a:solidFill>
                <a:schemeClr val="bg1"/>
              </a:solidFill>
              <a:latin typeface="Calibri" panose="020F0502020204030204" pitchFamily="34" charset="0"/>
            </a:endParaRPr>
          </a:p>
        </p:txBody>
      </p:sp>
      <p:sp>
        <p:nvSpPr>
          <p:cNvPr id="3" name="TextBox 2"/>
          <p:cNvSpPr txBox="1"/>
          <p:nvPr/>
        </p:nvSpPr>
        <p:spPr>
          <a:xfrm>
            <a:off x="4325418" y="3030876"/>
            <a:ext cx="3708972" cy="276999"/>
          </a:xfrm>
          <a:prstGeom prst="rect">
            <a:avLst/>
          </a:prstGeom>
          <a:noFill/>
        </p:spPr>
        <p:txBody>
          <a:bodyPr wrap="square" rtlCol="0">
            <a:spAutoFit/>
          </a:bodyPr>
          <a:lstStyle/>
          <a:p>
            <a:r>
              <a:rPr lang="lt-LT" sz="1200" dirty="0" smtClean="0">
                <a:solidFill>
                  <a:schemeClr val="bg1"/>
                </a:solidFill>
                <a:latin typeface="Calibri" panose="020F0502020204030204" pitchFamily="34" charset="0"/>
              </a:rPr>
              <a:t>Darbo vadovas: lekt. </a:t>
            </a:r>
            <a:r>
              <a:rPr lang="lt-LT" sz="1200" dirty="0">
                <a:solidFill>
                  <a:schemeClr val="bg1"/>
                </a:solidFill>
                <a:latin typeface="Calibri" panose="020F0502020204030204" pitchFamily="34" charset="0"/>
              </a:rPr>
              <a:t>d</a:t>
            </a:r>
            <a:r>
              <a:rPr lang="lt-LT" sz="1200" dirty="0" smtClean="0">
                <a:solidFill>
                  <a:schemeClr val="bg1"/>
                </a:solidFill>
                <a:latin typeface="Calibri" panose="020F0502020204030204" pitchFamily="34" charset="0"/>
              </a:rPr>
              <a:t>r. Dmitrij Celov</a:t>
            </a:r>
            <a:endParaRPr lang="en-US" sz="1200" dirty="0">
              <a:solidFill>
                <a:schemeClr val="bg1"/>
              </a:solidFill>
              <a:latin typeface="Calibri" panose="020F0502020204030204" pitchFamily="34" charset="0"/>
            </a:endParaRPr>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10</a:t>
            </a:fld>
            <a:endParaRPr lang="en"/>
          </a:p>
        </p:txBody>
      </p:sp>
      <p:sp>
        <p:nvSpPr>
          <p:cNvPr id="4" name="TextBox 3"/>
          <p:cNvSpPr txBox="1"/>
          <p:nvPr/>
        </p:nvSpPr>
        <p:spPr>
          <a:xfrm>
            <a:off x="701749" y="648586"/>
            <a:ext cx="5316279" cy="461665"/>
          </a:xfrm>
          <a:prstGeom prst="rect">
            <a:avLst/>
          </a:prstGeom>
          <a:noFill/>
        </p:spPr>
        <p:txBody>
          <a:bodyPr wrap="square" rtlCol="0">
            <a:spAutoFit/>
          </a:bodyPr>
          <a:lstStyle/>
          <a:p>
            <a:r>
              <a:rPr lang="lt-LT" sz="2400" dirty="0" smtClean="0">
                <a:solidFill>
                  <a:schemeClr val="bg1"/>
                </a:solidFill>
                <a:latin typeface="Calibri" panose="020F0502020204030204" pitchFamily="34" charset="0"/>
              </a:rPr>
              <a:t>Tikrinamas su atsitiktiniu investavimu</a:t>
            </a:r>
            <a:endParaRPr lang="en-US" sz="2400" dirty="0">
              <a:solidFill>
                <a:schemeClr val="bg1"/>
              </a:solidFill>
              <a:latin typeface="Calibri" panose="020F0502020204030204"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3600860558"/>
              </p:ext>
            </p:extLst>
          </p:nvPr>
        </p:nvGraphicFramePr>
        <p:xfrm>
          <a:off x="816894" y="1267968"/>
          <a:ext cx="7936992" cy="1645920"/>
        </p:xfrm>
        <a:graphic>
          <a:graphicData uri="http://schemas.openxmlformats.org/drawingml/2006/table">
            <a:tbl>
              <a:tblPr firstRow="1" bandRow="1">
                <a:tableStyleId>{374A0425-10F2-4310-B28B-E4B5CB7600C5}</a:tableStyleId>
              </a:tblPr>
              <a:tblGrid>
                <a:gridCol w="1121664"/>
                <a:gridCol w="1207008"/>
                <a:gridCol w="1962912"/>
                <a:gridCol w="1645920"/>
                <a:gridCol w="1121664"/>
                <a:gridCol w="877824"/>
              </a:tblGrid>
              <a:tr h="574900">
                <a:tc>
                  <a:txBody>
                    <a:bodyPr/>
                    <a:lstStyle/>
                    <a:p>
                      <a:r>
                        <a:rPr lang="lt-LT" dirty="0" smtClean="0">
                          <a:solidFill>
                            <a:schemeClr val="bg1"/>
                          </a:solidFill>
                          <a:latin typeface="Calibri" panose="020F0502020204030204" pitchFamily="34" charset="0"/>
                        </a:rPr>
                        <a:t>Pradinės imties dydis</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Pirkimo strategijos grąža</a:t>
                      </a:r>
                      <a:r>
                        <a:rPr lang="lt-LT" baseline="0" dirty="0" smtClean="0">
                          <a:solidFill>
                            <a:schemeClr val="bg1"/>
                          </a:solidFill>
                          <a:latin typeface="Calibri" panose="020F0502020204030204" pitchFamily="34" charset="0"/>
                        </a:rPr>
                        <a:t> </a:t>
                      </a:r>
                      <a:r>
                        <a:rPr lang="en-US" baseline="0" dirty="0" smtClean="0">
                          <a:solidFill>
                            <a:schemeClr val="bg1"/>
                          </a:solidFill>
                          <a:latin typeface="Calibri" panose="020F0502020204030204" pitchFamily="34" charset="0"/>
                        </a:rPr>
                        <a:t>%</a:t>
                      </a:r>
                      <a:endParaRPr lang="en-US" dirty="0">
                        <a:solidFill>
                          <a:schemeClr val="bg1"/>
                        </a:solidFill>
                        <a:latin typeface="Calibri" panose="020F0502020204030204" pitchFamily="34" charset="0"/>
                      </a:endParaRPr>
                    </a:p>
                  </a:txBody>
                  <a:tcPr/>
                </a:tc>
                <a:tc>
                  <a:txBody>
                    <a:bodyPr/>
                    <a:lstStyle/>
                    <a:p>
                      <a:r>
                        <a:rPr lang="en-US" dirty="0" err="1" smtClean="0">
                          <a:solidFill>
                            <a:schemeClr val="bg1"/>
                          </a:solidFill>
                          <a:latin typeface="Calibri" panose="020F0502020204030204" pitchFamily="34" charset="0"/>
                        </a:rPr>
                        <a:t>Vidutin</a:t>
                      </a:r>
                      <a:r>
                        <a:rPr lang="lt-LT" dirty="0" smtClean="0">
                          <a:solidFill>
                            <a:schemeClr val="bg1"/>
                          </a:solidFill>
                          <a:latin typeface="Calibri" panose="020F0502020204030204" pitchFamily="34" charset="0"/>
                        </a:rPr>
                        <a:t>ė</a:t>
                      </a:r>
                      <a:r>
                        <a:rPr lang="lt-LT" baseline="0" dirty="0" smtClean="0">
                          <a:solidFill>
                            <a:schemeClr val="bg1"/>
                          </a:solidFill>
                          <a:latin typeface="Calibri" panose="020F0502020204030204" pitchFamily="34" charset="0"/>
                        </a:rPr>
                        <a:t> atsitiktinio pirkimo grąža </a:t>
                      </a:r>
                      <a:r>
                        <a:rPr lang="en-US" baseline="0" dirty="0" smtClean="0">
                          <a:solidFill>
                            <a:schemeClr val="bg1"/>
                          </a:solidFill>
                          <a:latin typeface="Calibri" panose="020F0502020204030204" pitchFamily="34" charset="0"/>
                        </a:rPr>
                        <a:t>%</a:t>
                      </a:r>
                      <a:endParaRPr lang="en-US" dirty="0">
                        <a:solidFill>
                          <a:schemeClr val="bg1"/>
                        </a:solidFill>
                        <a:latin typeface="Calibri" panose="020F0502020204030204" pitchFamily="34" charset="0"/>
                      </a:endParaRPr>
                    </a:p>
                  </a:txBody>
                  <a:tcPr/>
                </a:tc>
                <a:tc>
                  <a:txBody>
                    <a:bodyPr/>
                    <a:lstStyle/>
                    <a:p>
                      <a:r>
                        <a:rPr lang="en-US" dirty="0" err="1" smtClean="0">
                          <a:solidFill>
                            <a:schemeClr val="bg1"/>
                          </a:solidFill>
                          <a:latin typeface="Calibri" panose="020F0502020204030204" pitchFamily="34" charset="0"/>
                        </a:rPr>
                        <a:t>Tikimyb</a:t>
                      </a:r>
                      <a:r>
                        <a:rPr lang="lt-LT" dirty="0" smtClean="0">
                          <a:solidFill>
                            <a:schemeClr val="bg1"/>
                          </a:solidFill>
                          <a:latin typeface="Calibri" panose="020F0502020204030204" pitchFamily="34" charset="0"/>
                        </a:rPr>
                        <a:t>ė, kad geriau už atsitiktinį</a:t>
                      </a:r>
                      <a:r>
                        <a:rPr lang="lt-LT" baseline="0" dirty="0" smtClean="0">
                          <a:solidFill>
                            <a:schemeClr val="bg1"/>
                          </a:solidFill>
                          <a:latin typeface="Calibri" panose="020F0502020204030204" pitchFamily="34" charset="0"/>
                        </a:rPr>
                        <a:t> pirkimą</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Vidutinė</a:t>
                      </a:r>
                      <a:r>
                        <a:rPr lang="lt-LT" baseline="0" dirty="0" smtClean="0">
                          <a:solidFill>
                            <a:schemeClr val="bg1"/>
                          </a:solidFill>
                          <a:latin typeface="Calibri" panose="020F0502020204030204" pitchFamily="34" charset="0"/>
                        </a:rPr>
                        <a:t> grąža per pirkimą</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Pirkimų</a:t>
                      </a:r>
                      <a:r>
                        <a:rPr lang="lt-LT" baseline="0" dirty="0" smtClean="0">
                          <a:solidFill>
                            <a:schemeClr val="bg1"/>
                          </a:solidFill>
                          <a:latin typeface="Calibri" panose="020F0502020204030204" pitchFamily="34" charset="0"/>
                        </a:rPr>
                        <a:t> skaičius</a:t>
                      </a:r>
                      <a:endParaRPr lang="en-US" dirty="0">
                        <a:solidFill>
                          <a:schemeClr val="bg1"/>
                        </a:solidFill>
                        <a:latin typeface="Calibri" panose="020F0502020204030204" pitchFamily="34" charset="0"/>
                      </a:endParaRPr>
                    </a:p>
                  </a:txBody>
                  <a:tcPr/>
                </a:tc>
              </a:tr>
              <a:tr h="240654">
                <a:tc>
                  <a:txBody>
                    <a:bodyPr/>
                    <a:lstStyle/>
                    <a:p>
                      <a:r>
                        <a:rPr lang="lt-LT" dirty="0" smtClean="0">
                          <a:solidFill>
                            <a:schemeClr val="bg1"/>
                          </a:solidFill>
                          <a:latin typeface="Calibri" panose="020F0502020204030204" pitchFamily="34" charset="0"/>
                        </a:rPr>
                        <a:t>30</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182,492</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39,341</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1</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2,607</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70</a:t>
                      </a:r>
                      <a:endParaRPr lang="en-US" dirty="0">
                        <a:solidFill>
                          <a:schemeClr val="bg1"/>
                        </a:solidFill>
                        <a:latin typeface="Calibri" panose="020F0502020204030204" pitchFamily="34" charset="0"/>
                      </a:endParaRPr>
                    </a:p>
                  </a:txBody>
                  <a:tcPr/>
                </a:tc>
              </a:tr>
              <a:tr h="204078">
                <a:tc>
                  <a:txBody>
                    <a:bodyPr/>
                    <a:lstStyle/>
                    <a:p>
                      <a:r>
                        <a:rPr lang="lt-LT" dirty="0" smtClean="0">
                          <a:solidFill>
                            <a:schemeClr val="bg1"/>
                          </a:solidFill>
                          <a:latin typeface="Calibri" panose="020F0502020204030204" pitchFamily="34" charset="0"/>
                        </a:rPr>
                        <a:t>100</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46,6</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23,310</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0,927</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1,331</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35</a:t>
                      </a:r>
                      <a:endParaRPr lang="en-US" dirty="0">
                        <a:solidFill>
                          <a:schemeClr val="bg1"/>
                        </a:solidFill>
                        <a:latin typeface="Calibri" panose="020F0502020204030204" pitchFamily="34" charset="0"/>
                      </a:endParaRPr>
                    </a:p>
                  </a:txBody>
                  <a:tcPr/>
                </a:tc>
              </a:tr>
              <a:tr h="130926">
                <a:tc>
                  <a:txBody>
                    <a:bodyPr/>
                    <a:lstStyle/>
                    <a:p>
                      <a:r>
                        <a:rPr lang="lt-LT" dirty="0" smtClean="0">
                          <a:solidFill>
                            <a:schemeClr val="bg1"/>
                          </a:solidFill>
                          <a:latin typeface="Calibri" panose="020F0502020204030204" pitchFamily="34" charset="0"/>
                        </a:rPr>
                        <a:t>150</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9,586</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7,549</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0,693</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0,871</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11</a:t>
                      </a:r>
                      <a:endParaRPr lang="en-US" dirty="0">
                        <a:solidFill>
                          <a:schemeClr val="bg1"/>
                        </a:solidFill>
                        <a:latin typeface="Calibri" panose="020F0502020204030204" pitchFamily="34" charset="0"/>
                      </a:endParaRPr>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501083821"/>
              </p:ext>
            </p:extLst>
          </p:nvPr>
        </p:nvGraphicFramePr>
        <p:xfrm>
          <a:off x="816894" y="3087762"/>
          <a:ext cx="7936992" cy="1645920"/>
        </p:xfrm>
        <a:graphic>
          <a:graphicData uri="http://schemas.openxmlformats.org/drawingml/2006/table">
            <a:tbl>
              <a:tblPr firstRow="1" bandRow="1">
                <a:tableStyleId>{374A0425-10F2-4310-B28B-E4B5CB7600C5}</a:tableStyleId>
              </a:tblPr>
              <a:tblGrid>
                <a:gridCol w="1121664"/>
                <a:gridCol w="1207008"/>
                <a:gridCol w="1962912"/>
                <a:gridCol w="1645920"/>
                <a:gridCol w="1121664"/>
                <a:gridCol w="877824"/>
              </a:tblGrid>
              <a:tr h="574900">
                <a:tc>
                  <a:txBody>
                    <a:bodyPr/>
                    <a:lstStyle/>
                    <a:p>
                      <a:r>
                        <a:rPr lang="lt-LT" dirty="0" smtClean="0">
                          <a:solidFill>
                            <a:schemeClr val="bg1"/>
                          </a:solidFill>
                          <a:latin typeface="Calibri" panose="020F0502020204030204" pitchFamily="34" charset="0"/>
                        </a:rPr>
                        <a:t>Pradinės imties dydis</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Pardavimo strategijos grąža</a:t>
                      </a:r>
                      <a:r>
                        <a:rPr lang="lt-LT" baseline="0" dirty="0" smtClean="0">
                          <a:solidFill>
                            <a:schemeClr val="bg1"/>
                          </a:solidFill>
                          <a:latin typeface="Calibri" panose="020F0502020204030204" pitchFamily="34" charset="0"/>
                        </a:rPr>
                        <a:t> </a:t>
                      </a:r>
                      <a:r>
                        <a:rPr lang="en-US" baseline="0" dirty="0" smtClean="0">
                          <a:solidFill>
                            <a:schemeClr val="bg1"/>
                          </a:solidFill>
                          <a:latin typeface="Calibri" panose="020F0502020204030204" pitchFamily="34" charset="0"/>
                        </a:rPr>
                        <a:t>%</a:t>
                      </a:r>
                      <a:endParaRPr lang="en-US" dirty="0">
                        <a:solidFill>
                          <a:schemeClr val="bg1"/>
                        </a:solidFill>
                        <a:latin typeface="Calibri" panose="020F0502020204030204" pitchFamily="34" charset="0"/>
                      </a:endParaRPr>
                    </a:p>
                  </a:txBody>
                  <a:tcPr/>
                </a:tc>
                <a:tc>
                  <a:txBody>
                    <a:bodyPr/>
                    <a:lstStyle/>
                    <a:p>
                      <a:r>
                        <a:rPr lang="en-US" dirty="0" err="1" smtClean="0">
                          <a:solidFill>
                            <a:schemeClr val="bg1"/>
                          </a:solidFill>
                          <a:latin typeface="Calibri" panose="020F0502020204030204" pitchFamily="34" charset="0"/>
                        </a:rPr>
                        <a:t>Vidutin</a:t>
                      </a:r>
                      <a:r>
                        <a:rPr lang="lt-LT" dirty="0" smtClean="0">
                          <a:solidFill>
                            <a:schemeClr val="bg1"/>
                          </a:solidFill>
                          <a:latin typeface="Calibri" panose="020F0502020204030204" pitchFamily="34" charset="0"/>
                        </a:rPr>
                        <a:t>ė</a:t>
                      </a:r>
                      <a:r>
                        <a:rPr lang="lt-LT" baseline="0" dirty="0" smtClean="0">
                          <a:solidFill>
                            <a:schemeClr val="bg1"/>
                          </a:solidFill>
                          <a:latin typeface="Calibri" panose="020F0502020204030204" pitchFamily="34" charset="0"/>
                        </a:rPr>
                        <a:t> atsitiktinio pardavimo grąža </a:t>
                      </a:r>
                      <a:r>
                        <a:rPr lang="en-US" baseline="0" dirty="0" smtClean="0">
                          <a:solidFill>
                            <a:schemeClr val="bg1"/>
                          </a:solidFill>
                          <a:latin typeface="Calibri" panose="020F0502020204030204" pitchFamily="34" charset="0"/>
                        </a:rPr>
                        <a:t>%</a:t>
                      </a:r>
                      <a:endParaRPr lang="en-US" dirty="0">
                        <a:solidFill>
                          <a:schemeClr val="bg1"/>
                        </a:solidFill>
                        <a:latin typeface="Calibri" panose="020F0502020204030204" pitchFamily="34" charset="0"/>
                      </a:endParaRPr>
                    </a:p>
                  </a:txBody>
                  <a:tcPr/>
                </a:tc>
                <a:tc>
                  <a:txBody>
                    <a:bodyPr/>
                    <a:lstStyle/>
                    <a:p>
                      <a:r>
                        <a:rPr lang="en-US" dirty="0" err="1" smtClean="0">
                          <a:solidFill>
                            <a:schemeClr val="bg1"/>
                          </a:solidFill>
                          <a:latin typeface="Calibri" panose="020F0502020204030204" pitchFamily="34" charset="0"/>
                        </a:rPr>
                        <a:t>Tikimyb</a:t>
                      </a:r>
                      <a:r>
                        <a:rPr lang="lt-LT" dirty="0" smtClean="0">
                          <a:solidFill>
                            <a:schemeClr val="bg1"/>
                          </a:solidFill>
                          <a:latin typeface="Calibri" panose="020F0502020204030204" pitchFamily="34" charset="0"/>
                        </a:rPr>
                        <a:t>ė, kad geriau už atsitiktinį</a:t>
                      </a:r>
                      <a:r>
                        <a:rPr lang="lt-LT" baseline="0" dirty="0" smtClean="0">
                          <a:solidFill>
                            <a:schemeClr val="bg1"/>
                          </a:solidFill>
                          <a:latin typeface="Calibri" panose="020F0502020204030204" pitchFamily="34" charset="0"/>
                        </a:rPr>
                        <a:t> pardavimą</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Vidutinė</a:t>
                      </a:r>
                      <a:r>
                        <a:rPr lang="lt-LT" baseline="0" dirty="0" smtClean="0">
                          <a:solidFill>
                            <a:schemeClr val="bg1"/>
                          </a:solidFill>
                          <a:latin typeface="Calibri" panose="020F0502020204030204" pitchFamily="34" charset="0"/>
                        </a:rPr>
                        <a:t> grąža per pardavimą</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Pardavimo</a:t>
                      </a:r>
                      <a:r>
                        <a:rPr lang="lt-LT" baseline="0" dirty="0" smtClean="0">
                          <a:solidFill>
                            <a:schemeClr val="bg1"/>
                          </a:solidFill>
                          <a:latin typeface="Calibri" panose="020F0502020204030204" pitchFamily="34" charset="0"/>
                        </a:rPr>
                        <a:t> skaičius</a:t>
                      </a:r>
                      <a:endParaRPr lang="en-US" dirty="0">
                        <a:solidFill>
                          <a:schemeClr val="bg1"/>
                        </a:solidFill>
                        <a:latin typeface="Calibri" panose="020F0502020204030204" pitchFamily="34" charset="0"/>
                      </a:endParaRPr>
                    </a:p>
                  </a:txBody>
                  <a:tcPr/>
                </a:tc>
              </a:tr>
              <a:tr h="240654">
                <a:tc>
                  <a:txBody>
                    <a:bodyPr/>
                    <a:lstStyle/>
                    <a:p>
                      <a:r>
                        <a:rPr lang="lt-LT" dirty="0" smtClean="0">
                          <a:solidFill>
                            <a:schemeClr val="bg1"/>
                          </a:solidFill>
                          <a:latin typeface="Calibri" panose="020F0502020204030204" pitchFamily="34" charset="0"/>
                        </a:rPr>
                        <a:t>30</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113,657</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-38,447</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1</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1,647</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69</a:t>
                      </a:r>
                      <a:endParaRPr lang="en-US" dirty="0">
                        <a:solidFill>
                          <a:schemeClr val="bg1"/>
                        </a:solidFill>
                        <a:latin typeface="Calibri" panose="020F0502020204030204" pitchFamily="34" charset="0"/>
                      </a:endParaRPr>
                    </a:p>
                  </a:txBody>
                  <a:tcPr/>
                </a:tc>
              </a:tr>
              <a:tr h="204078">
                <a:tc>
                  <a:txBody>
                    <a:bodyPr/>
                    <a:lstStyle/>
                    <a:p>
                      <a:r>
                        <a:rPr lang="lt-LT" dirty="0" smtClean="0">
                          <a:solidFill>
                            <a:schemeClr val="bg1"/>
                          </a:solidFill>
                          <a:latin typeface="Calibri" panose="020F0502020204030204" pitchFamily="34" charset="0"/>
                        </a:rPr>
                        <a:t>100</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9,766</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-22,401</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0,981</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0,287</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34</a:t>
                      </a:r>
                      <a:endParaRPr lang="en-US" dirty="0">
                        <a:solidFill>
                          <a:schemeClr val="bg1"/>
                        </a:solidFill>
                        <a:latin typeface="Calibri" panose="020F0502020204030204" pitchFamily="34" charset="0"/>
                      </a:endParaRPr>
                    </a:p>
                  </a:txBody>
                  <a:tcPr/>
                </a:tc>
              </a:tr>
              <a:tr h="130926">
                <a:tc>
                  <a:txBody>
                    <a:bodyPr/>
                    <a:lstStyle/>
                    <a:p>
                      <a:r>
                        <a:rPr lang="lt-LT" dirty="0" smtClean="0">
                          <a:solidFill>
                            <a:schemeClr val="bg1"/>
                          </a:solidFill>
                          <a:latin typeface="Calibri" panose="020F0502020204030204" pitchFamily="34" charset="0"/>
                        </a:rPr>
                        <a:t>150</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-2,337</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-5,406</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0,778</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-0,292</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8</a:t>
                      </a:r>
                      <a:endParaRPr lang="en-US" dirty="0">
                        <a:solidFill>
                          <a:schemeClr val="bg1"/>
                        </a:solidFill>
                        <a:latin typeface="Calibri" panose="020F0502020204030204" pitchFamily="34" charset="0"/>
                      </a:endParaRPr>
                    </a:p>
                  </a:txBody>
                  <a:tcPr/>
                </a:tc>
              </a:tr>
            </a:tbl>
          </a:graphicData>
        </a:graphic>
      </p:graphicFrame>
    </p:spTree>
    <p:extLst>
      <p:ext uri="{BB962C8B-B14F-4D97-AF65-F5344CB8AC3E}">
        <p14:creationId xmlns:p14="http://schemas.microsoft.com/office/powerpoint/2010/main" val="28069240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11</a:t>
            </a:fld>
            <a:r>
              <a:rPr lang="lt-LT" dirty="0"/>
              <a:t> iš </a:t>
            </a:r>
            <a:r>
              <a:rPr lang="lt-LT" dirty="0" smtClean="0"/>
              <a:t>12</a:t>
            </a:r>
            <a:endParaRPr lang="en" dirty="0"/>
          </a:p>
        </p:txBody>
      </p:sp>
      <p:sp>
        <p:nvSpPr>
          <p:cNvPr id="3" name="TextBox 2"/>
          <p:cNvSpPr txBox="1"/>
          <p:nvPr/>
        </p:nvSpPr>
        <p:spPr>
          <a:xfrm>
            <a:off x="719328" y="487680"/>
            <a:ext cx="7740830" cy="1077218"/>
          </a:xfrm>
          <a:prstGeom prst="rect">
            <a:avLst/>
          </a:prstGeom>
          <a:noFill/>
        </p:spPr>
        <p:txBody>
          <a:bodyPr wrap="square" rtlCol="0">
            <a:spAutoFit/>
          </a:bodyPr>
          <a:lstStyle/>
          <a:p>
            <a:r>
              <a:rPr lang="en-US" sz="2400" dirty="0" err="1" smtClean="0">
                <a:solidFill>
                  <a:schemeClr val="bg1"/>
                </a:solidFill>
                <a:latin typeface="Calibri" panose="020F0502020204030204" pitchFamily="34" charset="0"/>
              </a:rPr>
              <a:t>Modelis</a:t>
            </a:r>
            <a:r>
              <a:rPr lang="en-US" sz="2400" dirty="0" smtClean="0">
                <a:solidFill>
                  <a:schemeClr val="bg1"/>
                </a:solidFill>
                <a:latin typeface="Calibri" panose="020F0502020204030204" pitchFamily="34" charset="0"/>
              </a:rPr>
              <a:t> n</a:t>
            </a:r>
            <a:r>
              <a:rPr lang="lt-LT" sz="2400" dirty="0" smtClean="0">
                <a:solidFill>
                  <a:schemeClr val="bg1"/>
                </a:solidFill>
                <a:latin typeface="Calibri" panose="020F0502020204030204" pitchFamily="34" charset="0"/>
              </a:rPr>
              <a:t>ėra apibrėžtas, kiekvienai imčiai naujai nustatomas modelis pagal kryžminę koreliaciją ir step AIC</a:t>
            </a:r>
            <a:endParaRPr lang="en-US" sz="2400" dirty="0">
              <a:solidFill>
                <a:schemeClr val="bg1"/>
              </a:solidFill>
              <a:latin typeface="Calibri" panose="020F0502020204030204" pitchFamily="34" charset="0"/>
            </a:endParaRPr>
          </a:p>
          <a:p>
            <a:endParaRPr lang="en-US" sz="1600"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61941271"/>
              </p:ext>
            </p:extLst>
          </p:nvPr>
        </p:nvGraphicFramePr>
        <p:xfrm>
          <a:off x="816894" y="1231120"/>
          <a:ext cx="7936992" cy="1645920"/>
        </p:xfrm>
        <a:graphic>
          <a:graphicData uri="http://schemas.openxmlformats.org/drawingml/2006/table">
            <a:tbl>
              <a:tblPr firstRow="1" lastCol="1" bandRow="1">
                <a:tableStyleId>{374A0425-10F2-4310-B28B-E4B5CB7600C5}</a:tableStyleId>
              </a:tblPr>
              <a:tblGrid>
                <a:gridCol w="1121664"/>
                <a:gridCol w="1207008"/>
                <a:gridCol w="1962912"/>
                <a:gridCol w="1645920"/>
                <a:gridCol w="1121664"/>
                <a:gridCol w="877824"/>
              </a:tblGrid>
              <a:tr h="574900">
                <a:tc>
                  <a:txBody>
                    <a:bodyPr/>
                    <a:lstStyle/>
                    <a:p>
                      <a:r>
                        <a:rPr lang="lt-LT" sz="1400" dirty="0" smtClean="0">
                          <a:solidFill>
                            <a:schemeClr val="bg1"/>
                          </a:solidFill>
                          <a:latin typeface="Calibri" panose="020F0502020204030204" pitchFamily="34" charset="0"/>
                        </a:rPr>
                        <a:t>Pradinės imties dydis</a:t>
                      </a:r>
                      <a:endParaRPr lang="en-US" sz="1400" dirty="0">
                        <a:solidFill>
                          <a:schemeClr val="bg1"/>
                        </a:solidFill>
                        <a:latin typeface="Calibri" panose="020F0502020204030204" pitchFamily="34" charset="0"/>
                      </a:endParaRPr>
                    </a:p>
                  </a:txBody>
                  <a:tcPr>
                    <a:lnB w="12700" cap="flat" cmpd="sng" algn="ctr">
                      <a:solidFill>
                        <a:schemeClr val="tx1"/>
                      </a:solidFill>
                      <a:prstDash val="solid"/>
                      <a:round/>
                      <a:headEnd type="none" w="med" len="med"/>
                      <a:tailEnd type="none" w="med" len="med"/>
                    </a:lnB>
                  </a:tcPr>
                </a:tc>
                <a:tc>
                  <a:txBody>
                    <a:bodyPr/>
                    <a:lstStyle/>
                    <a:p>
                      <a:r>
                        <a:rPr lang="lt-LT" sz="1400" dirty="0" smtClean="0">
                          <a:solidFill>
                            <a:schemeClr val="bg1"/>
                          </a:solidFill>
                          <a:latin typeface="Calibri" panose="020F0502020204030204" pitchFamily="34" charset="0"/>
                        </a:rPr>
                        <a:t>Pirkimo strategijos grąža</a:t>
                      </a:r>
                      <a:r>
                        <a:rPr lang="lt-LT" sz="1400" baseline="0" dirty="0" smtClean="0">
                          <a:solidFill>
                            <a:schemeClr val="bg1"/>
                          </a:solidFill>
                          <a:latin typeface="Calibri" panose="020F0502020204030204" pitchFamily="34" charset="0"/>
                        </a:rPr>
                        <a:t> </a:t>
                      </a:r>
                      <a:r>
                        <a:rPr lang="en-US" sz="1400" baseline="0" dirty="0" smtClean="0">
                          <a:solidFill>
                            <a:schemeClr val="bg1"/>
                          </a:solidFill>
                          <a:latin typeface="Calibri" panose="020F0502020204030204" pitchFamily="34" charset="0"/>
                        </a:rPr>
                        <a:t>%</a:t>
                      </a:r>
                      <a:endParaRPr lang="en-US" sz="1400" dirty="0">
                        <a:solidFill>
                          <a:schemeClr val="bg1"/>
                        </a:solidFill>
                        <a:latin typeface="Calibri" panose="020F0502020204030204" pitchFamily="34" charset="0"/>
                      </a:endParaRPr>
                    </a:p>
                  </a:txBody>
                  <a:tcPr>
                    <a:lnB w="12700" cap="flat" cmpd="sng" algn="ctr">
                      <a:solidFill>
                        <a:schemeClr val="tx1"/>
                      </a:solidFill>
                      <a:prstDash val="solid"/>
                      <a:round/>
                      <a:headEnd type="none" w="med" len="med"/>
                      <a:tailEnd type="none" w="med" len="med"/>
                    </a:lnB>
                  </a:tcPr>
                </a:tc>
                <a:tc>
                  <a:txBody>
                    <a:bodyPr/>
                    <a:lstStyle/>
                    <a:p>
                      <a:r>
                        <a:rPr lang="en-US" sz="1400" dirty="0" err="1" smtClean="0">
                          <a:solidFill>
                            <a:schemeClr val="bg1"/>
                          </a:solidFill>
                          <a:latin typeface="Calibri" panose="020F0502020204030204" pitchFamily="34" charset="0"/>
                        </a:rPr>
                        <a:t>Vidutin</a:t>
                      </a:r>
                      <a:r>
                        <a:rPr lang="lt-LT" sz="1400" dirty="0" smtClean="0">
                          <a:solidFill>
                            <a:schemeClr val="bg1"/>
                          </a:solidFill>
                          <a:latin typeface="Calibri" panose="020F0502020204030204" pitchFamily="34" charset="0"/>
                        </a:rPr>
                        <a:t>ė</a:t>
                      </a:r>
                      <a:r>
                        <a:rPr lang="lt-LT" sz="1400" baseline="0" dirty="0" smtClean="0">
                          <a:solidFill>
                            <a:schemeClr val="bg1"/>
                          </a:solidFill>
                          <a:latin typeface="Calibri" panose="020F0502020204030204" pitchFamily="34" charset="0"/>
                        </a:rPr>
                        <a:t> atsitiktinio pirkimo grąža </a:t>
                      </a:r>
                      <a:r>
                        <a:rPr lang="en-US" sz="1400" baseline="0" dirty="0" smtClean="0">
                          <a:solidFill>
                            <a:schemeClr val="bg1"/>
                          </a:solidFill>
                          <a:latin typeface="Calibri" panose="020F0502020204030204" pitchFamily="34" charset="0"/>
                        </a:rPr>
                        <a:t>%</a:t>
                      </a:r>
                      <a:endParaRPr lang="en-US" sz="1400" dirty="0">
                        <a:solidFill>
                          <a:schemeClr val="bg1"/>
                        </a:solidFill>
                        <a:latin typeface="Calibri" panose="020F0502020204030204" pitchFamily="34" charset="0"/>
                      </a:endParaRPr>
                    </a:p>
                  </a:txBody>
                  <a:tcPr>
                    <a:lnB w="12700" cap="flat" cmpd="sng" algn="ctr">
                      <a:solidFill>
                        <a:schemeClr val="tx1"/>
                      </a:solidFill>
                      <a:prstDash val="solid"/>
                      <a:round/>
                      <a:headEnd type="none" w="med" len="med"/>
                      <a:tailEnd type="none" w="med" len="med"/>
                    </a:lnB>
                  </a:tcPr>
                </a:tc>
                <a:tc>
                  <a:txBody>
                    <a:bodyPr/>
                    <a:lstStyle/>
                    <a:p>
                      <a:r>
                        <a:rPr lang="en-US" sz="1400" dirty="0" err="1" smtClean="0">
                          <a:solidFill>
                            <a:schemeClr val="bg1"/>
                          </a:solidFill>
                          <a:latin typeface="Calibri" panose="020F0502020204030204" pitchFamily="34" charset="0"/>
                        </a:rPr>
                        <a:t>Tikimyb</a:t>
                      </a:r>
                      <a:r>
                        <a:rPr lang="lt-LT" sz="1400" dirty="0" smtClean="0">
                          <a:solidFill>
                            <a:schemeClr val="bg1"/>
                          </a:solidFill>
                          <a:latin typeface="Calibri" panose="020F0502020204030204" pitchFamily="34" charset="0"/>
                        </a:rPr>
                        <a:t>ė, kad geriau už atsitiktinį</a:t>
                      </a:r>
                      <a:r>
                        <a:rPr lang="lt-LT" sz="1400" baseline="0" dirty="0" smtClean="0">
                          <a:solidFill>
                            <a:schemeClr val="bg1"/>
                          </a:solidFill>
                          <a:latin typeface="Calibri" panose="020F0502020204030204" pitchFamily="34" charset="0"/>
                        </a:rPr>
                        <a:t> pirkimą</a:t>
                      </a:r>
                      <a:endParaRPr lang="en-US" sz="1400" dirty="0">
                        <a:solidFill>
                          <a:schemeClr val="bg1"/>
                        </a:solidFill>
                        <a:latin typeface="Calibri" panose="020F0502020204030204" pitchFamily="34" charset="0"/>
                      </a:endParaRPr>
                    </a:p>
                  </a:txBody>
                  <a:tcPr>
                    <a:lnB w="12700" cap="flat" cmpd="sng" algn="ctr">
                      <a:solidFill>
                        <a:schemeClr val="tx1"/>
                      </a:solidFill>
                      <a:prstDash val="solid"/>
                      <a:round/>
                      <a:headEnd type="none" w="med" len="med"/>
                      <a:tailEnd type="none" w="med" len="med"/>
                    </a:lnB>
                  </a:tcPr>
                </a:tc>
                <a:tc>
                  <a:txBody>
                    <a:bodyPr/>
                    <a:lstStyle/>
                    <a:p>
                      <a:r>
                        <a:rPr lang="lt-LT" sz="1400" dirty="0" smtClean="0">
                          <a:solidFill>
                            <a:schemeClr val="bg1"/>
                          </a:solidFill>
                          <a:latin typeface="Calibri" panose="020F0502020204030204" pitchFamily="34" charset="0"/>
                        </a:rPr>
                        <a:t>Vidutinė</a:t>
                      </a:r>
                      <a:r>
                        <a:rPr lang="lt-LT" sz="1400" baseline="0" dirty="0" smtClean="0">
                          <a:solidFill>
                            <a:schemeClr val="bg1"/>
                          </a:solidFill>
                          <a:latin typeface="Calibri" panose="020F0502020204030204" pitchFamily="34" charset="0"/>
                        </a:rPr>
                        <a:t> grąža per pirkimą</a:t>
                      </a:r>
                      <a:endParaRPr lang="en-US" sz="1400" dirty="0">
                        <a:solidFill>
                          <a:schemeClr val="bg1"/>
                        </a:solidFill>
                        <a:latin typeface="Calibri" panose="020F0502020204030204" pitchFamily="34" charset="0"/>
                      </a:endParaRPr>
                    </a:p>
                  </a:txBody>
                  <a:tcPr>
                    <a:lnB w="12700" cap="flat" cmpd="sng" algn="ctr">
                      <a:solidFill>
                        <a:schemeClr val="tx1"/>
                      </a:solidFill>
                      <a:prstDash val="solid"/>
                      <a:round/>
                      <a:headEnd type="none" w="med" len="med"/>
                      <a:tailEnd type="none" w="med" len="med"/>
                    </a:lnB>
                  </a:tcPr>
                </a:tc>
                <a:tc>
                  <a:txBody>
                    <a:bodyPr/>
                    <a:lstStyle/>
                    <a:p>
                      <a:r>
                        <a:rPr lang="lt-LT" sz="1400" dirty="0" smtClean="0">
                          <a:solidFill>
                            <a:schemeClr val="bg1"/>
                          </a:solidFill>
                          <a:latin typeface="Calibri" panose="020F0502020204030204" pitchFamily="34" charset="0"/>
                        </a:rPr>
                        <a:t>Pirkimų</a:t>
                      </a:r>
                      <a:r>
                        <a:rPr lang="lt-LT" sz="1400" baseline="0" dirty="0" smtClean="0">
                          <a:solidFill>
                            <a:schemeClr val="bg1"/>
                          </a:solidFill>
                          <a:latin typeface="Calibri" panose="020F0502020204030204" pitchFamily="34" charset="0"/>
                        </a:rPr>
                        <a:t> skaičius</a:t>
                      </a:r>
                      <a:endParaRPr lang="en-US" sz="1400" dirty="0">
                        <a:solidFill>
                          <a:schemeClr val="bg1"/>
                        </a:solidFill>
                        <a:latin typeface="Calibri" panose="020F0502020204030204" pitchFamily="34" charset="0"/>
                      </a:endParaRPr>
                    </a:p>
                  </a:txBody>
                  <a:tcPr>
                    <a:lnB w="12700" cap="flat" cmpd="sng" algn="ctr">
                      <a:solidFill>
                        <a:schemeClr val="tx1"/>
                      </a:solidFill>
                      <a:prstDash val="solid"/>
                      <a:round/>
                      <a:headEnd type="none" w="med" len="med"/>
                      <a:tailEnd type="none" w="med" len="med"/>
                    </a:lnB>
                  </a:tcPr>
                </a:tc>
              </a:tr>
              <a:tr h="228110">
                <a:tc>
                  <a:txBody>
                    <a:bodyPr/>
                    <a:lstStyle/>
                    <a:p>
                      <a:r>
                        <a:rPr lang="lt-LT" sz="1400" dirty="0" smtClean="0">
                          <a:solidFill>
                            <a:schemeClr val="bg1"/>
                          </a:solidFill>
                          <a:latin typeface="Calibri" panose="020F0502020204030204" pitchFamily="34" charset="0"/>
                        </a:rPr>
                        <a:t>100</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lt-LT" sz="1400" dirty="0" smtClean="0">
                          <a:solidFill>
                            <a:schemeClr val="bg1"/>
                          </a:solidFill>
                          <a:latin typeface="Calibri" panose="020F0502020204030204" pitchFamily="34" charset="0"/>
                        </a:rPr>
                        <a:t>31,326</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lt-LT" sz="1400" dirty="0" smtClean="0">
                          <a:solidFill>
                            <a:schemeClr val="bg1"/>
                          </a:solidFill>
                          <a:latin typeface="Calibri" panose="020F0502020204030204" pitchFamily="34" charset="0"/>
                        </a:rPr>
                        <a:t>21,248</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lt-LT" sz="1400" dirty="0" smtClean="0">
                          <a:solidFill>
                            <a:schemeClr val="bg1"/>
                          </a:solidFill>
                          <a:latin typeface="Calibri" panose="020F0502020204030204" pitchFamily="34" charset="0"/>
                        </a:rPr>
                        <a:t>0,724</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lt-LT" sz="1400" dirty="0" smtClean="0">
                          <a:solidFill>
                            <a:schemeClr val="bg1"/>
                          </a:solidFill>
                          <a:latin typeface="Calibri" panose="020F0502020204030204" pitchFamily="34" charset="0"/>
                        </a:rPr>
                        <a:t>0,979</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lt-LT" sz="1400" dirty="0" smtClean="0">
                          <a:solidFill>
                            <a:schemeClr val="bg1"/>
                          </a:solidFill>
                          <a:latin typeface="Calibri" panose="020F0502020204030204" pitchFamily="34" charset="0"/>
                        </a:rPr>
                        <a:t>32</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4078">
                <a:tc>
                  <a:txBody>
                    <a:bodyPr/>
                    <a:lstStyle/>
                    <a:p>
                      <a:r>
                        <a:rPr lang="lt-LT" sz="1400" dirty="0" smtClean="0">
                          <a:solidFill>
                            <a:schemeClr val="bg1"/>
                          </a:solidFill>
                          <a:latin typeface="Calibri" panose="020F0502020204030204" pitchFamily="34" charset="0"/>
                        </a:rPr>
                        <a:t>150</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lt-LT" sz="1400" dirty="0" smtClean="0">
                          <a:solidFill>
                            <a:schemeClr val="bg1"/>
                          </a:solidFill>
                          <a:latin typeface="Calibri" panose="020F0502020204030204" pitchFamily="34" charset="0"/>
                        </a:rPr>
                        <a:t>46,6</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lt-LT" sz="1400" dirty="0" smtClean="0">
                          <a:solidFill>
                            <a:schemeClr val="bg1"/>
                          </a:solidFill>
                          <a:latin typeface="Calibri" panose="020F0502020204030204" pitchFamily="34" charset="0"/>
                        </a:rPr>
                        <a:t>23,310</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lt-LT" sz="1400" dirty="0" smtClean="0">
                          <a:solidFill>
                            <a:schemeClr val="bg1"/>
                          </a:solidFill>
                          <a:latin typeface="Calibri" panose="020F0502020204030204" pitchFamily="34" charset="0"/>
                        </a:rPr>
                        <a:t>0,927</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lt-LT" sz="1400" dirty="0" smtClean="0">
                          <a:solidFill>
                            <a:schemeClr val="bg1"/>
                          </a:solidFill>
                          <a:latin typeface="Calibri" panose="020F0502020204030204" pitchFamily="34" charset="0"/>
                        </a:rPr>
                        <a:t>1,331</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lt-LT" sz="1400" dirty="0" smtClean="0">
                          <a:solidFill>
                            <a:schemeClr val="bg1"/>
                          </a:solidFill>
                          <a:latin typeface="Calibri" panose="020F0502020204030204" pitchFamily="34" charset="0"/>
                        </a:rPr>
                        <a:t>35</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0926">
                <a:tc>
                  <a:txBody>
                    <a:bodyPr/>
                    <a:lstStyle/>
                    <a:p>
                      <a:endParaRPr lang="en-US" sz="1400" dirty="0">
                        <a:solidFill>
                          <a:schemeClr val="bg1"/>
                        </a:solidFill>
                        <a:latin typeface="Calibri" panose="020F0502020204030204" pitchFamily="34"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solidFill>
                          <a:schemeClr val="bg1"/>
                        </a:solidFill>
                        <a:latin typeface="Calibri" panose="020F0502020204030204" pitchFamily="34"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solidFill>
                          <a:schemeClr val="bg1"/>
                        </a:solidFill>
                        <a:latin typeface="Calibri" panose="020F0502020204030204" pitchFamily="34"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solidFill>
                          <a:schemeClr val="bg1"/>
                        </a:solidFill>
                        <a:latin typeface="Calibri" panose="020F0502020204030204" pitchFamily="34"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solidFill>
                          <a:schemeClr val="bg1"/>
                        </a:solidFill>
                        <a:latin typeface="Calibri" panose="020F0502020204030204" pitchFamily="34"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solidFill>
                          <a:schemeClr val="bg1"/>
                        </a:solidFill>
                        <a:latin typeface="Calibri" panose="020F0502020204030204" pitchFamily="34"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619972709"/>
              </p:ext>
            </p:extLst>
          </p:nvPr>
        </p:nvGraphicFramePr>
        <p:xfrm>
          <a:off x="816894" y="3058944"/>
          <a:ext cx="7936992" cy="1665456"/>
        </p:xfrm>
        <a:graphic>
          <a:graphicData uri="http://schemas.openxmlformats.org/drawingml/2006/table">
            <a:tbl>
              <a:tblPr firstRow="1" bandRow="1">
                <a:tableStyleId>{374A0425-10F2-4310-B28B-E4B5CB7600C5}</a:tableStyleId>
              </a:tblPr>
              <a:tblGrid>
                <a:gridCol w="1121664"/>
                <a:gridCol w="1207008"/>
                <a:gridCol w="1962912"/>
                <a:gridCol w="1645920"/>
                <a:gridCol w="1121664"/>
                <a:gridCol w="877824"/>
              </a:tblGrid>
              <a:tr h="574900">
                <a:tc>
                  <a:txBody>
                    <a:bodyPr/>
                    <a:lstStyle/>
                    <a:p>
                      <a:r>
                        <a:rPr lang="lt-LT" dirty="0" smtClean="0">
                          <a:solidFill>
                            <a:schemeClr val="bg1"/>
                          </a:solidFill>
                          <a:latin typeface="Calibri" panose="020F0502020204030204" pitchFamily="34" charset="0"/>
                        </a:rPr>
                        <a:t>Pradinės imties dydis</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Pardavimo strategijos grąža</a:t>
                      </a:r>
                      <a:r>
                        <a:rPr lang="lt-LT" baseline="0" dirty="0" smtClean="0">
                          <a:solidFill>
                            <a:schemeClr val="bg1"/>
                          </a:solidFill>
                          <a:latin typeface="Calibri" panose="020F0502020204030204" pitchFamily="34" charset="0"/>
                        </a:rPr>
                        <a:t> </a:t>
                      </a:r>
                      <a:r>
                        <a:rPr lang="en-US" baseline="0" dirty="0" smtClean="0">
                          <a:solidFill>
                            <a:schemeClr val="bg1"/>
                          </a:solidFill>
                          <a:latin typeface="Calibri" panose="020F0502020204030204" pitchFamily="34" charset="0"/>
                        </a:rPr>
                        <a:t>%</a:t>
                      </a:r>
                      <a:endParaRPr lang="en-US" dirty="0">
                        <a:solidFill>
                          <a:schemeClr val="bg1"/>
                        </a:solidFill>
                        <a:latin typeface="Calibri" panose="020F0502020204030204" pitchFamily="34" charset="0"/>
                      </a:endParaRPr>
                    </a:p>
                  </a:txBody>
                  <a:tcPr/>
                </a:tc>
                <a:tc>
                  <a:txBody>
                    <a:bodyPr/>
                    <a:lstStyle/>
                    <a:p>
                      <a:r>
                        <a:rPr lang="en-US" dirty="0" err="1" smtClean="0">
                          <a:solidFill>
                            <a:schemeClr val="bg1"/>
                          </a:solidFill>
                          <a:latin typeface="Calibri" panose="020F0502020204030204" pitchFamily="34" charset="0"/>
                        </a:rPr>
                        <a:t>Vidutin</a:t>
                      </a:r>
                      <a:r>
                        <a:rPr lang="lt-LT" dirty="0" smtClean="0">
                          <a:solidFill>
                            <a:schemeClr val="bg1"/>
                          </a:solidFill>
                          <a:latin typeface="Calibri" panose="020F0502020204030204" pitchFamily="34" charset="0"/>
                        </a:rPr>
                        <a:t>ė</a:t>
                      </a:r>
                      <a:r>
                        <a:rPr lang="lt-LT" baseline="0" dirty="0" smtClean="0">
                          <a:solidFill>
                            <a:schemeClr val="bg1"/>
                          </a:solidFill>
                          <a:latin typeface="Calibri" panose="020F0502020204030204" pitchFamily="34" charset="0"/>
                        </a:rPr>
                        <a:t> atsitiktinio pardavimo grąža </a:t>
                      </a:r>
                      <a:r>
                        <a:rPr lang="en-US" baseline="0" dirty="0" smtClean="0">
                          <a:solidFill>
                            <a:schemeClr val="bg1"/>
                          </a:solidFill>
                          <a:latin typeface="Calibri" panose="020F0502020204030204" pitchFamily="34" charset="0"/>
                        </a:rPr>
                        <a:t>%</a:t>
                      </a:r>
                      <a:endParaRPr lang="en-US" dirty="0">
                        <a:solidFill>
                          <a:schemeClr val="bg1"/>
                        </a:solidFill>
                        <a:latin typeface="Calibri" panose="020F0502020204030204" pitchFamily="34" charset="0"/>
                      </a:endParaRPr>
                    </a:p>
                  </a:txBody>
                  <a:tcPr/>
                </a:tc>
                <a:tc>
                  <a:txBody>
                    <a:bodyPr/>
                    <a:lstStyle/>
                    <a:p>
                      <a:r>
                        <a:rPr lang="en-US" dirty="0" err="1" smtClean="0">
                          <a:solidFill>
                            <a:schemeClr val="bg1"/>
                          </a:solidFill>
                          <a:latin typeface="Calibri" panose="020F0502020204030204" pitchFamily="34" charset="0"/>
                        </a:rPr>
                        <a:t>Tikimyb</a:t>
                      </a:r>
                      <a:r>
                        <a:rPr lang="lt-LT" dirty="0" smtClean="0">
                          <a:solidFill>
                            <a:schemeClr val="bg1"/>
                          </a:solidFill>
                          <a:latin typeface="Calibri" panose="020F0502020204030204" pitchFamily="34" charset="0"/>
                        </a:rPr>
                        <a:t>ė, kad geriau už atsitiktinį</a:t>
                      </a:r>
                      <a:r>
                        <a:rPr lang="lt-LT" baseline="0" dirty="0" smtClean="0">
                          <a:solidFill>
                            <a:schemeClr val="bg1"/>
                          </a:solidFill>
                          <a:latin typeface="Calibri" panose="020F0502020204030204" pitchFamily="34" charset="0"/>
                        </a:rPr>
                        <a:t> pardavimą</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Vidutinė</a:t>
                      </a:r>
                      <a:r>
                        <a:rPr lang="lt-LT" baseline="0" dirty="0" smtClean="0">
                          <a:solidFill>
                            <a:schemeClr val="bg1"/>
                          </a:solidFill>
                          <a:latin typeface="Calibri" panose="020F0502020204030204" pitchFamily="34" charset="0"/>
                        </a:rPr>
                        <a:t> grąža per pardavimą</a:t>
                      </a:r>
                      <a:endParaRPr lang="en-US" dirty="0">
                        <a:solidFill>
                          <a:schemeClr val="bg1"/>
                        </a:solidFill>
                        <a:latin typeface="Calibri" panose="020F0502020204030204" pitchFamily="34" charset="0"/>
                      </a:endParaRPr>
                    </a:p>
                  </a:txBody>
                  <a:tcPr/>
                </a:tc>
                <a:tc>
                  <a:txBody>
                    <a:bodyPr/>
                    <a:lstStyle/>
                    <a:p>
                      <a:r>
                        <a:rPr lang="lt-LT" dirty="0" smtClean="0">
                          <a:solidFill>
                            <a:schemeClr val="bg1"/>
                          </a:solidFill>
                          <a:latin typeface="Calibri" panose="020F0502020204030204" pitchFamily="34" charset="0"/>
                        </a:rPr>
                        <a:t>Pardavimo </a:t>
                      </a:r>
                      <a:r>
                        <a:rPr lang="lt-LT" baseline="0" dirty="0" smtClean="0">
                          <a:solidFill>
                            <a:schemeClr val="bg1"/>
                          </a:solidFill>
                          <a:latin typeface="Calibri" panose="020F0502020204030204" pitchFamily="34" charset="0"/>
                        </a:rPr>
                        <a:t>skaičius</a:t>
                      </a:r>
                      <a:endParaRPr lang="en-US" dirty="0">
                        <a:solidFill>
                          <a:schemeClr val="bg1"/>
                        </a:solidFill>
                        <a:latin typeface="Calibri" panose="020F0502020204030204" pitchFamily="34" charset="0"/>
                      </a:endParaRPr>
                    </a:p>
                  </a:txBody>
                  <a:tcPr/>
                </a:tc>
              </a:tr>
              <a:tr h="324336">
                <a:tc>
                  <a:txBody>
                    <a:bodyPr/>
                    <a:lstStyle/>
                    <a:p>
                      <a:r>
                        <a:rPr lang="lt-LT" dirty="0" smtClean="0">
                          <a:solidFill>
                            <a:schemeClr val="bg1"/>
                          </a:solidFill>
                          <a:latin typeface="Calibri" panose="020F0502020204030204" pitchFamily="34" charset="0"/>
                        </a:rPr>
                        <a:t>100</a:t>
                      </a:r>
                      <a:endParaRPr lang="en-US" dirty="0">
                        <a:solidFill>
                          <a:schemeClr val="bg1"/>
                        </a:solidFill>
                        <a:latin typeface="Calibri" panose="020F0502020204030204" pitchFamily="34" charset="0"/>
                      </a:endParaRPr>
                    </a:p>
                  </a:txBody>
                  <a:tcPr>
                    <a:lnB w="12700" cap="flat" cmpd="sng" algn="ctr">
                      <a:solidFill>
                        <a:schemeClr val="tx1"/>
                      </a:solidFill>
                      <a:prstDash val="solid"/>
                      <a:round/>
                      <a:headEnd type="none" w="med" len="med"/>
                      <a:tailEnd type="none" w="med" len="med"/>
                    </a:lnB>
                  </a:tcPr>
                </a:tc>
                <a:tc>
                  <a:txBody>
                    <a:bodyPr/>
                    <a:lstStyle/>
                    <a:p>
                      <a:r>
                        <a:rPr lang="lt-LT" dirty="0" smtClean="0">
                          <a:solidFill>
                            <a:schemeClr val="bg1"/>
                          </a:solidFill>
                          <a:latin typeface="Calibri" panose="020F0502020204030204" pitchFamily="34" charset="0"/>
                        </a:rPr>
                        <a:t>-10,342</a:t>
                      </a:r>
                      <a:endParaRPr lang="en-US" dirty="0">
                        <a:solidFill>
                          <a:schemeClr val="bg1"/>
                        </a:solidFill>
                        <a:latin typeface="Calibri" panose="020F0502020204030204" pitchFamily="34" charset="0"/>
                      </a:endParaRPr>
                    </a:p>
                  </a:txBody>
                  <a:tcPr>
                    <a:lnB w="12700" cap="flat" cmpd="sng" algn="ctr">
                      <a:solidFill>
                        <a:schemeClr val="tx1"/>
                      </a:solidFill>
                      <a:prstDash val="solid"/>
                      <a:round/>
                      <a:headEnd type="none" w="med" len="med"/>
                      <a:tailEnd type="none" w="med" len="med"/>
                    </a:lnB>
                  </a:tcPr>
                </a:tc>
                <a:tc>
                  <a:txBody>
                    <a:bodyPr/>
                    <a:lstStyle/>
                    <a:p>
                      <a:r>
                        <a:rPr lang="lt-LT" dirty="0" smtClean="0">
                          <a:solidFill>
                            <a:schemeClr val="bg1"/>
                          </a:solidFill>
                          <a:latin typeface="Calibri" panose="020F0502020204030204" pitchFamily="34" charset="0"/>
                        </a:rPr>
                        <a:t>-25,378</a:t>
                      </a:r>
                      <a:endParaRPr lang="en-US" dirty="0">
                        <a:solidFill>
                          <a:schemeClr val="bg1"/>
                        </a:solidFill>
                        <a:latin typeface="Calibri" panose="020F0502020204030204" pitchFamily="34" charset="0"/>
                      </a:endParaRPr>
                    </a:p>
                  </a:txBody>
                  <a:tcPr>
                    <a:lnB w="12700" cap="flat" cmpd="sng" algn="ctr">
                      <a:solidFill>
                        <a:schemeClr val="tx1"/>
                      </a:solidFill>
                      <a:prstDash val="solid"/>
                      <a:round/>
                      <a:headEnd type="none" w="med" len="med"/>
                      <a:tailEnd type="none" w="med" len="med"/>
                    </a:lnB>
                  </a:tcPr>
                </a:tc>
                <a:tc>
                  <a:txBody>
                    <a:bodyPr/>
                    <a:lstStyle/>
                    <a:p>
                      <a:r>
                        <a:rPr lang="lt-LT" dirty="0" smtClean="0">
                          <a:solidFill>
                            <a:schemeClr val="bg1"/>
                          </a:solidFill>
                          <a:latin typeface="Calibri" panose="020F0502020204030204" pitchFamily="34" charset="0"/>
                        </a:rPr>
                        <a:t>0,819</a:t>
                      </a:r>
                      <a:endParaRPr lang="en-US" dirty="0">
                        <a:solidFill>
                          <a:schemeClr val="bg1"/>
                        </a:solidFill>
                        <a:latin typeface="Calibri" panose="020F0502020204030204" pitchFamily="34" charset="0"/>
                      </a:endParaRPr>
                    </a:p>
                  </a:txBody>
                  <a:tcPr>
                    <a:lnB w="12700" cap="flat" cmpd="sng" algn="ctr">
                      <a:solidFill>
                        <a:schemeClr val="tx1"/>
                      </a:solidFill>
                      <a:prstDash val="solid"/>
                      <a:round/>
                      <a:headEnd type="none" w="med" len="med"/>
                      <a:tailEnd type="none" w="med" len="med"/>
                    </a:lnB>
                  </a:tcPr>
                </a:tc>
                <a:tc>
                  <a:txBody>
                    <a:bodyPr/>
                    <a:lstStyle/>
                    <a:p>
                      <a:r>
                        <a:rPr lang="lt-LT" dirty="0" smtClean="0">
                          <a:solidFill>
                            <a:schemeClr val="bg1"/>
                          </a:solidFill>
                          <a:latin typeface="Calibri" panose="020F0502020204030204" pitchFamily="34" charset="0"/>
                        </a:rPr>
                        <a:t>-0,272</a:t>
                      </a:r>
                      <a:endParaRPr lang="en-US" dirty="0">
                        <a:solidFill>
                          <a:schemeClr val="bg1"/>
                        </a:solidFill>
                        <a:latin typeface="Calibri" panose="020F0502020204030204" pitchFamily="34" charset="0"/>
                      </a:endParaRPr>
                    </a:p>
                  </a:txBody>
                  <a:tcPr>
                    <a:lnB w="12700" cap="flat" cmpd="sng" algn="ctr">
                      <a:solidFill>
                        <a:schemeClr val="tx1"/>
                      </a:solidFill>
                      <a:prstDash val="solid"/>
                      <a:round/>
                      <a:headEnd type="none" w="med" len="med"/>
                      <a:tailEnd type="none" w="med" len="med"/>
                    </a:lnB>
                  </a:tcPr>
                </a:tc>
                <a:tc>
                  <a:txBody>
                    <a:bodyPr/>
                    <a:lstStyle/>
                    <a:p>
                      <a:r>
                        <a:rPr lang="lt-LT" dirty="0" smtClean="0">
                          <a:solidFill>
                            <a:schemeClr val="bg1"/>
                          </a:solidFill>
                          <a:latin typeface="Calibri" panose="020F0502020204030204" pitchFamily="34" charset="0"/>
                        </a:rPr>
                        <a:t>38</a:t>
                      </a:r>
                      <a:endParaRPr lang="en-US" dirty="0">
                        <a:solidFill>
                          <a:schemeClr val="bg1"/>
                        </a:solidFill>
                        <a:latin typeface="Calibri" panose="020F0502020204030204" pitchFamily="34" charset="0"/>
                      </a:endParaRPr>
                    </a:p>
                  </a:txBody>
                  <a:tcPr>
                    <a:lnB w="12700" cap="flat" cmpd="sng" algn="ctr">
                      <a:solidFill>
                        <a:schemeClr val="tx1"/>
                      </a:solidFill>
                      <a:prstDash val="solid"/>
                      <a:round/>
                      <a:headEnd type="none" w="med" len="med"/>
                      <a:tailEnd type="none" w="med" len="med"/>
                    </a:lnB>
                  </a:tcPr>
                </a:tc>
              </a:tr>
              <a:tr h="204078">
                <a:tc>
                  <a:txBody>
                    <a:bodyPr/>
                    <a:lstStyle/>
                    <a:p>
                      <a:r>
                        <a:rPr lang="lt-LT" dirty="0" smtClean="0">
                          <a:solidFill>
                            <a:schemeClr val="bg1"/>
                          </a:solidFill>
                          <a:latin typeface="Calibri" panose="020F0502020204030204" pitchFamily="34" charset="0"/>
                        </a:rPr>
                        <a:t>150</a:t>
                      </a:r>
                      <a:endParaRPr lang="en-US"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lt-LT" dirty="0" smtClean="0">
                          <a:solidFill>
                            <a:schemeClr val="bg1"/>
                          </a:solidFill>
                          <a:latin typeface="Calibri" panose="020F0502020204030204" pitchFamily="34" charset="0"/>
                        </a:rPr>
                        <a:t>-7,170</a:t>
                      </a:r>
                      <a:endParaRPr lang="en-US"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lt-LT" dirty="0" smtClean="0">
                          <a:solidFill>
                            <a:schemeClr val="bg1"/>
                          </a:solidFill>
                          <a:latin typeface="Calibri" panose="020F0502020204030204" pitchFamily="34" charset="0"/>
                        </a:rPr>
                        <a:t>-6,082</a:t>
                      </a:r>
                      <a:endParaRPr lang="en-US"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lt-LT" dirty="0" smtClean="0">
                          <a:solidFill>
                            <a:schemeClr val="bg1"/>
                          </a:solidFill>
                          <a:latin typeface="Calibri" panose="020F0502020204030204" pitchFamily="34" charset="0"/>
                        </a:rPr>
                        <a:t>0,389</a:t>
                      </a:r>
                      <a:endParaRPr lang="en-US"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lt-LT" dirty="0" smtClean="0">
                          <a:solidFill>
                            <a:schemeClr val="bg1"/>
                          </a:solidFill>
                          <a:latin typeface="Calibri" panose="020F0502020204030204" pitchFamily="34" charset="0"/>
                        </a:rPr>
                        <a:t>0,797</a:t>
                      </a:r>
                      <a:endParaRPr lang="en-US"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lt-LT" dirty="0" smtClean="0">
                          <a:solidFill>
                            <a:schemeClr val="bg1"/>
                          </a:solidFill>
                          <a:latin typeface="Calibri" panose="020F0502020204030204" pitchFamily="34" charset="0"/>
                        </a:rPr>
                        <a:t>9</a:t>
                      </a:r>
                      <a:endParaRPr lang="en-US"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0926">
                <a:tc>
                  <a:txBody>
                    <a:bodyPr/>
                    <a:lstStyle/>
                    <a:p>
                      <a:endParaRPr lang="en-US" dirty="0">
                        <a:solidFill>
                          <a:schemeClr val="bg1"/>
                        </a:solidFill>
                        <a:latin typeface="Calibri" panose="020F0502020204030204" pitchFamily="34"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solidFill>
                          <a:schemeClr val="bg1"/>
                        </a:solidFill>
                        <a:latin typeface="Calibri" panose="020F0502020204030204" pitchFamily="34"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solidFill>
                          <a:schemeClr val="bg1"/>
                        </a:solidFill>
                        <a:latin typeface="Calibri" panose="020F0502020204030204" pitchFamily="34"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solidFill>
                          <a:schemeClr val="bg1"/>
                        </a:solidFill>
                        <a:latin typeface="Calibri" panose="020F0502020204030204" pitchFamily="34"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solidFill>
                          <a:schemeClr val="bg1"/>
                        </a:solidFill>
                        <a:latin typeface="Calibri" panose="020F0502020204030204" pitchFamily="34"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solidFill>
                          <a:schemeClr val="bg1"/>
                        </a:solidFill>
                        <a:latin typeface="Calibri" panose="020F0502020204030204" pitchFamily="34"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079869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12</a:t>
            </a:fld>
            <a:endParaRPr lang="en" dirty="0"/>
          </a:p>
        </p:txBody>
      </p:sp>
      <p:sp>
        <p:nvSpPr>
          <p:cNvPr id="3" name="TextBox 2"/>
          <p:cNvSpPr txBox="1"/>
          <p:nvPr/>
        </p:nvSpPr>
        <p:spPr>
          <a:xfrm>
            <a:off x="1005900" y="758899"/>
            <a:ext cx="2923954" cy="584775"/>
          </a:xfrm>
          <a:prstGeom prst="rect">
            <a:avLst/>
          </a:prstGeom>
          <a:noFill/>
        </p:spPr>
        <p:txBody>
          <a:bodyPr wrap="square" rtlCol="0">
            <a:spAutoFit/>
          </a:bodyPr>
          <a:lstStyle/>
          <a:p>
            <a:r>
              <a:rPr lang="lt-LT" sz="3200" dirty="0" smtClean="0">
                <a:solidFill>
                  <a:schemeClr val="bg1"/>
                </a:solidFill>
                <a:latin typeface="Calibri" panose="020F0502020204030204" pitchFamily="34" charset="0"/>
              </a:rPr>
              <a:t>Išvados</a:t>
            </a:r>
            <a:endParaRPr lang="lt-LT" sz="2400" dirty="0" smtClean="0">
              <a:solidFill>
                <a:schemeClr val="bg1"/>
              </a:solidFill>
              <a:latin typeface="Calibri" panose="020F0502020204030204" pitchFamily="34" charset="0"/>
            </a:endParaRPr>
          </a:p>
        </p:txBody>
      </p:sp>
      <p:sp>
        <p:nvSpPr>
          <p:cNvPr id="4" name="TextBox 3"/>
          <p:cNvSpPr txBox="1"/>
          <p:nvPr/>
        </p:nvSpPr>
        <p:spPr>
          <a:xfrm>
            <a:off x="1005900" y="1402080"/>
            <a:ext cx="6553140" cy="2862322"/>
          </a:xfrm>
          <a:prstGeom prst="rect">
            <a:avLst/>
          </a:prstGeom>
          <a:noFill/>
        </p:spPr>
        <p:txBody>
          <a:bodyPr wrap="square" rtlCol="0">
            <a:spAutoFit/>
          </a:bodyPr>
          <a:lstStyle/>
          <a:p>
            <a:pPr marL="342900" indent="-342900">
              <a:buFont typeface="Arial" panose="020B0604020202020204" pitchFamily="34" charset="0"/>
              <a:buChar char="•"/>
            </a:pPr>
            <a:r>
              <a:rPr lang="lt-LT" sz="2000" dirty="0" smtClean="0">
                <a:solidFill>
                  <a:schemeClr val="bg1"/>
                </a:solidFill>
                <a:latin typeface="Calibri" panose="020F0502020204030204" pitchFamily="34" charset="0"/>
              </a:rPr>
              <a:t>Lietuvos akcijų rinką reprezentuojančio OMX Vilnius indekso pokyčiai tiesiškai priklauso nuo makroekonominių </a:t>
            </a:r>
            <a:r>
              <a:rPr lang="lt-LT" sz="2000" dirty="0" smtClean="0">
                <a:solidFill>
                  <a:schemeClr val="bg1"/>
                </a:solidFill>
                <a:latin typeface="Calibri" panose="020F0502020204030204" pitchFamily="34" charset="0"/>
              </a:rPr>
              <a:t>duomenų</a:t>
            </a:r>
            <a:endParaRPr lang="lt-LT" sz="2000" dirty="0">
              <a:solidFill>
                <a:schemeClr val="bg1"/>
              </a:solidFill>
              <a:latin typeface="Calibri" panose="020F0502020204030204" pitchFamily="34" charset="0"/>
            </a:endParaRPr>
          </a:p>
          <a:p>
            <a:pPr marL="342900" indent="-342900">
              <a:buFont typeface="Arial" panose="020B0604020202020204" pitchFamily="34" charset="0"/>
              <a:buChar char="•"/>
            </a:pPr>
            <a:r>
              <a:rPr lang="lt-LT" sz="2000" dirty="0" smtClean="0">
                <a:solidFill>
                  <a:schemeClr val="bg1"/>
                </a:solidFill>
                <a:latin typeface="Calibri" panose="020F0502020204030204" pitchFamily="34" charset="0"/>
              </a:rPr>
              <a:t>Pritaikant prognozuojantį modelį galima pelningiau investuoti negu investuojant atsitiktinai, kai </a:t>
            </a:r>
            <a:r>
              <a:rPr lang="en-US" sz="2000" dirty="0" err="1" smtClean="0">
                <a:solidFill>
                  <a:schemeClr val="bg1"/>
                </a:solidFill>
                <a:latin typeface="Calibri" panose="020F0502020204030204" pitchFamily="34" charset="0"/>
              </a:rPr>
              <a:t>prognozuojan</a:t>
            </a:r>
            <a:r>
              <a:rPr lang="lt-LT" sz="2000" dirty="0" smtClean="0">
                <a:solidFill>
                  <a:schemeClr val="bg1"/>
                </a:solidFill>
                <a:latin typeface="Calibri" panose="020F0502020204030204" pitchFamily="34" charset="0"/>
              </a:rPr>
              <a:t>čio modelio rodiklių pavėlinimus parenkamas pagal kryžminę koreliaciją, o reikšmingus kintamuosius parenkant pagal žingsninę regresiją minimizuojant </a:t>
            </a:r>
            <a:r>
              <a:rPr lang="lt-LT" sz="2000" dirty="0" smtClean="0">
                <a:solidFill>
                  <a:schemeClr val="bg1"/>
                </a:solidFill>
                <a:latin typeface="Calibri" panose="020F0502020204030204" pitchFamily="34" charset="0"/>
              </a:rPr>
              <a:t>AIC</a:t>
            </a:r>
            <a:endParaRPr lang="en-US" sz="20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1620807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2</a:t>
            </a:fld>
            <a:r>
              <a:rPr lang="lt-LT" dirty="0" smtClean="0"/>
              <a:t> i</a:t>
            </a:r>
            <a:r>
              <a:rPr lang="lt-LT" dirty="0" smtClean="0"/>
              <a:t>š 12</a:t>
            </a:r>
            <a:endParaRPr lang="en" dirty="0"/>
          </a:p>
        </p:txBody>
      </p:sp>
      <p:sp>
        <p:nvSpPr>
          <p:cNvPr id="4" name="TextBox 3"/>
          <p:cNvSpPr txBox="1"/>
          <p:nvPr/>
        </p:nvSpPr>
        <p:spPr>
          <a:xfrm>
            <a:off x="1005900" y="385879"/>
            <a:ext cx="4859677" cy="584775"/>
          </a:xfrm>
          <a:prstGeom prst="rect">
            <a:avLst/>
          </a:prstGeom>
          <a:noFill/>
        </p:spPr>
        <p:txBody>
          <a:bodyPr wrap="square" rtlCol="0">
            <a:spAutoFit/>
          </a:bodyPr>
          <a:lstStyle/>
          <a:p>
            <a:r>
              <a:rPr lang="lt-LT" sz="3200" dirty="0" smtClean="0">
                <a:solidFill>
                  <a:schemeClr val="bg1"/>
                </a:solidFill>
                <a:latin typeface="Calibri" panose="020F0502020204030204" pitchFamily="34" charset="0"/>
              </a:rPr>
              <a:t>Tikslai</a:t>
            </a:r>
            <a:endParaRPr lang="en-US" sz="3200" dirty="0">
              <a:solidFill>
                <a:schemeClr val="bg1"/>
              </a:solidFill>
              <a:latin typeface="Calibri" panose="020F0502020204030204" pitchFamily="34" charset="0"/>
            </a:endParaRPr>
          </a:p>
        </p:txBody>
      </p:sp>
      <p:sp>
        <p:nvSpPr>
          <p:cNvPr id="5" name="TextBox 4"/>
          <p:cNvSpPr txBox="1"/>
          <p:nvPr/>
        </p:nvSpPr>
        <p:spPr>
          <a:xfrm>
            <a:off x="731550" y="1315092"/>
            <a:ext cx="7417942" cy="2923877"/>
          </a:xfrm>
          <a:prstGeom prst="rect">
            <a:avLst/>
          </a:prstGeom>
          <a:noFill/>
        </p:spPr>
        <p:txBody>
          <a:bodyPr wrap="square" rtlCol="0">
            <a:spAutoFit/>
          </a:bodyPr>
          <a:lstStyle/>
          <a:p>
            <a:pPr marL="285750" indent="-285750">
              <a:buFont typeface="Arial" panose="020B0604020202020204" pitchFamily="34" charset="0"/>
              <a:buChar char="•"/>
            </a:pPr>
            <a:r>
              <a:rPr lang="lt-LT" sz="2400" dirty="0" smtClean="0">
                <a:solidFill>
                  <a:schemeClr val="bg1"/>
                </a:solidFill>
                <a:latin typeface="Calibri" panose="020F0502020204030204" pitchFamily="34" charset="0"/>
              </a:rPr>
              <a:t>I</a:t>
            </a:r>
            <a:r>
              <a:rPr lang="en-US" sz="2400" dirty="0" err="1" smtClean="0">
                <a:solidFill>
                  <a:schemeClr val="bg1"/>
                </a:solidFill>
                <a:latin typeface="Calibri" panose="020F0502020204030204" pitchFamily="34" charset="0"/>
              </a:rPr>
              <a:t>šsiaiškinti</a:t>
            </a:r>
            <a:r>
              <a:rPr lang="en-US" sz="2400" dirty="0">
                <a:solidFill>
                  <a:schemeClr val="bg1"/>
                </a:solidFill>
                <a:latin typeface="Calibri" panose="020F0502020204030204" pitchFamily="34" charset="0"/>
              </a:rPr>
              <a:t>, </a:t>
            </a:r>
            <a:r>
              <a:rPr lang="en-US" sz="2400" dirty="0" err="1">
                <a:solidFill>
                  <a:schemeClr val="bg1"/>
                </a:solidFill>
                <a:latin typeface="Calibri" panose="020F0502020204030204" pitchFamily="34" charset="0"/>
              </a:rPr>
              <a:t>kokie</a:t>
            </a:r>
            <a:r>
              <a:rPr lang="en-US" sz="2400" dirty="0">
                <a:solidFill>
                  <a:schemeClr val="bg1"/>
                </a:solidFill>
                <a:latin typeface="Calibri" panose="020F0502020204030204" pitchFamily="34" charset="0"/>
              </a:rPr>
              <a:t> </a:t>
            </a:r>
            <a:r>
              <a:rPr lang="en-US" sz="2400" dirty="0" err="1">
                <a:solidFill>
                  <a:schemeClr val="bg1"/>
                </a:solidFill>
                <a:latin typeface="Calibri" panose="020F0502020204030204" pitchFamily="34" charset="0"/>
              </a:rPr>
              <a:t>Lietuvos</a:t>
            </a:r>
            <a:r>
              <a:rPr lang="en-US" sz="2400" dirty="0">
                <a:solidFill>
                  <a:schemeClr val="bg1"/>
                </a:solidFill>
                <a:latin typeface="Calibri" panose="020F0502020204030204" pitchFamily="34" charset="0"/>
              </a:rPr>
              <a:t> </a:t>
            </a:r>
            <a:r>
              <a:rPr lang="en-US" sz="2400" dirty="0" err="1">
                <a:solidFill>
                  <a:schemeClr val="bg1"/>
                </a:solidFill>
                <a:latin typeface="Calibri" panose="020F0502020204030204" pitchFamily="34" charset="0"/>
              </a:rPr>
              <a:t>makroekonominiai</a:t>
            </a:r>
            <a:r>
              <a:rPr lang="en-US" sz="2400" dirty="0">
                <a:solidFill>
                  <a:schemeClr val="bg1"/>
                </a:solidFill>
                <a:latin typeface="Calibri" panose="020F0502020204030204" pitchFamily="34" charset="0"/>
              </a:rPr>
              <a:t> </a:t>
            </a:r>
            <a:r>
              <a:rPr lang="en-US" sz="2400" dirty="0" err="1">
                <a:solidFill>
                  <a:schemeClr val="bg1"/>
                </a:solidFill>
                <a:latin typeface="Calibri" panose="020F0502020204030204" pitchFamily="34" charset="0"/>
              </a:rPr>
              <a:t>rodikliai</a:t>
            </a:r>
            <a:r>
              <a:rPr lang="en-US" sz="2400" dirty="0">
                <a:solidFill>
                  <a:schemeClr val="bg1"/>
                </a:solidFill>
                <a:latin typeface="Calibri" panose="020F0502020204030204" pitchFamily="34" charset="0"/>
              </a:rPr>
              <a:t> </a:t>
            </a:r>
            <a:r>
              <a:rPr lang="lt-LT" sz="2400" dirty="0" smtClean="0">
                <a:solidFill>
                  <a:schemeClr val="bg1"/>
                </a:solidFill>
                <a:latin typeface="Calibri" panose="020F0502020204030204" pitchFamily="34" charset="0"/>
              </a:rPr>
              <a:t>reikšmingai </a:t>
            </a:r>
            <a:r>
              <a:rPr lang="en-US" sz="2400" dirty="0" err="1" smtClean="0">
                <a:solidFill>
                  <a:schemeClr val="bg1"/>
                </a:solidFill>
                <a:latin typeface="Calibri" panose="020F0502020204030204" pitchFamily="34" charset="0"/>
              </a:rPr>
              <a:t>paveikia</a:t>
            </a:r>
            <a:r>
              <a:rPr lang="en-US" sz="2400" dirty="0" smtClean="0">
                <a:solidFill>
                  <a:schemeClr val="bg1"/>
                </a:solidFill>
                <a:latin typeface="Calibri" panose="020F0502020204030204" pitchFamily="34" charset="0"/>
              </a:rPr>
              <a:t> </a:t>
            </a:r>
            <a:r>
              <a:rPr lang="en-US" sz="2400" dirty="0">
                <a:solidFill>
                  <a:schemeClr val="bg1"/>
                </a:solidFill>
                <a:latin typeface="Calibri" panose="020F0502020204030204" pitchFamily="34" charset="0"/>
              </a:rPr>
              <a:t>„OMX Vilnius“ </a:t>
            </a:r>
            <a:r>
              <a:rPr lang="lt-LT" sz="2400" dirty="0" smtClean="0">
                <a:solidFill>
                  <a:schemeClr val="bg1"/>
                </a:solidFill>
                <a:latin typeface="Calibri" panose="020F0502020204030204" pitchFamily="34" charset="0"/>
              </a:rPr>
              <a:t>mėnesines </a:t>
            </a:r>
            <a:r>
              <a:rPr lang="en-US" sz="2400" dirty="0" err="1" smtClean="0">
                <a:solidFill>
                  <a:schemeClr val="bg1"/>
                </a:solidFill>
                <a:latin typeface="Calibri" panose="020F0502020204030204" pitchFamily="34" charset="0"/>
              </a:rPr>
              <a:t>indekso</a:t>
            </a:r>
            <a:r>
              <a:rPr lang="lt-LT" sz="2400" dirty="0" smtClean="0">
                <a:solidFill>
                  <a:schemeClr val="bg1"/>
                </a:solidFill>
                <a:latin typeface="Calibri" panose="020F0502020204030204" pitchFamily="34" charset="0"/>
              </a:rPr>
              <a:t> premijines </a:t>
            </a:r>
            <a:r>
              <a:rPr lang="en-US" sz="2400" dirty="0" err="1" smtClean="0">
                <a:solidFill>
                  <a:schemeClr val="bg1"/>
                </a:solidFill>
                <a:latin typeface="Calibri" panose="020F0502020204030204" pitchFamily="34" charset="0"/>
              </a:rPr>
              <a:t>grąžas</a:t>
            </a:r>
            <a:endParaRPr lang="en-US" sz="2400" dirty="0" smtClean="0">
              <a:solidFill>
                <a:schemeClr val="bg1"/>
              </a:solidFill>
              <a:latin typeface="Calibri" panose="020F0502020204030204" pitchFamily="34" charset="0"/>
            </a:endParaRPr>
          </a:p>
          <a:p>
            <a:pPr marL="285750" indent="-285750">
              <a:buFont typeface="Arial" panose="020B0604020202020204" pitchFamily="34" charset="0"/>
              <a:buChar char="•"/>
            </a:pPr>
            <a:endParaRPr lang="lt-LT" sz="2400" dirty="0">
              <a:solidFill>
                <a:schemeClr val="bg1"/>
              </a:solidFill>
              <a:latin typeface="Calibri" panose="020F0502020204030204" pitchFamily="34" charset="0"/>
            </a:endParaRPr>
          </a:p>
          <a:p>
            <a:pPr marL="285750" indent="-285750">
              <a:buFont typeface="Arial" panose="020B0604020202020204" pitchFamily="34" charset="0"/>
              <a:buChar char="•"/>
            </a:pPr>
            <a:r>
              <a:rPr lang="en-US" sz="2400" dirty="0" err="1">
                <a:solidFill>
                  <a:schemeClr val="bg1"/>
                </a:solidFill>
                <a:latin typeface="Calibri" panose="020F0502020204030204" pitchFamily="34" charset="0"/>
              </a:rPr>
              <a:t>Sukurt</a:t>
            </a:r>
            <a:r>
              <a:rPr lang="lt-LT" sz="2400" dirty="0">
                <a:solidFill>
                  <a:schemeClr val="bg1"/>
                </a:solidFill>
                <a:latin typeface="Calibri" panose="020F0502020204030204" pitchFamily="34" charset="0"/>
              </a:rPr>
              <a:t>i</a:t>
            </a:r>
            <a:r>
              <a:rPr lang="en-US" sz="2400" dirty="0">
                <a:solidFill>
                  <a:schemeClr val="bg1"/>
                </a:solidFill>
                <a:latin typeface="Calibri" panose="020F0502020204030204" pitchFamily="34" charset="0"/>
              </a:rPr>
              <a:t> </a:t>
            </a:r>
            <a:r>
              <a:rPr lang="en-US" sz="2400" dirty="0" err="1">
                <a:solidFill>
                  <a:schemeClr val="bg1"/>
                </a:solidFill>
                <a:latin typeface="Calibri" panose="020F0502020204030204" pitchFamily="34" charset="0"/>
              </a:rPr>
              <a:t>prekybos</a:t>
            </a:r>
            <a:r>
              <a:rPr lang="en-US" sz="2400" dirty="0">
                <a:solidFill>
                  <a:schemeClr val="bg1"/>
                </a:solidFill>
                <a:latin typeface="Calibri" panose="020F0502020204030204" pitchFamily="34" charset="0"/>
              </a:rPr>
              <a:t> </a:t>
            </a:r>
            <a:r>
              <a:rPr lang="en-US" sz="2400" dirty="0" err="1">
                <a:solidFill>
                  <a:schemeClr val="bg1"/>
                </a:solidFill>
                <a:latin typeface="Calibri" panose="020F0502020204030204" pitchFamily="34" charset="0"/>
              </a:rPr>
              <a:t>strategij</a:t>
            </a:r>
            <a:r>
              <a:rPr lang="lt-LT" sz="2400" dirty="0" smtClean="0">
                <a:solidFill>
                  <a:schemeClr val="bg1"/>
                </a:solidFill>
                <a:latin typeface="Calibri" panose="020F0502020204030204" pitchFamily="34" charset="0"/>
              </a:rPr>
              <a:t>ą</a:t>
            </a:r>
            <a:endParaRPr lang="en-US" sz="2400" dirty="0" smtClean="0">
              <a:solidFill>
                <a:schemeClr val="bg1"/>
              </a:solidFill>
              <a:latin typeface="Calibri" panose="020F0502020204030204" pitchFamily="34" charset="0"/>
            </a:endParaRPr>
          </a:p>
          <a:p>
            <a:pPr marL="285750" indent="-285750">
              <a:buFont typeface="Arial" panose="020B0604020202020204" pitchFamily="34" charset="0"/>
              <a:buChar char="•"/>
            </a:pPr>
            <a:endParaRPr lang="lt-LT" sz="2400" dirty="0" smtClean="0">
              <a:solidFill>
                <a:schemeClr val="bg1"/>
              </a:solidFill>
              <a:latin typeface="Calibri" panose="020F0502020204030204" pitchFamily="34" charset="0"/>
            </a:endParaRPr>
          </a:p>
          <a:p>
            <a:pPr marL="285750" indent="-285750">
              <a:buFont typeface="Arial" panose="020B0604020202020204" pitchFamily="34" charset="0"/>
              <a:buChar char="•"/>
            </a:pPr>
            <a:r>
              <a:rPr lang="lt-LT" sz="2400" dirty="0" smtClean="0">
                <a:solidFill>
                  <a:schemeClr val="bg1"/>
                </a:solidFill>
                <a:latin typeface="Calibri" panose="020F0502020204030204" pitchFamily="34" charset="0"/>
              </a:rPr>
              <a:t>Patikrinti strategiją su atsitiktiniu </a:t>
            </a:r>
            <a:r>
              <a:rPr lang="lt-LT" sz="2400" dirty="0" smtClean="0">
                <a:solidFill>
                  <a:schemeClr val="bg1"/>
                </a:solidFill>
                <a:latin typeface="Calibri" panose="020F0502020204030204" pitchFamily="34" charset="0"/>
              </a:rPr>
              <a:t>invesavimu</a:t>
            </a:r>
            <a:endParaRPr lang="lt-LT" sz="2400" dirty="0">
              <a:solidFill>
                <a:schemeClr val="bg1"/>
              </a:solidFill>
              <a:latin typeface="Calibri" panose="020F0502020204030204" pitchFamily="34" charset="0"/>
            </a:endParaRPr>
          </a:p>
          <a:p>
            <a:endParaRPr lang="en-US" sz="1600" dirty="0"/>
          </a:p>
        </p:txBody>
      </p:sp>
    </p:spTree>
    <p:extLst>
      <p:ext uri="{BB962C8B-B14F-4D97-AF65-F5344CB8AC3E}">
        <p14:creationId xmlns:p14="http://schemas.microsoft.com/office/powerpoint/2010/main" val="367944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3</a:t>
            </a:fld>
            <a:r>
              <a:rPr lang="lt-LT" dirty="0"/>
              <a:t> iš </a:t>
            </a:r>
            <a:r>
              <a:rPr lang="lt-LT" dirty="0" smtClean="0"/>
              <a:t>12</a:t>
            </a:r>
            <a:endParaRPr lang="en"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250" y="1436553"/>
            <a:ext cx="5506830" cy="3024879"/>
          </a:xfrm>
          <a:prstGeom prst="rect">
            <a:avLst/>
          </a:prstGeom>
        </p:spPr>
      </p:pic>
      <p:sp>
        <p:nvSpPr>
          <p:cNvPr id="9" name="TextBox 8"/>
          <p:cNvSpPr txBox="1"/>
          <p:nvPr/>
        </p:nvSpPr>
        <p:spPr>
          <a:xfrm>
            <a:off x="1005900" y="377952"/>
            <a:ext cx="3389346" cy="523220"/>
          </a:xfrm>
          <a:prstGeom prst="rect">
            <a:avLst/>
          </a:prstGeom>
          <a:noFill/>
        </p:spPr>
        <p:txBody>
          <a:bodyPr wrap="square" rtlCol="0">
            <a:spAutoFit/>
          </a:bodyPr>
          <a:lstStyle/>
          <a:p>
            <a:r>
              <a:rPr lang="lt-LT" sz="2800" dirty="0" smtClean="0">
                <a:solidFill>
                  <a:schemeClr val="bg1"/>
                </a:solidFill>
                <a:latin typeface="Calibri" panose="020F0502020204030204" pitchFamily="34" charset="0"/>
              </a:rPr>
              <a:t>Premijinė rizika:</a:t>
            </a:r>
            <a:endParaRPr lang="en-US" sz="28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2578219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4</a:t>
            </a:fld>
            <a:r>
              <a:rPr lang="lt-LT" dirty="0"/>
              <a:t> iš </a:t>
            </a:r>
            <a:r>
              <a:rPr lang="lt-LT" dirty="0" smtClean="0"/>
              <a:t>12</a:t>
            </a:r>
            <a:endParaRPr lang="en" dirty="0"/>
          </a:p>
        </p:txBody>
      </p:sp>
      <p:sp>
        <p:nvSpPr>
          <p:cNvPr id="7" name="TextBox 6"/>
          <p:cNvSpPr txBox="1"/>
          <p:nvPr/>
        </p:nvSpPr>
        <p:spPr>
          <a:xfrm>
            <a:off x="554765" y="424402"/>
            <a:ext cx="5188688" cy="461665"/>
          </a:xfrm>
          <a:prstGeom prst="rect">
            <a:avLst/>
          </a:prstGeom>
          <a:noFill/>
        </p:spPr>
        <p:txBody>
          <a:bodyPr wrap="square" rtlCol="0">
            <a:spAutoFit/>
          </a:bodyPr>
          <a:lstStyle/>
          <a:p>
            <a:r>
              <a:rPr lang="lt-LT" sz="2400" dirty="0" smtClean="0">
                <a:solidFill>
                  <a:schemeClr val="bg1"/>
                </a:solidFill>
                <a:latin typeface="Calibri" panose="020F0502020204030204" pitchFamily="34" charset="0"/>
              </a:rPr>
              <a:t>Modelio parinkimas:</a:t>
            </a:r>
            <a:endParaRPr lang="en-US" sz="2400" dirty="0">
              <a:solidFill>
                <a:schemeClr val="bg1"/>
              </a:solidFill>
              <a:latin typeface="Calibri" panose="020F0502020204030204" pitchFamily="34" charset="0"/>
            </a:endParaRPr>
          </a:p>
        </p:txBody>
      </p:sp>
      <p:sp>
        <p:nvSpPr>
          <p:cNvPr id="9" name="TextBox 8"/>
          <p:cNvSpPr txBox="1"/>
          <p:nvPr/>
        </p:nvSpPr>
        <p:spPr>
          <a:xfrm>
            <a:off x="731550" y="781935"/>
            <a:ext cx="8046690" cy="1938992"/>
          </a:xfrm>
          <a:prstGeom prst="rect">
            <a:avLst/>
          </a:prstGeom>
          <a:noFill/>
        </p:spPr>
        <p:txBody>
          <a:bodyPr wrap="square" rtlCol="0">
            <a:spAutoFit/>
          </a:bodyPr>
          <a:lstStyle/>
          <a:p>
            <a:r>
              <a:rPr lang="lt-LT" sz="2000" dirty="0" smtClean="0">
                <a:solidFill>
                  <a:schemeClr val="bg1"/>
                </a:solidFill>
                <a:latin typeface="Calibri" panose="020F0502020204030204" pitchFamily="34" charset="0"/>
              </a:rPr>
              <a:t>Kintamieji: </a:t>
            </a:r>
            <a:r>
              <a:rPr lang="hr-HR" sz="2000" dirty="0" smtClean="0">
                <a:solidFill>
                  <a:schemeClr val="bg1"/>
                </a:solidFill>
                <a:latin typeface="Calibri" panose="020F0502020204030204" pitchFamily="34" charset="0"/>
              </a:rPr>
              <a:t> </a:t>
            </a:r>
            <a:r>
              <a:rPr lang="hr-HR" sz="2000" dirty="0">
                <a:solidFill>
                  <a:schemeClr val="bg1"/>
                </a:solidFill>
                <a:latin typeface="Calibri" panose="020F0502020204030204" pitchFamily="34" charset="0"/>
              </a:rPr>
              <a:t>S&amp;</a:t>
            </a:r>
            <a:r>
              <a:rPr lang="hr-HR" sz="2000" dirty="0" smtClean="0">
                <a:solidFill>
                  <a:schemeClr val="bg1"/>
                </a:solidFill>
                <a:latin typeface="Calibri" panose="020F0502020204030204" pitchFamily="34" charset="0"/>
              </a:rPr>
              <a:t>P350, Euro ir JAV dolerio valiutos kursas, nedarbas, </a:t>
            </a:r>
            <a:r>
              <a:rPr lang="hr-HR" sz="2000" dirty="0">
                <a:solidFill>
                  <a:schemeClr val="bg1"/>
                </a:solidFill>
                <a:latin typeface="Calibri" panose="020F0502020204030204" pitchFamily="34" charset="0"/>
              </a:rPr>
              <a:t>p</a:t>
            </a:r>
            <a:r>
              <a:rPr lang="hr-HR" sz="2000" dirty="0" smtClean="0">
                <a:solidFill>
                  <a:schemeClr val="bg1"/>
                </a:solidFill>
                <a:latin typeface="Calibri" panose="020F0502020204030204" pitchFamily="34" charset="0"/>
              </a:rPr>
              <a:t>ramonės gamintojų kainos, Industrinė produkcija, infliacija, darbo </a:t>
            </a:r>
            <a:r>
              <a:rPr lang="hr-HR" sz="2000" dirty="0">
                <a:solidFill>
                  <a:schemeClr val="bg1"/>
                </a:solidFill>
                <a:latin typeface="Calibri" panose="020F0502020204030204" pitchFamily="34" charset="0"/>
              </a:rPr>
              <a:t>lygio ir </a:t>
            </a:r>
            <a:r>
              <a:rPr lang="hr-HR" sz="2000" dirty="0" smtClean="0">
                <a:solidFill>
                  <a:schemeClr val="bg1"/>
                </a:solidFill>
                <a:latin typeface="Calibri" panose="020F0502020204030204" pitchFamily="34" charset="0"/>
              </a:rPr>
              <a:t>užsakymų lukesciai, </a:t>
            </a:r>
            <a:r>
              <a:rPr lang="hr-HR" sz="2000" dirty="0">
                <a:solidFill>
                  <a:schemeClr val="bg1"/>
                </a:solidFill>
                <a:latin typeface="Calibri" panose="020F0502020204030204" pitchFamily="34" charset="0"/>
              </a:rPr>
              <a:t>Pasitikėjimo indikatoriai - pramonės, mažmeninės prekybos, vartotojų, paslaugų, </a:t>
            </a:r>
            <a:r>
              <a:rPr lang="hr-HR" sz="2000" dirty="0" smtClean="0">
                <a:solidFill>
                  <a:schemeClr val="bg1"/>
                </a:solidFill>
                <a:latin typeface="Calibri" panose="020F0502020204030204" pitchFamily="34" charset="0"/>
              </a:rPr>
              <a:t>statybų, mažmeninė prekyba</a:t>
            </a:r>
            <a:r>
              <a:rPr lang="en-US" sz="2000" dirty="0" smtClean="0">
                <a:solidFill>
                  <a:schemeClr val="bg1"/>
                </a:solidFill>
                <a:latin typeface="Calibri" panose="020F0502020204030204" pitchFamily="34" charset="0"/>
              </a:rPr>
              <a:t>.</a:t>
            </a:r>
          </a:p>
          <a:p>
            <a:endParaRPr lang="en-US" sz="2000" dirty="0" smtClean="0">
              <a:solidFill>
                <a:schemeClr val="bg1"/>
              </a:solidFill>
              <a:latin typeface="Calibri" panose="020F0502020204030204" pitchFamily="34" charset="0"/>
            </a:endParaRPr>
          </a:p>
          <a:p>
            <a:r>
              <a:rPr lang="en-US" sz="2000" dirty="0" err="1" smtClean="0">
                <a:solidFill>
                  <a:schemeClr val="bg1"/>
                </a:solidFill>
                <a:latin typeface="Calibri" panose="020F0502020204030204" pitchFamily="34" charset="0"/>
              </a:rPr>
              <a:t>Sudarytas</a:t>
            </a:r>
            <a:r>
              <a:rPr lang="en-US" sz="2000" dirty="0" smtClean="0">
                <a:solidFill>
                  <a:schemeClr val="bg1"/>
                </a:solidFill>
                <a:latin typeface="Calibri" panose="020F0502020204030204" pitchFamily="34" charset="0"/>
              </a:rPr>
              <a:t> </a:t>
            </a:r>
            <a:r>
              <a:rPr lang="lt-LT" sz="2000" dirty="0" smtClean="0">
                <a:solidFill>
                  <a:schemeClr val="bg1"/>
                </a:solidFill>
                <a:latin typeface="Calibri" panose="020F0502020204030204" pitchFamily="34" charset="0"/>
              </a:rPr>
              <a:t>modelis iš reikšmingų kintamųjų:</a:t>
            </a:r>
            <a:endParaRPr lang="hr-HR" sz="2000" dirty="0" smtClean="0">
              <a:solidFill>
                <a:schemeClr val="bg1"/>
              </a:solidFill>
              <a:latin typeface="Calibri" panose="020F0502020204030204" pitchFamily="34" charset="0"/>
            </a:endParaRPr>
          </a:p>
        </p:txBody>
      </p:sp>
      <p:sp>
        <p:nvSpPr>
          <p:cNvPr id="4" name="TextBox 3"/>
          <p:cNvSpPr txBox="1"/>
          <p:nvPr/>
        </p:nvSpPr>
        <p:spPr>
          <a:xfrm>
            <a:off x="4431880" y="2896731"/>
            <a:ext cx="2893765" cy="523220"/>
          </a:xfrm>
          <a:prstGeom prst="rect">
            <a:avLst/>
          </a:prstGeom>
          <a:noFill/>
        </p:spPr>
        <p:txBody>
          <a:bodyPr wrap="square" rtlCol="0">
            <a:spAutoFit/>
          </a:bodyPr>
          <a:lstStyle/>
          <a:p>
            <a:endParaRPr lang="lt-LT" dirty="0"/>
          </a:p>
          <a:p>
            <a:endParaRPr lang="en-US" dirty="0"/>
          </a:p>
        </p:txBody>
      </p:sp>
      <mc:AlternateContent xmlns:mc="http://schemas.openxmlformats.org/markup-compatibility/2006" xmlns:a14="http://schemas.microsoft.com/office/drawing/2010/main">
        <mc:Choice Requires="a14">
          <p:sp>
            <p:nvSpPr>
              <p:cNvPr id="6" name="Rectangle 5"/>
              <p:cNvSpPr/>
              <p:nvPr/>
            </p:nvSpPr>
            <p:spPr>
              <a:xfrm>
                <a:off x="698420" y="3042629"/>
                <a:ext cx="8046690" cy="113941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chemeClr val="bg1"/>
                              </a:solidFill>
                              <a:latin typeface="Cambria Math" panose="02040503050406030204" pitchFamily="18" charset="0"/>
                            </a:rPr>
                          </m:ctrlPr>
                        </m:accPr>
                        <m:e>
                          <m:sSub>
                            <m:sSubPr>
                              <m:ctrlPr>
                                <a:rPr lang="en-US" i="1">
                                  <a:solidFill>
                                    <a:schemeClr val="bg1"/>
                                  </a:solidFill>
                                  <a:latin typeface="Cambria Math" panose="02040503050406030204" pitchFamily="18" charset="0"/>
                                </a:rPr>
                              </m:ctrlPr>
                            </m:sSubPr>
                            <m:e>
                              <m:r>
                                <a:rPr lang="lt-LT" i="1">
                                  <a:solidFill>
                                    <a:schemeClr val="bg1"/>
                                  </a:solidFill>
                                  <a:latin typeface="Cambria Math" panose="02040503050406030204" pitchFamily="18" charset="0"/>
                                </a:rPr>
                                <m:t>𝑂𝑀𝑋</m:t>
                              </m:r>
                            </m:e>
                            <m:sub>
                              <m:r>
                                <a:rPr lang="lt-LT" i="1">
                                  <a:solidFill>
                                    <a:schemeClr val="bg1"/>
                                  </a:solidFill>
                                  <a:latin typeface="Cambria Math" panose="02040503050406030204" pitchFamily="18" charset="0"/>
                                </a:rPr>
                                <m:t>𝑡</m:t>
                              </m:r>
                            </m:sub>
                          </m:sSub>
                        </m:e>
                      </m:acc>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𝛽</m:t>
                          </m:r>
                        </m:e>
                        <m:sub>
                          <m:r>
                            <a:rPr lang="en-US" i="1">
                              <a:solidFill>
                                <a:schemeClr val="bg1"/>
                              </a:solidFill>
                              <a:latin typeface="Cambria Math" panose="02040503050406030204" pitchFamily="18" charset="0"/>
                            </a:rPr>
                            <m:t>0</m:t>
                          </m:r>
                        </m:sub>
                      </m:sSub>
                      <m:r>
                        <a:rPr lang="en-US" i="1">
                          <a:solidFill>
                            <a:schemeClr val="bg1"/>
                          </a:solidFill>
                          <a:latin typeface="Cambria Math" panose="02040503050406030204" pitchFamily="18" charset="0"/>
                        </a:rPr>
                        <m:t> + </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𝛽</m:t>
                          </m:r>
                        </m:e>
                        <m:sub>
                          <m:r>
                            <a:rPr lang="en-US" i="1">
                              <a:solidFill>
                                <a:schemeClr val="bg1"/>
                              </a:solidFill>
                              <a:latin typeface="Cambria Math" panose="02040503050406030204" pitchFamily="18" charset="0"/>
                            </a:rPr>
                            <m:t>1</m:t>
                          </m:r>
                        </m:sub>
                      </m:s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𝑆</m:t>
                          </m:r>
                          <m:r>
                            <a:rPr lang="en-US" i="1">
                              <a:solidFill>
                                <a:schemeClr val="bg1"/>
                              </a:solidFill>
                              <a:latin typeface="Cambria Math" panose="02040503050406030204" pitchFamily="18" charset="0"/>
                            </a:rPr>
                            <m:t>&amp;</m:t>
                          </m:r>
                          <m:r>
                            <a:rPr lang="en-US" i="1">
                              <a:solidFill>
                                <a:schemeClr val="bg1"/>
                              </a:solidFill>
                              <a:latin typeface="Cambria Math" panose="02040503050406030204" pitchFamily="18" charset="0"/>
                            </a:rPr>
                            <m:t>𝑃</m:t>
                          </m:r>
                          <m:r>
                            <a:rPr lang="en-US" i="1">
                              <a:solidFill>
                                <a:schemeClr val="bg1"/>
                              </a:solidFill>
                              <a:latin typeface="Cambria Math" panose="02040503050406030204" pitchFamily="18" charset="0"/>
                            </a:rPr>
                            <m:t>350</m:t>
                          </m:r>
                        </m:e>
                        <m:sub>
                          <m:r>
                            <a:rPr lang="en-US" i="1">
                              <a:solidFill>
                                <a:schemeClr val="bg1"/>
                              </a:solidFill>
                              <a:latin typeface="Cambria Math" panose="02040503050406030204" pitchFamily="18" charset="0"/>
                            </a:rPr>
                            <m:t>𝑡</m:t>
                          </m:r>
                        </m:sub>
                      </m:sSub>
                      <m:r>
                        <a:rPr lang="en-US" i="1">
                          <a:solidFill>
                            <a:schemeClr val="bg1"/>
                          </a:solidFill>
                          <a:latin typeface="Cambria Math" panose="02040503050406030204" pitchFamily="18" charset="0"/>
                        </a:rPr>
                        <m:t> + </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𝛽</m:t>
                          </m:r>
                        </m:e>
                        <m:sub>
                          <m:r>
                            <a:rPr lang="lt-LT" b="0" i="1" smtClean="0">
                              <a:solidFill>
                                <a:schemeClr val="bg1"/>
                              </a:solidFill>
                              <a:latin typeface="Cambria Math" panose="02040503050406030204" pitchFamily="18" charset="0"/>
                              <a:ea typeface="Cambria Math" panose="02040503050406030204" pitchFamily="18" charset="0"/>
                            </a:rPr>
                            <m:t>2</m:t>
                          </m:r>
                        </m:sub>
                      </m:sSub>
                      <m:sSub>
                        <m:sSubPr>
                          <m:ctrlPr>
                            <a:rPr lang="en-US" i="1">
                              <a:solidFill>
                                <a:schemeClr val="bg1"/>
                              </a:solidFill>
                              <a:latin typeface="Cambria Math" panose="02040503050406030204" pitchFamily="18" charset="0"/>
                            </a:rPr>
                          </m:ctrlPr>
                        </m:sSubPr>
                        <m:e>
                          <m:r>
                            <a:rPr lang="lt-LT" i="1">
                              <a:solidFill>
                                <a:schemeClr val="bg1"/>
                              </a:solidFill>
                              <a:latin typeface="Cambria Math" panose="02040503050406030204" pitchFamily="18" charset="0"/>
                            </a:rPr>
                            <m:t>𝑚𝑎</m:t>
                          </m:r>
                          <m:r>
                            <a:rPr lang="lt-LT" i="1">
                              <a:solidFill>
                                <a:schemeClr val="bg1"/>
                              </a:solidFill>
                              <a:latin typeface="Cambria Math" panose="02040503050406030204" pitchFamily="18" charset="0"/>
                            </a:rPr>
                            <m:t>ž</m:t>
                          </m:r>
                          <m:r>
                            <a:rPr lang="lt-LT" i="1">
                              <a:solidFill>
                                <a:schemeClr val="bg1"/>
                              </a:solidFill>
                              <a:latin typeface="Cambria Math" panose="02040503050406030204" pitchFamily="18" charset="0"/>
                            </a:rPr>
                            <m:t>𝑚𝑒𝑛𝑖𝑛</m:t>
                          </m:r>
                          <m:r>
                            <a:rPr lang="lt-LT" i="1">
                              <a:solidFill>
                                <a:schemeClr val="bg1"/>
                              </a:solidFill>
                              <a:latin typeface="Cambria Math" panose="02040503050406030204" pitchFamily="18" charset="0"/>
                            </a:rPr>
                            <m:t>ė</m:t>
                          </m:r>
                          <m:r>
                            <a:rPr lang="lt-LT" i="1">
                              <a:solidFill>
                                <a:schemeClr val="bg1"/>
                              </a:solidFill>
                              <a:latin typeface="Cambria Math" panose="02040503050406030204" pitchFamily="18" charset="0"/>
                            </a:rPr>
                            <m:t>𝑠</m:t>
                          </m:r>
                          <m:r>
                            <a:rPr lang="lt-LT" i="1">
                              <a:solidFill>
                                <a:schemeClr val="bg1"/>
                              </a:solidFill>
                              <a:latin typeface="Cambria Math" panose="02040503050406030204" pitchFamily="18" charset="0"/>
                            </a:rPr>
                            <m:t> </m:t>
                          </m:r>
                          <m:r>
                            <a:rPr lang="lt-LT" i="1">
                              <a:solidFill>
                                <a:schemeClr val="bg1"/>
                              </a:solidFill>
                              <a:latin typeface="Cambria Math" panose="02040503050406030204" pitchFamily="18" charset="0"/>
                            </a:rPr>
                            <m:t>𝑝𝑟𝑒𝑘𝑦𝑏𝑜𝑠</m:t>
                          </m:r>
                          <m:r>
                            <a:rPr lang="lt-LT" i="1">
                              <a:solidFill>
                                <a:schemeClr val="bg1"/>
                              </a:solidFill>
                              <a:latin typeface="Cambria Math" panose="02040503050406030204" pitchFamily="18" charset="0"/>
                            </a:rPr>
                            <m:t> </m:t>
                          </m:r>
                          <m:r>
                            <a:rPr lang="lt-LT" i="1">
                              <a:solidFill>
                                <a:schemeClr val="bg1"/>
                              </a:solidFill>
                              <a:latin typeface="Cambria Math" panose="02040503050406030204" pitchFamily="18" charset="0"/>
                            </a:rPr>
                            <m:t>𝑝𝑎𝑠𝑖𝑡𝑖𝑘</m:t>
                          </m:r>
                          <m:r>
                            <a:rPr lang="lt-LT" i="1">
                              <a:solidFill>
                                <a:schemeClr val="bg1"/>
                              </a:solidFill>
                              <a:latin typeface="Cambria Math" panose="02040503050406030204" pitchFamily="18" charset="0"/>
                            </a:rPr>
                            <m:t>ė</m:t>
                          </m:r>
                          <m:r>
                            <a:rPr lang="lt-LT" i="1">
                              <a:solidFill>
                                <a:schemeClr val="bg1"/>
                              </a:solidFill>
                              <a:latin typeface="Cambria Math" panose="02040503050406030204" pitchFamily="18" charset="0"/>
                            </a:rPr>
                            <m:t>𝑗𝑖𝑚𝑎𝑠</m:t>
                          </m:r>
                        </m:e>
                        <m:sub>
                          <m:r>
                            <a:rPr lang="en-US" i="1">
                              <a:solidFill>
                                <a:schemeClr val="bg1"/>
                              </a:solidFill>
                              <a:latin typeface="Cambria Math" panose="02040503050406030204" pitchFamily="18" charset="0"/>
                            </a:rPr>
                            <m:t>𝑡</m:t>
                          </m:r>
                          <m:r>
                            <a:rPr lang="lt-LT" i="1">
                              <a:solidFill>
                                <a:schemeClr val="bg1"/>
                              </a:solidFill>
                              <a:latin typeface="Cambria Math" panose="02040503050406030204" pitchFamily="18" charset="0"/>
                            </a:rPr>
                            <m:t>−</m:t>
                          </m:r>
                          <m:r>
                            <a:rPr lang="lt-LT" b="0" i="1" smtClean="0">
                              <a:solidFill>
                                <a:schemeClr val="bg1"/>
                              </a:solidFill>
                              <a:latin typeface="Cambria Math" panose="02040503050406030204" pitchFamily="18" charset="0"/>
                            </a:rPr>
                            <m:t>3</m:t>
                          </m:r>
                        </m:sub>
                      </m:sSub>
                      <m:r>
                        <a:rPr lang="lt-LT" b="0" i="1" smtClean="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𝛽</m:t>
                          </m:r>
                        </m:e>
                        <m:sub>
                          <m:r>
                            <a:rPr lang="lt-LT" b="0" i="1" smtClean="0">
                              <a:solidFill>
                                <a:schemeClr val="bg1"/>
                              </a:solidFill>
                              <a:latin typeface="Cambria Math" panose="02040503050406030204" pitchFamily="18" charset="0"/>
                              <a:ea typeface="Cambria Math" panose="02040503050406030204" pitchFamily="18" charset="0"/>
                            </a:rPr>
                            <m:t>3</m:t>
                          </m:r>
                        </m:sub>
                      </m:s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𝑃</m:t>
                          </m:r>
                          <m:r>
                            <a:rPr lang="lt-LT" i="1">
                              <a:solidFill>
                                <a:schemeClr val="bg1"/>
                              </a:solidFill>
                              <a:latin typeface="Cambria Math" panose="02040503050406030204" pitchFamily="18" charset="0"/>
                            </a:rPr>
                            <m:t>𝑎𝑠𝑙𝑎𝑢𝑔</m:t>
                          </m:r>
                          <m:r>
                            <a:rPr lang="lt-LT" i="1">
                              <a:solidFill>
                                <a:schemeClr val="bg1"/>
                              </a:solidFill>
                              <a:latin typeface="Cambria Math" panose="02040503050406030204" pitchFamily="18" charset="0"/>
                            </a:rPr>
                            <m:t>ų </m:t>
                          </m:r>
                          <m:r>
                            <a:rPr lang="lt-LT" i="1">
                              <a:solidFill>
                                <a:schemeClr val="bg1"/>
                              </a:solidFill>
                              <a:latin typeface="Cambria Math" panose="02040503050406030204" pitchFamily="18" charset="0"/>
                            </a:rPr>
                            <m:t>𝑝𝑎𝑠𝑖𝑡𝑖𝑘</m:t>
                          </m:r>
                          <m:r>
                            <a:rPr lang="lt-LT" i="1">
                              <a:solidFill>
                                <a:schemeClr val="bg1"/>
                              </a:solidFill>
                              <a:latin typeface="Cambria Math" panose="02040503050406030204" pitchFamily="18" charset="0"/>
                            </a:rPr>
                            <m:t>ė</m:t>
                          </m:r>
                          <m:r>
                            <a:rPr lang="lt-LT" i="1">
                              <a:solidFill>
                                <a:schemeClr val="bg1"/>
                              </a:solidFill>
                              <a:latin typeface="Cambria Math" panose="02040503050406030204" pitchFamily="18" charset="0"/>
                            </a:rPr>
                            <m:t>𝑗𝑖𝑚𝑎𝑠</m:t>
                          </m:r>
                        </m:e>
                        <m:sub>
                          <m:r>
                            <a:rPr lang="en-US" i="1">
                              <a:solidFill>
                                <a:schemeClr val="bg1"/>
                              </a:solidFill>
                              <a:latin typeface="Cambria Math" panose="02040503050406030204" pitchFamily="18" charset="0"/>
                            </a:rPr>
                            <m:t>𝑡</m:t>
                          </m:r>
                          <m:r>
                            <a:rPr lang="lt-LT" i="1">
                              <a:solidFill>
                                <a:schemeClr val="bg1"/>
                              </a:solidFill>
                              <a:latin typeface="Cambria Math" panose="02040503050406030204" pitchFamily="18" charset="0"/>
                            </a:rPr>
                            <m:t>−12</m:t>
                          </m:r>
                        </m:sub>
                      </m:sSub>
                      <m:r>
                        <a:rPr lang="lt-LT" b="0" i="1" smtClean="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𝛽</m:t>
                          </m:r>
                        </m:e>
                        <m:sub>
                          <m:r>
                            <a:rPr lang="lt-LT" b="0" i="1" smtClean="0">
                              <a:solidFill>
                                <a:schemeClr val="bg1"/>
                              </a:solidFill>
                              <a:latin typeface="Cambria Math" panose="02040503050406030204" pitchFamily="18" charset="0"/>
                              <a:ea typeface="Cambria Math" panose="02040503050406030204" pitchFamily="18" charset="0"/>
                            </a:rPr>
                            <m:t>4</m:t>
                          </m:r>
                        </m:sub>
                      </m:sSub>
                      <m:sSub>
                        <m:sSubPr>
                          <m:ctrlPr>
                            <a:rPr lang="en-US" i="1">
                              <a:solidFill>
                                <a:schemeClr val="bg1"/>
                              </a:solidFill>
                              <a:latin typeface="Cambria Math" panose="02040503050406030204" pitchFamily="18" charset="0"/>
                            </a:rPr>
                          </m:ctrlPr>
                        </m:sSubPr>
                        <m:e>
                          <m:r>
                            <a:rPr lang="lt-LT" b="0" i="1" smtClean="0">
                              <a:solidFill>
                                <a:schemeClr val="bg1"/>
                              </a:solidFill>
                              <a:latin typeface="Cambria Math" panose="02040503050406030204" pitchFamily="18" charset="0"/>
                            </a:rPr>
                            <m:t>𝑃𝑟𝑎𝑚𝑜𝑛</m:t>
                          </m:r>
                          <m:r>
                            <a:rPr lang="lt-LT" b="0" i="1" smtClean="0">
                              <a:solidFill>
                                <a:schemeClr val="bg1"/>
                              </a:solidFill>
                              <a:latin typeface="Cambria Math" panose="02040503050406030204" pitchFamily="18" charset="0"/>
                            </a:rPr>
                            <m:t>ė</m:t>
                          </m:r>
                          <m:r>
                            <a:rPr lang="lt-LT" b="0" i="1" smtClean="0">
                              <a:solidFill>
                                <a:schemeClr val="bg1"/>
                              </a:solidFill>
                              <a:latin typeface="Cambria Math" panose="02040503050406030204" pitchFamily="18" charset="0"/>
                            </a:rPr>
                            <m:t>𝑠</m:t>
                          </m:r>
                          <m:r>
                            <a:rPr lang="lt-LT" i="1">
                              <a:solidFill>
                                <a:schemeClr val="bg1"/>
                              </a:solidFill>
                              <a:latin typeface="Cambria Math" panose="02040503050406030204" pitchFamily="18" charset="0"/>
                            </a:rPr>
                            <m:t> </m:t>
                          </m:r>
                          <m:r>
                            <a:rPr lang="lt-LT" i="1">
                              <a:solidFill>
                                <a:schemeClr val="bg1"/>
                              </a:solidFill>
                              <a:latin typeface="Cambria Math" panose="02040503050406030204" pitchFamily="18" charset="0"/>
                            </a:rPr>
                            <m:t>𝑝𝑎𝑠𝑖𝑡𝑖𝑘</m:t>
                          </m:r>
                          <m:r>
                            <a:rPr lang="lt-LT" i="1">
                              <a:solidFill>
                                <a:schemeClr val="bg1"/>
                              </a:solidFill>
                              <a:latin typeface="Cambria Math" panose="02040503050406030204" pitchFamily="18" charset="0"/>
                            </a:rPr>
                            <m:t>ė</m:t>
                          </m:r>
                          <m:r>
                            <a:rPr lang="lt-LT" i="1">
                              <a:solidFill>
                                <a:schemeClr val="bg1"/>
                              </a:solidFill>
                              <a:latin typeface="Cambria Math" panose="02040503050406030204" pitchFamily="18" charset="0"/>
                            </a:rPr>
                            <m:t>𝑗𝑖𝑚𝑎𝑠</m:t>
                          </m:r>
                        </m:e>
                        <m:sub>
                          <m:r>
                            <a:rPr lang="en-US" i="1">
                              <a:solidFill>
                                <a:schemeClr val="bg1"/>
                              </a:solidFill>
                              <a:latin typeface="Cambria Math" panose="02040503050406030204" pitchFamily="18" charset="0"/>
                            </a:rPr>
                            <m:t>𝑡</m:t>
                          </m:r>
                          <m:r>
                            <a:rPr lang="lt-LT" i="1">
                              <a:solidFill>
                                <a:schemeClr val="bg1"/>
                              </a:solidFill>
                              <a:latin typeface="Cambria Math" panose="02040503050406030204" pitchFamily="18" charset="0"/>
                            </a:rPr>
                            <m:t>−</m:t>
                          </m:r>
                          <m:r>
                            <a:rPr lang="lt-LT" b="0" i="1" smtClean="0">
                              <a:solidFill>
                                <a:schemeClr val="bg1"/>
                              </a:solidFill>
                              <a:latin typeface="Cambria Math" panose="02040503050406030204" pitchFamily="18" charset="0"/>
                            </a:rPr>
                            <m:t>3</m:t>
                          </m:r>
                        </m:sub>
                      </m:sSub>
                      <m:r>
                        <a:rPr lang="en-US" i="1">
                          <a:solidFill>
                            <a:schemeClr val="bg1"/>
                          </a:solidFill>
                          <a:latin typeface="Cambria Math" panose="02040503050406030204" pitchFamily="18" charset="0"/>
                        </a:rPr>
                        <m:t>+ </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𝛽</m:t>
                          </m:r>
                        </m:e>
                        <m:sub>
                          <m:r>
                            <a:rPr lang="lt-LT" b="0" i="1" smtClean="0">
                              <a:solidFill>
                                <a:schemeClr val="bg1"/>
                              </a:solidFill>
                              <a:latin typeface="Cambria Math" panose="02040503050406030204" pitchFamily="18" charset="0"/>
                              <a:ea typeface="Cambria Math" panose="02040503050406030204" pitchFamily="18" charset="0"/>
                            </a:rPr>
                            <m:t>5</m:t>
                          </m:r>
                        </m:sub>
                      </m:sSub>
                      <m:sSub>
                        <m:sSubPr>
                          <m:ctrlPr>
                            <a:rPr lang="en-US" i="1">
                              <a:solidFill>
                                <a:schemeClr val="bg1"/>
                              </a:solidFill>
                              <a:latin typeface="Cambria Math" panose="02040503050406030204" pitchFamily="18" charset="0"/>
                            </a:rPr>
                          </m:ctrlPr>
                        </m:sSubPr>
                        <m:e>
                          <m:r>
                            <a:rPr lang="lt-LT" i="1">
                              <a:solidFill>
                                <a:schemeClr val="bg1"/>
                              </a:solidFill>
                              <a:latin typeface="Cambria Math" panose="02040503050406030204" pitchFamily="18" charset="0"/>
                            </a:rPr>
                            <m:t>𝑢</m:t>
                          </m:r>
                          <m:r>
                            <a:rPr lang="lt-LT" i="1">
                              <a:solidFill>
                                <a:schemeClr val="bg1"/>
                              </a:solidFill>
                              <a:latin typeface="Cambria Math" panose="02040503050406030204" pitchFamily="18" charset="0"/>
                            </a:rPr>
                            <m:t>ž</m:t>
                          </m:r>
                          <m:r>
                            <a:rPr lang="lt-LT" i="1">
                              <a:solidFill>
                                <a:schemeClr val="bg1"/>
                              </a:solidFill>
                              <a:latin typeface="Cambria Math" panose="02040503050406030204" pitchFamily="18" charset="0"/>
                            </a:rPr>
                            <m:t>𝑠𝑎𝑘𝑦𝑚</m:t>
                          </m:r>
                          <m:r>
                            <a:rPr lang="lt-LT" i="1">
                              <a:solidFill>
                                <a:schemeClr val="bg1"/>
                              </a:solidFill>
                              <a:latin typeface="Cambria Math" panose="02040503050406030204" pitchFamily="18" charset="0"/>
                            </a:rPr>
                            <m:t>ų </m:t>
                          </m:r>
                          <m:r>
                            <a:rPr lang="lt-LT" i="1">
                              <a:solidFill>
                                <a:schemeClr val="bg1"/>
                              </a:solidFill>
                              <a:latin typeface="Cambria Math" panose="02040503050406030204" pitchFamily="18" charset="0"/>
                            </a:rPr>
                            <m:t>𝑙</m:t>
                          </m:r>
                          <m:r>
                            <a:rPr lang="lt-LT" i="1">
                              <a:solidFill>
                                <a:schemeClr val="bg1"/>
                              </a:solidFill>
                              <a:latin typeface="Cambria Math" panose="02040503050406030204" pitchFamily="18" charset="0"/>
                            </a:rPr>
                            <m:t>ū</m:t>
                          </m:r>
                          <m:r>
                            <a:rPr lang="lt-LT" i="1">
                              <a:solidFill>
                                <a:schemeClr val="bg1"/>
                              </a:solidFill>
                              <a:latin typeface="Cambria Math" panose="02040503050406030204" pitchFamily="18" charset="0"/>
                            </a:rPr>
                            <m:t>𝑘𝑒𝑠</m:t>
                          </m:r>
                          <m:r>
                            <a:rPr lang="lt-LT" i="1">
                              <a:solidFill>
                                <a:schemeClr val="bg1"/>
                              </a:solidFill>
                              <a:latin typeface="Cambria Math" panose="02040503050406030204" pitchFamily="18" charset="0"/>
                            </a:rPr>
                            <m:t>č</m:t>
                          </m:r>
                          <m:r>
                            <a:rPr lang="lt-LT" i="1">
                              <a:solidFill>
                                <a:schemeClr val="bg1"/>
                              </a:solidFill>
                              <a:latin typeface="Cambria Math" panose="02040503050406030204" pitchFamily="18" charset="0"/>
                            </a:rPr>
                            <m:t>𝑖𝑎𝑖</m:t>
                          </m:r>
                        </m:e>
                        <m:sub>
                          <m:r>
                            <a:rPr lang="lt-LT" i="1">
                              <a:solidFill>
                                <a:schemeClr val="bg1"/>
                              </a:solidFill>
                              <a:latin typeface="Cambria Math" panose="02040503050406030204" pitchFamily="18" charset="0"/>
                            </a:rPr>
                            <m:t>𝑡</m:t>
                          </m:r>
                          <m:r>
                            <a:rPr lang="lt-LT" i="1">
                              <a:solidFill>
                                <a:schemeClr val="bg1"/>
                              </a:solidFill>
                              <a:latin typeface="Cambria Math" panose="02040503050406030204" pitchFamily="18" charset="0"/>
                            </a:rPr>
                            <m:t>−10</m:t>
                          </m:r>
                        </m:sub>
                      </m:sSub>
                      <m:r>
                        <a:rPr lang="en-US" i="1">
                          <a:solidFill>
                            <a:schemeClr val="bg1"/>
                          </a:solidFill>
                          <a:latin typeface="Cambria Math" panose="02040503050406030204" pitchFamily="18" charset="0"/>
                        </a:rPr>
                        <m:t>+ </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𝛽</m:t>
                          </m:r>
                        </m:e>
                        <m:sub>
                          <m:r>
                            <a:rPr lang="lt-LT" b="0" i="1" smtClean="0">
                              <a:solidFill>
                                <a:schemeClr val="bg1"/>
                              </a:solidFill>
                              <a:latin typeface="Cambria Math" panose="02040503050406030204" pitchFamily="18" charset="0"/>
                              <a:ea typeface="Cambria Math" panose="02040503050406030204" pitchFamily="18" charset="0"/>
                            </a:rPr>
                            <m:t>6</m:t>
                          </m:r>
                        </m:sub>
                      </m:sSub>
                      <m:sSub>
                        <m:sSubPr>
                          <m:ctrlPr>
                            <a:rPr lang="en-US" i="1">
                              <a:solidFill>
                                <a:schemeClr val="bg1"/>
                              </a:solidFill>
                              <a:latin typeface="Cambria Math" panose="02040503050406030204" pitchFamily="18" charset="0"/>
                            </a:rPr>
                          </m:ctrlPr>
                        </m:sSubPr>
                        <m:e>
                          <m:r>
                            <a:rPr lang="lt-LT" i="1">
                              <a:solidFill>
                                <a:schemeClr val="bg1"/>
                              </a:solidFill>
                              <a:latin typeface="Cambria Math" panose="02040503050406030204" pitchFamily="18" charset="0"/>
                            </a:rPr>
                            <m:t>𝑔𝑎𝑚𝑖𝑛𝑡𝑜𝑗</m:t>
                          </m:r>
                          <m:r>
                            <a:rPr lang="lt-LT" i="1">
                              <a:solidFill>
                                <a:schemeClr val="bg1"/>
                              </a:solidFill>
                              <a:latin typeface="Cambria Math" panose="02040503050406030204" pitchFamily="18" charset="0"/>
                            </a:rPr>
                            <m:t>ų </m:t>
                          </m:r>
                          <m:r>
                            <a:rPr lang="lt-LT" i="1">
                              <a:solidFill>
                                <a:schemeClr val="bg1"/>
                              </a:solidFill>
                              <a:latin typeface="Cambria Math" panose="02040503050406030204" pitchFamily="18" charset="0"/>
                            </a:rPr>
                            <m:t>𝑘𝑎𝑖𝑛</m:t>
                          </m:r>
                          <m:r>
                            <a:rPr lang="lt-LT" i="1">
                              <a:solidFill>
                                <a:schemeClr val="bg1"/>
                              </a:solidFill>
                              <a:latin typeface="Cambria Math" panose="02040503050406030204" pitchFamily="18" charset="0"/>
                            </a:rPr>
                            <m:t>ų </m:t>
                          </m:r>
                          <m:r>
                            <a:rPr lang="lt-LT" i="1">
                              <a:solidFill>
                                <a:schemeClr val="bg1"/>
                              </a:solidFill>
                              <a:latin typeface="Cambria Math" panose="02040503050406030204" pitchFamily="18" charset="0"/>
                            </a:rPr>
                            <m:t>𝑙𝑦𝑔𝑖𝑠</m:t>
                          </m:r>
                        </m:e>
                        <m:sub>
                          <m:r>
                            <a:rPr lang="en-US" i="1">
                              <a:solidFill>
                                <a:schemeClr val="bg1"/>
                              </a:solidFill>
                              <a:latin typeface="Cambria Math" panose="02040503050406030204" pitchFamily="18" charset="0"/>
                            </a:rPr>
                            <m:t>𝑡</m:t>
                          </m:r>
                          <m:r>
                            <a:rPr lang="lt-LT" i="1">
                              <a:solidFill>
                                <a:schemeClr val="bg1"/>
                              </a:solidFill>
                              <a:latin typeface="Cambria Math" panose="02040503050406030204" pitchFamily="18" charset="0"/>
                            </a:rPr>
                            <m:t>−</m:t>
                          </m:r>
                          <m:r>
                            <a:rPr lang="lt-LT" b="0" i="1" smtClean="0">
                              <a:solidFill>
                                <a:schemeClr val="bg1"/>
                              </a:solidFill>
                              <a:latin typeface="Cambria Math" panose="02040503050406030204" pitchFamily="18" charset="0"/>
                            </a:rPr>
                            <m:t>9</m:t>
                          </m:r>
                        </m:sub>
                      </m:sSub>
                      <m:r>
                        <a:rPr lang="en-US" i="1">
                          <a:solidFill>
                            <a:schemeClr val="bg1"/>
                          </a:solidFill>
                          <a:latin typeface="Cambria Math" panose="02040503050406030204" pitchFamily="18" charset="0"/>
                        </a:rPr>
                        <m:t>+ </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𝛽</m:t>
                          </m:r>
                        </m:e>
                        <m:sub>
                          <m:r>
                            <a:rPr lang="lt-LT" b="0" i="1" smtClean="0">
                              <a:solidFill>
                                <a:schemeClr val="bg1"/>
                              </a:solidFill>
                              <a:latin typeface="Cambria Math" panose="02040503050406030204" pitchFamily="18" charset="0"/>
                              <a:ea typeface="Cambria Math" panose="02040503050406030204" pitchFamily="18" charset="0"/>
                            </a:rPr>
                            <m:t>7</m:t>
                          </m:r>
                        </m:sub>
                      </m:sSub>
                      <m:sSub>
                        <m:sSubPr>
                          <m:ctrlPr>
                            <a:rPr lang="en-US" i="1">
                              <a:solidFill>
                                <a:schemeClr val="bg1"/>
                              </a:solidFill>
                              <a:latin typeface="Cambria Math" panose="02040503050406030204" pitchFamily="18" charset="0"/>
                            </a:rPr>
                          </m:ctrlPr>
                        </m:sSubPr>
                        <m:e>
                          <m:r>
                            <a:rPr lang="lt-LT" i="1">
                              <a:solidFill>
                                <a:schemeClr val="bg1"/>
                              </a:solidFill>
                              <a:latin typeface="Cambria Math" panose="02040503050406030204" pitchFamily="18" charset="0"/>
                            </a:rPr>
                            <m:t>𝑖𝑛𝑑𝑢𝑠𝑡𝑟𝑖𝑛</m:t>
                          </m:r>
                          <m:r>
                            <a:rPr lang="lt-LT" i="1">
                              <a:solidFill>
                                <a:schemeClr val="bg1"/>
                              </a:solidFill>
                              <a:latin typeface="Cambria Math" panose="02040503050406030204" pitchFamily="18" charset="0"/>
                            </a:rPr>
                            <m:t>ė </m:t>
                          </m:r>
                          <m:r>
                            <a:rPr lang="lt-LT" i="1">
                              <a:solidFill>
                                <a:schemeClr val="bg1"/>
                              </a:solidFill>
                              <a:latin typeface="Cambria Math" panose="02040503050406030204" pitchFamily="18" charset="0"/>
                            </a:rPr>
                            <m:t>𝑝𝑟𝑜𝑑𝑢𝑘𝑐𝑖𝑗𝑎</m:t>
                          </m:r>
                        </m:e>
                        <m:sub>
                          <m:r>
                            <a:rPr lang="lt-LT" i="1">
                              <a:solidFill>
                                <a:schemeClr val="bg1"/>
                              </a:solidFill>
                              <a:latin typeface="Cambria Math" panose="02040503050406030204" pitchFamily="18" charset="0"/>
                            </a:rPr>
                            <m:t>𝑡</m:t>
                          </m:r>
                          <m:r>
                            <a:rPr lang="lt-LT" i="1">
                              <a:solidFill>
                                <a:schemeClr val="bg1"/>
                              </a:solidFill>
                              <a:latin typeface="Cambria Math" panose="02040503050406030204" pitchFamily="18" charset="0"/>
                            </a:rPr>
                            <m:t>−1</m:t>
                          </m:r>
                        </m:sub>
                      </m:sSub>
                      <m:r>
                        <a:rPr lang="en-US" i="1">
                          <a:solidFill>
                            <a:schemeClr val="bg1"/>
                          </a:solidFill>
                          <a:latin typeface="Cambria Math" panose="02040503050406030204" pitchFamily="18" charset="0"/>
                        </a:rPr>
                        <m:t> + </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𝛽</m:t>
                          </m:r>
                        </m:e>
                        <m:sub>
                          <m:r>
                            <a:rPr lang="lt-LT" b="0" i="1" smtClean="0">
                              <a:solidFill>
                                <a:schemeClr val="bg1"/>
                              </a:solidFill>
                              <a:latin typeface="Cambria Math" panose="02040503050406030204" pitchFamily="18" charset="0"/>
                              <a:ea typeface="Cambria Math" panose="02040503050406030204" pitchFamily="18" charset="0"/>
                            </a:rPr>
                            <m:t>8</m:t>
                          </m:r>
                        </m:sub>
                      </m:sSub>
                      <m:sSub>
                        <m:sSubPr>
                          <m:ctrlPr>
                            <a:rPr lang="en-US" i="1">
                              <a:solidFill>
                                <a:schemeClr val="bg1"/>
                              </a:solidFill>
                              <a:latin typeface="Cambria Math" panose="02040503050406030204" pitchFamily="18" charset="0"/>
                            </a:rPr>
                          </m:ctrlPr>
                        </m:sSubPr>
                        <m:e>
                          <m:f>
                            <m:fPr>
                              <m:ctrlPr>
                                <a:rPr lang="lt-LT" i="1">
                                  <a:solidFill>
                                    <a:schemeClr val="bg1"/>
                                  </a:solidFill>
                                  <a:latin typeface="Cambria Math" panose="02040503050406030204" pitchFamily="18" charset="0"/>
                                </a:rPr>
                              </m:ctrlPr>
                            </m:fPr>
                            <m:num>
                              <m:r>
                                <a:rPr lang="lt-LT" i="1">
                                  <a:solidFill>
                                    <a:schemeClr val="bg1"/>
                                  </a:solidFill>
                                  <a:latin typeface="Cambria Math" panose="02040503050406030204" pitchFamily="18" charset="0"/>
                                </a:rPr>
                                <m:t>𝐸𝑈𝑅</m:t>
                              </m:r>
                            </m:num>
                            <m:den>
                              <m:r>
                                <a:rPr lang="lt-LT" i="1">
                                  <a:solidFill>
                                    <a:schemeClr val="bg1"/>
                                  </a:solidFill>
                                  <a:latin typeface="Cambria Math" panose="02040503050406030204" pitchFamily="18" charset="0"/>
                                </a:rPr>
                                <m:t>𝐷𝑂𝐿</m:t>
                              </m:r>
                            </m:den>
                          </m:f>
                          <m:r>
                            <a:rPr lang="lt-LT" i="1">
                              <a:solidFill>
                                <a:schemeClr val="bg1"/>
                              </a:solidFill>
                              <a:latin typeface="Cambria Math" panose="02040503050406030204" pitchFamily="18" charset="0"/>
                            </a:rPr>
                            <m:t>𝑘𝑢𝑟𝑠𝑎𝑠</m:t>
                          </m:r>
                        </m:e>
                        <m:sub>
                          <m:r>
                            <a:rPr lang="en-US" i="1">
                              <a:solidFill>
                                <a:schemeClr val="bg1"/>
                              </a:solidFill>
                              <a:latin typeface="Cambria Math" panose="02040503050406030204" pitchFamily="18" charset="0"/>
                            </a:rPr>
                            <m:t>𝑡</m:t>
                          </m:r>
                          <m:r>
                            <a:rPr lang="lt-LT" b="0" i="1" smtClean="0">
                              <a:solidFill>
                                <a:schemeClr val="bg1"/>
                              </a:solidFill>
                              <a:latin typeface="Cambria Math" panose="02040503050406030204" pitchFamily="18" charset="0"/>
                            </a:rPr>
                            <m:t>−2</m:t>
                          </m:r>
                        </m:sub>
                      </m:sSub>
                      <m:r>
                        <a:rPr lang="lt-LT">
                          <a:solidFill>
                            <a:schemeClr val="bg1"/>
                          </a:solidFill>
                          <a:latin typeface="Cambria Math" panose="02040503050406030204" pitchFamily="18" charset="0"/>
                        </a:rPr>
                        <m:t>+</m:t>
                      </m:r>
                      <m:sSub>
                        <m:sSubPr>
                          <m:ctrlPr>
                            <a:rPr lang="lt-LT" i="1" smtClean="0">
                              <a:solidFill>
                                <a:schemeClr val="bg1"/>
                              </a:solidFill>
                              <a:latin typeface="Cambria Math" panose="02040503050406030204" pitchFamily="18" charset="0"/>
                            </a:rPr>
                          </m:ctrlPr>
                        </m:sSubPr>
                        <m:e>
                          <m:acc>
                            <m:accPr>
                              <m:chr m:val="̂"/>
                              <m:ctrlPr>
                                <a:rPr lang="lt-LT" i="1" smtClean="0">
                                  <a:solidFill>
                                    <a:schemeClr val="bg1"/>
                                  </a:solidFill>
                                  <a:latin typeface="Cambria Math" panose="02040503050406030204" pitchFamily="18" charset="0"/>
                                </a:rPr>
                              </m:ctrlPr>
                            </m:accPr>
                            <m:e>
                              <m:r>
                                <a:rPr lang="lt-LT" b="0" i="1" smtClean="0">
                                  <a:solidFill>
                                    <a:schemeClr val="bg1"/>
                                  </a:solidFill>
                                  <a:latin typeface="Cambria Math" panose="02040503050406030204" pitchFamily="18" charset="0"/>
                                </a:rPr>
                                <m:t>𝑢</m:t>
                              </m:r>
                            </m:e>
                          </m:acc>
                        </m:e>
                        <m:sub>
                          <m:r>
                            <a:rPr lang="lt-LT" b="0" i="1" smtClean="0">
                              <a:solidFill>
                                <a:schemeClr val="bg1"/>
                              </a:solidFill>
                              <a:latin typeface="Cambria Math" panose="02040503050406030204" pitchFamily="18" charset="0"/>
                            </a:rPr>
                            <m:t>𝑡</m:t>
                          </m:r>
                        </m:sub>
                      </m:sSub>
                    </m:oMath>
                  </m:oMathPara>
                </a14:m>
                <a:endParaRPr lang="en-US" dirty="0">
                  <a:solidFill>
                    <a:schemeClr val="bg1"/>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698420" y="3042629"/>
                <a:ext cx="8046690" cy="1139414"/>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151090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5</a:t>
            </a:fld>
            <a:r>
              <a:rPr lang="lt-LT" dirty="0"/>
              <a:t> iš </a:t>
            </a:r>
            <a:r>
              <a:rPr lang="lt-LT" dirty="0" smtClean="0"/>
              <a:t>12</a:t>
            </a:r>
            <a:endParaRPr lang="en" dirty="0"/>
          </a:p>
        </p:txBody>
      </p:sp>
      <mc:AlternateContent xmlns:mc="http://schemas.openxmlformats.org/markup-compatibility/2006" xmlns:a14="http://schemas.microsoft.com/office/drawing/2010/main">
        <mc:Choice Requires="a14">
          <p:sp>
            <p:nvSpPr>
              <p:cNvPr id="4" name="TextBox 3"/>
              <p:cNvSpPr txBox="1"/>
              <p:nvPr/>
            </p:nvSpPr>
            <p:spPr>
              <a:xfrm>
                <a:off x="287614" y="1413430"/>
                <a:ext cx="8543124" cy="2913426"/>
              </a:xfrm>
              <a:prstGeom prst="rect">
                <a:avLst/>
              </a:prstGeom>
              <a:noFill/>
            </p:spPr>
            <p:txBody>
              <a:bodyPr wrap="square" rtlCol="0">
                <a:spAutoFit/>
              </a:bodyPr>
              <a:lstStyle/>
              <a:p>
                <a:pPr marL="342900" indent="-342900">
                  <a:buFont typeface="Arial"/>
                  <a:buChar char="•"/>
                </a:pPr>
                <a:r>
                  <a:rPr lang="pl-PL" sz="1600" dirty="0" smtClean="0">
                    <a:solidFill>
                      <a:schemeClr val="bg1"/>
                    </a:solidFill>
                    <a:latin typeface="Calibri" panose="020F0502020204030204" pitchFamily="34" charset="0"/>
                  </a:rPr>
                  <a:t> 1 </a:t>
                </a:r>
                <a:r>
                  <a:rPr lang="pl-PL" sz="1600" dirty="0" err="1">
                    <a:solidFill>
                      <a:schemeClr val="bg1"/>
                    </a:solidFill>
                    <a:latin typeface="Calibri" panose="020F0502020204030204" pitchFamily="34" charset="0"/>
                  </a:rPr>
                  <a:t>žingsnis</a:t>
                </a:r>
                <a:r>
                  <a:rPr lang="pl-PL" sz="1600" dirty="0">
                    <a:solidFill>
                      <a:schemeClr val="bg1"/>
                    </a:solidFill>
                    <a:latin typeface="Calibri" panose="020F0502020204030204" pitchFamily="34" charset="0"/>
                  </a:rPr>
                  <a:t>: </a:t>
                </a:r>
                <a:r>
                  <a:rPr lang="pl-PL" sz="1600" dirty="0" err="1">
                    <a:solidFill>
                      <a:schemeClr val="bg1"/>
                    </a:solidFill>
                    <a:latin typeface="Calibri" panose="020F0502020204030204" pitchFamily="34" charset="0"/>
                  </a:rPr>
                  <a:t>Sudarytas</a:t>
                </a:r>
                <a:r>
                  <a:rPr lang="pl-PL" sz="1600" dirty="0">
                    <a:solidFill>
                      <a:schemeClr val="bg1"/>
                    </a:solidFill>
                    <a:latin typeface="Calibri" panose="020F0502020204030204" pitchFamily="34" charset="0"/>
                  </a:rPr>
                  <a:t> </a:t>
                </a:r>
                <a:r>
                  <a:rPr lang="pl-PL" sz="1600" dirty="0" err="1">
                    <a:solidFill>
                      <a:schemeClr val="bg1"/>
                    </a:solidFill>
                    <a:latin typeface="Calibri" panose="020F0502020204030204" pitchFamily="34" charset="0"/>
                  </a:rPr>
                  <a:t>modelis</a:t>
                </a:r>
                <a:r>
                  <a:rPr lang="pl-PL" sz="1600" dirty="0">
                    <a:solidFill>
                      <a:schemeClr val="bg1"/>
                    </a:solidFill>
                    <a:latin typeface="Calibri" panose="020F0502020204030204" pitchFamily="34" charset="0"/>
                  </a:rPr>
                  <a:t> </a:t>
                </a:r>
                <a:r>
                  <a:rPr lang="pl-PL" sz="1600" dirty="0" err="1">
                    <a:solidFill>
                      <a:schemeClr val="bg1"/>
                    </a:solidFill>
                    <a:latin typeface="Calibri" panose="020F0502020204030204" pitchFamily="34" charset="0"/>
                  </a:rPr>
                  <a:t>iš</a:t>
                </a:r>
                <a:r>
                  <a:rPr lang="pl-PL" sz="1600" dirty="0">
                    <a:solidFill>
                      <a:schemeClr val="bg1"/>
                    </a:solidFill>
                    <a:latin typeface="Calibri" panose="020F0502020204030204" pitchFamily="34" charset="0"/>
                  </a:rPr>
                  <a:t> </a:t>
                </a:r>
                <a:r>
                  <a:rPr lang="pl-PL" sz="1600" dirty="0" err="1">
                    <a:solidFill>
                      <a:schemeClr val="bg1"/>
                    </a:solidFill>
                    <a:latin typeface="Calibri" panose="020F0502020204030204" pitchFamily="34" charset="0"/>
                  </a:rPr>
                  <a:t>visų</a:t>
                </a:r>
                <a:r>
                  <a:rPr lang="pl-PL" sz="1600" dirty="0">
                    <a:solidFill>
                      <a:schemeClr val="bg1"/>
                    </a:solidFill>
                    <a:latin typeface="Calibri" panose="020F0502020204030204" pitchFamily="34" charset="0"/>
                  </a:rPr>
                  <a:t> </a:t>
                </a:r>
                <a:r>
                  <a:rPr lang="pl-PL" sz="1600" dirty="0" err="1">
                    <a:solidFill>
                      <a:schemeClr val="bg1"/>
                    </a:solidFill>
                    <a:latin typeface="Calibri" panose="020F0502020204030204" pitchFamily="34" charset="0"/>
                  </a:rPr>
                  <a:t>turimų</a:t>
                </a:r>
                <a:r>
                  <a:rPr lang="pl-PL" sz="1600" dirty="0">
                    <a:solidFill>
                      <a:schemeClr val="bg1"/>
                    </a:solidFill>
                    <a:latin typeface="Calibri" panose="020F0502020204030204" pitchFamily="34" charset="0"/>
                  </a:rPr>
                  <a:t> </a:t>
                </a:r>
                <a:r>
                  <a:rPr lang="pl-PL" sz="1600" dirty="0" err="1">
                    <a:solidFill>
                      <a:schemeClr val="bg1"/>
                    </a:solidFill>
                    <a:latin typeface="Calibri" panose="020F0502020204030204" pitchFamily="34" charset="0"/>
                  </a:rPr>
                  <a:t>kintamųjų</a:t>
                </a:r>
                <a:r>
                  <a:rPr lang="pl-PL" sz="1600" dirty="0">
                    <a:solidFill>
                      <a:schemeClr val="bg1"/>
                    </a:solidFill>
                    <a:latin typeface="Calibri" panose="020F0502020204030204" pitchFamily="34" charset="0"/>
                  </a:rPr>
                  <a:t>. </a:t>
                </a:r>
                <a:r>
                  <a:rPr lang="lt-LT" sz="1600" dirty="0" smtClean="0">
                    <a:solidFill>
                      <a:schemeClr val="bg1"/>
                    </a:solidFill>
                    <a:latin typeface="Calibri" panose="020F0502020204030204" pitchFamily="34" charset="0"/>
                  </a:rPr>
                  <a:t>Taikant stepAIC atrinkti reikšmingi kintamieji</a:t>
                </a:r>
                <a:r>
                  <a:rPr lang="hr-HR" sz="1600" dirty="0" smtClean="0">
                    <a:solidFill>
                      <a:schemeClr val="bg1"/>
                    </a:solidFill>
                    <a:latin typeface="Calibri" panose="020F0502020204030204" pitchFamily="34" charset="0"/>
                  </a:rPr>
                  <a:t>, sudarytas </a:t>
                </a:r>
                <a:r>
                  <a:rPr lang="hr-HR" sz="1600" dirty="0">
                    <a:solidFill>
                      <a:schemeClr val="bg1"/>
                    </a:solidFill>
                    <a:latin typeface="Calibri" panose="020F0502020204030204" pitchFamily="34" charset="0"/>
                  </a:rPr>
                  <a:t>modelis</a:t>
                </a:r>
                <a:r>
                  <a:rPr lang="hr-HR" sz="1600" dirty="0" smtClean="0">
                    <a:solidFill>
                      <a:schemeClr val="bg1"/>
                    </a:solidFill>
                    <a:latin typeface="Calibri" panose="020F0502020204030204" pitchFamily="34" charset="0"/>
                  </a:rPr>
                  <a:t>:</a:t>
                </a:r>
                <a:endParaRPr lang="lt-LT" sz="1600" dirty="0" smtClean="0">
                  <a:solidFill>
                    <a:schemeClr val="bg1"/>
                  </a:solidFill>
                  <a:latin typeface="Calibri" panose="020F0502020204030204" pitchFamily="34" charset="0"/>
                </a:endParaRPr>
              </a:p>
              <a:p>
                <a:pPr lvl="1"/>
                <a:r>
                  <a:rPr lang="lt-LT" sz="1600" dirty="0">
                    <a:solidFill>
                      <a:schemeClr val="bg1"/>
                    </a:solidFill>
                    <a:latin typeface="Calibri" panose="020F0502020204030204" pitchFamily="34" charset="0"/>
                  </a:rPr>
                  <a:t>	</a:t>
                </a:r>
                <a14:m>
                  <m:oMath xmlns:m="http://schemas.openxmlformats.org/officeDocument/2006/math">
                    <m:sSub>
                      <m:sSubPr>
                        <m:ctrlPr>
                          <a:rPr lang="lt-LT" sz="1600" i="1" smtClean="0">
                            <a:solidFill>
                              <a:schemeClr val="bg1"/>
                            </a:solidFill>
                            <a:latin typeface="Cambria Math" panose="02040503050406030204" pitchFamily="18" charset="0"/>
                          </a:rPr>
                        </m:ctrlPr>
                      </m:sSubPr>
                      <m:e>
                        <m:r>
                          <a:rPr lang="lt-LT" sz="1600" b="0" i="1" smtClean="0">
                            <a:solidFill>
                              <a:schemeClr val="bg1"/>
                            </a:solidFill>
                            <a:latin typeface="Cambria Math" panose="02040503050406030204" pitchFamily="18" charset="0"/>
                          </a:rPr>
                          <m:t>𝑌</m:t>
                        </m:r>
                      </m:e>
                      <m:sub>
                        <m:r>
                          <a:rPr lang="lt-LT" sz="1600" b="0" i="1" smtClean="0">
                            <a:solidFill>
                              <a:schemeClr val="bg1"/>
                            </a:solidFill>
                            <a:latin typeface="Cambria Math" panose="02040503050406030204" pitchFamily="18" charset="0"/>
                          </a:rPr>
                          <m:t>𝑡</m:t>
                        </m:r>
                      </m:sub>
                    </m:sSub>
                    <m:r>
                      <a:rPr lang="en-US" sz="1600" b="0" i="1" smtClean="0">
                        <a:solidFill>
                          <a:schemeClr val="bg1"/>
                        </a:solidFill>
                        <a:latin typeface="Cambria Math" panose="02040503050406030204" pitchFamily="18" charset="0"/>
                      </a:rPr>
                      <m:t>= </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ea typeface="Cambria Math" panose="02040503050406030204" pitchFamily="18" charset="0"/>
                          </a:rPr>
                          <m:t>𝛽</m:t>
                        </m:r>
                      </m:e>
                      <m:sub>
                        <m:r>
                          <a:rPr lang="en-US" sz="1600" b="0" i="1" smtClean="0">
                            <a:solidFill>
                              <a:schemeClr val="bg1"/>
                            </a:solidFill>
                            <a:latin typeface="Cambria Math" panose="02040503050406030204" pitchFamily="18" charset="0"/>
                          </a:rPr>
                          <m:t>0</m:t>
                        </m:r>
                      </m:sub>
                    </m:sSub>
                    <m:r>
                      <a:rPr lang="en-US" sz="1600" b="0" i="1" smtClean="0">
                        <a:solidFill>
                          <a:schemeClr val="bg1"/>
                        </a:solidFill>
                        <a:latin typeface="Cambria Math" panose="02040503050406030204" pitchFamily="18" charset="0"/>
                      </a:rPr>
                      <m:t>+ </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𝑋</m:t>
                        </m:r>
                      </m:e>
                      <m:sub>
                        <m:r>
                          <a:rPr lang="en-US" sz="1600" b="0" i="1" smtClean="0">
                            <a:solidFill>
                              <a:schemeClr val="bg1"/>
                            </a:solidFill>
                            <a:latin typeface="Cambria Math" panose="02040503050406030204" pitchFamily="18" charset="0"/>
                          </a:rPr>
                          <m:t>𝑡</m:t>
                        </m:r>
                        <m:r>
                          <a:rPr lang="en-US" sz="1600" b="0" i="1" smtClean="0">
                            <a:solidFill>
                              <a:schemeClr val="bg1"/>
                            </a:solidFill>
                            <a:latin typeface="Cambria Math" panose="02040503050406030204" pitchFamily="18" charset="0"/>
                          </a:rPr>
                          <m:t>1</m:t>
                        </m:r>
                      </m:sub>
                    </m:sSub>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ea typeface="Cambria Math" panose="02040503050406030204" pitchFamily="18" charset="0"/>
                          </a:rPr>
                          <m:t>𝛽</m:t>
                        </m:r>
                      </m:e>
                      <m:sub>
                        <m:r>
                          <a:rPr lang="en-US" sz="1600" b="0" i="1" smtClean="0">
                            <a:solidFill>
                              <a:schemeClr val="bg1"/>
                            </a:solidFill>
                            <a:latin typeface="Cambria Math" panose="02040503050406030204" pitchFamily="18" charset="0"/>
                          </a:rPr>
                          <m:t>1</m:t>
                        </m:r>
                      </m:sub>
                    </m:sSub>
                    <m:r>
                      <a:rPr lang="en-US" sz="1600" b="0" i="1" smtClean="0">
                        <a:solidFill>
                          <a:schemeClr val="bg1"/>
                        </a:solidFill>
                        <a:latin typeface="Cambria Math" panose="02040503050406030204" pitchFamily="18" charset="0"/>
                      </a:rPr>
                      <m:t>+</m:t>
                    </m:r>
                    <m:r>
                      <a:rPr lang="en-US" sz="1600" b="0" i="0" smtClean="0">
                        <a:solidFill>
                          <a:schemeClr val="bg1"/>
                        </a:solidFill>
                        <a:latin typeface="Cambria Math" panose="02040503050406030204" pitchFamily="18" charset="0"/>
                      </a:rPr>
                      <m:t> …+ </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𝑋</m:t>
                        </m:r>
                      </m:e>
                      <m:sub>
                        <m:r>
                          <a:rPr lang="en-US" sz="1600" b="0" i="1" smtClean="0">
                            <a:solidFill>
                              <a:schemeClr val="bg1"/>
                            </a:solidFill>
                            <a:latin typeface="Cambria Math" panose="02040503050406030204" pitchFamily="18" charset="0"/>
                          </a:rPr>
                          <m:t>𝑡</m:t>
                        </m:r>
                        <m:r>
                          <a:rPr lang="en-US" sz="1600" b="0" i="1" smtClean="0">
                            <a:solidFill>
                              <a:schemeClr val="bg1"/>
                            </a:solidFill>
                            <a:latin typeface="Cambria Math" panose="02040503050406030204" pitchFamily="18" charset="0"/>
                          </a:rPr>
                          <m:t>8</m:t>
                        </m:r>
                      </m:sub>
                    </m:sSub>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ea typeface="Cambria Math" panose="02040503050406030204" pitchFamily="18" charset="0"/>
                          </a:rPr>
                          <m:t>𝛽</m:t>
                        </m:r>
                      </m:e>
                      <m:sub>
                        <m:r>
                          <a:rPr lang="en-US" sz="1600" b="0" i="1" smtClean="0">
                            <a:solidFill>
                              <a:schemeClr val="bg1"/>
                            </a:solidFill>
                            <a:latin typeface="Cambria Math" panose="02040503050406030204" pitchFamily="18" charset="0"/>
                          </a:rPr>
                          <m:t>8</m:t>
                        </m:r>
                      </m:sub>
                    </m:sSub>
                    <m:r>
                      <a:rPr lang="en-US" sz="1600" b="0" i="1" smtClean="0">
                        <a:solidFill>
                          <a:schemeClr val="bg1"/>
                        </a:solidFill>
                        <a:latin typeface="Cambria Math" panose="02040503050406030204" pitchFamily="18" charset="0"/>
                      </a:rPr>
                      <m:t>+ </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𝑢</m:t>
                        </m:r>
                      </m:e>
                      <m:sub>
                        <m:r>
                          <a:rPr lang="en-US" sz="1600" b="0" i="1" smtClean="0">
                            <a:solidFill>
                              <a:schemeClr val="bg1"/>
                            </a:solidFill>
                            <a:latin typeface="Cambria Math" panose="02040503050406030204" pitchFamily="18" charset="0"/>
                          </a:rPr>
                          <m:t>𝑡</m:t>
                        </m:r>
                      </m:sub>
                    </m:sSub>
                  </m:oMath>
                </a14:m>
                <a:r>
                  <a:rPr lang="en-US" sz="1600" dirty="0" smtClean="0">
                    <a:solidFill>
                      <a:schemeClr val="bg1"/>
                    </a:solidFill>
                    <a:latin typeface="Calibri" panose="020F0502020204030204" pitchFamily="34" charset="0"/>
                  </a:rPr>
                  <a:t> </a:t>
                </a:r>
              </a:p>
              <a:p>
                <a:pPr lvl="1"/>
                <a:r>
                  <a:rPr lang="en-US" sz="1600" dirty="0" smtClean="0">
                    <a:solidFill>
                      <a:schemeClr val="bg1"/>
                    </a:solidFill>
                  </a:rPr>
                  <a:t>	</a:t>
                </a:r>
                <a14:m>
                  <m:oMath xmlns:m="http://schemas.openxmlformats.org/officeDocument/2006/math">
                    <m:acc>
                      <m:accPr>
                        <m:chr m:val="⃗"/>
                        <m:ctrlPr>
                          <a:rPr lang="en-US" sz="1600" b="0" i="1" smtClean="0">
                            <a:solidFill>
                              <a:schemeClr val="bg1"/>
                            </a:solidFill>
                            <a:latin typeface="Cambria Math" panose="02040503050406030204" pitchFamily="18" charset="0"/>
                          </a:rPr>
                        </m:ctrlPr>
                      </m:accPr>
                      <m:e>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𝑍</m:t>
                            </m:r>
                          </m:e>
                          <m:sub>
                            <m:r>
                              <a:rPr lang="en-US" sz="1600" b="0" i="1" smtClean="0">
                                <a:solidFill>
                                  <a:schemeClr val="bg1"/>
                                </a:solidFill>
                                <a:latin typeface="Cambria Math" panose="02040503050406030204" pitchFamily="18" charset="0"/>
                              </a:rPr>
                              <m:t>𝑡</m:t>
                            </m:r>
                          </m:sub>
                        </m:sSub>
                      </m:e>
                    </m:acc>
                    <m:r>
                      <a:rPr lang="en-US" sz="1600" b="0" i="1" smtClean="0">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𝑋</m:t>
                        </m:r>
                      </m:e>
                      <m:sub>
                        <m:r>
                          <a:rPr lang="en-US" sz="1600" i="1">
                            <a:solidFill>
                              <a:schemeClr val="bg1"/>
                            </a:solidFill>
                            <a:latin typeface="Cambria Math" panose="02040503050406030204" pitchFamily="18" charset="0"/>
                          </a:rPr>
                          <m:t>𝑡</m:t>
                        </m:r>
                        <m:r>
                          <a:rPr lang="en-US" sz="1600" i="1">
                            <a:solidFill>
                              <a:schemeClr val="bg1"/>
                            </a:solidFill>
                            <a:latin typeface="Cambria Math" panose="02040503050406030204" pitchFamily="18" charset="0"/>
                          </a:rPr>
                          <m:t>1</m:t>
                        </m:r>
                      </m:sub>
                    </m:sSub>
                    <m:r>
                      <a:rPr lang="en-US" sz="1600" b="0" i="0" smtClean="0">
                        <a:solidFill>
                          <a:schemeClr val="bg1"/>
                        </a:solidFill>
                        <a:latin typeface="Cambria Math" panose="02040503050406030204" pitchFamily="18" charset="0"/>
                      </a:rPr>
                      <m:t>,</m:t>
                    </m:r>
                    <m:r>
                      <a:rPr lang="en-US" sz="160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  </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𝑋</m:t>
                        </m:r>
                      </m:e>
                      <m:sub>
                        <m:r>
                          <a:rPr lang="en-US" sz="1600" i="1">
                            <a:solidFill>
                              <a:schemeClr val="bg1"/>
                            </a:solidFill>
                            <a:latin typeface="Cambria Math" panose="02040503050406030204" pitchFamily="18" charset="0"/>
                          </a:rPr>
                          <m:t>𝑡</m:t>
                        </m:r>
                        <m:r>
                          <a:rPr lang="en-US" sz="1600" i="1">
                            <a:solidFill>
                              <a:schemeClr val="bg1"/>
                            </a:solidFill>
                            <a:latin typeface="Cambria Math" panose="02040503050406030204" pitchFamily="18" charset="0"/>
                          </a:rPr>
                          <m:t>8</m:t>
                        </m:r>
                      </m:sub>
                    </m:sSub>
                    <m:r>
                      <a:rPr lang="en-US" sz="1600" b="0" i="1" smtClean="0">
                        <a:solidFill>
                          <a:schemeClr val="bg1"/>
                        </a:solidFill>
                        <a:latin typeface="Cambria Math" panose="02040503050406030204" pitchFamily="18" charset="0"/>
                      </a:rPr>
                      <m:t>)</m:t>
                    </m:r>
                  </m:oMath>
                </a14:m>
                <a:endParaRPr lang="en-US" sz="1600" dirty="0">
                  <a:solidFill>
                    <a:schemeClr val="bg1"/>
                  </a:solidFill>
                  <a:latin typeface="Calibri" panose="020F0502020204030204" pitchFamily="34" charset="0"/>
                </a:endParaRPr>
              </a:p>
              <a:p>
                <a:endParaRPr lang="mr-IN" sz="1600" dirty="0">
                  <a:solidFill>
                    <a:schemeClr val="bg1"/>
                  </a:solidFill>
                  <a:latin typeface="Calibri" panose="020F0502020204030204" pitchFamily="34" charset="0"/>
                </a:endParaRPr>
              </a:p>
              <a:p>
                <a:pPr marL="285750" indent="-285750">
                  <a:buFont typeface="Arial"/>
                  <a:buChar char="•"/>
                </a:pPr>
                <a:r>
                  <a:rPr lang="hr-HR" sz="1600" dirty="0" smtClean="0">
                    <a:solidFill>
                      <a:schemeClr val="bg1"/>
                    </a:solidFill>
                    <a:latin typeface="Calibri" panose="020F0502020204030204" pitchFamily="34" charset="0"/>
                  </a:rPr>
                  <a:t> </a:t>
                </a:r>
                <a:r>
                  <a:rPr lang="hr-HR" sz="1600" dirty="0">
                    <a:solidFill>
                      <a:schemeClr val="bg1"/>
                    </a:solidFill>
                    <a:latin typeface="Calibri" panose="020F0502020204030204" pitchFamily="34" charset="0"/>
                  </a:rPr>
                  <a:t>2 žingsnis: </a:t>
                </a:r>
                <a:r>
                  <a:rPr lang="hr-HR" sz="1600" dirty="0" smtClean="0">
                    <a:solidFill>
                      <a:schemeClr val="bg1"/>
                    </a:solidFill>
                    <a:latin typeface="Calibri" panose="020F0502020204030204" pitchFamily="34" charset="0"/>
                  </a:rPr>
                  <a:t>Regresija reikšmingo X nuo </a:t>
                </a:r>
                <a:r>
                  <a:rPr lang="hr-HR" sz="1600" dirty="0">
                    <a:solidFill>
                      <a:schemeClr val="bg1"/>
                    </a:solidFill>
                    <a:latin typeface="Calibri" panose="020F0502020204030204" pitchFamily="34" charset="0"/>
                  </a:rPr>
                  <a:t>visų </a:t>
                </a:r>
                <a:r>
                  <a:rPr lang="hr-HR" sz="1600" dirty="0" smtClean="0">
                    <a:solidFill>
                      <a:schemeClr val="bg1"/>
                    </a:solidFill>
                    <a:latin typeface="Calibri" panose="020F0502020204030204" pitchFamily="34" charset="0"/>
                  </a:rPr>
                  <a:t>kitų </a:t>
                </a:r>
                <a:r>
                  <a:rPr lang="pl-PL" sz="1600" dirty="0" err="1" smtClean="0">
                    <a:solidFill>
                      <a:schemeClr val="bg1"/>
                    </a:solidFill>
                    <a:latin typeface="Calibri" panose="020F0502020204030204" pitchFamily="34" charset="0"/>
                  </a:rPr>
                  <a:t>kintamųjų</a:t>
                </a:r>
                <a:r>
                  <a:rPr lang="lt-LT" sz="1600" dirty="0">
                    <a:solidFill>
                      <a:schemeClr val="bg1"/>
                    </a:solidFill>
                    <a:latin typeface="Calibri" panose="020F0502020204030204" pitchFamily="34" charset="0"/>
                  </a:rPr>
                  <a:t>.</a:t>
                </a:r>
                <a:r>
                  <a:rPr lang="lt-LT" sz="1600" dirty="0" smtClean="0">
                    <a:solidFill>
                      <a:schemeClr val="bg1"/>
                    </a:solidFill>
                    <a:latin typeface="Calibri" panose="020F0502020204030204" pitchFamily="34" charset="0"/>
                  </a:rPr>
                  <a:t> Taikant stepAIC atrinkti reikšmingi kintamieji</a:t>
                </a:r>
                <a:r>
                  <a:rPr lang="fi-FI" sz="1600" dirty="0" smtClean="0">
                    <a:solidFill>
                      <a:schemeClr val="bg1"/>
                    </a:solidFill>
                    <a:latin typeface="Calibri" panose="020F0502020204030204" pitchFamily="34" charset="0"/>
                  </a:rPr>
                  <a:t>. Sudarytas </a:t>
                </a:r>
                <a:r>
                  <a:rPr lang="fi-FI" sz="1600" dirty="0">
                    <a:solidFill>
                      <a:schemeClr val="bg1"/>
                    </a:solidFill>
                    <a:latin typeface="Calibri" panose="020F0502020204030204" pitchFamily="34" charset="0"/>
                  </a:rPr>
                  <a:t>testuojamo kintamojo modelis</a:t>
                </a:r>
                <a:r>
                  <a:rPr lang="fi-FI" sz="1600" dirty="0" smtClean="0">
                    <a:solidFill>
                      <a:schemeClr val="bg1"/>
                    </a:solidFill>
                    <a:latin typeface="Calibri" panose="020F0502020204030204" pitchFamily="34" charset="0"/>
                  </a:rPr>
                  <a:t>:</a:t>
                </a:r>
              </a:p>
              <a:p>
                <a:pPr lvl="1"/>
                <a:r>
                  <a:rPr lang="lt-LT" sz="1600" dirty="0">
                    <a:solidFill>
                      <a:schemeClr val="bg1"/>
                    </a:solidFill>
                    <a:latin typeface="Calibri" panose="020F0502020204030204" pitchFamily="34" charset="0"/>
                  </a:rPr>
                  <a:t>	</a:t>
                </a:r>
                <a14:m>
                  <m:oMath xmlns:m="http://schemas.openxmlformats.org/officeDocument/2006/math">
                    <m:sSub>
                      <m:sSubPr>
                        <m:ctrlPr>
                          <a:rPr lang="lt-LT" sz="1600" i="1">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𝑋</m:t>
                        </m:r>
                      </m:e>
                      <m:sub>
                        <m:r>
                          <a:rPr lang="lt-LT" sz="1600" i="1">
                            <a:solidFill>
                              <a:schemeClr val="bg1"/>
                            </a:solidFill>
                            <a:latin typeface="Cambria Math" panose="02040503050406030204" pitchFamily="18" charset="0"/>
                          </a:rPr>
                          <m:t>𝑡</m:t>
                        </m:r>
                      </m:sub>
                    </m:sSub>
                    <m:r>
                      <a:rPr lang="en-US" sz="1600" i="1">
                        <a:solidFill>
                          <a:schemeClr val="bg1"/>
                        </a:solidFill>
                        <a:latin typeface="Cambria Math" panose="02040503050406030204" pitchFamily="18" charset="0"/>
                      </a:rPr>
                      <m:t>= </m:t>
                    </m:r>
                    <m:sSub>
                      <m:sSubPr>
                        <m:ctrlPr>
                          <a:rPr lang="en-US" sz="1600" i="1">
                            <a:solidFill>
                              <a:schemeClr val="bg1"/>
                            </a:solidFill>
                            <a:latin typeface="Cambria Math" panose="02040503050406030204" pitchFamily="18" charset="0"/>
                          </a:rPr>
                        </m:ctrlPr>
                      </m:sSubPr>
                      <m:e>
                        <m:r>
                          <a:rPr lang="en-US" sz="1600" i="1" smtClean="0">
                            <a:solidFill>
                              <a:schemeClr val="bg1"/>
                            </a:solidFill>
                            <a:latin typeface="Cambria Math" panose="02040503050406030204" pitchFamily="18" charset="0"/>
                            <a:ea typeface="Cambria Math" panose="02040503050406030204" pitchFamily="18" charset="0"/>
                          </a:rPr>
                          <m:t>𝛼</m:t>
                        </m:r>
                      </m:e>
                      <m:sub>
                        <m:r>
                          <a:rPr lang="en-US" sz="1600" i="1">
                            <a:solidFill>
                              <a:schemeClr val="bg1"/>
                            </a:solidFill>
                            <a:latin typeface="Cambria Math" panose="02040503050406030204" pitchFamily="18" charset="0"/>
                          </a:rPr>
                          <m:t>0</m:t>
                        </m:r>
                      </m:sub>
                    </m:sSub>
                    <m:r>
                      <a:rPr lang="en-US" sz="1600" i="1">
                        <a:solidFill>
                          <a:schemeClr val="bg1"/>
                        </a:solidFill>
                        <a:latin typeface="Cambria Math" panose="02040503050406030204" pitchFamily="18" charset="0"/>
                      </a:rPr>
                      <m:t>+ </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𝑋</m:t>
                        </m:r>
                      </m:e>
                      <m:sub>
                        <m:r>
                          <a:rPr lang="en-US" sz="1600" i="1">
                            <a:solidFill>
                              <a:schemeClr val="bg1"/>
                            </a:solidFill>
                            <a:latin typeface="Cambria Math" panose="02040503050406030204" pitchFamily="18" charset="0"/>
                          </a:rPr>
                          <m:t>𝑡</m:t>
                        </m:r>
                        <m:r>
                          <a:rPr lang="en-US" sz="1600" i="1">
                            <a:solidFill>
                              <a:schemeClr val="bg1"/>
                            </a:solidFill>
                            <a:latin typeface="Cambria Math" panose="02040503050406030204" pitchFamily="18" charset="0"/>
                          </a:rPr>
                          <m:t>1</m:t>
                        </m:r>
                      </m:sub>
                    </m:sSub>
                    <m:sSub>
                      <m:sSubPr>
                        <m:ctrlPr>
                          <a:rPr lang="en-US" sz="1600" i="1">
                            <a:solidFill>
                              <a:schemeClr val="bg1"/>
                            </a:solidFill>
                            <a:latin typeface="Cambria Math" panose="02040503050406030204" pitchFamily="18" charset="0"/>
                          </a:rPr>
                        </m:ctrlPr>
                      </m:sSubPr>
                      <m:e>
                        <m:r>
                          <a:rPr lang="en-US" sz="1600" i="1" smtClean="0">
                            <a:solidFill>
                              <a:schemeClr val="bg1"/>
                            </a:solidFill>
                            <a:latin typeface="Cambria Math" panose="02040503050406030204" pitchFamily="18" charset="0"/>
                            <a:ea typeface="Cambria Math" panose="02040503050406030204" pitchFamily="18" charset="0"/>
                          </a:rPr>
                          <m:t>𝛼</m:t>
                        </m:r>
                      </m:e>
                      <m:sub>
                        <m:r>
                          <a:rPr lang="en-US" sz="1600" i="1">
                            <a:solidFill>
                              <a:schemeClr val="bg1"/>
                            </a:solidFill>
                            <a:latin typeface="Cambria Math" panose="02040503050406030204" pitchFamily="18" charset="0"/>
                          </a:rPr>
                          <m:t>1</m:t>
                        </m:r>
                      </m:sub>
                    </m:sSub>
                    <m:r>
                      <a:rPr lang="en-US" sz="1600" i="1">
                        <a:solidFill>
                          <a:schemeClr val="bg1"/>
                        </a:solidFill>
                        <a:latin typeface="Cambria Math" panose="02040503050406030204" pitchFamily="18" charset="0"/>
                      </a:rPr>
                      <m:t>+</m:t>
                    </m:r>
                    <m:r>
                      <a:rPr lang="en-US" sz="1600">
                        <a:solidFill>
                          <a:schemeClr val="bg1"/>
                        </a:solidFill>
                        <a:latin typeface="Cambria Math" panose="02040503050406030204" pitchFamily="18" charset="0"/>
                      </a:rPr>
                      <m:t> …+ </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𝑋</m:t>
                        </m:r>
                      </m:e>
                      <m:sub>
                        <m:r>
                          <a:rPr lang="en-US" sz="1600" i="1">
                            <a:solidFill>
                              <a:schemeClr val="bg1"/>
                            </a:solidFill>
                            <a:latin typeface="Cambria Math" panose="02040503050406030204" pitchFamily="18" charset="0"/>
                          </a:rPr>
                          <m:t>𝑡</m:t>
                        </m:r>
                        <m:r>
                          <a:rPr lang="en-US" sz="1600" b="0" i="1" smtClean="0">
                            <a:solidFill>
                              <a:schemeClr val="bg1"/>
                            </a:solidFill>
                            <a:latin typeface="Cambria Math" panose="02040503050406030204" pitchFamily="18" charset="0"/>
                          </a:rPr>
                          <m:t>𝑛</m:t>
                        </m:r>
                      </m:sub>
                    </m:sSub>
                    <m:sSub>
                      <m:sSubPr>
                        <m:ctrlPr>
                          <a:rPr lang="en-US" sz="1600" i="1">
                            <a:solidFill>
                              <a:schemeClr val="bg1"/>
                            </a:solidFill>
                            <a:latin typeface="Cambria Math" panose="02040503050406030204" pitchFamily="18" charset="0"/>
                          </a:rPr>
                        </m:ctrlPr>
                      </m:sSubPr>
                      <m:e>
                        <m:r>
                          <a:rPr lang="en-US" sz="1600" i="1" smtClean="0">
                            <a:solidFill>
                              <a:schemeClr val="bg1"/>
                            </a:solidFill>
                            <a:latin typeface="Cambria Math" panose="02040503050406030204" pitchFamily="18" charset="0"/>
                            <a:ea typeface="Cambria Math" panose="02040503050406030204" pitchFamily="18" charset="0"/>
                          </a:rPr>
                          <m:t>𝛼</m:t>
                        </m:r>
                      </m:e>
                      <m:sub>
                        <m:r>
                          <a:rPr lang="en-US" sz="1600" b="0" i="1" smtClean="0">
                            <a:solidFill>
                              <a:schemeClr val="bg1"/>
                            </a:solidFill>
                            <a:latin typeface="Cambria Math" panose="02040503050406030204" pitchFamily="18" charset="0"/>
                            <a:ea typeface="Cambria Math" panose="02040503050406030204" pitchFamily="18" charset="0"/>
                          </a:rPr>
                          <m:t>𝑛</m:t>
                        </m:r>
                      </m:sub>
                    </m:sSub>
                    <m:r>
                      <a:rPr lang="en-US" sz="1600" i="1">
                        <a:solidFill>
                          <a:schemeClr val="bg1"/>
                        </a:solidFill>
                        <a:latin typeface="Cambria Math" panose="02040503050406030204" pitchFamily="18" charset="0"/>
                      </a:rPr>
                      <m:t>+ </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𝑢</m:t>
                        </m:r>
                      </m:e>
                      <m:sub>
                        <m:r>
                          <a:rPr lang="en-US" sz="1600" i="1">
                            <a:solidFill>
                              <a:schemeClr val="bg1"/>
                            </a:solidFill>
                            <a:latin typeface="Cambria Math" panose="02040503050406030204" pitchFamily="18" charset="0"/>
                          </a:rPr>
                          <m:t>𝑡</m:t>
                        </m:r>
                      </m:sub>
                    </m:sSub>
                  </m:oMath>
                </a14:m>
                <a:r>
                  <a:rPr lang="en-US" sz="1600" dirty="0">
                    <a:solidFill>
                      <a:schemeClr val="bg1"/>
                    </a:solidFill>
                    <a:latin typeface="Calibri" panose="020F0502020204030204" pitchFamily="34" charset="0"/>
                  </a:rPr>
                  <a:t> </a:t>
                </a:r>
              </a:p>
              <a:p>
                <a:pPr lvl="1"/>
                <a:r>
                  <a:rPr lang="en-US" sz="1600" dirty="0">
                    <a:solidFill>
                      <a:schemeClr val="bg1"/>
                    </a:solidFill>
                  </a:rPr>
                  <a:t>	</a:t>
                </a:r>
                <a14:m>
                  <m:oMath xmlns:m="http://schemas.openxmlformats.org/officeDocument/2006/math">
                    <m:acc>
                      <m:accPr>
                        <m:chr m:val="⃗"/>
                        <m:ctrlPr>
                          <a:rPr lang="en-US" sz="1600" i="1" dirty="0" smtClean="0">
                            <a:solidFill>
                              <a:schemeClr val="bg1"/>
                            </a:solidFill>
                            <a:latin typeface="Cambria Math" panose="02040503050406030204" pitchFamily="18" charset="0"/>
                          </a:rPr>
                        </m:ctrlPr>
                      </m:accPr>
                      <m:e>
                        <m:sSub>
                          <m:sSubPr>
                            <m:ctrlPr>
                              <a:rPr lang="en-US" sz="1600" i="1" dirty="0" smtClean="0">
                                <a:solidFill>
                                  <a:schemeClr val="bg1"/>
                                </a:solidFill>
                                <a:latin typeface="Cambria Math" panose="02040503050406030204" pitchFamily="18" charset="0"/>
                              </a:rPr>
                            </m:ctrlPr>
                          </m:sSubPr>
                          <m:e>
                            <m:r>
                              <a:rPr lang="en-US" sz="1600" b="0" i="1" dirty="0" smtClean="0">
                                <a:solidFill>
                                  <a:schemeClr val="bg1"/>
                                </a:solidFill>
                                <a:latin typeface="Cambria Math" panose="02040503050406030204" pitchFamily="18" charset="0"/>
                              </a:rPr>
                              <m:t>𝐾</m:t>
                            </m:r>
                          </m:e>
                          <m:sub>
                            <m:r>
                              <a:rPr lang="en-US" sz="1600" b="0" i="1" dirty="0" smtClean="0">
                                <a:solidFill>
                                  <a:schemeClr val="bg1"/>
                                </a:solidFill>
                                <a:latin typeface="Cambria Math" panose="02040503050406030204" pitchFamily="18" charset="0"/>
                              </a:rPr>
                              <m:t>𝑡</m:t>
                            </m:r>
                          </m:sub>
                        </m:sSub>
                      </m:e>
                    </m:acc>
                    <m:r>
                      <a:rPr lang="en-US" sz="1600" i="1">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𝑋</m:t>
                        </m:r>
                      </m:e>
                      <m:sub>
                        <m:r>
                          <a:rPr lang="en-US" sz="1600" i="1">
                            <a:solidFill>
                              <a:schemeClr val="bg1"/>
                            </a:solidFill>
                            <a:latin typeface="Cambria Math" panose="02040503050406030204" pitchFamily="18" charset="0"/>
                          </a:rPr>
                          <m:t>𝑡</m:t>
                        </m:r>
                        <m:r>
                          <a:rPr lang="en-US" sz="1600" i="1">
                            <a:solidFill>
                              <a:schemeClr val="bg1"/>
                            </a:solidFill>
                            <a:latin typeface="Cambria Math" panose="02040503050406030204" pitchFamily="18" charset="0"/>
                          </a:rPr>
                          <m:t>1</m:t>
                        </m:r>
                      </m:sub>
                    </m:sSub>
                    <m:r>
                      <a:rPr lang="en-US" sz="1600" b="0" i="1" smtClean="0">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𝑋</m:t>
                        </m:r>
                      </m:e>
                      <m:sub>
                        <m:r>
                          <a:rPr lang="en-US" sz="1600" i="1">
                            <a:solidFill>
                              <a:schemeClr val="bg1"/>
                            </a:solidFill>
                            <a:latin typeface="Cambria Math" panose="02040503050406030204" pitchFamily="18" charset="0"/>
                          </a:rPr>
                          <m:t>𝑡𝑛</m:t>
                        </m:r>
                      </m:sub>
                    </m:sSub>
                    <m:r>
                      <a:rPr lang="en-US" sz="1600" b="0" i="1" smtClean="0">
                        <a:solidFill>
                          <a:schemeClr val="bg1"/>
                        </a:solidFill>
                        <a:latin typeface="Cambria Math" panose="02040503050406030204" pitchFamily="18" charset="0"/>
                      </a:rPr>
                      <m:t>)</m:t>
                    </m:r>
                  </m:oMath>
                </a14:m>
                <a:endParaRPr lang="en-US" sz="1600" dirty="0" smtClean="0">
                  <a:solidFill>
                    <a:schemeClr val="bg1"/>
                  </a:solidFill>
                  <a:ea typeface="Cambria Math" panose="02040503050406030204" pitchFamily="18" charset="0"/>
                </a:endParaRPr>
              </a:p>
              <a:p>
                <a:pPr marL="285750" lvl="1" indent="-285750">
                  <a:buFont typeface="Arial" panose="020B0604020202020204" pitchFamily="34" charset="0"/>
                  <a:buChar char="•"/>
                </a:pPr>
                <a:r>
                  <a:rPr lang="hr-HR" sz="1600" dirty="0" smtClean="0">
                    <a:solidFill>
                      <a:schemeClr val="bg1"/>
                    </a:solidFill>
                    <a:latin typeface="Calibri" panose="020F0502020204030204" pitchFamily="34" charset="0"/>
                  </a:rPr>
                  <a:t>3 žingsnis</a:t>
                </a:r>
                <a:r>
                  <a:rPr lang="hr-HR" sz="1600" dirty="0">
                    <a:solidFill>
                      <a:schemeClr val="bg1"/>
                    </a:solidFill>
                    <a:latin typeface="Calibri" panose="020F0502020204030204" pitchFamily="34" charset="0"/>
                  </a:rPr>
                  <a:t>: Sudarytas modelis iš 1 ir 2 žingsniuose atrinktų kintamųjų </a:t>
                </a:r>
                <a:r>
                  <a:rPr lang="hr-HR" sz="1600" dirty="0" smtClean="0">
                    <a:solidFill>
                      <a:schemeClr val="bg1"/>
                    </a:solidFill>
                    <a:latin typeface="Calibri" panose="020F0502020204030204" pitchFamily="34" charset="0"/>
                  </a:rPr>
                  <a:t>sąjungos</a:t>
                </a:r>
                <a:r>
                  <a:rPr lang="en-US" sz="1600" dirty="0">
                    <a:solidFill>
                      <a:schemeClr val="bg1"/>
                    </a:solidFill>
                    <a:latin typeface="Calibri" panose="020F0502020204030204" pitchFamily="34" charset="0"/>
                  </a:rPr>
                  <a:t> </a:t>
                </a:r>
                <a:r>
                  <a:rPr lang="en-US" sz="1600" dirty="0" smtClean="0">
                    <a:solidFill>
                      <a:schemeClr val="bg1"/>
                    </a:solidFill>
                    <a:latin typeface="Calibri" panose="020F0502020204030204" pitchFamily="34" charset="0"/>
                  </a:rPr>
                  <a:t>:</a:t>
                </a:r>
              </a:p>
              <a:p>
                <a:pPr lvl="2"/>
                <a:r>
                  <a:rPr lang="en-US" sz="1600" dirty="0">
                    <a:solidFill>
                      <a:schemeClr val="bg1"/>
                    </a:solidFill>
                    <a:latin typeface="Calibri" panose="020F0502020204030204" pitchFamily="34" charset="0"/>
                  </a:rPr>
                  <a:t>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𝑌</m:t>
                        </m:r>
                      </m:e>
                      <m:sub>
                        <m:r>
                          <a:rPr lang="en-US" sz="1600" b="0" i="1" smtClean="0">
                            <a:solidFill>
                              <a:schemeClr val="bg1"/>
                            </a:solidFill>
                            <a:latin typeface="Cambria Math" panose="02040503050406030204" pitchFamily="18" charset="0"/>
                          </a:rPr>
                          <m:t>𝑡</m:t>
                        </m:r>
                      </m:sub>
                    </m:sSub>
                    <m:r>
                      <a:rPr lang="en-US" sz="1600" b="0" i="1" smtClean="0">
                        <a:solidFill>
                          <a:schemeClr val="bg1"/>
                        </a:solidFill>
                        <a:latin typeface="Cambria Math" panose="02040503050406030204" pitchFamily="18" charset="0"/>
                      </a:rPr>
                      <m:t> ~ </m:t>
                    </m:r>
                    <m:acc>
                      <m:accPr>
                        <m:chr m:val="⃗"/>
                        <m:ctrlPr>
                          <a:rPr lang="en-US" sz="1600" b="0" i="1" smtClean="0">
                            <a:solidFill>
                              <a:schemeClr val="bg1"/>
                            </a:solidFill>
                            <a:latin typeface="Cambria Math" panose="02040503050406030204" pitchFamily="18" charset="0"/>
                          </a:rPr>
                        </m:ctrlPr>
                      </m:accPr>
                      <m:e>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𝑍</m:t>
                            </m:r>
                          </m:e>
                          <m:sub>
                            <m:r>
                              <a:rPr lang="en-US" sz="1600" b="0" i="1" smtClean="0">
                                <a:solidFill>
                                  <a:schemeClr val="bg1"/>
                                </a:solidFill>
                                <a:latin typeface="Cambria Math" panose="02040503050406030204" pitchFamily="18" charset="0"/>
                              </a:rPr>
                              <m:t>𝑡</m:t>
                            </m:r>
                          </m:sub>
                        </m:sSub>
                      </m:e>
                    </m:acc>
                    <m:r>
                      <a:rPr lang="en-US" sz="1600" b="0" i="1" smtClean="0">
                        <a:solidFill>
                          <a:schemeClr val="bg1"/>
                        </a:solidFill>
                        <a:latin typeface="Cambria Math" panose="02040503050406030204" pitchFamily="18" charset="0"/>
                      </a:rPr>
                      <m:t> </m:t>
                    </m:r>
                    <m:r>
                      <a:rPr lang="en-US" sz="1600" b="0" i="1" smtClean="0">
                        <a:solidFill>
                          <a:schemeClr val="bg1"/>
                        </a:solidFill>
                        <a:latin typeface="Cambria Math" panose="02040503050406030204" pitchFamily="18" charset="0"/>
                        <a:ea typeface="Cambria Math" panose="02040503050406030204" pitchFamily="18" charset="0"/>
                      </a:rPr>
                      <m:t>∪</m:t>
                    </m:r>
                    <m:acc>
                      <m:accPr>
                        <m:chr m:val="⃗"/>
                        <m:ctrlPr>
                          <a:rPr lang="en-US" sz="1600" b="0" i="1" smtClean="0">
                            <a:solidFill>
                              <a:schemeClr val="bg1"/>
                            </a:solidFill>
                            <a:latin typeface="Cambria Math" panose="02040503050406030204" pitchFamily="18" charset="0"/>
                            <a:ea typeface="Cambria Math" panose="02040503050406030204" pitchFamily="18" charset="0"/>
                          </a:rPr>
                        </m:ctrlPr>
                      </m:accPr>
                      <m:e>
                        <m:sSub>
                          <m:sSubPr>
                            <m:ctrlPr>
                              <a:rPr lang="en-US" sz="1600" b="0" i="1" smtClean="0">
                                <a:solidFill>
                                  <a:schemeClr val="bg1"/>
                                </a:solidFill>
                                <a:latin typeface="Cambria Math" panose="02040503050406030204" pitchFamily="18" charset="0"/>
                                <a:ea typeface="Cambria Math" panose="02040503050406030204" pitchFamily="18" charset="0"/>
                              </a:rPr>
                            </m:ctrlPr>
                          </m:sSubPr>
                          <m:e>
                            <m:r>
                              <a:rPr lang="en-US" sz="1600" b="0" i="1" smtClean="0">
                                <a:solidFill>
                                  <a:schemeClr val="bg1"/>
                                </a:solidFill>
                                <a:latin typeface="Cambria Math" panose="02040503050406030204" pitchFamily="18" charset="0"/>
                                <a:ea typeface="Cambria Math" panose="02040503050406030204" pitchFamily="18" charset="0"/>
                              </a:rPr>
                              <m:t>𝐾</m:t>
                            </m:r>
                          </m:e>
                          <m:sub>
                            <m:r>
                              <a:rPr lang="en-US" sz="1600" b="0" i="1" smtClean="0">
                                <a:solidFill>
                                  <a:schemeClr val="bg1"/>
                                </a:solidFill>
                                <a:latin typeface="Cambria Math" panose="02040503050406030204" pitchFamily="18" charset="0"/>
                                <a:ea typeface="Cambria Math" panose="02040503050406030204" pitchFamily="18" charset="0"/>
                              </a:rPr>
                              <m:t>𝑡</m:t>
                            </m:r>
                          </m:sub>
                        </m:sSub>
                      </m:e>
                    </m:acc>
                  </m:oMath>
                </a14:m>
                <a:endParaRPr lang="en-US" sz="1600" dirty="0">
                  <a:solidFill>
                    <a:schemeClr val="bg1"/>
                  </a:solidFill>
                  <a:latin typeface="Calibri" panose="020F0502020204030204"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87614" y="1413430"/>
                <a:ext cx="8543124" cy="2913426"/>
              </a:xfrm>
              <a:prstGeom prst="rect">
                <a:avLst/>
              </a:prstGeom>
              <a:blipFill rotWithShape="0">
                <a:blip r:embed="rId3"/>
                <a:stretch>
                  <a:fillRect l="-285" t="-628"/>
                </a:stretch>
              </a:blipFill>
            </p:spPr>
            <p:txBody>
              <a:bodyPr/>
              <a:lstStyle/>
              <a:p>
                <a:r>
                  <a:rPr lang="en-US">
                    <a:noFill/>
                  </a:rPr>
                  <a:t> </a:t>
                </a:r>
              </a:p>
            </p:txBody>
          </p:sp>
        </mc:Fallback>
      </mc:AlternateContent>
      <p:sp>
        <p:nvSpPr>
          <p:cNvPr id="3" name="TextBox 2"/>
          <p:cNvSpPr txBox="1"/>
          <p:nvPr/>
        </p:nvSpPr>
        <p:spPr>
          <a:xfrm>
            <a:off x="457200" y="536448"/>
            <a:ext cx="6931152" cy="461665"/>
          </a:xfrm>
          <a:prstGeom prst="rect">
            <a:avLst/>
          </a:prstGeom>
          <a:noFill/>
        </p:spPr>
        <p:txBody>
          <a:bodyPr wrap="square" rtlCol="0">
            <a:spAutoFit/>
          </a:bodyPr>
          <a:lstStyle/>
          <a:p>
            <a:r>
              <a:rPr lang="lt-LT" sz="2400" dirty="0" smtClean="0">
                <a:solidFill>
                  <a:schemeClr val="bg1"/>
                </a:solidFill>
                <a:latin typeface="Calibri" panose="020F0502020204030204" pitchFamily="34" charset="0"/>
              </a:rPr>
              <a:t>Dviguba atranka</a:t>
            </a:r>
            <a:endParaRPr lang="en-US" sz="24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2419532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6</a:t>
            </a:fld>
            <a:r>
              <a:rPr lang="lt-LT" dirty="0"/>
              <a:t> iš </a:t>
            </a:r>
            <a:r>
              <a:rPr lang="lt-LT" dirty="0" smtClean="0"/>
              <a:t>12</a:t>
            </a:r>
            <a:endParaRPr lang="en" dirty="0"/>
          </a:p>
        </p:txBody>
      </p:sp>
      <p:graphicFrame>
        <p:nvGraphicFramePr>
          <p:cNvPr id="6" name="Table 5"/>
          <p:cNvGraphicFramePr>
            <a:graphicFrameLocks noGrp="1"/>
          </p:cNvGraphicFramePr>
          <p:nvPr>
            <p:extLst>
              <p:ext uri="{D42A27DB-BD31-4B8C-83A1-F6EECF244321}">
                <p14:modId xmlns:p14="http://schemas.microsoft.com/office/powerpoint/2010/main" val="842798840"/>
              </p:ext>
            </p:extLst>
          </p:nvPr>
        </p:nvGraphicFramePr>
        <p:xfrm>
          <a:off x="1269661" y="723672"/>
          <a:ext cx="6784390" cy="4150360"/>
        </p:xfrm>
        <a:graphic>
          <a:graphicData uri="http://schemas.openxmlformats.org/drawingml/2006/table">
            <a:tbl>
              <a:tblPr firstRow="1" bandRow="1">
                <a:tableStyleId>{2D5ABB26-0587-4C30-8999-92F81FD0307C}</a:tableStyleId>
              </a:tblPr>
              <a:tblGrid>
                <a:gridCol w="2098600"/>
                <a:gridCol w="1402522"/>
                <a:gridCol w="1406567"/>
                <a:gridCol w="1876701"/>
              </a:tblGrid>
              <a:tr h="370840">
                <a:tc>
                  <a:txBody>
                    <a:bodyPr/>
                    <a:lstStyle/>
                    <a:p>
                      <a:r>
                        <a:rPr lang="en-US" sz="1400" dirty="0" err="1" smtClean="0">
                          <a:solidFill>
                            <a:schemeClr val="bg1"/>
                          </a:solidFill>
                        </a:rPr>
                        <a:t>Kintamasis</a:t>
                      </a:r>
                      <a:r>
                        <a:rPr lang="en-US" sz="1400" dirty="0" smtClean="0">
                          <a:solidFill>
                            <a:schemeClr val="bg1"/>
                          </a:solidFill>
                        </a:rPr>
                        <a:t>:</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bg1"/>
                          </a:solidFill>
                        </a:rPr>
                        <a:t>p-</a:t>
                      </a:r>
                      <a:r>
                        <a:rPr lang="en-US" sz="1400" dirty="0" err="1" smtClean="0">
                          <a:solidFill>
                            <a:schemeClr val="bg1"/>
                          </a:solidFill>
                        </a:rPr>
                        <a:t>reikšmė</a:t>
                      </a:r>
                      <a:r>
                        <a:rPr lang="en-US" sz="1400" dirty="0" smtClean="0">
                          <a:solidFill>
                            <a:schemeClr val="bg1"/>
                          </a:solidFill>
                        </a:rPr>
                        <a:t> </a:t>
                      </a:r>
                      <a:r>
                        <a:rPr lang="en-US" sz="1400" dirty="0" err="1" smtClean="0">
                          <a:solidFill>
                            <a:schemeClr val="bg1"/>
                          </a:solidFill>
                        </a:rPr>
                        <a:t>pradiniame</a:t>
                      </a:r>
                      <a:r>
                        <a:rPr lang="en-US" sz="1400" dirty="0" smtClean="0">
                          <a:solidFill>
                            <a:schemeClr val="bg1"/>
                          </a:solidFill>
                        </a:rPr>
                        <a:t> </a:t>
                      </a:r>
                      <a:r>
                        <a:rPr lang="en-US" sz="1400" dirty="0" err="1" smtClean="0">
                          <a:solidFill>
                            <a:schemeClr val="bg1"/>
                          </a:solidFill>
                        </a:rPr>
                        <a:t>modelyje</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bg1"/>
                          </a:solidFill>
                        </a:rPr>
                        <a:t>p-</a:t>
                      </a:r>
                      <a:r>
                        <a:rPr lang="en-US" sz="1400" dirty="0" err="1" smtClean="0">
                          <a:solidFill>
                            <a:schemeClr val="bg1"/>
                          </a:solidFill>
                        </a:rPr>
                        <a:t>reikšmė</a:t>
                      </a:r>
                      <a:r>
                        <a:rPr lang="en-US" sz="1400" dirty="0" smtClean="0">
                          <a:solidFill>
                            <a:schemeClr val="bg1"/>
                          </a:solidFill>
                        </a:rPr>
                        <a:t> </a:t>
                      </a:r>
                      <a:r>
                        <a:rPr lang="en-US" sz="1400" dirty="0" err="1" smtClean="0">
                          <a:solidFill>
                            <a:schemeClr val="bg1"/>
                          </a:solidFill>
                        </a:rPr>
                        <a:t>po</a:t>
                      </a:r>
                      <a:r>
                        <a:rPr lang="en-US" sz="1400" dirty="0" smtClean="0">
                          <a:solidFill>
                            <a:schemeClr val="bg1"/>
                          </a:solidFill>
                        </a:rPr>
                        <a:t> </a:t>
                      </a:r>
                      <a:r>
                        <a:rPr lang="en-US" sz="1400" dirty="0" err="1" smtClean="0">
                          <a:solidFill>
                            <a:schemeClr val="bg1"/>
                          </a:solidFill>
                        </a:rPr>
                        <a:t>korekcijos</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smtClean="0">
                          <a:solidFill>
                            <a:schemeClr val="bg1"/>
                          </a:solidFill>
                        </a:rPr>
                        <a:t>Koeficientas</a:t>
                      </a:r>
                      <a:r>
                        <a:rPr lang="en-US" sz="1400" baseline="0" dirty="0" smtClean="0">
                          <a:solidFill>
                            <a:schemeClr val="bg1"/>
                          </a:solidFill>
                        </a:rPr>
                        <a:t> </a:t>
                      </a:r>
                      <a:r>
                        <a:rPr lang="en-US" sz="1400" baseline="0" dirty="0" err="1" smtClean="0">
                          <a:solidFill>
                            <a:schemeClr val="bg1"/>
                          </a:solidFill>
                        </a:rPr>
                        <a:t>po</a:t>
                      </a:r>
                      <a:r>
                        <a:rPr lang="en-US" sz="1400" baseline="0" dirty="0" smtClean="0">
                          <a:solidFill>
                            <a:schemeClr val="bg1"/>
                          </a:solidFill>
                        </a:rPr>
                        <a:t> </a:t>
                      </a:r>
                      <a:r>
                        <a:rPr lang="en-US" sz="1400" baseline="0" dirty="0" err="1" smtClean="0">
                          <a:solidFill>
                            <a:schemeClr val="bg1"/>
                          </a:solidFill>
                        </a:rPr>
                        <a:t>korekcijos</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solidFill>
                            <a:schemeClr val="bg1"/>
                          </a:solidFill>
                        </a:rPr>
                        <a:t>S&amp;P</a:t>
                      </a:r>
                      <a:r>
                        <a:rPr lang="en-US" sz="1400" baseline="0" dirty="0" smtClean="0">
                          <a:solidFill>
                            <a:schemeClr val="bg1"/>
                          </a:solidFill>
                        </a:rPr>
                        <a:t> 350</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lt-LT" sz="1400" dirty="0" smtClean="0">
                          <a:solidFill>
                            <a:schemeClr val="bg1"/>
                          </a:solidFill>
                        </a:rPr>
                        <a:t>&lt;0,001</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&lt;0,001</a:t>
                      </a:r>
                      <a:endParaRPr lang="en-US" sz="1400" dirty="0" smtClean="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0,563</a:t>
                      </a:r>
                      <a:endParaRPr lang="en-US" sz="1400" dirty="0" smtClean="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err="1" smtClean="0">
                          <a:solidFill>
                            <a:schemeClr val="bg1"/>
                          </a:solidFill>
                        </a:rPr>
                        <a:t>Mažmeninės</a:t>
                      </a:r>
                      <a:r>
                        <a:rPr lang="en-US" sz="1400" baseline="0" dirty="0" smtClean="0">
                          <a:solidFill>
                            <a:schemeClr val="bg1"/>
                          </a:solidFill>
                        </a:rPr>
                        <a:t> prekybos </a:t>
                      </a:r>
                      <a:r>
                        <a:rPr lang="en-US" sz="1400" baseline="0" dirty="0" err="1" smtClean="0">
                          <a:solidFill>
                            <a:schemeClr val="bg1"/>
                          </a:solidFill>
                        </a:rPr>
                        <a:t>pasitikėjimas</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bg1"/>
                          </a:solidFill>
                        </a:rPr>
                        <a:t>0,062</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bg1"/>
                          </a:solidFill>
                        </a:rPr>
                        <a:t>0,036</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bg1"/>
                          </a:solidFill>
                        </a:rPr>
                        <a:t>0,316</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err="1" smtClean="0">
                          <a:solidFill>
                            <a:schemeClr val="bg1"/>
                          </a:solidFill>
                        </a:rPr>
                        <a:t>Paslaugų</a:t>
                      </a:r>
                      <a:r>
                        <a:rPr lang="en-US" sz="1400" dirty="0" smtClean="0">
                          <a:solidFill>
                            <a:schemeClr val="bg1"/>
                          </a:solidFill>
                        </a:rPr>
                        <a:t> </a:t>
                      </a:r>
                      <a:r>
                        <a:rPr lang="en-US" sz="1400" dirty="0" err="1" smtClean="0">
                          <a:solidFill>
                            <a:schemeClr val="bg1"/>
                          </a:solidFill>
                        </a:rPr>
                        <a:t>pasitikėjimas</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bg1"/>
                          </a:solidFill>
                        </a:rPr>
                        <a:t>0,222</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0,048</a:t>
                      </a:r>
                      <a:endParaRPr lang="en-US" sz="1400" dirty="0" smtClean="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0,176</a:t>
                      </a:r>
                      <a:endParaRPr lang="en-US" sz="1400" dirty="0" smtClean="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err="1" smtClean="0">
                          <a:solidFill>
                            <a:schemeClr val="bg1"/>
                          </a:solidFill>
                        </a:rPr>
                        <a:t>Pramonės</a:t>
                      </a:r>
                      <a:r>
                        <a:rPr lang="en-US" sz="1400" dirty="0" smtClean="0">
                          <a:solidFill>
                            <a:schemeClr val="bg1"/>
                          </a:solidFill>
                        </a:rPr>
                        <a:t> </a:t>
                      </a:r>
                      <a:r>
                        <a:rPr lang="en-US" sz="1400" dirty="0" err="1" smtClean="0">
                          <a:solidFill>
                            <a:schemeClr val="bg1"/>
                          </a:solidFill>
                        </a:rPr>
                        <a:t>pasitikėjimas</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bg1"/>
                          </a:solidFill>
                        </a:rPr>
                        <a:t>0,06</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bg1"/>
                          </a:solidFill>
                        </a:rPr>
                        <a:t>0,022</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bg1"/>
                          </a:solidFill>
                        </a:rPr>
                        <a:t>0,266</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err="1" smtClean="0">
                          <a:solidFill>
                            <a:schemeClr val="bg1"/>
                          </a:solidFill>
                        </a:rPr>
                        <a:t>Užsakymų</a:t>
                      </a:r>
                      <a:r>
                        <a:rPr lang="en-US" sz="1400" dirty="0" smtClean="0">
                          <a:solidFill>
                            <a:schemeClr val="bg1"/>
                          </a:solidFill>
                        </a:rPr>
                        <a:t> </a:t>
                      </a:r>
                      <a:r>
                        <a:rPr lang="en-US" sz="1400" dirty="0" err="1" smtClean="0">
                          <a:solidFill>
                            <a:schemeClr val="bg1"/>
                          </a:solidFill>
                        </a:rPr>
                        <a:t>lūkesčiai</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solidFill>
                            <a:schemeClr val="bg1"/>
                          </a:solidFill>
                        </a:rPr>
                        <a:t>0,064</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solidFill>
                            <a:schemeClr val="bg1"/>
                          </a:solidFill>
                        </a:rPr>
                        <a:t>0,079</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bg1"/>
                          </a:solidFill>
                        </a:rPr>
                        <a:t>0,049</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err="1" smtClean="0">
                          <a:solidFill>
                            <a:schemeClr val="bg1"/>
                          </a:solidFill>
                        </a:rPr>
                        <a:t>Mažmeninė</a:t>
                      </a:r>
                      <a:r>
                        <a:rPr lang="en-US" sz="1400" dirty="0" smtClean="0">
                          <a:solidFill>
                            <a:schemeClr val="bg1"/>
                          </a:solidFill>
                        </a:rPr>
                        <a:t> </a:t>
                      </a:r>
                      <a:r>
                        <a:rPr lang="en-US" sz="1400" dirty="0" err="1" smtClean="0">
                          <a:solidFill>
                            <a:schemeClr val="bg1"/>
                          </a:solidFill>
                        </a:rPr>
                        <a:t>prekyba</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bg1"/>
                          </a:solidFill>
                        </a:rPr>
                        <a:t>0,063</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0,035</a:t>
                      </a:r>
                      <a:endParaRPr lang="en-US" sz="1400" dirty="0" smtClean="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0,114</a:t>
                      </a:r>
                      <a:endParaRPr lang="en-US" sz="1400" dirty="0" smtClean="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err="1" smtClean="0">
                          <a:solidFill>
                            <a:schemeClr val="bg1"/>
                          </a:solidFill>
                        </a:rPr>
                        <a:t>Gamintojų</a:t>
                      </a:r>
                      <a:r>
                        <a:rPr lang="en-US" sz="1400" dirty="0" smtClean="0">
                          <a:solidFill>
                            <a:schemeClr val="bg1"/>
                          </a:solidFill>
                        </a:rPr>
                        <a:t> </a:t>
                      </a:r>
                      <a:r>
                        <a:rPr lang="en-US" sz="1400" dirty="0" err="1" smtClean="0">
                          <a:solidFill>
                            <a:schemeClr val="bg1"/>
                          </a:solidFill>
                        </a:rPr>
                        <a:t>kainų</a:t>
                      </a:r>
                      <a:r>
                        <a:rPr lang="en-US" sz="1400" dirty="0" smtClean="0">
                          <a:solidFill>
                            <a:schemeClr val="bg1"/>
                          </a:solidFill>
                        </a:rPr>
                        <a:t> </a:t>
                      </a:r>
                      <a:r>
                        <a:rPr lang="en-US" sz="1400" dirty="0" err="1" smtClean="0">
                          <a:solidFill>
                            <a:schemeClr val="bg1"/>
                          </a:solidFill>
                        </a:rPr>
                        <a:t>lygis</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bg1"/>
                          </a:solidFill>
                        </a:rPr>
                        <a:t>0,001</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bg1"/>
                          </a:solidFill>
                        </a:rPr>
                        <a:t>0,009</a:t>
                      </a:r>
                      <a:endParaRPr lang="en-US" sz="1400" dirty="0" smtClean="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bg1"/>
                          </a:solidFill>
                        </a:rPr>
                        <a:t>-1,421</a:t>
                      </a:r>
                      <a:endParaRPr lang="en-US" sz="1400" dirty="0" smtClean="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baseline="0" dirty="0" smtClean="0">
                          <a:solidFill>
                            <a:schemeClr val="bg1"/>
                          </a:solidFill>
                        </a:rPr>
                        <a:t>EUR/USD</a:t>
                      </a:r>
                      <a:endParaRPr lang="en-US" sz="1400" baseline="0" dirty="0" smtClean="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solidFill>
                            <a:schemeClr val="bg1"/>
                          </a:solidFill>
                        </a:rPr>
                        <a:t> 0,006</a:t>
                      </a:r>
                      <a:endParaRPr lang="en-US" sz="1400" dirty="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solidFill>
                            <a:schemeClr val="bg1"/>
                          </a:solidFill>
                        </a:rPr>
                        <a:t>0,032</a:t>
                      </a:r>
                      <a:endParaRPr lang="en-US" sz="1400" dirty="0" smtClean="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bg1"/>
                          </a:solidFill>
                        </a:rPr>
                        <a:t>0,278</a:t>
                      </a:r>
                      <a:endParaRPr lang="en-US" sz="1400" dirty="0" smtClean="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gridSpan="2">
                  <a:txBody>
                    <a:bodyPr/>
                    <a:lstStyle/>
                    <a:p>
                      <a:r>
                        <a:rPr lang="en-US" sz="1400" baseline="0" dirty="0" smtClean="0">
                          <a:solidFill>
                            <a:schemeClr val="bg1"/>
                          </a:solidFill>
                        </a:rPr>
                        <a:t>R </a:t>
                      </a:r>
                      <a:r>
                        <a:rPr lang="en-US" sz="1400" baseline="0" dirty="0" err="1" smtClean="0">
                          <a:solidFill>
                            <a:schemeClr val="bg1"/>
                          </a:solidFill>
                        </a:rPr>
                        <a:t>kvadratas</a:t>
                      </a:r>
                      <a:endParaRPr lang="en-US" sz="1400" baseline="0" dirty="0" smtClean="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solidFill>
                      <a:schemeClr val="accent1">
                        <a:lumMod val="20000"/>
                        <a:lumOff val="80000"/>
                      </a:schemeClr>
                    </a:solidFill>
                  </a:tcPr>
                </a:tc>
                <a:tc gridSpan="2">
                  <a:txBody>
                    <a:bodyPr/>
                    <a:lstStyle/>
                    <a:p>
                      <a:r>
                        <a:rPr lang="fi-FI" sz="1400" dirty="0" smtClean="0">
                          <a:solidFill>
                            <a:schemeClr val="bg1"/>
                          </a:solidFill>
                        </a:rPr>
                        <a:t>0.3791</a:t>
                      </a:r>
                      <a:endParaRPr lang="en-US" sz="1400" dirty="0" smtClean="0">
                        <a:solidFill>
                          <a:schemeClr val="bg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smtClean="0"/>
                    </a:p>
                  </a:txBody>
                  <a:tcPr>
                    <a:solidFill>
                      <a:schemeClr val="accent1">
                        <a:lumMod val="20000"/>
                        <a:lumOff val="80000"/>
                      </a:schemeClr>
                    </a:solidFill>
                  </a:tcPr>
                </a:tc>
              </a:tr>
            </a:tbl>
          </a:graphicData>
        </a:graphic>
      </p:graphicFrame>
      <p:sp>
        <p:nvSpPr>
          <p:cNvPr id="7" name="TextBox 6"/>
          <p:cNvSpPr txBox="1"/>
          <p:nvPr/>
        </p:nvSpPr>
        <p:spPr>
          <a:xfrm>
            <a:off x="1280892" y="271353"/>
            <a:ext cx="2893741" cy="400110"/>
          </a:xfrm>
          <a:prstGeom prst="rect">
            <a:avLst/>
          </a:prstGeom>
          <a:noFill/>
        </p:spPr>
        <p:txBody>
          <a:bodyPr wrap="none" rtlCol="0">
            <a:spAutoFit/>
          </a:bodyPr>
          <a:lstStyle/>
          <a:p>
            <a:r>
              <a:rPr lang="en-US" sz="2000" dirty="0" smtClean="0">
                <a:solidFill>
                  <a:schemeClr val="bg1"/>
                </a:solidFill>
                <a:latin typeface="Calibri" panose="020F0502020204030204" pitchFamily="34" charset="0"/>
              </a:rPr>
              <a:t>K</a:t>
            </a:r>
            <a:r>
              <a:rPr lang="lt-LT" sz="2000" dirty="0" smtClean="0">
                <a:solidFill>
                  <a:schemeClr val="bg1"/>
                </a:solidFill>
                <a:latin typeface="Calibri" panose="020F0502020204030204" pitchFamily="34" charset="0"/>
              </a:rPr>
              <a:t>intamųjų reikšmingumas</a:t>
            </a:r>
            <a:endParaRPr lang="en-US" sz="20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103363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7</a:t>
            </a:fld>
            <a:r>
              <a:rPr lang="lt-LT" dirty="0"/>
              <a:t> iš </a:t>
            </a:r>
            <a:r>
              <a:rPr lang="lt-LT" dirty="0" smtClean="0"/>
              <a:t>12</a:t>
            </a:r>
            <a:endParaRPr lang="en" dirty="0"/>
          </a:p>
        </p:txBody>
      </p:sp>
      <p:sp>
        <p:nvSpPr>
          <p:cNvPr id="3" name="TextBox 2"/>
          <p:cNvSpPr txBox="1"/>
          <p:nvPr/>
        </p:nvSpPr>
        <p:spPr>
          <a:xfrm>
            <a:off x="584791" y="552893"/>
            <a:ext cx="4837814" cy="461665"/>
          </a:xfrm>
          <a:prstGeom prst="rect">
            <a:avLst/>
          </a:prstGeom>
          <a:noFill/>
        </p:spPr>
        <p:txBody>
          <a:bodyPr wrap="square" rtlCol="0">
            <a:spAutoFit/>
          </a:bodyPr>
          <a:lstStyle/>
          <a:p>
            <a:r>
              <a:rPr lang="lt-LT" sz="2400" dirty="0" smtClean="0">
                <a:solidFill>
                  <a:schemeClr val="bg1"/>
                </a:solidFill>
                <a:latin typeface="Calibri" panose="020F0502020204030204" pitchFamily="34" charset="0"/>
              </a:rPr>
              <a:t>Prognozavimo modelis:</a:t>
            </a:r>
            <a:endParaRPr lang="en-US" sz="2400" dirty="0">
              <a:solidFill>
                <a:schemeClr val="bg1"/>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4" name="TextBox 3"/>
              <p:cNvSpPr txBox="1"/>
              <p:nvPr/>
            </p:nvSpPr>
            <p:spPr>
              <a:xfrm>
                <a:off x="121920" y="1438656"/>
                <a:ext cx="8193024" cy="12890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600" i="1" smtClean="0">
                              <a:solidFill>
                                <a:schemeClr val="bg1"/>
                              </a:solidFill>
                              <a:latin typeface="Cambria Math" panose="02040503050406030204" pitchFamily="18" charset="0"/>
                            </a:rPr>
                          </m:ctrlPr>
                        </m:accPr>
                        <m:e>
                          <m:sSub>
                            <m:sSubPr>
                              <m:ctrlPr>
                                <a:rPr lang="en-US" sz="1600" i="1" smtClean="0">
                                  <a:solidFill>
                                    <a:schemeClr val="bg1"/>
                                  </a:solidFill>
                                  <a:latin typeface="Cambria Math" panose="02040503050406030204" pitchFamily="18" charset="0"/>
                                </a:rPr>
                              </m:ctrlPr>
                            </m:sSubPr>
                            <m:e>
                              <m:r>
                                <a:rPr lang="lt-LT" sz="1600" b="0" i="1" smtClean="0">
                                  <a:solidFill>
                                    <a:schemeClr val="bg1"/>
                                  </a:solidFill>
                                  <a:latin typeface="Cambria Math" panose="02040503050406030204" pitchFamily="18" charset="0"/>
                                </a:rPr>
                                <m:t>𝑂𝑀𝑋</m:t>
                              </m:r>
                            </m:e>
                            <m:sub>
                              <m:r>
                                <a:rPr lang="lt-LT" sz="1600" b="0" i="1" smtClean="0">
                                  <a:solidFill>
                                    <a:schemeClr val="bg1"/>
                                  </a:solidFill>
                                  <a:latin typeface="Cambria Math" panose="02040503050406030204" pitchFamily="18" charset="0"/>
                                </a:rPr>
                                <m:t>𝑡</m:t>
                              </m:r>
                              <m:r>
                                <a:rPr lang="lt-LT" sz="1600" b="0" i="1" smtClean="0">
                                  <a:solidFill>
                                    <a:schemeClr val="bg1"/>
                                  </a:solidFill>
                                  <a:latin typeface="Cambria Math" panose="02040503050406030204" pitchFamily="18" charset="0"/>
                                </a:rPr>
                                <m:t>+1</m:t>
                              </m:r>
                            </m:sub>
                          </m:sSub>
                        </m:e>
                      </m:acc>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ea typeface="Cambria Math" panose="02040503050406030204" pitchFamily="18" charset="0"/>
                            </a:rPr>
                            <m:t>𝛽</m:t>
                          </m:r>
                        </m:e>
                        <m:sub>
                          <m:r>
                            <a:rPr lang="en-US" sz="1600" b="0" i="1" smtClean="0">
                              <a:solidFill>
                                <a:schemeClr val="bg1"/>
                              </a:solidFill>
                              <a:latin typeface="Cambria Math" panose="02040503050406030204" pitchFamily="18" charset="0"/>
                            </a:rPr>
                            <m:t>0</m:t>
                          </m:r>
                        </m:sub>
                      </m:sSub>
                      <m:r>
                        <a:rPr lang="en-US" sz="1600" b="0" i="1" smtClean="0">
                          <a:solidFill>
                            <a:schemeClr val="bg1"/>
                          </a:solidFill>
                          <a:latin typeface="Cambria Math" panose="02040503050406030204" pitchFamily="18" charset="0"/>
                        </a:rPr>
                        <m:t> + </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ea typeface="Cambria Math" panose="02040503050406030204" pitchFamily="18" charset="0"/>
                            </a:rPr>
                            <m:t>𝛽</m:t>
                          </m:r>
                        </m:e>
                        <m:sub>
                          <m:r>
                            <a:rPr lang="en-US" sz="1600" b="0" i="1" smtClean="0">
                              <a:solidFill>
                                <a:schemeClr val="bg1"/>
                              </a:solidFill>
                              <a:latin typeface="Cambria Math" panose="02040503050406030204" pitchFamily="18" charset="0"/>
                            </a:rPr>
                            <m:t>1</m:t>
                          </m:r>
                        </m:sub>
                      </m:sSub>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𝑆</m:t>
                          </m:r>
                          <m:r>
                            <a:rPr lang="en-US" sz="1600" b="0" i="1" smtClean="0">
                              <a:solidFill>
                                <a:schemeClr val="bg1"/>
                              </a:solidFill>
                              <a:latin typeface="Cambria Math" panose="02040503050406030204" pitchFamily="18" charset="0"/>
                            </a:rPr>
                            <m:t>&amp;</m:t>
                          </m:r>
                          <m:r>
                            <a:rPr lang="en-US" sz="1600" b="0" i="1" smtClean="0">
                              <a:solidFill>
                                <a:schemeClr val="bg1"/>
                              </a:solidFill>
                              <a:latin typeface="Cambria Math" panose="02040503050406030204" pitchFamily="18" charset="0"/>
                            </a:rPr>
                            <m:t>𝑃</m:t>
                          </m:r>
                          <m:r>
                            <a:rPr lang="en-US" sz="1600" b="0" i="1" smtClean="0">
                              <a:solidFill>
                                <a:schemeClr val="bg1"/>
                              </a:solidFill>
                              <a:latin typeface="Cambria Math" panose="02040503050406030204" pitchFamily="18" charset="0"/>
                            </a:rPr>
                            <m:t>350</m:t>
                          </m:r>
                        </m:e>
                        <m:sub>
                          <m:r>
                            <a:rPr lang="en-US" sz="1600" b="0" i="1" smtClean="0">
                              <a:solidFill>
                                <a:schemeClr val="bg1"/>
                              </a:solidFill>
                              <a:latin typeface="Cambria Math" panose="02040503050406030204" pitchFamily="18" charset="0"/>
                            </a:rPr>
                            <m:t>𝑡</m:t>
                          </m:r>
                        </m:sub>
                      </m:sSub>
                      <m:r>
                        <a:rPr lang="en-US" sz="1600" b="0" i="1" smtClean="0">
                          <a:solidFill>
                            <a:schemeClr val="bg1"/>
                          </a:solidFill>
                          <a:latin typeface="Cambria Math" panose="02040503050406030204" pitchFamily="18" charset="0"/>
                        </a:rPr>
                        <m:t> </m:t>
                      </m:r>
                      <m:r>
                        <a:rPr lang="en-US" sz="1600" i="1">
                          <a:solidFill>
                            <a:schemeClr val="bg1"/>
                          </a:solidFill>
                          <a:latin typeface="Cambria Math" panose="02040503050406030204" pitchFamily="18" charset="0"/>
                        </a:rPr>
                        <m:t>+ </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ea typeface="Cambria Math" panose="02040503050406030204" pitchFamily="18" charset="0"/>
                            </a:rPr>
                            <m:t>𝛽</m:t>
                          </m:r>
                        </m:e>
                        <m:sub>
                          <m:r>
                            <a:rPr lang="lt-LT" sz="1600" b="0" i="1" smtClean="0">
                              <a:solidFill>
                                <a:schemeClr val="bg1"/>
                              </a:solidFill>
                              <a:latin typeface="Cambria Math" panose="02040503050406030204" pitchFamily="18" charset="0"/>
                              <a:ea typeface="Cambria Math" panose="02040503050406030204" pitchFamily="18" charset="0"/>
                            </a:rPr>
                            <m:t>2</m:t>
                          </m:r>
                        </m:sub>
                      </m:sSub>
                      <m:sSub>
                        <m:sSubPr>
                          <m:ctrlPr>
                            <a:rPr lang="en-US" sz="1600" i="1">
                              <a:solidFill>
                                <a:schemeClr val="bg1"/>
                              </a:solidFill>
                              <a:latin typeface="Cambria Math" panose="02040503050406030204" pitchFamily="18" charset="0"/>
                            </a:rPr>
                          </m:ctrlPr>
                        </m:sSubPr>
                        <m:e>
                          <m:r>
                            <a:rPr lang="lt-LT" sz="1600" b="0" i="1" smtClean="0">
                              <a:solidFill>
                                <a:schemeClr val="bg1"/>
                              </a:solidFill>
                              <a:latin typeface="Cambria Math" panose="02040503050406030204" pitchFamily="18" charset="0"/>
                            </a:rPr>
                            <m:t>𝑝𝑎𝑠𝑙𝑎𝑢𝑔</m:t>
                          </m:r>
                          <m:r>
                            <a:rPr lang="lt-LT" sz="1600" b="0" i="1" smtClean="0">
                              <a:solidFill>
                                <a:schemeClr val="bg1"/>
                              </a:solidFill>
                              <a:latin typeface="Cambria Math" panose="02040503050406030204" pitchFamily="18" charset="0"/>
                            </a:rPr>
                            <m:t>ų </m:t>
                          </m:r>
                          <m:r>
                            <a:rPr lang="lt-LT" sz="1600" b="0" i="1" smtClean="0">
                              <a:solidFill>
                                <a:schemeClr val="bg1"/>
                              </a:solidFill>
                              <a:latin typeface="Cambria Math" panose="02040503050406030204" pitchFamily="18" charset="0"/>
                            </a:rPr>
                            <m:t>𝑝𝑎𝑠𝑖𝑡𝑖𝑘</m:t>
                          </m:r>
                          <m:r>
                            <a:rPr lang="lt-LT" sz="1600" b="0" i="1" smtClean="0">
                              <a:solidFill>
                                <a:schemeClr val="bg1"/>
                              </a:solidFill>
                              <a:latin typeface="Cambria Math" panose="02040503050406030204" pitchFamily="18" charset="0"/>
                            </a:rPr>
                            <m:t>ė</m:t>
                          </m:r>
                          <m:r>
                            <a:rPr lang="lt-LT" sz="1600" b="0" i="1" smtClean="0">
                              <a:solidFill>
                                <a:schemeClr val="bg1"/>
                              </a:solidFill>
                              <a:latin typeface="Cambria Math" panose="02040503050406030204" pitchFamily="18" charset="0"/>
                            </a:rPr>
                            <m:t>𝑗𝑖𝑚𝑎𝑠</m:t>
                          </m:r>
                        </m:e>
                        <m:sub>
                          <m:r>
                            <a:rPr lang="en-US" sz="1600" i="1">
                              <a:solidFill>
                                <a:schemeClr val="bg1"/>
                              </a:solidFill>
                              <a:latin typeface="Cambria Math" panose="02040503050406030204" pitchFamily="18" charset="0"/>
                            </a:rPr>
                            <m:t>𝑡</m:t>
                          </m:r>
                          <m:r>
                            <a:rPr lang="lt-LT" sz="1600" b="0" i="1" smtClean="0">
                              <a:solidFill>
                                <a:schemeClr val="bg1"/>
                              </a:solidFill>
                              <a:latin typeface="Cambria Math" panose="02040503050406030204" pitchFamily="18" charset="0"/>
                            </a:rPr>
                            <m:t>−11</m:t>
                          </m:r>
                        </m:sub>
                      </m:sSub>
                      <m:r>
                        <a:rPr lang="en-US" sz="1600" b="0" i="1" smtClean="0">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 </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ea typeface="Cambria Math" panose="02040503050406030204" pitchFamily="18" charset="0"/>
                            </a:rPr>
                            <m:t>𝛽</m:t>
                          </m:r>
                        </m:e>
                        <m:sub>
                          <m:r>
                            <a:rPr lang="lt-LT" sz="1600" b="0" i="1" smtClean="0">
                              <a:solidFill>
                                <a:schemeClr val="bg1"/>
                              </a:solidFill>
                              <a:latin typeface="Cambria Math" panose="02040503050406030204" pitchFamily="18" charset="0"/>
                              <a:ea typeface="Cambria Math" panose="02040503050406030204" pitchFamily="18" charset="0"/>
                            </a:rPr>
                            <m:t>3</m:t>
                          </m:r>
                        </m:sub>
                      </m:sSub>
                      <m:sSub>
                        <m:sSubPr>
                          <m:ctrlPr>
                            <a:rPr lang="en-US" sz="1600" i="1">
                              <a:solidFill>
                                <a:schemeClr val="bg1"/>
                              </a:solidFill>
                              <a:latin typeface="Cambria Math" panose="02040503050406030204" pitchFamily="18" charset="0"/>
                            </a:rPr>
                          </m:ctrlPr>
                        </m:sSubPr>
                        <m:e>
                          <m:r>
                            <a:rPr lang="lt-LT" sz="1600" b="0" i="1" smtClean="0">
                              <a:solidFill>
                                <a:schemeClr val="bg1"/>
                              </a:solidFill>
                              <a:latin typeface="Cambria Math" panose="02040503050406030204" pitchFamily="18" charset="0"/>
                            </a:rPr>
                            <m:t>𝑢</m:t>
                          </m:r>
                          <m:r>
                            <a:rPr lang="lt-LT" sz="1600" b="0" i="1" smtClean="0">
                              <a:solidFill>
                                <a:schemeClr val="bg1"/>
                              </a:solidFill>
                              <a:latin typeface="Cambria Math" panose="02040503050406030204" pitchFamily="18" charset="0"/>
                            </a:rPr>
                            <m:t>ž</m:t>
                          </m:r>
                          <m:r>
                            <a:rPr lang="lt-LT" sz="1600" b="0" i="1" smtClean="0">
                              <a:solidFill>
                                <a:schemeClr val="bg1"/>
                              </a:solidFill>
                              <a:latin typeface="Cambria Math" panose="02040503050406030204" pitchFamily="18" charset="0"/>
                            </a:rPr>
                            <m:t>𝑠𝑎𝑘𝑦𝑚</m:t>
                          </m:r>
                          <m:r>
                            <a:rPr lang="lt-LT" sz="1600" b="0" i="1" smtClean="0">
                              <a:solidFill>
                                <a:schemeClr val="bg1"/>
                              </a:solidFill>
                              <a:latin typeface="Cambria Math" panose="02040503050406030204" pitchFamily="18" charset="0"/>
                            </a:rPr>
                            <m:t>ų </m:t>
                          </m:r>
                          <m:r>
                            <a:rPr lang="lt-LT" sz="1600" b="0" i="1" smtClean="0">
                              <a:solidFill>
                                <a:schemeClr val="bg1"/>
                              </a:solidFill>
                              <a:latin typeface="Cambria Math" panose="02040503050406030204" pitchFamily="18" charset="0"/>
                            </a:rPr>
                            <m:t>𝑙</m:t>
                          </m:r>
                          <m:r>
                            <a:rPr lang="lt-LT" sz="1600" b="0" i="1" smtClean="0">
                              <a:solidFill>
                                <a:schemeClr val="bg1"/>
                              </a:solidFill>
                              <a:latin typeface="Cambria Math" panose="02040503050406030204" pitchFamily="18" charset="0"/>
                            </a:rPr>
                            <m:t>ū</m:t>
                          </m:r>
                          <m:r>
                            <a:rPr lang="lt-LT" sz="1600" b="0" i="1" smtClean="0">
                              <a:solidFill>
                                <a:schemeClr val="bg1"/>
                              </a:solidFill>
                              <a:latin typeface="Cambria Math" panose="02040503050406030204" pitchFamily="18" charset="0"/>
                            </a:rPr>
                            <m:t>𝑘𝑒𝑠</m:t>
                          </m:r>
                          <m:r>
                            <a:rPr lang="lt-LT" sz="1600" b="0" i="1" smtClean="0">
                              <a:solidFill>
                                <a:schemeClr val="bg1"/>
                              </a:solidFill>
                              <a:latin typeface="Cambria Math" panose="02040503050406030204" pitchFamily="18" charset="0"/>
                            </a:rPr>
                            <m:t>č</m:t>
                          </m:r>
                          <m:r>
                            <a:rPr lang="lt-LT" sz="1600" b="0" i="1" smtClean="0">
                              <a:solidFill>
                                <a:schemeClr val="bg1"/>
                              </a:solidFill>
                              <a:latin typeface="Cambria Math" panose="02040503050406030204" pitchFamily="18" charset="0"/>
                            </a:rPr>
                            <m:t>𝑖𝑎𝑖</m:t>
                          </m:r>
                        </m:e>
                        <m:sub>
                          <m:r>
                            <a:rPr lang="lt-LT" sz="1600" b="0" i="1" smtClean="0">
                              <a:solidFill>
                                <a:schemeClr val="bg1"/>
                              </a:solidFill>
                              <a:latin typeface="Cambria Math" panose="02040503050406030204" pitchFamily="18" charset="0"/>
                            </a:rPr>
                            <m:t>𝑡</m:t>
                          </m:r>
                          <m:r>
                            <a:rPr lang="lt-LT" sz="1600" b="0" i="1" smtClean="0">
                              <a:solidFill>
                                <a:schemeClr val="bg1"/>
                              </a:solidFill>
                              <a:latin typeface="Cambria Math" panose="02040503050406030204" pitchFamily="18" charset="0"/>
                            </a:rPr>
                            <m:t>−9</m:t>
                          </m:r>
                        </m:sub>
                      </m:sSub>
                      <m:r>
                        <a:rPr lang="en-US" sz="1600" i="1">
                          <a:solidFill>
                            <a:schemeClr val="bg1"/>
                          </a:solidFill>
                          <a:latin typeface="Cambria Math" panose="02040503050406030204" pitchFamily="18" charset="0"/>
                        </a:rPr>
                        <m:t>+ </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ea typeface="Cambria Math" panose="02040503050406030204" pitchFamily="18" charset="0"/>
                            </a:rPr>
                            <m:t>𝛽</m:t>
                          </m:r>
                        </m:e>
                        <m:sub>
                          <m:r>
                            <a:rPr lang="lt-LT" sz="1600" b="0" i="1" smtClean="0">
                              <a:solidFill>
                                <a:schemeClr val="bg1"/>
                              </a:solidFill>
                              <a:latin typeface="Cambria Math" panose="02040503050406030204" pitchFamily="18" charset="0"/>
                              <a:ea typeface="Cambria Math" panose="02040503050406030204" pitchFamily="18" charset="0"/>
                            </a:rPr>
                            <m:t>4</m:t>
                          </m:r>
                        </m:sub>
                      </m:sSub>
                      <m:sSub>
                        <m:sSubPr>
                          <m:ctrlPr>
                            <a:rPr lang="en-US" sz="1600" i="1">
                              <a:solidFill>
                                <a:schemeClr val="bg1"/>
                              </a:solidFill>
                              <a:latin typeface="Cambria Math" panose="02040503050406030204" pitchFamily="18" charset="0"/>
                            </a:rPr>
                          </m:ctrlPr>
                        </m:sSubPr>
                        <m:e>
                          <m:r>
                            <a:rPr lang="lt-LT" sz="1600" b="0" i="1" smtClean="0">
                              <a:solidFill>
                                <a:schemeClr val="bg1"/>
                              </a:solidFill>
                              <a:latin typeface="Cambria Math" panose="02040503050406030204" pitchFamily="18" charset="0"/>
                            </a:rPr>
                            <m:t>𝑚𝑎</m:t>
                          </m:r>
                          <m:r>
                            <a:rPr lang="lt-LT" sz="1600" b="0" i="1" smtClean="0">
                              <a:solidFill>
                                <a:schemeClr val="bg1"/>
                              </a:solidFill>
                              <a:latin typeface="Cambria Math" panose="02040503050406030204" pitchFamily="18" charset="0"/>
                            </a:rPr>
                            <m:t>ž</m:t>
                          </m:r>
                          <m:r>
                            <a:rPr lang="lt-LT" sz="1600" b="0" i="1" smtClean="0">
                              <a:solidFill>
                                <a:schemeClr val="bg1"/>
                              </a:solidFill>
                              <a:latin typeface="Cambria Math" panose="02040503050406030204" pitchFamily="18" charset="0"/>
                            </a:rPr>
                            <m:t>𝑚𝑒𝑛𝑖𝑛</m:t>
                          </m:r>
                          <m:r>
                            <a:rPr lang="lt-LT" sz="1600" b="0" i="1" smtClean="0">
                              <a:solidFill>
                                <a:schemeClr val="bg1"/>
                              </a:solidFill>
                              <a:latin typeface="Cambria Math" panose="02040503050406030204" pitchFamily="18" charset="0"/>
                            </a:rPr>
                            <m:t>ė</m:t>
                          </m:r>
                          <m:r>
                            <a:rPr lang="lt-LT" sz="1600" b="0" i="1" smtClean="0">
                              <a:solidFill>
                                <a:schemeClr val="bg1"/>
                              </a:solidFill>
                              <a:latin typeface="Cambria Math" panose="02040503050406030204" pitchFamily="18" charset="0"/>
                            </a:rPr>
                            <m:t>𝑠</m:t>
                          </m:r>
                          <m:r>
                            <a:rPr lang="lt-LT" sz="1600" b="0" i="1" smtClean="0">
                              <a:solidFill>
                                <a:schemeClr val="bg1"/>
                              </a:solidFill>
                              <a:latin typeface="Cambria Math" panose="02040503050406030204" pitchFamily="18" charset="0"/>
                            </a:rPr>
                            <m:t> </m:t>
                          </m:r>
                          <m:r>
                            <a:rPr lang="lt-LT" sz="1600" b="0" i="1" smtClean="0">
                              <a:solidFill>
                                <a:schemeClr val="bg1"/>
                              </a:solidFill>
                              <a:latin typeface="Cambria Math" panose="02040503050406030204" pitchFamily="18" charset="0"/>
                            </a:rPr>
                            <m:t>𝑝𝑟𝑒𝑘𝑦𝑏𝑜𝑠</m:t>
                          </m:r>
                          <m:r>
                            <a:rPr lang="lt-LT" sz="1600" b="0" i="1" smtClean="0">
                              <a:solidFill>
                                <a:schemeClr val="bg1"/>
                              </a:solidFill>
                              <a:latin typeface="Cambria Math" panose="02040503050406030204" pitchFamily="18" charset="0"/>
                            </a:rPr>
                            <m:t> </m:t>
                          </m:r>
                          <m:r>
                            <a:rPr lang="lt-LT" sz="1600" b="0" i="1" smtClean="0">
                              <a:solidFill>
                                <a:schemeClr val="bg1"/>
                              </a:solidFill>
                              <a:latin typeface="Cambria Math" panose="02040503050406030204" pitchFamily="18" charset="0"/>
                            </a:rPr>
                            <m:t>𝑝𝑎𝑠𝑖𝑡𝑖𝑘</m:t>
                          </m:r>
                          <m:r>
                            <a:rPr lang="lt-LT" sz="1600" b="0" i="1" smtClean="0">
                              <a:solidFill>
                                <a:schemeClr val="bg1"/>
                              </a:solidFill>
                              <a:latin typeface="Cambria Math" panose="02040503050406030204" pitchFamily="18" charset="0"/>
                            </a:rPr>
                            <m:t>ė</m:t>
                          </m:r>
                          <m:r>
                            <a:rPr lang="lt-LT" sz="1600" b="0" i="1" smtClean="0">
                              <a:solidFill>
                                <a:schemeClr val="bg1"/>
                              </a:solidFill>
                              <a:latin typeface="Cambria Math" panose="02040503050406030204" pitchFamily="18" charset="0"/>
                            </a:rPr>
                            <m:t>𝑗𝑖𝑚𝑎𝑠</m:t>
                          </m:r>
                        </m:e>
                        <m:sub>
                          <m:r>
                            <a:rPr lang="en-US" sz="1600" i="1">
                              <a:solidFill>
                                <a:schemeClr val="bg1"/>
                              </a:solidFill>
                              <a:latin typeface="Cambria Math" panose="02040503050406030204" pitchFamily="18" charset="0"/>
                            </a:rPr>
                            <m:t>𝑡</m:t>
                          </m:r>
                          <m:r>
                            <a:rPr lang="lt-LT" sz="1600" b="0" i="1" smtClean="0">
                              <a:solidFill>
                                <a:schemeClr val="bg1"/>
                              </a:solidFill>
                              <a:latin typeface="Cambria Math" panose="02040503050406030204" pitchFamily="18" charset="0"/>
                            </a:rPr>
                            <m:t>−3</m:t>
                          </m:r>
                        </m:sub>
                      </m:sSub>
                      <m:r>
                        <a:rPr lang="en-US" sz="1600" b="0" i="1" smtClean="0">
                          <a:solidFill>
                            <a:schemeClr val="bg1"/>
                          </a:solidFill>
                          <a:latin typeface="Cambria Math" panose="02040503050406030204" pitchFamily="18" charset="0"/>
                        </a:rPr>
                        <m:t> </m:t>
                      </m:r>
                      <m:r>
                        <a:rPr lang="en-US" sz="1600" i="1">
                          <a:solidFill>
                            <a:schemeClr val="bg1"/>
                          </a:solidFill>
                          <a:latin typeface="Cambria Math" panose="02040503050406030204" pitchFamily="18" charset="0"/>
                        </a:rPr>
                        <m:t>+ </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ea typeface="Cambria Math" panose="02040503050406030204" pitchFamily="18" charset="0"/>
                            </a:rPr>
                            <m:t>𝛽</m:t>
                          </m:r>
                        </m:e>
                        <m:sub>
                          <m:r>
                            <a:rPr lang="lt-LT" sz="1600" b="0" i="1" smtClean="0">
                              <a:solidFill>
                                <a:schemeClr val="bg1"/>
                              </a:solidFill>
                              <a:latin typeface="Cambria Math" panose="02040503050406030204" pitchFamily="18" charset="0"/>
                              <a:ea typeface="Cambria Math" panose="02040503050406030204" pitchFamily="18" charset="0"/>
                            </a:rPr>
                            <m:t>5</m:t>
                          </m:r>
                        </m:sub>
                      </m:sSub>
                      <m:sSub>
                        <m:sSubPr>
                          <m:ctrlPr>
                            <a:rPr lang="en-US" sz="1600" i="1" smtClean="0">
                              <a:solidFill>
                                <a:schemeClr val="bg1"/>
                              </a:solidFill>
                              <a:latin typeface="Cambria Math" panose="02040503050406030204" pitchFamily="18" charset="0"/>
                            </a:rPr>
                          </m:ctrlPr>
                        </m:sSubPr>
                        <m:e>
                          <m:r>
                            <a:rPr lang="lt-LT" sz="1600" b="0" i="1" smtClean="0">
                              <a:solidFill>
                                <a:schemeClr val="bg1"/>
                              </a:solidFill>
                              <a:latin typeface="Cambria Math" panose="02040503050406030204" pitchFamily="18" charset="0"/>
                            </a:rPr>
                            <m:t>𝑔𝑎𝑚𝑖𝑛𝑡𝑜𝑗</m:t>
                          </m:r>
                          <m:r>
                            <a:rPr lang="lt-LT" sz="1600" b="0" i="1" smtClean="0">
                              <a:solidFill>
                                <a:schemeClr val="bg1"/>
                              </a:solidFill>
                              <a:latin typeface="Cambria Math" panose="02040503050406030204" pitchFamily="18" charset="0"/>
                            </a:rPr>
                            <m:t>ų </m:t>
                          </m:r>
                          <m:r>
                            <a:rPr lang="lt-LT" sz="1600" b="0" i="1" smtClean="0">
                              <a:solidFill>
                                <a:schemeClr val="bg1"/>
                              </a:solidFill>
                              <a:latin typeface="Cambria Math" panose="02040503050406030204" pitchFamily="18" charset="0"/>
                            </a:rPr>
                            <m:t>𝑘𝑎𝑖𝑛</m:t>
                          </m:r>
                          <m:r>
                            <a:rPr lang="lt-LT" sz="1600" b="0" i="1" smtClean="0">
                              <a:solidFill>
                                <a:schemeClr val="bg1"/>
                              </a:solidFill>
                              <a:latin typeface="Cambria Math" panose="02040503050406030204" pitchFamily="18" charset="0"/>
                            </a:rPr>
                            <m:t>ų </m:t>
                          </m:r>
                          <m:r>
                            <a:rPr lang="lt-LT" sz="1600" b="0" i="1" smtClean="0">
                              <a:solidFill>
                                <a:schemeClr val="bg1"/>
                              </a:solidFill>
                              <a:latin typeface="Cambria Math" panose="02040503050406030204" pitchFamily="18" charset="0"/>
                            </a:rPr>
                            <m:t>𝑙𝑦𝑔𝑖𝑠</m:t>
                          </m:r>
                        </m:e>
                        <m:sub>
                          <m:r>
                            <a:rPr lang="en-US" sz="1600" i="1">
                              <a:solidFill>
                                <a:schemeClr val="bg1"/>
                              </a:solidFill>
                              <a:latin typeface="Cambria Math" panose="02040503050406030204" pitchFamily="18" charset="0"/>
                            </a:rPr>
                            <m:t>𝑡</m:t>
                          </m:r>
                          <m:r>
                            <a:rPr lang="lt-LT" sz="1600" b="0" i="1" smtClean="0">
                              <a:solidFill>
                                <a:schemeClr val="bg1"/>
                              </a:solidFill>
                              <a:latin typeface="Cambria Math" panose="02040503050406030204" pitchFamily="18" charset="0"/>
                            </a:rPr>
                            <m:t>−8</m:t>
                          </m:r>
                        </m:sub>
                      </m:sSub>
                      <m:r>
                        <a:rPr lang="en-US" sz="1600" i="1" smtClean="0">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 </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ea typeface="Cambria Math" panose="02040503050406030204" pitchFamily="18" charset="0"/>
                            </a:rPr>
                            <m:t>𝛽</m:t>
                          </m:r>
                        </m:e>
                        <m:sub>
                          <m:r>
                            <a:rPr lang="lt-LT" sz="1600" b="0" i="1" smtClean="0">
                              <a:solidFill>
                                <a:schemeClr val="bg1"/>
                              </a:solidFill>
                              <a:latin typeface="Cambria Math" panose="02040503050406030204" pitchFamily="18" charset="0"/>
                              <a:ea typeface="Cambria Math" panose="02040503050406030204" pitchFamily="18" charset="0"/>
                            </a:rPr>
                            <m:t>6</m:t>
                          </m:r>
                        </m:sub>
                      </m:sSub>
                      <m:sSub>
                        <m:sSubPr>
                          <m:ctrlPr>
                            <a:rPr lang="en-US" sz="1600" i="1">
                              <a:solidFill>
                                <a:schemeClr val="bg1"/>
                              </a:solidFill>
                              <a:latin typeface="Cambria Math" panose="02040503050406030204" pitchFamily="18" charset="0"/>
                            </a:rPr>
                          </m:ctrlPr>
                        </m:sSubPr>
                        <m:e>
                          <m:r>
                            <a:rPr lang="lt-LT" sz="1600" b="0" i="1" smtClean="0">
                              <a:solidFill>
                                <a:schemeClr val="bg1"/>
                              </a:solidFill>
                              <a:latin typeface="Cambria Math" panose="02040503050406030204" pitchFamily="18" charset="0"/>
                            </a:rPr>
                            <m:t>𝑚𝑎</m:t>
                          </m:r>
                          <m:r>
                            <a:rPr lang="lt-LT" sz="1600" b="0" i="1" smtClean="0">
                              <a:solidFill>
                                <a:schemeClr val="bg1"/>
                              </a:solidFill>
                              <a:latin typeface="Cambria Math" panose="02040503050406030204" pitchFamily="18" charset="0"/>
                            </a:rPr>
                            <m:t>ž</m:t>
                          </m:r>
                          <m:r>
                            <a:rPr lang="lt-LT" sz="1600" b="0" i="1" smtClean="0">
                              <a:solidFill>
                                <a:schemeClr val="bg1"/>
                              </a:solidFill>
                              <a:latin typeface="Cambria Math" panose="02040503050406030204" pitchFamily="18" charset="0"/>
                            </a:rPr>
                            <m:t>𝑚𝑒𝑛𝑖𝑛</m:t>
                          </m:r>
                          <m:r>
                            <a:rPr lang="lt-LT" sz="1600" b="0" i="1" smtClean="0">
                              <a:solidFill>
                                <a:schemeClr val="bg1"/>
                              </a:solidFill>
                              <a:latin typeface="Cambria Math" panose="02040503050406030204" pitchFamily="18" charset="0"/>
                            </a:rPr>
                            <m:t>ė </m:t>
                          </m:r>
                          <m:r>
                            <a:rPr lang="lt-LT" sz="1600" b="0" i="1" smtClean="0">
                              <a:solidFill>
                                <a:schemeClr val="bg1"/>
                              </a:solidFill>
                              <a:latin typeface="Cambria Math" panose="02040503050406030204" pitchFamily="18" charset="0"/>
                            </a:rPr>
                            <m:t>𝑝𝑟𝑒𝑘𝑦𝑏𝑎</m:t>
                          </m:r>
                        </m:e>
                        <m:sub>
                          <m:r>
                            <a:rPr lang="lt-LT" sz="1600" b="0" i="1" smtClean="0">
                              <a:solidFill>
                                <a:schemeClr val="bg1"/>
                              </a:solidFill>
                              <a:latin typeface="Cambria Math" panose="02040503050406030204" pitchFamily="18" charset="0"/>
                            </a:rPr>
                            <m:t>𝑡</m:t>
                          </m:r>
                          <m:r>
                            <a:rPr lang="lt-LT" sz="1600" b="0" i="1" smtClean="0">
                              <a:solidFill>
                                <a:schemeClr val="bg1"/>
                              </a:solidFill>
                              <a:latin typeface="Cambria Math" panose="02040503050406030204" pitchFamily="18" charset="0"/>
                            </a:rPr>
                            <m:t>−1</m:t>
                          </m:r>
                        </m:sub>
                      </m:sSub>
                      <m:r>
                        <a:rPr lang="en-US" sz="1600" b="0" i="1" smtClean="0">
                          <a:solidFill>
                            <a:schemeClr val="bg1"/>
                          </a:solidFill>
                          <a:latin typeface="Cambria Math" panose="02040503050406030204" pitchFamily="18" charset="0"/>
                        </a:rPr>
                        <m:t> +</m:t>
                      </m:r>
                      <m:r>
                        <a:rPr lang="en-US" sz="1600" i="1">
                          <a:solidFill>
                            <a:schemeClr val="bg1"/>
                          </a:solidFill>
                          <a:latin typeface="Cambria Math" panose="02040503050406030204" pitchFamily="18" charset="0"/>
                        </a:rPr>
                        <m:t> </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ea typeface="Cambria Math" panose="02040503050406030204" pitchFamily="18" charset="0"/>
                            </a:rPr>
                            <m:t>𝛽</m:t>
                          </m:r>
                        </m:e>
                        <m:sub>
                          <m:r>
                            <a:rPr lang="lt-LT" sz="1600" b="0" i="1" smtClean="0">
                              <a:solidFill>
                                <a:schemeClr val="bg1"/>
                              </a:solidFill>
                              <a:latin typeface="Cambria Math" panose="02040503050406030204" pitchFamily="18" charset="0"/>
                              <a:ea typeface="Cambria Math" panose="02040503050406030204" pitchFamily="18" charset="0"/>
                            </a:rPr>
                            <m:t>7</m:t>
                          </m:r>
                        </m:sub>
                      </m:sSub>
                      <m:sSub>
                        <m:sSubPr>
                          <m:ctrlPr>
                            <a:rPr lang="en-US" sz="1600" i="1">
                              <a:solidFill>
                                <a:schemeClr val="bg1"/>
                              </a:solidFill>
                              <a:latin typeface="Cambria Math" panose="02040503050406030204" pitchFamily="18" charset="0"/>
                            </a:rPr>
                          </m:ctrlPr>
                        </m:sSubPr>
                        <m:e>
                          <m:f>
                            <m:fPr>
                              <m:ctrlPr>
                                <a:rPr lang="lt-LT" sz="1600" b="0" i="1" smtClean="0">
                                  <a:solidFill>
                                    <a:schemeClr val="bg1"/>
                                  </a:solidFill>
                                  <a:latin typeface="Cambria Math" panose="02040503050406030204" pitchFamily="18" charset="0"/>
                                </a:rPr>
                              </m:ctrlPr>
                            </m:fPr>
                            <m:num>
                              <m:r>
                                <a:rPr lang="lt-LT" sz="1600" b="0" i="1" smtClean="0">
                                  <a:solidFill>
                                    <a:schemeClr val="bg1"/>
                                  </a:solidFill>
                                  <a:latin typeface="Cambria Math" panose="02040503050406030204" pitchFamily="18" charset="0"/>
                                </a:rPr>
                                <m:t>𝐸𝑈𝑅</m:t>
                              </m:r>
                            </m:num>
                            <m:den>
                              <m:r>
                                <a:rPr lang="lt-LT" sz="1600" b="0" i="1" smtClean="0">
                                  <a:solidFill>
                                    <a:schemeClr val="bg1"/>
                                  </a:solidFill>
                                  <a:latin typeface="Cambria Math" panose="02040503050406030204" pitchFamily="18" charset="0"/>
                                </a:rPr>
                                <m:t>𝐷𝑂𝐿</m:t>
                              </m:r>
                            </m:den>
                          </m:f>
                          <m:r>
                            <a:rPr lang="lt-LT" sz="1600" b="0" i="1" smtClean="0">
                              <a:solidFill>
                                <a:schemeClr val="bg1"/>
                              </a:solidFill>
                              <a:latin typeface="Cambria Math" panose="02040503050406030204" pitchFamily="18" charset="0"/>
                            </a:rPr>
                            <m:t>𝑘𝑢𝑟𝑠𝑎𝑠</m:t>
                          </m:r>
                        </m:e>
                        <m:sub>
                          <m:r>
                            <a:rPr lang="en-US" sz="1600" i="1">
                              <a:solidFill>
                                <a:schemeClr val="bg1"/>
                              </a:solidFill>
                              <a:latin typeface="Cambria Math" panose="02040503050406030204" pitchFamily="18" charset="0"/>
                            </a:rPr>
                            <m:t>𝑡</m:t>
                          </m:r>
                        </m:sub>
                      </m:sSub>
                      <m:r>
                        <a:rPr lang="lt-LT" sz="1600" b="0" i="0" smtClean="0">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ea typeface="Cambria Math" panose="02040503050406030204" pitchFamily="18" charset="0"/>
                            </a:rPr>
                            <m:t>𝛽</m:t>
                          </m:r>
                        </m:e>
                        <m:sub>
                          <m:r>
                            <a:rPr lang="lt-LT" sz="1600" b="0" i="1" smtClean="0">
                              <a:solidFill>
                                <a:schemeClr val="bg1"/>
                              </a:solidFill>
                              <a:latin typeface="Cambria Math" panose="02040503050406030204" pitchFamily="18" charset="0"/>
                              <a:ea typeface="Cambria Math" panose="02040503050406030204" pitchFamily="18" charset="0"/>
                            </a:rPr>
                            <m:t>8</m:t>
                          </m:r>
                        </m:sub>
                      </m:sSub>
                      <m:sSub>
                        <m:sSubPr>
                          <m:ctrlPr>
                            <a:rPr lang="en-US" sz="1600" i="1">
                              <a:solidFill>
                                <a:schemeClr val="bg1"/>
                              </a:solidFill>
                              <a:latin typeface="Cambria Math" panose="02040503050406030204" pitchFamily="18" charset="0"/>
                            </a:rPr>
                          </m:ctrlPr>
                        </m:sSubPr>
                        <m:e>
                          <m:r>
                            <a:rPr lang="lt-LT" sz="1600" b="0" i="1" smtClean="0">
                              <a:solidFill>
                                <a:schemeClr val="bg1"/>
                              </a:solidFill>
                              <a:latin typeface="Cambria Math" panose="02040503050406030204" pitchFamily="18" charset="0"/>
                            </a:rPr>
                            <m:t>𝑝𝑟𝑎𝑚𝑜𝑛</m:t>
                          </m:r>
                          <m:r>
                            <a:rPr lang="lt-LT" sz="1600" b="0" i="1" smtClean="0">
                              <a:solidFill>
                                <a:schemeClr val="bg1"/>
                              </a:solidFill>
                              <a:latin typeface="Cambria Math" panose="02040503050406030204" pitchFamily="18" charset="0"/>
                            </a:rPr>
                            <m:t>ė</m:t>
                          </m:r>
                          <m:r>
                            <a:rPr lang="lt-LT" sz="1600" b="0" i="1" smtClean="0">
                              <a:solidFill>
                                <a:schemeClr val="bg1"/>
                              </a:solidFill>
                              <a:latin typeface="Cambria Math" panose="02040503050406030204" pitchFamily="18" charset="0"/>
                            </a:rPr>
                            <m:t>𝑠</m:t>
                          </m:r>
                          <m:r>
                            <a:rPr lang="lt-LT" sz="1600" b="0" i="1" smtClean="0">
                              <a:solidFill>
                                <a:schemeClr val="bg1"/>
                              </a:solidFill>
                              <a:latin typeface="Cambria Math" panose="02040503050406030204" pitchFamily="18" charset="0"/>
                            </a:rPr>
                            <m:t> </m:t>
                          </m:r>
                          <m:r>
                            <a:rPr lang="lt-LT" sz="1600" b="0" i="1" smtClean="0">
                              <a:solidFill>
                                <a:schemeClr val="bg1"/>
                              </a:solidFill>
                              <a:latin typeface="Cambria Math" panose="02040503050406030204" pitchFamily="18" charset="0"/>
                            </a:rPr>
                            <m:t>𝑝𝑎𝑠𝑖𝑡𝑖𝑘</m:t>
                          </m:r>
                          <m:r>
                            <a:rPr lang="lt-LT" sz="1600" b="0" i="1" smtClean="0">
                              <a:solidFill>
                                <a:schemeClr val="bg1"/>
                              </a:solidFill>
                              <a:latin typeface="Cambria Math" panose="02040503050406030204" pitchFamily="18" charset="0"/>
                            </a:rPr>
                            <m:t>ė</m:t>
                          </m:r>
                          <m:r>
                            <a:rPr lang="lt-LT" sz="1600" b="0" i="1" smtClean="0">
                              <a:solidFill>
                                <a:schemeClr val="bg1"/>
                              </a:solidFill>
                              <a:latin typeface="Cambria Math" panose="02040503050406030204" pitchFamily="18" charset="0"/>
                            </a:rPr>
                            <m:t>𝑗𝑖𝑚𝑎𝑠</m:t>
                          </m:r>
                        </m:e>
                        <m:sub>
                          <m:r>
                            <a:rPr lang="en-US" sz="1600" i="1">
                              <a:solidFill>
                                <a:schemeClr val="bg1"/>
                              </a:solidFill>
                              <a:latin typeface="Cambria Math" panose="02040503050406030204" pitchFamily="18" charset="0"/>
                            </a:rPr>
                            <m:t>𝑡</m:t>
                          </m:r>
                        </m:sub>
                      </m:sSub>
                      <m:acc>
                        <m:accPr>
                          <m:chr m:val="̂"/>
                          <m:ctrlPr>
                            <a:rPr lang="lt-LT" sz="1600" b="0" i="1" smtClean="0">
                              <a:solidFill>
                                <a:schemeClr val="bg1"/>
                              </a:solidFill>
                              <a:latin typeface="Cambria Math" panose="02040503050406030204" pitchFamily="18" charset="0"/>
                            </a:rPr>
                          </m:ctrlPr>
                        </m:accPr>
                        <m:e>
                          <m:r>
                            <a:rPr lang="lt-LT" sz="1600" b="0" i="1" smtClean="0">
                              <a:solidFill>
                                <a:schemeClr val="bg1"/>
                              </a:solidFill>
                              <a:latin typeface="Cambria Math" panose="02040503050406030204" pitchFamily="18" charset="0"/>
                            </a:rPr>
                            <m:t>𝑢</m:t>
                          </m:r>
                        </m:e>
                      </m:acc>
                    </m:oMath>
                  </m:oMathPara>
                </a14:m>
                <a:endParaRPr lang="en-US" dirty="0">
                  <a:solidFill>
                    <a:schemeClr val="bg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21920" y="1438656"/>
                <a:ext cx="8193024" cy="1289071"/>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87344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8</a:t>
            </a:fld>
            <a:r>
              <a:rPr lang="lt-LT" dirty="0"/>
              <a:t> iš </a:t>
            </a:r>
            <a:r>
              <a:rPr lang="lt-LT" dirty="0" smtClean="0"/>
              <a:t>12</a:t>
            </a:r>
            <a:endParaRPr lang="en" dirty="0"/>
          </a:p>
        </p:txBody>
      </p:sp>
      <p:sp>
        <p:nvSpPr>
          <p:cNvPr id="3" name="TextBox 2"/>
          <p:cNvSpPr txBox="1"/>
          <p:nvPr/>
        </p:nvSpPr>
        <p:spPr>
          <a:xfrm>
            <a:off x="914400" y="669851"/>
            <a:ext cx="4437888" cy="461665"/>
          </a:xfrm>
          <a:prstGeom prst="rect">
            <a:avLst/>
          </a:prstGeom>
          <a:noFill/>
        </p:spPr>
        <p:txBody>
          <a:bodyPr wrap="square" rtlCol="0">
            <a:spAutoFit/>
          </a:bodyPr>
          <a:lstStyle/>
          <a:p>
            <a:r>
              <a:rPr lang="lt-LT" sz="2400" dirty="0" smtClean="0">
                <a:solidFill>
                  <a:schemeClr val="bg1"/>
                </a:solidFill>
                <a:latin typeface="Calibri" panose="020F0502020204030204" pitchFamily="34" charset="0"/>
              </a:rPr>
              <a:t>Prognozuotos ir</a:t>
            </a:r>
            <a:r>
              <a:rPr lang="en-US" sz="2400" dirty="0" smtClean="0">
                <a:solidFill>
                  <a:schemeClr val="bg1"/>
                </a:solidFill>
                <a:latin typeface="Calibri" panose="020F0502020204030204" pitchFamily="34" charset="0"/>
              </a:rPr>
              <a:t> </a:t>
            </a:r>
            <a:r>
              <a:rPr lang="lt-LT" sz="2400" dirty="0" smtClean="0">
                <a:solidFill>
                  <a:schemeClr val="bg1"/>
                </a:solidFill>
                <a:latin typeface="Calibri" panose="020F0502020204030204" pitchFamily="34" charset="0"/>
              </a:rPr>
              <a:t>realios reikšmės</a:t>
            </a:r>
            <a:endParaRPr lang="en-US" sz="2400" dirty="0">
              <a:solidFill>
                <a:schemeClr val="bg1"/>
              </a:solidFill>
              <a:latin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900" y="1131516"/>
            <a:ext cx="6809172" cy="3660654"/>
          </a:xfrm>
          <a:prstGeom prst="rect">
            <a:avLst/>
          </a:prstGeom>
        </p:spPr>
      </p:pic>
    </p:spTree>
    <p:extLst>
      <p:ext uri="{BB962C8B-B14F-4D97-AF65-F5344CB8AC3E}">
        <p14:creationId xmlns:p14="http://schemas.microsoft.com/office/powerpoint/2010/main" val="1252569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9</a:t>
            </a:fld>
            <a:r>
              <a:rPr lang="lt-LT" dirty="0"/>
              <a:t> iš </a:t>
            </a:r>
            <a:r>
              <a:rPr lang="lt-LT" dirty="0" smtClean="0"/>
              <a:t>12</a:t>
            </a:r>
            <a:endParaRPr lang="en" dirty="0"/>
          </a:p>
        </p:txBody>
      </p:sp>
      <p:sp>
        <p:nvSpPr>
          <p:cNvPr id="3" name="TextBox 2"/>
          <p:cNvSpPr txBox="1"/>
          <p:nvPr/>
        </p:nvSpPr>
        <p:spPr>
          <a:xfrm>
            <a:off x="1005900" y="613003"/>
            <a:ext cx="4108704" cy="461665"/>
          </a:xfrm>
          <a:prstGeom prst="rect">
            <a:avLst/>
          </a:prstGeom>
          <a:noFill/>
        </p:spPr>
        <p:txBody>
          <a:bodyPr wrap="square" rtlCol="0">
            <a:spAutoFit/>
          </a:bodyPr>
          <a:lstStyle/>
          <a:p>
            <a:r>
              <a:rPr lang="lt-LT" sz="2400" dirty="0" smtClean="0">
                <a:solidFill>
                  <a:schemeClr val="bg1"/>
                </a:solidFill>
              </a:rPr>
              <a:t>OMX indekso grafikas</a:t>
            </a:r>
            <a:endParaRPr lang="en-US" sz="2400" dirty="0">
              <a:solidFill>
                <a:schemeClr val="bg1"/>
              </a:solidFill>
            </a:endParaRPr>
          </a:p>
        </p:txBody>
      </p:sp>
      <p:pic>
        <p:nvPicPr>
          <p:cNvPr id="5" name="Picture 4"/>
          <p:cNvPicPr>
            <a:picLocks noChangeAspect="1"/>
          </p:cNvPicPr>
          <p:nvPr/>
        </p:nvPicPr>
        <p:blipFill>
          <a:blip r:embed="rId3"/>
          <a:stretch>
            <a:fillRect/>
          </a:stretch>
        </p:blipFill>
        <p:spPr>
          <a:xfrm>
            <a:off x="1005900" y="1074668"/>
            <a:ext cx="6248340" cy="3414413"/>
          </a:xfrm>
          <a:prstGeom prst="rect">
            <a:avLst/>
          </a:prstGeom>
        </p:spPr>
      </p:pic>
    </p:spTree>
    <p:extLst>
      <p:ext uri="{BB962C8B-B14F-4D97-AF65-F5344CB8AC3E}">
        <p14:creationId xmlns:p14="http://schemas.microsoft.com/office/powerpoint/2010/main" val="1273108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Marin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
  <TotalTime>827</TotalTime>
  <Words>756</Words>
  <Application>Microsoft Office PowerPoint</Application>
  <PresentationFormat>On-screen Show (16:9)</PresentationFormat>
  <Paragraphs>184</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Arial</vt:lpstr>
      <vt:lpstr>Cambria Math</vt:lpstr>
      <vt:lpstr>Raleway</vt:lpstr>
      <vt:lpstr>Montserrat</vt:lpstr>
      <vt:lpstr>Marina template</vt:lpstr>
      <vt:lpstr>Lietuvos akcijų rinkos grąžos priklausomybė nuo makroekonominių duomenų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dc:creator>
  <cp:lastModifiedBy>Paul</cp:lastModifiedBy>
  <cp:revision>48</cp:revision>
  <dcterms:modified xsi:type="dcterms:W3CDTF">2016-12-05T17:32:06Z</dcterms:modified>
</cp:coreProperties>
</file>