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8" r:id="rId13"/>
    <p:sldId id="269" r:id="rId14"/>
    <p:sldId id="267" r:id="rId15"/>
    <p:sldId id="270" r:id="rId16"/>
    <p:sldId id="272" r:id="rId17"/>
    <p:sldId id="273" r:id="rId18"/>
    <p:sldId id="277" r:id="rId19"/>
    <p:sldId id="278" r:id="rId20"/>
    <p:sldId id="279" r:id="rId21"/>
    <p:sldId id="274" r:id="rId22"/>
    <p:sldId id="275" r:id="rId23"/>
    <p:sldId id="276" r:id="rId24"/>
    <p:sldId id="282" r:id="rId2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405"/>
  </p:normalViewPr>
  <p:slideViewPr>
    <p:cSldViewPr snapToGrid="0">
      <p:cViewPr varScale="1">
        <p:scale>
          <a:sx n="128" d="100"/>
          <a:sy n="128" d="100"/>
        </p:scale>
        <p:origin x="176" y="240"/>
      </p:cViewPr>
      <p:guideLst/>
    </p:cSldViewPr>
  </p:slideViewPr>
  <p:outlineViewPr>
    <p:cViewPr>
      <p:scale>
        <a:sx n="33" d="100"/>
        <a:sy n="33" d="100"/>
      </p:scale>
      <p:origin x="0" y="-104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629CF-215D-F04C-A980-6AE889478DD0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D9F72-1ADC-8144-8E19-968961AAAA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2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D9F72-1ADC-8144-8E19-968961AAAA3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2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D9F72-1ADC-8144-8E19-968961AAAA3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61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CBD1-BCA3-69E6-F6C3-DEA9618FB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EBAAE-6A00-E5B9-6FBA-581A0FC07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FD4B-CA84-3CA2-4C3A-793629B6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CE22-83EF-9F49-A854-1E081A9BAD6C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898BD-86FB-BB0C-749D-A53D0216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1FFF8-E817-6331-83C7-05A5F0C2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3C5A-9B22-C746-86A5-EC6390212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24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E333-8909-AABD-5CD6-A230CCC5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11BD8-127B-3875-750F-7E6C8C948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55F5C-B6EB-EF18-2C5D-F6B3D4D2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CE22-83EF-9F49-A854-1E081A9BAD6C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6228-CCCB-D674-DD60-C8A467E2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19A0-3F0D-B48C-42D6-F722032E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3C5A-9B22-C746-86A5-EC6390212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5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9092A-FDF5-70E3-35F6-E6C2BFA19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A7B88-0220-D9AC-A6BB-0321316F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C6C9-7871-3A28-10F4-A7D1F322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CE22-83EF-9F49-A854-1E081A9BAD6C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4C89-4B92-6F87-188B-4BD48132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9CA55-D7AA-F63F-EAC2-8A8D9C06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3C5A-9B22-C746-86A5-EC6390212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9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6D3D-3777-3119-7152-670EECA4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9"/>
            <a:ext cx="10515600" cy="1325563"/>
          </a:xfrm>
        </p:spPr>
        <p:txBody>
          <a:bodyPr/>
          <a:lstStyle>
            <a:lvl1pPr algn="ctr">
              <a:defRPr b="1">
                <a:latin typeface="Avenir Book" panose="02000503020000020003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6D96-3D7B-4484-9709-1A7F4F6C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09"/>
            <a:ext cx="10515600" cy="467615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Avenir Book" panose="02000503020000020003" pitchFamily="2" charset="0"/>
              </a:defRPr>
            </a:lvl1pPr>
            <a:lvl2pPr>
              <a:lnSpc>
                <a:spcPct val="150000"/>
              </a:lnSpc>
              <a:defRPr sz="2800">
                <a:latin typeface="Avenir Book" panose="02000503020000020003" pitchFamily="2" charset="0"/>
              </a:defRPr>
            </a:lvl2pPr>
            <a:lvl3pPr>
              <a:lnSpc>
                <a:spcPct val="150000"/>
              </a:lnSpc>
              <a:defRPr sz="2400">
                <a:latin typeface="Avenir Book" panose="02000503020000020003" pitchFamily="2" charset="0"/>
              </a:defRPr>
            </a:lvl3pPr>
            <a:lvl4pPr>
              <a:lnSpc>
                <a:spcPct val="150000"/>
              </a:lnSpc>
              <a:defRPr sz="2000">
                <a:latin typeface="Avenir Book" panose="02000503020000020003" pitchFamily="2" charset="0"/>
              </a:defRPr>
            </a:lvl4pPr>
            <a:lvl5pPr>
              <a:lnSpc>
                <a:spcPct val="150000"/>
              </a:lnSpc>
              <a:defRPr sz="20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8740-C7D2-5C7A-FF02-435B25BF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CE22-83EF-9F49-A854-1E081A9BAD6C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189B7-C5F5-3576-6B1A-34212A7C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60BB3-040F-6D8E-00A9-55F10E03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3C5A-9B22-C746-86A5-EC6390212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00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556A-D330-B777-0770-94143330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31FDF-3F84-C23B-61CE-61FCC9AA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5A14C-4FA3-2F14-9F96-E4B8FE31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CE22-83EF-9F49-A854-1E081A9BAD6C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C712-9942-3385-4305-DDFC7DF2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D87EC-0A5D-16E2-7C0B-D51CFEDA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3C5A-9B22-C746-86A5-EC6390212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68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B789-7CA8-0A10-4FDD-C1D0B219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B78C-D70B-3F7D-155F-F15215E7B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35AF3-73E3-211A-CC37-F665399A5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DE302-0C0F-560E-7115-A26776FC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CE22-83EF-9F49-A854-1E081A9BAD6C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80F5-383A-8BFC-4AD6-DC45C5D2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9B26-2705-1EAF-9C7A-11947945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3C5A-9B22-C746-86A5-EC6390212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51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A638-7D34-7E58-6AF6-6B797549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6F3BE-6F25-DCAD-BD9F-4AB24BE3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3B2A2-2A61-A248-DFE4-560853964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8F232-3F46-C55C-5EE5-4447F06CB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635F3-3EEF-2EE7-753D-AFA3FCAF0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2F19F-5E55-9E4D-56B8-F8AAB1DB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CE22-83EF-9F49-A854-1E081A9BAD6C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575BC-E36A-7477-B57E-2306582F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3A92C-AE4E-2768-3415-42D5393D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3C5A-9B22-C746-86A5-EC6390212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89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9697-C81F-21ED-A018-319ED217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34076-39C5-9745-7928-A81FBC6F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CE22-83EF-9F49-A854-1E081A9BAD6C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CDE67-1DB5-73B8-EAEF-B96C8480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48A99-CC55-A6EE-F3BE-AD9179C5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3C5A-9B22-C746-86A5-EC6390212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7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82DF2-2726-2313-BF69-719C9FF2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CE22-83EF-9F49-A854-1E081A9BAD6C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BC285-61D7-E3D5-42F5-4F8D6BBE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9A9CB-81A7-AC72-2D4B-181138D7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3C5A-9B22-C746-86A5-EC6390212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10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5F12-1D1B-43B5-2C6F-0FC27BFC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A1F5-4DD9-28B1-40F5-51763F5E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8FC72-8F58-4E3B-81A2-9C5A18FF0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4024C-1574-324D-2B9F-B6C5D69A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CE22-83EF-9F49-A854-1E081A9BAD6C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BC5D8-1D55-7C79-DA41-5AC5386D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0E4FC-4328-4E90-8545-351C0BD8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3C5A-9B22-C746-86A5-EC6390212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89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A6B4-081A-06D8-81C2-C8954A47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3396C-BB9D-B129-1A64-32DFAE5F9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BFD2C-C0E1-5178-2FBE-10C5EF8A0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9CF29-3C72-E35E-79B9-795AF34A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CE22-83EF-9F49-A854-1E081A9BAD6C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3C50-3117-EACF-C16A-25FE7FC9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B45C8-6E49-207D-8A31-027979AC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3C5A-9B22-C746-86A5-EC6390212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18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903B8-F960-93BA-29D8-1318FE29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E4D45-7282-6B60-0500-422C8169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15C15-2206-3DFA-C2D4-0304391A8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9CE22-83EF-9F49-A854-1E081A9BAD6C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B1EC3-9669-E3B0-BF0E-BF3D841D4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16853-3BFA-F2DE-9FAB-FA0FE8F36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3C5A-9B22-C746-86A5-EC6390212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50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35A9-0AA9-99E9-ADB3-5CDD39CA5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ManyPrimates</a:t>
            </a:r>
            <a:r>
              <a:rPr lang="en-US" noProof="0" dirty="0"/>
              <a:t> 3</a:t>
            </a:r>
            <a:br>
              <a:rPr lang="en-US" noProof="0" dirty="0"/>
            </a:br>
            <a:r>
              <a:rPr lang="en-US" noProof="0" dirty="0"/>
              <a:t>Inference by Exclusion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1318-FA5A-A8E6-9F69-40335E519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93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Condition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8FBB-B7FE-5FE7-DC04-BDCFAC7C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Null model: 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correct ~ 1 +</a:t>
            </a:r>
            <a:b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 | subject + site + species)</a:t>
            </a: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Full model: 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correct ~ </a:t>
            </a:r>
            <a:r>
              <a:rPr lang="en-US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 | subject + site + species)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957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Condition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8FBB-B7FE-5FE7-DC04-BDCFAC7C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No additional covariates in the model because subjects cannot respond systematically in no-info condition</a:t>
            </a:r>
          </a:p>
          <a:p>
            <a:r>
              <a:rPr lang="en-US" noProof="0" dirty="0"/>
              <a:t>Effect of condition </a:t>
            </a:r>
            <a:r>
              <a:rPr lang="en-US" noProof="0" dirty="0">
                <a:sym typeface="Wingdings" pitchFamily="2" charset="2"/>
              </a:rPr>
              <a:t> model comparison</a:t>
            </a:r>
          </a:p>
          <a:p>
            <a:r>
              <a:rPr lang="en-US" noProof="0" dirty="0">
                <a:sym typeface="Wingdings" pitchFamily="2" charset="2"/>
              </a:rPr>
              <a:t>Predicted order  Condition estimates with </a:t>
            </a:r>
            <a:r>
              <a:rPr lang="en-US" i="1" noProof="0" dirty="0">
                <a:sym typeface="Wingdings" pitchFamily="2" charset="2"/>
              </a:rPr>
              <a:t>empty</a:t>
            </a:r>
            <a:r>
              <a:rPr lang="en-US" noProof="0" dirty="0">
                <a:sym typeface="Wingdings" pitchFamily="2" charset="2"/>
              </a:rPr>
              <a:t> condition as reference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430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Condition effects -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8FBB-B7FE-5FE7-DC04-BDCFAC7C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Do standard covariates predict performance</a:t>
            </a:r>
          </a:p>
          <a:p>
            <a:r>
              <a:rPr lang="en-US" noProof="0" dirty="0"/>
              <a:t>Exclude no-info condition from the data because subjects cannot respond systematically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7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Condition effects -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8FBB-B7FE-5FE7-DC04-BDCFAC7C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7" y="1825625"/>
            <a:ext cx="1157908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noProof="0" dirty="0"/>
              <a:t>Null model: 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correct ~ condition +</a:t>
            </a:r>
            <a:b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 | subject + site + species)</a:t>
            </a: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Full model: 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correct ~ condition +</a:t>
            </a:r>
            <a:b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trial + session + age + </a:t>
            </a:r>
            <a:r>
              <a:rPr lang="en-US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task_experience</a:t>
            </a:r>
            <a:r>
              <a:rPr lang="en-US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test_situation</a:t>
            </a:r>
            <a:r>
              <a:rPr lang="en-US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b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 | subject + site + species)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7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Phylogenetic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8FBB-B7FE-5FE7-DC04-BDCFAC7C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Only data from </a:t>
            </a:r>
            <a:r>
              <a:rPr lang="en-US" i="1" noProof="0" dirty="0"/>
              <a:t>empty</a:t>
            </a:r>
            <a:r>
              <a:rPr lang="en-US" noProof="0" dirty="0"/>
              <a:t> condition is used</a:t>
            </a:r>
          </a:p>
          <a:p>
            <a:r>
              <a:rPr lang="en-US" noProof="0" dirty="0"/>
              <a:t>If inference by exclusion is an evolved capacity we should see a substantial phylogenetic signal </a:t>
            </a:r>
          </a:p>
        </p:txBody>
      </p:sp>
    </p:spTree>
    <p:extLst>
      <p:ext uri="{BB962C8B-B14F-4D97-AF65-F5344CB8AC3E}">
        <p14:creationId xmlns:p14="http://schemas.microsoft.com/office/powerpoint/2010/main" val="170360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Phylogenetic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8FBB-B7FE-5FE7-DC04-BDCFAC7C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74" y="1825625"/>
            <a:ext cx="11479696" cy="49031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noProof="0" dirty="0"/>
              <a:t>Null model: 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correct ~ 1 +</a:t>
            </a:r>
            <a:b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(1| subject + site + species)</a:t>
            </a: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Full model: 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correct ~ 1 +</a:t>
            </a:r>
            <a:b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(1| subject + site + </a:t>
            </a:r>
            <a:r>
              <a:rPr lang="en-US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gr(species, </a:t>
            </a:r>
            <a:r>
              <a:rPr lang="en-US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vcv.phylo</a:t>
            </a:r>
            <a:r>
              <a:rPr lang="en-US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(tree)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vcv.phylo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(tree) = </a:t>
            </a:r>
            <a:r>
              <a:rPr lang="en-US" noProof="0" dirty="0">
                <a:cs typeface="Courier New" panose="02070309020205020404" pitchFamily="49" charset="0"/>
              </a:rPr>
              <a:t>expected correlations between species based on primate phylogeny</a:t>
            </a:r>
          </a:p>
          <a:p>
            <a:pPr marL="0" indent="0">
              <a:buNone/>
            </a:pP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52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Phylogenetic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8FBB-B7FE-5FE7-DC04-BDCFAC7C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If phylogeny matters, full model should win </a:t>
            </a:r>
          </a:p>
          <a:p>
            <a:r>
              <a:rPr lang="en-US" noProof="0" dirty="0"/>
              <a:t>In addition, Blomberg’s 𝛫 and </a:t>
            </a:r>
            <a:r>
              <a:rPr lang="en-US" noProof="0" dirty="0" err="1"/>
              <a:t>Pagel’s</a:t>
            </a:r>
            <a:r>
              <a:rPr lang="en-US" noProof="0" dirty="0"/>
              <a:t> 𝜆 should be non-zero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740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External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8FBB-B7FE-5FE7-DC04-BDCFAC7C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/>
              <a:t>Testing evolutionary/ontogenetic hypothesis</a:t>
            </a:r>
          </a:p>
          <a:p>
            <a:r>
              <a:rPr lang="en-US" noProof="0" dirty="0"/>
              <a:t>Influence of predictors over and above phylogeny</a:t>
            </a:r>
          </a:p>
          <a:p>
            <a:r>
              <a:rPr lang="en-US" noProof="0" dirty="0"/>
              <a:t>Run separate models for </a:t>
            </a:r>
            <a:r>
              <a:rPr lang="en-US" i="1" noProof="0" dirty="0"/>
              <a:t>empty</a:t>
            </a:r>
            <a:r>
              <a:rPr lang="en-US" noProof="0" dirty="0"/>
              <a:t> and </a:t>
            </a:r>
            <a:r>
              <a:rPr lang="en-US" i="1" noProof="0" dirty="0"/>
              <a:t>baited</a:t>
            </a:r>
            <a:r>
              <a:rPr lang="en-US" noProof="0" dirty="0"/>
              <a:t> condition</a:t>
            </a:r>
          </a:p>
          <a:p>
            <a:pPr lvl="1"/>
            <a:r>
              <a:rPr lang="en-US" noProof="0" dirty="0"/>
              <a:t>If predictor matters for both conditions = relates to performance in experimental tasks more broadly</a:t>
            </a:r>
          </a:p>
          <a:p>
            <a:pPr lvl="1"/>
            <a:r>
              <a:rPr lang="en-US" noProof="0" dirty="0"/>
              <a:t>If predictor matters only for </a:t>
            </a:r>
            <a:r>
              <a:rPr lang="en-US" i="1" noProof="0" dirty="0"/>
              <a:t>empty</a:t>
            </a:r>
            <a:r>
              <a:rPr lang="en-US" noProof="0" dirty="0"/>
              <a:t> condition = specific to inference by exclusion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49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External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8FBB-B7FE-5FE7-DC04-BDCFAC7C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Each predictor gets its own model</a:t>
            </a:r>
          </a:p>
          <a:p>
            <a:r>
              <a:rPr lang="en-US" noProof="0" dirty="0"/>
              <a:t>Compare all model to a baseline model </a:t>
            </a:r>
          </a:p>
          <a:p>
            <a:r>
              <a:rPr lang="en-US" noProof="0" dirty="0"/>
              <a:t>All models include phylogeny </a:t>
            </a:r>
          </a:p>
          <a:p>
            <a:r>
              <a:rPr lang="en-US" noProof="0" dirty="0"/>
              <a:t>Compare result of model comparison qualitatively for the two conditions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630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External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8FBB-B7FE-5FE7-DC04-BDCFAC7C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Each predictor gets its own model</a:t>
            </a:r>
          </a:p>
          <a:p>
            <a:r>
              <a:rPr lang="en-US" noProof="0" dirty="0"/>
              <a:t>Compare all model to a baseline model </a:t>
            </a:r>
          </a:p>
          <a:p>
            <a:r>
              <a:rPr lang="en-US" noProof="0" dirty="0"/>
              <a:t>All models include phylogeny 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516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C842-8990-4FB0-FEE8-34311863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/>
              <a:t>The Experiment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920F5-C103-C97C-175D-742D13D25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206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External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8FBB-B7FE-5FE7-DC04-BDCFAC7C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500809"/>
            <a:ext cx="11618843" cy="46761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noProof="0" dirty="0"/>
              <a:t>Null model: 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correct ~ 1 +</a:t>
            </a:r>
            <a:b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(1| subject + site + gr(species, 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vcv.phylo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(tree))</a:t>
            </a:r>
          </a:p>
          <a:p>
            <a:pPr marL="0" indent="0">
              <a:buNone/>
            </a:pPr>
            <a:r>
              <a:rPr lang="en-US" noProof="0" dirty="0"/>
              <a:t>Full model: 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correct ~ </a:t>
            </a:r>
            <a:r>
              <a:rPr lang="en-US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predictor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(1| subject + site + gr(species, 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vcv.phylo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(tree))</a:t>
            </a:r>
          </a:p>
          <a:p>
            <a:pPr marL="0" indent="0">
              <a:buNone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34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External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8FBB-B7FE-5FE7-DC04-BDCFAC7C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Some predictors have different values for species (wild) and individual (captive)</a:t>
            </a:r>
          </a:p>
          <a:p>
            <a:r>
              <a:rPr lang="en-US" noProof="0" dirty="0"/>
              <a:t>E.g. Group size – there is an average group size in the wild and a size of the group the individual lives in</a:t>
            </a:r>
          </a:p>
          <a:p>
            <a:r>
              <a:rPr lang="en-US" noProof="0" dirty="0"/>
              <a:t>Both may influence performance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810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8FBB-B7FE-5FE7-DC04-BDCFAC7C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We assume the wild type influences the captive type</a:t>
            </a:r>
          </a:p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2451BD-2877-DE6D-25E8-FE1041626996}"/>
              </a:ext>
            </a:extLst>
          </p:cNvPr>
          <p:cNvSpPr>
            <a:spLocks noChangeAspect="1"/>
          </p:cNvSpPr>
          <p:nvPr/>
        </p:nvSpPr>
        <p:spPr>
          <a:xfrm>
            <a:off x="7238036" y="4593048"/>
            <a:ext cx="1440000" cy="144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venir Book" panose="02000503020000020003" pitchFamily="2" charset="0"/>
              </a:rPr>
              <a:t>Perfor-</a:t>
            </a:r>
            <a:br>
              <a:rPr lang="en-US" sz="2000" b="1">
                <a:latin typeface="Avenir Book" panose="02000503020000020003" pitchFamily="2" charset="0"/>
              </a:rPr>
            </a:br>
            <a:r>
              <a:rPr lang="en-US" sz="2000" b="1">
                <a:latin typeface="Avenir Book" panose="02000503020000020003" pitchFamily="2" charset="0"/>
              </a:rPr>
              <a:t>mance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D95F6C-C922-6EFB-DE0A-FF9418210AA7}"/>
              </a:ext>
            </a:extLst>
          </p:cNvPr>
          <p:cNvSpPr>
            <a:spLocks noChangeAspect="1"/>
          </p:cNvSpPr>
          <p:nvPr/>
        </p:nvSpPr>
        <p:spPr>
          <a:xfrm>
            <a:off x="4656000" y="2706996"/>
            <a:ext cx="1440000" cy="144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venir Book" panose="02000503020000020003" pitchFamily="2" charset="0"/>
              </a:rPr>
              <a:t>Actual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918A7C-832C-5EF7-D278-BFAC5BAC8F00}"/>
              </a:ext>
            </a:extLst>
          </p:cNvPr>
          <p:cNvSpPr>
            <a:spLocks noChangeAspect="1"/>
          </p:cNvSpPr>
          <p:nvPr/>
        </p:nvSpPr>
        <p:spPr>
          <a:xfrm>
            <a:off x="2073966" y="4593048"/>
            <a:ext cx="1440000" cy="144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venir Book" panose="02000503020000020003" pitchFamily="2" charset="0"/>
              </a:rPr>
              <a:t>Wild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F5B4-D733-9333-B326-5E06048A0B61}"/>
              </a:ext>
            </a:extLst>
          </p:cNvPr>
          <p:cNvCxnSpPr>
            <a:stCxn id="6" idx="7"/>
            <a:endCxn id="5" idx="2"/>
          </p:cNvCxnSpPr>
          <p:nvPr/>
        </p:nvCxnSpPr>
        <p:spPr>
          <a:xfrm flipV="1">
            <a:off x="3303083" y="3426996"/>
            <a:ext cx="1352917" cy="1376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01F9A-5031-5F67-CAAC-AA1D55D213E6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6096000" y="3426996"/>
            <a:ext cx="1352919" cy="1376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3618CD-9CF4-A4E6-3EC7-61CF99D4F01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3513966" y="5313048"/>
            <a:ext cx="3724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1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External predictors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C532BC-C618-5086-5A64-9374E4D1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500809"/>
            <a:ext cx="11618843" cy="46761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noProof="0" dirty="0"/>
              <a:t>Null model: 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correct ~ 1 +</a:t>
            </a:r>
            <a:b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(1| subject + site + gr(species, 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vcv.phylo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(tree))</a:t>
            </a:r>
          </a:p>
          <a:p>
            <a:pPr marL="0" indent="0">
              <a:buNone/>
            </a:pPr>
            <a:r>
              <a:rPr lang="en-US" noProof="0" dirty="0"/>
              <a:t>Full model: </a:t>
            </a:r>
          </a:p>
          <a:p>
            <a:pPr lvl="1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correct ~ </a:t>
            </a:r>
            <a:r>
              <a:rPr lang="en-US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actual_predictor</a:t>
            </a:r>
            <a:r>
              <a:rPr lang="en-US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wild_predictor</a:t>
            </a:r>
            <a:r>
              <a:rPr lang="en-US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(1| subject + site + gr(species, 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vcv.phylo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(tree))+</a:t>
            </a:r>
            <a:b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actual_predictor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| subject + site + gr(species, 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vcv.phylo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(tree))</a:t>
            </a:r>
          </a:p>
          <a:p>
            <a:pPr marL="0" indent="0">
              <a:buNone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9596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C842-8990-4FB0-FEE8-34311863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920F5-C103-C97C-175D-742D13D25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2530" name="Picture 2" descr="Duranium Whip — WOINGEAR">
            <a:extLst>
              <a:ext uri="{FF2B5EF4-FFF2-40B4-BE49-F238E27FC236}">
                <a16:creationId xmlns:a16="http://schemas.microsoft.com/office/drawing/2014/main" id="{5668ED03-40A3-BBD1-CA0E-EE31D6FE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8" y="768349"/>
            <a:ext cx="4521719" cy="327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Toilet paper - Wikipedia">
            <a:extLst>
              <a:ext uri="{FF2B5EF4-FFF2-40B4-BE49-F238E27FC236}">
                <a16:creationId xmlns:a16="http://schemas.microsoft.com/office/drawing/2014/main" id="{3D7376E2-623D-1BE6-DD1D-71BDC64EA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74" l="8105" r="89990">
                        <a14:foregroundMark x1="39746" y1="23893" x2="39746" y2="23893"/>
                        <a14:foregroundMark x1="34033" y1="21484" x2="42920" y2="22982"/>
                        <a14:foregroundMark x1="36084" y1="18750" x2="43408" y2="20833"/>
                        <a14:foregroundMark x1="39990" y1="16927" x2="27734" y2="18424"/>
                        <a14:foregroundMark x1="27734" y1="18424" x2="27002" y2="19010"/>
                        <a14:foregroundMark x1="54541" y1="70964" x2="68262" y2="75195"/>
                        <a14:foregroundMark x1="68262" y1="75195" x2="64795" y2="69727"/>
                        <a14:foregroundMark x1="67529" y1="65820" x2="78027" y2="74935"/>
                        <a14:foregroundMark x1="8105" y1="38477" x2="8105" y2="44857"/>
                        <a14:foregroundMark x1="25195" y1="19922" x2="35645" y2="14323"/>
                        <a14:foregroundMark x1="35645" y1="14323" x2="43604" y2="15365"/>
                        <a14:foregroundMark x1="76172" y1="69141" x2="79395" y2="66406"/>
                        <a14:foregroundMark x1="82813" y1="70964" x2="77344" y2="64258"/>
                        <a14:foregroundMark x1="86426" y1="69466" x2="86426" y2="69466"/>
                        <a14:foregroundMark x1="81641" y1="67318" x2="87109" y2="67904"/>
                        <a14:foregroundMark x1="53662" y1="56055" x2="88477" y2="70638"/>
                        <a14:foregroundMark x1="50439" y1="22982" x2="39453" y2="14844"/>
                        <a14:foregroundMark x1="39453" y1="14844" x2="20410" y2="21484"/>
                        <a14:foregroundMark x1="50000" y1="20833" x2="39648" y2="12630"/>
                        <a14:foregroundMark x1="39648" y1="12630" x2="28369" y2="15104"/>
                        <a14:foregroundMark x1="28369" y1="15104" x2="39111" y2="12500"/>
                        <a14:foregroundMark x1="39111" y1="12500" x2="50342" y2="16862"/>
                        <a14:foregroundMark x1="50342" y1="16862" x2="44971" y2="16016"/>
                        <a14:foregroundMark x1="49756" y1="19010" x2="26025" y2="17057"/>
                        <a14:foregroundMark x1="26025" y1="17057" x2="15820" y2="22656"/>
                        <a14:foregroundMark x1="15820" y1="22656" x2="15820" y2="22656"/>
                        <a14:foregroundMark x1="22656" y1="19336" x2="41553" y2="11458"/>
                        <a14:foregroundMark x1="61182" y1="56380" x2="84229" y2="64844"/>
                        <a14:foregroundMark x1="84229" y1="64844" x2="84180" y2="72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90" y="768349"/>
            <a:ext cx="4364014" cy="327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16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434AD3-4C98-49FA-7398-3804C661621F}"/>
              </a:ext>
            </a:extLst>
          </p:cNvPr>
          <p:cNvSpPr/>
          <p:nvPr/>
        </p:nvSpPr>
        <p:spPr>
          <a:xfrm>
            <a:off x="4786622" y="357819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A3881-BF39-6AC7-6138-CD863325225C}"/>
              </a:ext>
            </a:extLst>
          </p:cNvPr>
          <p:cNvSpPr/>
          <p:nvPr/>
        </p:nvSpPr>
        <p:spPr>
          <a:xfrm>
            <a:off x="4548910" y="650024"/>
            <a:ext cx="2702616" cy="106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90FAF7-4999-A2B8-9D81-4EBB6242832F}"/>
              </a:ext>
            </a:extLst>
          </p:cNvPr>
          <p:cNvSpPr/>
          <p:nvPr/>
        </p:nvSpPr>
        <p:spPr>
          <a:xfrm>
            <a:off x="6488283" y="357820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45481B-31AD-2C2D-CE50-3B6C3635749D}"/>
              </a:ext>
            </a:extLst>
          </p:cNvPr>
          <p:cNvSpPr/>
          <p:nvPr/>
        </p:nvSpPr>
        <p:spPr>
          <a:xfrm>
            <a:off x="5770593" y="1666561"/>
            <a:ext cx="259245" cy="1744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228C61-A38F-090B-E0D2-4C81809F76F8}"/>
              </a:ext>
            </a:extLst>
          </p:cNvPr>
          <p:cNvSpPr/>
          <p:nvPr/>
        </p:nvSpPr>
        <p:spPr>
          <a:xfrm>
            <a:off x="4786622" y="1165020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D21638-7314-CC53-8E08-3739115B9285}"/>
              </a:ext>
            </a:extLst>
          </p:cNvPr>
          <p:cNvSpPr/>
          <p:nvPr/>
        </p:nvSpPr>
        <p:spPr>
          <a:xfrm>
            <a:off x="4548910" y="1457225"/>
            <a:ext cx="2702616" cy="106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5FBCC-66F4-5A99-580B-D6CB57141007}"/>
              </a:ext>
            </a:extLst>
          </p:cNvPr>
          <p:cNvSpPr/>
          <p:nvPr/>
        </p:nvSpPr>
        <p:spPr>
          <a:xfrm>
            <a:off x="6488283" y="1165021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0BB47-F966-64BB-35DA-A5545E6D9AB7}"/>
              </a:ext>
            </a:extLst>
          </p:cNvPr>
          <p:cNvSpPr/>
          <p:nvPr/>
        </p:nvSpPr>
        <p:spPr>
          <a:xfrm>
            <a:off x="4786622" y="2287603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FA78F0-350B-E170-C107-D20433727760}"/>
              </a:ext>
            </a:extLst>
          </p:cNvPr>
          <p:cNvSpPr/>
          <p:nvPr/>
        </p:nvSpPr>
        <p:spPr>
          <a:xfrm>
            <a:off x="4548910" y="2579808"/>
            <a:ext cx="2702616" cy="106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C3EA57-3759-57A2-F839-AA5CDF92A536}"/>
              </a:ext>
            </a:extLst>
          </p:cNvPr>
          <p:cNvSpPr/>
          <p:nvPr/>
        </p:nvSpPr>
        <p:spPr>
          <a:xfrm>
            <a:off x="6488283" y="2287604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D1B567-043A-39CB-5DF6-6138506E4751}"/>
              </a:ext>
            </a:extLst>
          </p:cNvPr>
          <p:cNvSpPr/>
          <p:nvPr/>
        </p:nvSpPr>
        <p:spPr>
          <a:xfrm>
            <a:off x="4786622" y="2972870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AE1142-FF23-21BE-32AD-94A8019B05EB}"/>
              </a:ext>
            </a:extLst>
          </p:cNvPr>
          <p:cNvSpPr/>
          <p:nvPr/>
        </p:nvSpPr>
        <p:spPr>
          <a:xfrm>
            <a:off x="4548910" y="3265075"/>
            <a:ext cx="2702616" cy="106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D2D318-CE23-E359-CC7E-83565BC8E077}"/>
              </a:ext>
            </a:extLst>
          </p:cNvPr>
          <p:cNvSpPr/>
          <p:nvPr/>
        </p:nvSpPr>
        <p:spPr>
          <a:xfrm>
            <a:off x="6488283" y="2972871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E74324-C05E-8E0A-B379-30D51234619B}"/>
              </a:ext>
            </a:extLst>
          </p:cNvPr>
          <p:cNvSpPr/>
          <p:nvPr/>
        </p:nvSpPr>
        <p:spPr>
          <a:xfrm>
            <a:off x="4788173" y="4336527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FB95ED-9FF9-9CF3-DFB3-9872BE579B69}"/>
              </a:ext>
            </a:extLst>
          </p:cNvPr>
          <p:cNvSpPr/>
          <p:nvPr/>
        </p:nvSpPr>
        <p:spPr>
          <a:xfrm>
            <a:off x="4558847" y="5030266"/>
            <a:ext cx="2702616" cy="106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21701-D8E5-4181-18EC-8FB10013027C}"/>
              </a:ext>
            </a:extLst>
          </p:cNvPr>
          <p:cNvSpPr/>
          <p:nvPr/>
        </p:nvSpPr>
        <p:spPr>
          <a:xfrm>
            <a:off x="6498220" y="4738062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2B28C4-8719-AEBF-B394-992926C5A0F0}"/>
              </a:ext>
            </a:extLst>
          </p:cNvPr>
          <p:cNvSpPr/>
          <p:nvPr/>
        </p:nvSpPr>
        <p:spPr>
          <a:xfrm>
            <a:off x="4796559" y="5516752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3558BF-9252-B82D-40A7-80ABBDADD706}"/>
              </a:ext>
            </a:extLst>
          </p:cNvPr>
          <p:cNvSpPr/>
          <p:nvPr/>
        </p:nvSpPr>
        <p:spPr>
          <a:xfrm>
            <a:off x="4558847" y="5808957"/>
            <a:ext cx="2702616" cy="106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4530B7-9014-8223-BC53-6B4D78525433}"/>
              </a:ext>
            </a:extLst>
          </p:cNvPr>
          <p:cNvSpPr/>
          <p:nvPr/>
        </p:nvSpPr>
        <p:spPr>
          <a:xfrm>
            <a:off x="6498220" y="5516753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D1A72-E0AD-5E1B-C8EE-EA696C2B72ED}"/>
              </a:ext>
            </a:extLst>
          </p:cNvPr>
          <p:cNvSpPr/>
          <p:nvPr/>
        </p:nvSpPr>
        <p:spPr>
          <a:xfrm>
            <a:off x="4467326" y="1076756"/>
            <a:ext cx="2865783" cy="3804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F0D3AB-70A5-FFB9-EA26-06D17B15510E}"/>
              </a:ext>
            </a:extLst>
          </p:cNvPr>
          <p:cNvSpPr/>
          <p:nvPr/>
        </p:nvSpPr>
        <p:spPr>
          <a:xfrm>
            <a:off x="4467326" y="2181584"/>
            <a:ext cx="2865783" cy="3804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76988A-A324-A2D9-B1FB-F837F523467F}"/>
              </a:ext>
            </a:extLst>
          </p:cNvPr>
          <p:cNvCxnSpPr>
            <a:cxnSpLocks/>
          </p:cNvCxnSpPr>
          <p:nvPr/>
        </p:nvCxnSpPr>
        <p:spPr>
          <a:xfrm>
            <a:off x="5910155" y="1878507"/>
            <a:ext cx="0" cy="274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6C29EFA-8CE7-A063-DD3F-C5CC6D4A88AA}"/>
              </a:ext>
            </a:extLst>
          </p:cNvPr>
          <p:cNvSpPr/>
          <p:nvPr/>
        </p:nvSpPr>
        <p:spPr>
          <a:xfrm>
            <a:off x="8671682" y="4738060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B7DB63-C30E-E109-053C-87BED4FFD75D}"/>
              </a:ext>
            </a:extLst>
          </p:cNvPr>
          <p:cNvSpPr/>
          <p:nvPr/>
        </p:nvSpPr>
        <p:spPr>
          <a:xfrm>
            <a:off x="8433970" y="5030265"/>
            <a:ext cx="2702616" cy="106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BD4030-80D1-F9D1-1D69-B291126D7517}"/>
              </a:ext>
            </a:extLst>
          </p:cNvPr>
          <p:cNvSpPr/>
          <p:nvPr/>
        </p:nvSpPr>
        <p:spPr>
          <a:xfrm>
            <a:off x="10373343" y="4738061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199345-9E86-7859-C533-CDB32907951C}"/>
              </a:ext>
            </a:extLst>
          </p:cNvPr>
          <p:cNvSpPr/>
          <p:nvPr/>
        </p:nvSpPr>
        <p:spPr>
          <a:xfrm>
            <a:off x="8671682" y="5516751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1C2BFB-ABD0-D317-0E55-0EF805D850B2}"/>
              </a:ext>
            </a:extLst>
          </p:cNvPr>
          <p:cNvSpPr/>
          <p:nvPr/>
        </p:nvSpPr>
        <p:spPr>
          <a:xfrm>
            <a:off x="8433970" y="5808956"/>
            <a:ext cx="2702616" cy="106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C05FE3-907D-7A9F-B06D-76B2F3530363}"/>
              </a:ext>
            </a:extLst>
          </p:cNvPr>
          <p:cNvSpPr/>
          <p:nvPr/>
        </p:nvSpPr>
        <p:spPr>
          <a:xfrm>
            <a:off x="10373343" y="5516752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5295D1-4088-1A93-8911-98A3C840C6C4}"/>
              </a:ext>
            </a:extLst>
          </p:cNvPr>
          <p:cNvSpPr/>
          <p:nvPr/>
        </p:nvSpPr>
        <p:spPr>
          <a:xfrm>
            <a:off x="939763" y="4738844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B9174-5A0F-D695-F0FA-C9CA2C354B82}"/>
              </a:ext>
            </a:extLst>
          </p:cNvPr>
          <p:cNvSpPr/>
          <p:nvPr/>
        </p:nvSpPr>
        <p:spPr>
          <a:xfrm>
            <a:off x="702051" y="5031049"/>
            <a:ext cx="2702616" cy="106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D2A481-9ED8-A92D-4809-A3C5202545D1}"/>
              </a:ext>
            </a:extLst>
          </p:cNvPr>
          <p:cNvSpPr/>
          <p:nvPr/>
        </p:nvSpPr>
        <p:spPr>
          <a:xfrm>
            <a:off x="2621645" y="4337311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B4741F-4A11-1524-CD35-F800409DFB49}"/>
              </a:ext>
            </a:extLst>
          </p:cNvPr>
          <p:cNvSpPr/>
          <p:nvPr/>
        </p:nvSpPr>
        <p:spPr>
          <a:xfrm>
            <a:off x="939763" y="5517535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330C07-51BE-5687-5337-0F057CFA6284}"/>
              </a:ext>
            </a:extLst>
          </p:cNvPr>
          <p:cNvSpPr/>
          <p:nvPr/>
        </p:nvSpPr>
        <p:spPr>
          <a:xfrm>
            <a:off x="702051" y="5809740"/>
            <a:ext cx="2702616" cy="106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A0AFD7-C855-D350-1237-BC655C884AD7}"/>
              </a:ext>
            </a:extLst>
          </p:cNvPr>
          <p:cNvSpPr/>
          <p:nvPr/>
        </p:nvSpPr>
        <p:spPr>
          <a:xfrm>
            <a:off x="2641424" y="5517536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EECF5D-2657-FC11-1598-7EE35A25ACC5}"/>
              </a:ext>
            </a:extLst>
          </p:cNvPr>
          <p:cNvSpPr/>
          <p:nvPr/>
        </p:nvSpPr>
        <p:spPr>
          <a:xfrm>
            <a:off x="4927320" y="4846942"/>
            <a:ext cx="259245" cy="1744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BBD58A-CD49-2C3D-BC07-845396D68BC3}"/>
              </a:ext>
            </a:extLst>
          </p:cNvPr>
          <p:cNvCxnSpPr>
            <a:cxnSpLocks/>
          </p:cNvCxnSpPr>
          <p:nvPr/>
        </p:nvCxnSpPr>
        <p:spPr>
          <a:xfrm>
            <a:off x="5899901" y="3520638"/>
            <a:ext cx="0" cy="374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9BB1DE-4815-CB9C-CE2C-E6731B19B1D9}"/>
              </a:ext>
            </a:extLst>
          </p:cNvPr>
          <p:cNvCxnSpPr>
            <a:cxnSpLocks/>
          </p:cNvCxnSpPr>
          <p:nvPr/>
        </p:nvCxnSpPr>
        <p:spPr>
          <a:xfrm flipH="1">
            <a:off x="2286414" y="3520638"/>
            <a:ext cx="3613487" cy="476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176B95-443D-55D8-EF9C-34A27050DF5D}"/>
              </a:ext>
            </a:extLst>
          </p:cNvPr>
          <p:cNvCxnSpPr>
            <a:cxnSpLocks/>
          </p:cNvCxnSpPr>
          <p:nvPr/>
        </p:nvCxnSpPr>
        <p:spPr>
          <a:xfrm>
            <a:off x="5910155" y="3520638"/>
            <a:ext cx="3613487" cy="476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4E425D7-FFA0-4D44-F785-4E0AEA2DA235}"/>
              </a:ext>
            </a:extLst>
          </p:cNvPr>
          <p:cNvSpPr txBox="1"/>
          <p:nvPr/>
        </p:nvSpPr>
        <p:spPr>
          <a:xfrm>
            <a:off x="2149893" y="280691"/>
            <a:ext cx="207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Present containers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6E32CF-B0EF-4BC2-252B-670B0CDBE71D}"/>
              </a:ext>
            </a:extLst>
          </p:cNvPr>
          <p:cNvSpPr txBox="1"/>
          <p:nvPr/>
        </p:nvSpPr>
        <p:spPr>
          <a:xfrm>
            <a:off x="2149893" y="108666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Occlude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D033F2-9BEA-D677-33C2-D91AC7EEFCAD}"/>
              </a:ext>
            </a:extLst>
          </p:cNvPr>
          <p:cNvSpPr txBox="1"/>
          <p:nvPr/>
        </p:nvSpPr>
        <p:spPr>
          <a:xfrm>
            <a:off x="2149893" y="215295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Bait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553248-18AD-B88B-B6EB-8D13C088B7C3}"/>
              </a:ext>
            </a:extLst>
          </p:cNvPr>
          <p:cNvSpPr txBox="1"/>
          <p:nvPr/>
        </p:nvSpPr>
        <p:spPr>
          <a:xfrm>
            <a:off x="2149893" y="296664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Remove occluder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27F9B5-F15C-A317-7F0F-F6C1131801E5}"/>
              </a:ext>
            </a:extLst>
          </p:cNvPr>
          <p:cNvSpPr txBox="1"/>
          <p:nvPr/>
        </p:nvSpPr>
        <p:spPr>
          <a:xfrm>
            <a:off x="1156757" y="401287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Reveal </a:t>
            </a:r>
            <a:r>
              <a:rPr lang="en-US" i="1">
                <a:latin typeface="Avenir Book" panose="02000503020000020003" pitchFamily="2" charset="0"/>
              </a:rPr>
              <a:t>empty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4F1E21-8A29-55DB-AE00-290CD7A9CD73}"/>
              </a:ext>
            </a:extLst>
          </p:cNvPr>
          <p:cNvSpPr txBox="1"/>
          <p:nvPr/>
        </p:nvSpPr>
        <p:spPr>
          <a:xfrm>
            <a:off x="5103849" y="401287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Reveal </a:t>
            </a:r>
            <a:r>
              <a:rPr lang="en-US" i="1">
                <a:latin typeface="Avenir Book" panose="02000503020000020003" pitchFamily="2" charset="0"/>
              </a:rPr>
              <a:t>baited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1476F2-C0BF-DBCA-83B9-16676F049BB5}"/>
              </a:ext>
            </a:extLst>
          </p:cNvPr>
          <p:cNvSpPr txBox="1"/>
          <p:nvPr/>
        </p:nvSpPr>
        <p:spPr>
          <a:xfrm>
            <a:off x="9060560" y="401287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Reveal </a:t>
            </a:r>
            <a:r>
              <a:rPr lang="en-US" i="1">
                <a:latin typeface="Avenir Book" panose="02000503020000020003" pitchFamily="2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DAE61B-2DA9-36D2-5CC3-7417E0DE06B9}"/>
              </a:ext>
            </a:extLst>
          </p:cNvPr>
          <p:cNvSpPr txBox="1"/>
          <p:nvPr/>
        </p:nvSpPr>
        <p:spPr>
          <a:xfrm>
            <a:off x="817598" y="6157897"/>
            <a:ext cx="2534668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latin typeface="Avenir Book" panose="02000503020000020003" pitchFamily="2" charset="0"/>
              </a:rPr>
              <a:t>Empty condition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2F194F-5F39-4BC9-1065-A0BB6B24CE6D}"/>
              </a:ext>
            </a:extLst>
          </p:cNvPr>
          <p:cNvSpPr txBox="1"/>
          <p:nvPr/>
        </p:nvSpPr>
        <p:spPr>
          <a:xfrm>
            <a:off x="4636409" y="6160786"/>
            <a:ext cx="254749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latin typeface="Avenir Book" panose="02000503020000020003" pitchFamily="2" charset="0"/>
              </a:rPr>
              <a:t>Baited condition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1CE8AB-BD7D-7B17-8D12-5A3A15531F34}"/>
              </a:ext>
            </a:extLst>
          </p:cNvPr>
          <p:cNvSpPr txBox="1"/>
          <p:nvPr/>
        </p:nvSpPr>
        <p:spPr>
          <a:xfrm>
            <a:off x="8433970" y="6157897"/>
            <a:ext cx="2693366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latin typeface="Avenir Book" panose="02000503020000020003" pitchFamily="2" charset="0"/>
              </a:rPr>
              <a:t>No Info condition</a:t>
            </a:r>
          </a:p>
        </p:txBody>
      </p:sp>
    </p:spTree>
    <p:extLst>
      <p:ext uri="{BB962C8B-B14F-4D97-AF65-F5344CB8AC3E}">
        <p14:creationId xmlns:p14="http://schemas.microsoft.com/office/powerpoint/2010/main" val="363683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C842-8990-4FB0-FEE8-34311863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920F5-C103-C97C-175D-742D13D25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32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AA0C2E-20B3-9180-0287-8336C761B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0932"/>
              </p:ext>
            </p:extLst>
          </p:nvPr>
        </p:nvGraphicFramePr>
        <p:xfrm>
          <a:off x="665922" y="1664523"/>
          <a:ext cx="8456975" cy="4598184"/>
        </p:xfrm>
        <a:graphic>
          <a:graphicData uri="http://schemas.openxmlformats.org/drawingml/2006/table">
            <a:tbl>
              <a:tblPr/>
              <a:tblGrid>
                <a:gridCol w="1057122">
                  <a:extLst>
                    <a:ext uri="{9D8B030D-6E8A-4147-A177-3AD203B41FA5}">
                      <a16:colId xmlns:a16="http://schemas.microsoft.com/office/drawing/2014/main" val="1945765975"/>
                    </a:ext>
                  </a:extLst>
                </a:gridCol>
                <a:gridCol w="1258696">
                  <a:extLst>
                    <a:ext uri="{9D8B030D-6E8A-4147-A177-3AD203B41FA5}">
                      <a16:colId xmlns:a16="http://schemas.microsoft.com/office/drawing/2014/main" val="4269382474"/>
                    </a:ext>
                  </a:extLst>
                </a:gridCol>
                <a:gridCol w="855548">
                  <a:extLst>
                    <a:ext uri="{9D8B030D-6E8A-4147-A177-3AD203B41FA5}">
                      <a16:colId xmlns:a16="http://schemas.microsoft.com/office/drawing/2014/main" val="2340755623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888669691"/>
                    </a:ext>
                  </a:extLst>
                </a:gridCol>
                <a:gridCol w="851694">
                  <a:extLst>
                    <a:ext uri="{9D8B030D-6E8A-4147-A177-3AD203B41FA5}">
                      <a16:colId xmlns:a16="http://schemas.microsoft.com/office/drawing/2014/main" val="2356719625"/>
                    </a:ext>
                  </a:extLst>
                </a:gridCol>
                <a:gridCol w="1549218">
                  <a:extLst>
                    <a:ext uri="{9D8B030D-6E8A-4147-A177-3AD203B41FA5}">
                      <a16:colId xmlns:a16="http://schemas.microsoft.com/office/drawing/2014/main" val="3268241784"/>
                    </a:ext>
                  </a:extLst>
                </a:gridCol>
                <a:gridCol w="770453">
                  <a:extLst>
                    <a:ext uri="{9D8B030D-6E8A-4147-A177-3AD203B41FA5}">
                      <a16:colId xmlns:a16="http://schemas.microsoft.com/office/drawing/2014/main" val="2102582717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3192596540"/>
                    </a:ext>
                  </a:extLst>
                </a:gridCol>
              </a:tblGrid>
              <a:tr h="3831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subject_site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trial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205607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leipzig</a:t>
                      </a:r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manuel_leip</a:t>
                      </a:r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baited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1573716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leipzig</a:t>
                      </a:r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manuel_leip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baited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7992262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leipzig</a:t>
                      </a:r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manuel_leip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baited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356333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leipzig</a:t>
                      </a:r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manuel_leip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9088228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leipzig</a:t>
                      </a:r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manuel_leip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no_information</a:t>
                      </a:r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0404504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leipzig</a:t>
                      </a:r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manuel_leip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no_information</a:t>
                      </a:r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4358347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leipzig</a:t>
                      </a:r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manuel_leip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no_information</a:t>
                      </a:r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808703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leipzig</a:t>
                      </a:r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manuel_leip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743698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leipzig</a:t>
                      </a:r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manuel_leip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904590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leipzig</a:t>
                      </a:r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manuel_leip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988376"/>
                  </a:ext>
                </a:extLst>
              </a:tr>
              <a:tr h="383182"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GB" sz="15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leipzig</a:t>
                      </a:r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5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manuel_leip</a:t>
                      </a:r>
                      <a:endParaRPr kumimoji="0" lang="en-GB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DE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5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3316" marR="23316" marT="15544" marB="155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671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0603F-29DB-CEA4-820C-5CA3FAEABBDD}"/>
              </a:ext>
            </a:extLst>
          </p:cNvPr>
          <p:cNvSpPr txBox="1"/>
          <p:nvPr/>
        </p:nvSpPr>
        <p:spPr>
          <a:xfrm>
            <a:off x="4715212" y="265818"/>
            <a:ext cx="3463705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Conditions are blocked </a:t>
            </a:r>
          </a:p>
          <a:p>
            <a:r>
              <a:rPr lang="en-US" sz="2400">
                <a:latin typeface="Avenir Book" panose="02000503020000020003" pitchFamily="2" charset="0"/>
              </a:rPr>
              <a:t>in sessions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FFBBA0-2987-CF11-0249-B70533D49A80}"/>
              </a:ext>
            </a:extLst>
          </p:cNvPr>
          <p:cNvCxnSpPr>
            <a:stCxn id="7" idx="2"/>
          </p:cNvCxnSpPr>
          <p:nvPr/>
        </p:nvCxnSpPr>
        <p:spPr>
          <a:xfrm flipH="1">
            <a:off x="6440557" y="1096815"/>
            <a:ext cx="6508" cy="567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262985-D056-5168-3CF9-4937CF866FBE}"/>
              </a:ext>
            </a:extLst>
          </p:cNvPr>
          <p:cNvSpPr txBox="1"/>
          <p:nvPr/>
        </p:nvSpPr>
        <p:spPr>
          <a:xfrm>
            <a:off x="9289610" y="2400503"/>
            <a:ext cx="27563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8 Trials per session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058D21-2DE9-E7EE-70C6-40CB6444EF8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565913" y="2631336"/>
            <a:ext cx="3723697" cy="946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879560-BE6F-995A-1458-CA6382A7EBE4}"/>
              </a:ext>
            </a:extLst>
          </p:cNvPr>
          <p:cNvSpPr txBox="1"/>
          <p:nvPr/>
        </p:nvSpPr>
        <p:spPr>
          <a:xfrm>
            <a:off x="9702095" y="5471996"/>
            <a:ext cx="234391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Binary outcome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948D3C-3D9F-97CB-CE68-1DBE7EB150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9187822" y="5702828"/>
            <a:ext cx="5142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124594-C126-4464-F455-57CE15995A0C}"/>
              </a:ext>
            </a:extLst>
          </p:cNvPr>
          <p:cNvSpPr txBox="1"/>
          <p:nvPr/>
        </p:nvSpPr>
        <p:spPr>
          <a:xfrm>
            <a:off x="692700" y="81151"/>
            <a:ext cx="315983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Additional predictors</a:t>
            </a:r>
          </a:p>
          <a:p>
            <a:r>
              <a:rPr lang="en-US" sz="2400">
                <a:latin typeface="Avenir Book" panose="02000503020000020003" pitchFamily="2" charset="0"/>
              </a:rPr>
              <a:t>specific to individual, </a:t>
            </a:r>
          </a:p>
          <a:p>
            <a:r>
              <a:rPr lang="en-US" sz="2400">
                <a:latin typeface="Avenir Book" panose="02000503020000020003" pitchFamily="2" charset="0"/>
              </a:rPr>
              <a:t>site or species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AAA83F-5899-56C2-5E3B-2B3960CDC23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272620" y="1281480"/>
            <a:ext cx="1126563" cy="383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8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C842-8990-4FB0-FEE8-34311863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/>
              <a:t>The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920F5-C103-C97C-175D-742D13D25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62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E0E9-A729-A861-22AF-A0043B56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Analytic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A9D3-E93D-AB41-6FEC-CC38CB2A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Bayesian model comparison using LOO</a:t>
            </a:r>
          </a:p>
          <a:p>
            <a:r>
              <a:rPr lang="en-US" noProof="0" dirty="0"/>
              <a:t>Baseline (null) model vs. one or more full models</a:t>
            </a:r>
          </a:p>
          <a:p>
            <a:r>
              <a:rPr lang="en-US" noProof="0" dirty="0"/>
              <a:t>Focus on </a:t>
            </a:r>
            <a:r>
              <a:rPr lang="en-US" noProof="0" dirty="0" err="1"/>
              <a:t>elpd</a:t>
            </a:r>
            <a:r>
              <a:rPr lang="en-US" noProof="0" dirty="0"/>
              <a:t> difference and associated SE</a:t>
            </a:r>
          </a:p>
          <a:p>
            <a:r>
              <a:rPr lang="en-US" noProof="0" dirty="0"/>
              <a:t>Model is substantially better if </a:t>
            </a:r>
            <a:r>
              <a:rPr lang="en-US" noProof="0" dirty="0" err="1"/>
              <a:t>elpd_diff</a:t>
            </a:r>
            <a:r>
              <a:rPr lang="en-US" noProof="0" dirty="0"/>
              <a:t> &gt; 2*SE</a:t>
            </a:r>
          </a:p>
        </p:txBody>
      </p:sp>
    </p:spTree>
    <p:extLst>
      <p:ext uri="{BB962C8B-B14F-4D97-AF65-F5344CB8AC3E}">
        <p14:creationId xmlns:p14="http://schemas.microsoft.com/office/powerpoint/2010/main" val="48042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4EC2-6ED8-C8BC-A0FE-C88C49D8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1ACB-C291-8B09-CBE2-174DCDC5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noProof="0" dirty="0"/>
              <a:t>Condition effects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noProof="0" dirty="0"/>
              <a:t>Phylogenetic signal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noProof="0" dirty="0"/>
              <a:t>External predictors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sz="3200" noProof="0" dirty="0"/>
          </a:p>
        </p:txBody>
      </p:sp>
    </p:spTree>
    <p:extLst>
      <p:ext uri="{BB962C8B-B14F-4D97-AF65-F5344CB8AC3E}">
        <p14:creationId xmlns:p14="http://schemas.microsoft.com/office/powerpoint/2010/main" val="172341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093-C7CC-647A-955B-7F39DF0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8FBB-B7FE-5FE7-DC04-BDCFAC7C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all the data</a:t>
            </a:r>
          </a:p>
          <a:p>
            <a:r>
              <a:rPr lang="en-US"/>
              <a:t>Do conditions differ in the predicted way?</a:t>
            </a:r>
          </a:p>
          <a:p>
            <a:r>
              <a:rPr lang="en-US"/>
              <a:t>baited &gt; empty &gt; no-info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45FE5-E747-15B6-D4E5-854EBA5DFB3F}"/>
              </a:ext>
            </a:extLst>
          </p:cNvPr>
          <p:cNvSpPr/>
          <p:nvPr/>
        </p:nvSpPr>
        <p:spPr>
          <a:xfrm>
            <a:off x="4788173" y="4982569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C15273-C619-D026-165B-C688C224C221}"/>
              </a:ext>
            </a:extLst>
          </p:cNvPr>
          <p:cNvSpPr/>
          <p:nvPr/>
        </p:nvSpPr>
        <p:spPr>
          <a:xfrm>
            <a:off x="4558847" y="5676308"/>
            <a:ext cx="2702616" cy="106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1272E-D559-B827-54D8-B72E423A3706}"/>
              </a:ext>
            </a:extLst>
          </p:cNvPr>
          <p:cNvSpPr/>
          <p:nvPr/>
        </p:nvSpPr>
        <p:spPr>
          <a:xfrm>
            <a:off x="6498220" y="5384104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39D87-2451-D24D-95AE-7A79D4B08C0D}"/>
              </a:ext>
            </a:extLst>
          </p:cNvPr>
          <p:cNvSpPr/>
          <p:nvPr/>
        </p:nvSpPr>
        <p:spPr>
          <a:xfrm>
            <a:off x="8671682" y="5384102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44B67-EF7B-195F-53E3-24A1DC6A07D8}"/>
              </a:ext>
            </a:extLst>
          </p:cNvPr>
          <p:cNvSpPr/>
          <p:nvPr/>
        </p:nvSpPr>
        <p:spPr>
          <a:xfrm>
            <a:off x="8433970" y="5676307"/>
            <a:ext cx="2702616" cy="106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A90BF-6618-6622-CF8F-158F288866C7}"/>
              </a:ext>
            </a:extLst>
          </p:cNvPr>
          <p:cNvSpPr/>
          <p:nvPr/>
        </p:nvSpPr>
        <p:spPr>
          <a:xfrm>
            <a:off x="10373343" y="5384103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4EA567-B54B-3CB4-7BF1-4822B9E96C5F}"/>
              </a:ext>
            </a:extLst>
          </p:cNvPr>
          <p:cNvSpPr/>
          <p:nvPr/>
        </p:nvSpPr>
        <p:spPr>
          <a:xfrm>
            <a:off x="939763" y="5384886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4DC742-5F3B-482D-09D9-02D5F417C1E3}"/>
              </a:ext>
            </a:extLst>
          </p:cNvPr>
          <p:cNvSpPr/>
          <p:nvPr/>
        </p:nvSpPr>
        <p:spPr>
          <a:xfrm>
            <a:off x="702051" y="5677091"/>
            <a:ext cx="2702616" cy="106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2D4E7-C350-E2A0-6B09-DA158BCA4EEF}"/>
              </a:ext>
            </a:extLst>
          </p:cNvPr>
          <p:cNvSpPr/>
          <p:nvPr/>
        </p:nvSpPr>
        <p:spPr>
          <a:xfrm>
            <a:off x="2621645" y="4983353"/>
            <a:ext cx="537540" cy="292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D70E52-88F8-8EC9-2D2A-F1F1AAE5948D}"/>
              </a:ext>
            </a:extLst>
          </p:cNvPr>
          <p:cNvSpPr/>
          <p:nvPr/>
        </p:nvSpPr>
        <p:spPr>
          <a:xfrm>
            <a:off x="4927320" y="5492984"/>
            <a:ext cx="259245" cy="1744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49EE4-751E-02DF-8DB4-7817CEE8BB6D}"/>
              </a:ext>
            </a:extLst>
          </p:cNvPr>
          <p:cNvSpPr txBox="1"/>
          <p:nvPr/>
        </p:nvSpPr>
        <p:spPr>
          <a:xfrm>
            <a:off x="817598" y="5959117"/>
            <a:ext cx="2534668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latin typeface="Avenir Book" panose="02000503020000020003" pitchFamily="2" charset="0"/>
              </a:rPr>
              <a:t>Empty condition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965E82-AE70-FA28-6BA9-53F3594AF634}"/>
              </a:ext>
            </a:extLst>
          </p:cNvPr>
          <p:cNvSpPr txBox="1"/>
          <p:nvPr/>
        </p:nvSpPr>
        <p:spPr>
          <a:xfrm>
            <a:off x="4636409" y="5962006"/>
            <a:ext cx="254749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latin typeface="Avenir Book" panose="02000503020000020003" pitchFamily="2" charset="0"/>
              </a:rPr>
              <a:t>Baited condition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7D847-7107-A07A-A488-130CA88CAD11}"/>
              </a:ext>
            </a:extLst>
          </p:cNvPr>
          <p:cNvSpPr txBox="1"/>
          <p:nvPr/>
        </p:nvSpPr>
        <p:spPr>
          <a:xfrm>
            <a:off x="8433970" y="5959117"/>
            <a:ext cx="2709396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latin typeface="Avenir Book" panose="02000503020000020003" pitchFamily="2" charset="0"/>
              </a:rPr>
              <a:t>No-info condition</a:t>
            </a:r>
          </a:p>
        </p:txBody>
      </p:sp>
    </p:spTree>
    <p:extLst>
      <p:ext uri="{BB962C8B-B14F-4D97-AF65-F5344CB8AC3E}">
        <p14:creationId xmlns:p14="http://schemas.microsoft.com/office/powerpoint/2010/main" val="248522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778</Words>
  <Application>Microsoft Macintosh PowerPoint</Application>
  <PresentationFormat>Widescreen</PresentationFormat>
  <Paragraphs>177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Book</vt:lpstr>
      <vt:lpstr>Calibri</vt:lpstr>
      <vt:lpstr>Calibri Light</vt:lpstr>
      <vt:lpstr>Courier New</vt:lpstr>
      <vt:lpstr>Office Theme</vt:lpstr>
      <vt:lpstr>ManyPrimates 3 Inference by Exclusion</vt:lpstr>
      <vt:lpstr>The Experiment</vt:lpstr>
      <vt:lpstr>PowerPoint Presentation</vt:lpstr>
      <vt:lpstr>The Data</vt:lpstr>
      <vt:lpstr>PowerPoint Presentation</vt:lpstr>
      <vt:lpstr>The Analysis</vt:lpstr>
      <vt:lpstr>Analytic strategy</vt:lpstr>
      <vt:lpstr>3 Steps</vt:lpstr>
      <vt:lpstr>Condition effects</vt:lpstr>
      <vt:lpstr>Condition effects</vt:lpstr>
      <vt:lpstr>Condition effects</vt:lpstr>
      <vt:lpstr>Condition effects - covariates</vt:lpstr>
      <vt:lpstr>Condition effects - covariates</vt:lpstr>
      <vt:lpstr>Phylogenetic signal</vt:lpstr>
      <vt:lpstr>Phylogenetic signal</vt:lpstr>
      <vt:lpstr>Phylogenetic signal</vt:lpstr>
      <vt:lpstr>External predictors</vt:lpstr>
      <vt:lpstr>External predictors</vt:lpstr>
      <vt:lpstr>External predictors</vt:lpstr>
      <vt:lpstr>External predictors</vt:lpstr>
      <vt:lpstr>External predictors</vt:lpstr>
      <vt:lpstr>External predictors</vt:lpstr>
      <vt:lpstr>External predictors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Bohn</dc:creator>
  <cp:lastModifiedBy>Manuel Bohn</cp:lastModifiedBy>
  <cp:revision>12</cp:revision>
  <dcterms:created xsi:type="dcterms:W3CDTF">2023-08-30T06:44:35Z</dcterms:created>
  <dcterms:modified xsi:type="dcterms:W3CDTF">2023-08-30T10:27:06Z</dcterms:modified>
</cp:coreProperties>
</file>