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8" r:id="rId11"/>
    <p:sldId id="266" r:id="rId12"/>
    <p:sldId id="269" r:id="rId13"/>
    <p:sldId id="267" r:id="rId14"/>
    <p:sldId id="270" r:id="rId15"/>
    <p:sldId id="274" r:id="rId16"/>
    <p:sldId id="275" r:id="rId17"/>
    <p:sldId id="277" r:id="rId18"/>
    <p:sldId id="278" r:id="rId19"/>
    <p:sldId id="279" r:id="rId20"/>
    <p:sldId id="281" r:id="rId21"/>
    <p:sldId id="271" r:id="rId22"/>
    <p:sldId id="272" r:id="rId23"/>
    <p:sldId id="262" r:id="rId24"/>
    <p:sldId id="273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3B7"/>
    <a:srgbClr val="34495E"/>
    <a:srgbClr val="F4F4F4"/>
    <a:srgbClr val="41B883"/>
    <a:srgbClr val="FAFAFA"/>
    <a:srgbClr val="4A148C"/>
    <a:srgbClr val="6A1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Gran rendimiento en tiempo de ejecución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DA9-4AE4-BBA9-B2FA91193F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A9-4AE4-BBA9-B2FA91193F8A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A9-4AE4-BBA9-B2FA91193F8A}"/>
              </c:ext>
            </c:extLst>
          </c:dPt>
          <c:cat>
            <c:strRef>
              <c:f>Sheet1!$A$2:$A$4</c:f>
              <c:strCache>
                <c:ptCount val="3"/>
                <c:pt idx="0">
                  <c:v>Angular</c:v>
                </c:pt>
                <c:pt idx="1">
                  <c:v>Vue</c:v>
                </c:pt>
                <c:pt idx="2">
                  <c:v>Reacts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9-4AE4-BBA9-B2FA91193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91819391"/>
        <c:axId val="1114393839"/>
      </c:barChart>
      <c:catAx>
        <c:axId val="11918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4393839"/>
        <c:crosses val="autoZero"/>
        <c:auto val="1"/>
        <c:lblAlgn val="ctr"/>
        <c:lblOffset val="100"/>
        <c:noMultiLvlLbl val="0"/>
      </c:catAx>
      <c:valAx>
        <c:axId val="1114393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18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AA27F0-A83C-4379-9414-8F43B3A22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9004-66FB-4892-AED6-4075D2B55D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D0F8-785C-41AA-8F54-585DFFD289F0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4A9073-4B26-45BE-A777-B0AEDB7730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88EDC8-6394-40D5-B0C0-FBB16A8F2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C1577-DA17-4E5D-B822-F7FC9288A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13C08-0A14-4F57-8D6A-E18DC8452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8B07-F272-49E7-AC48-93D347464284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https://css-tricks.com/the-difference-between-minification-and-gzipping/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27AA4-E262-4412-8FB5-188284513B3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39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CA0F-F639-43B0-A039-02167178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3DCCA-D721-4220-AE8D-C98D29B6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7093-985E-4373-916D-D4374821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FFE1-80F5-41D7-95F4-26558898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4B11-B17A-409F-9A91-11639E2E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41FA-BD11-4DCB-9CA0-00303B24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9B38-CD07-4A21-9A6C-F0D86C65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F4FB-94FE-499A-9A4D-607924A3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D3A6-BADA-48C9-86C4-C412A957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B70E-0BB7-4EE7-AA46-0B54914C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54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5D4FA-B9EF-40A0-8044-AB0BF9085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27473-3BBA-4EAF-BB41-E9F298DD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6C24-921D-41C6-BDC0-62FE726A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7649-F649-482E-8C1E-C97E1670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9C57-9976-4FD7-A6B1-FD26228C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29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612C-E832-483C-BBA5-447EFFFB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CE32-CE05-4E24-A154-47606075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1F03-2996-4BB3-9706-6269FD03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BE62-48BA-4743-B404-480D2C42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531B-4C83-45CA-BB9F-21C64E06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00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BECE-0A98-4B86-9E43-81C780B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BD645-AFF3-454D-9682-6C628834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D800-C7A9-4934-87BD-C67F399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AFB0-826B-4528-9C5B-6FF55268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B71A-5362-413C-8B62-5B22B536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47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FC2C-A782-4C3A-83E4-49070129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ABEB-11F9-4472-8270-B9F9D32B5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86F3-D23A-489A-A658-FF3B44CD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5650-082F-4F6D-9D18-A44EB5AB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0D2CE-6B14-43B5-9FFE-A010695E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A0E32-F536-4926-8A46-F30E3000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92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36D5-1EBB-41C0-8AB9-E8D0276F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2F48-E2D0-421F-8D9F-3C1064E7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09A4-F4CB-4806-919A-D5AF2666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340DD-EC45-4E2D-AF95-27A2BE1CE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42BC7-A7EA-4E05-A738-B3BC3C95C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3241A-5F83-4A00-A41F-BDC7E2AF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69A10-1742-4327-8242-872331FB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C465F-EC6E-4DAC-9A55-F4F09F3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86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3D6D-8438-4F22-B1CB-80705F27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7BC2C-EFE7-4DFA-84CC-0D7DE297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37B75-486C-4BFA-8A63-AF3F881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B493-B183-48B0-84E7-CE4F3D52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6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B80A8-0965-4575-AA68-AFE79407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AA5A-A87D-4593-BC28-07A2A49F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CF161-1775-4D67-8842-33E43490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70C6-3A78-4CF3-AAB3-04BD0B24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AACD-0FF4-4D3B-A591-70270884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E6E14-346E-4BAB-A800-8A3AD55D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B358-06AB-4652-9D3B-5DE2EBF0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FD0E-8AE4-4491-BA54-7BF2009C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102E-DEAE-4552-BBBB-7373FC0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92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1EF8-85CE-4993-9AC5-92352266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178CF-BD40-421D-A950-1B7BD3F73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4D0C5-274B-4C0D-A809-C4DC2B7C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5F74A-370A-49F8-AE7A-010895E1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B00FC-E391-44C3-A091-749FC89D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9BB2-E531-491B-A179-638C25D3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7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FEBA8-FA87-4184-A564-7940871B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75B98-B767-44E1-A90A-8A8390ED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AD18-E6DC-418F-8D57-F917B7E37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88CF-2C1E-467F-B6BD-33BE87AC82AF}" type="datetimeFigureOut">
              <a:rPr lang="es-MX" smtClean="0"/>
              <a:t>15/11/2018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FE7C-BA72-4E8A-8C7F-8C1962BD4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4164-EC15-4B73-A7A2-0B96D33BF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AD0B-D839-4588-935F-CB4901D86DC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2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B53F-8ED8-4DFC-BC3D-02275BF7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9600"/>
            <a:ext cx="9144000" cy="919162"/>
          </a:xfrm>
        </p:spPr>
        <p:txBody>
          <a:bodyPr/>
          <a:lstStyle/>
          <a:p>
            <a:r>
              <a:rPr lang="es-MX" dirty="0">
                <a:solidFill>
                  <a:srgbClr val="3449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Vue.js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602FB37-7A5F-4EDF-8C74-F0395B6BE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4112" y="735178"/>
            <a:ext cx="2263775" cy="1961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5462F-1E31-4AD0-8AE4-5032572A34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94"/>
          <a:stretch/>
        </p:blipFill>
        <p:spPr>
          <a:xfrm>
            <a:off x="0" y="5413831"/>
            <a:ext cx="12192000" cy="14441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82AFE0-DAD8-4624-8827-E434F6BA94A2}"/>
              </a:ext>
            </a:extLst>
          </p:cNvPr>
          <p:cNvSpPr txBox="1">
            <a:spLocks/>
          </p:cNvSpPr>
          <p:nvPr/>
        </p:nvSpPr>
        <p:spPr>
          <a:xfrm>
            <a:off x="1630218" y="4242420"/>
            <a:ext cx="9144000" cy="718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rgbClr val="3449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Primeros pasos</a:t>
            </a:r>
          </a:p>
        </p:txBody>
      </p:sp>
    </p:spTree>
    <p:extLst>
      <p:ext uri="{BB962C8B-B14F-4D97-AF65-F5344CB8AC3E}">
        <p14:creationId xmlns:p14="http://schemas.microsoft.com/office/powerpoint/2010/main" val="189140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0411-9496-4660-B3EB-0CE0AB40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3449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0F08-9CC1-4809-9B13-AD34C513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/>
          <a:lstStyle/>
          <a:p>
            <a:r>
              <a:rPr lang="en-US" dirty="0">
                <a:solidFill>
                  <a:srgbClr val="2973B7"/>
                </a:solidFill>
              </a:rPr>
              <a:t>v-if-else	</a:t>
            </a:r>
          </a:p>
          <a:p>
            <a:r>
              <a:rPr lang="en-US" dirty="0">
                <a:solidFill>
                  <a:srgbClr val="2973B7"/>
                </a:solidFill>
              </a:rPr>
              <a:t>v-for </a:t>
            </a:r>
          </a:p>
          <a:p>
            <a:r>
              <a:rPr lang="en-US" dirty="0">
                <a:solidFill>
                  <a:srgbClr val="2973B7"/>
                </a:solidFill>
              </a:rPr>
              <a:t>v-if	</a:t>
            </a:r>
          </a:p>
          <a:p>
            <a:r>
              <a:rPr lang="en-US" dirty="0">
                <a:solidFill>
                  <a:srgbClr val="2973B7"/>
                </a:solidFill>
              </a:rPr>
              <a:t>v-else	</a:t>
            </a:r>
          </a:p>
          <a:p>
            <a:r>
              <a:rPr lang="en-US" dirty="0">
                <a:solidFill>
                  <a:srgbClr val="2973B7"/>
                </a:solidFill>
              </a:rPr>
              <a:t>v-html	</a:t>
            </a:r>
          </a:p>
          <a:p>
            <a:r>
              <a:rPr lang="en-US" dirty="0">
                <a:solidFill>
                  <a:srgbClr val="2973B7"/>
                </a:solidFill>
              </a:rPr>
              <a:t>v-once</a:t>
            </a:r>
          </a:p>
          <a:p>
            <a:r>
              <a:rPr lang="en-US" dirty="0">
                <a:solidFill>
                  <a:srgbClr val="2973B7"/>
                </a:solidFill>
              </a:rPr>
              <a:t>v-model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859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9296-BB33-427F-B0D2-8F8F10A2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906"/>
          </a:xfrm>
        </p:spPr>
        <p:txBody>
          <a:bodyPr/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Arguments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18E1-BB9F-41E5-BD0F-84DFFA17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Algunas directivas pueden tomar un "argumento", denotado por dos puntos después del nombre de la directiva. </a:t>
            </a:r>
          </a:p>
          <a:p>
            <a:pPr marL="0" indent="0">
              <a:buNone/>
            </a:pPr>
            <a:endParaRPr lang="es-MX" alt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&lt;a 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v-bind:href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 err="1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&lt;/a&gt;</a:t>
            </a:r>
          </a:p>
          <a:p>
            <a:pPr marL="0" indent="0">
              <a:buNone/>
            </a:pPr>
            <a:endParaRPr lang="es-MX" alt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alt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014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0411-9496-4660-B3EB-0CE0AB40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3449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0F08-9CC1-4809-9B13-AD34C513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4842685"/>
          </a:xfrm>
        </p:spPr>
        <p:txBody>
          <a:bodyPr/>
          <a:lstStyle/>
          <a:p>
            <a:r>
              <a:rPr lang="en-US" dirty="0" err="1">
                <a:solidFill>
                  <a:srgbClr val="2973B7"/>
                </a:solidFill>
              </a:rPr>
              <a:t>v-on:click</a:t>
            </a:r>
            <a:endParaRPr lang="en-US" dirty="0">
              <a:solidFill>
                <a:srgbClr val="2973B7"/>
              </a:solidFill>
            </a:endParaRPr>
          </a:p>
          <a:p>
            <a:r>
              <a:rPr lang="en-US" dirty="0" err="1">
                <a:solidFill>
                  <a:srgbClr val="2973B7"/>
                </a:solidFill>
              </a:rPr>
              <a:t>v-bind:href</a:t>
            </a:r>
            <a:endParaRPr lang="en-US" dirty="0">
              <a:solidFill>
                <a:srgbClr val="2973B7"/>
              </a:solidFill>
            </a:endParaRPr>
          </a:p>
          <a:p>
            <a:r>
              <a:rPr lang="en-US" dirty="0" err="1">
                <a:solidFill>
                  <a:srgbClr val="2973B7"/>
                </a:solidFill>
              </a:rPr>
              <a:t>V-bind:style</a:t>
            </a:r>
            <a:endParaRPr lang="en-US" dirty="0">
              <a:solidFill>
                <a:srgbClr val="2973B7"/>
              </a:solidFill>
            </a:endParaRPr>
          </a:p>
          <a:p>
            <a:r>
              <a:rPr lang="en-US" dirty="0" err="1">
                <a:solidFill>
                  <a:srgbClr val="2973B7"/>
                </a:solidFill>
              </a:rPr>
              <a:t>v-bind:class</a:t>
            </a:r>
            <a:r>
              <a:rPr lang="en-US" dirty="0"/>
              <a:t>	</a:t>
            </a:r>
          </a:p>
          <a:p>
            <a:endParaRPr lang="es-MX" dirty="0">
              <a:solidFill>
                <a:srgbClr val="2973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5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E35E-0C8B-4C3D-AAFF-F36C18B5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Modifiers</a:t>
            </a:r>
            <a:endParaRPr lang="es-MX" sz="4000" dirty="0">
              <a:solidFill>
                <a:srgbClr val="34495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BD51-B3ED-4967-9182-4DEA419B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Los modificadores son postfijos especiales indicados por un punto, que indican que una directiva debe estar vinculada de alguna manera especial.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v-on:submit.prevent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 err="1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onSubmit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058CA3-87E9-45FB-BEB1-7591DDCD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0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E595-31EE-4E96-88FC-E85D0A58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>
            <a:normAutofit/>
          </a:bodyPr>
          <a:lstStyle/>
          <a:p>
            <a:r>
              <a:rPr lang="es-MX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Shorthands</a:t>
            </a:r>
            <a:endParaRPr lang="es-MX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E89A-E4ED-48C6-9223-E4E8B894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&lt;!-- v-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full 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--&gt;</a:t>
            </a: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&lt;a 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v-bind:href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 err="1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&lt;/a&gt;</a:t>
            </a: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&lt;!– v-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shorthand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--&gt;</a:t>
            </a: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&lt;a :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href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 err="1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&lt;/a&gt;</a:t>
            </a:r>
            <a:r>
              <a:rPr lang="es-MX" alt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endParaRPr lang="es-MX" alt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&lt;!– v-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full 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--&gt;</a:t>
            </a: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&lt;a 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v-on:click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 err="1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doSomething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&lt;/a&gt;</a:t>
            </a: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&lt;!– v-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altLang="es-MX" dirty="0" err="1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shorthand</a:t>
            </a:r>
            <a:r>
              <a:rPr lang="es-MX" altLang="es-MX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--&gt;</a:t>
            </a:r>
            <a:b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&lt;a @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click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 err="1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doSomething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... 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&lt;/a&gt;</a:t>
            </a:r>
            <a:r>
              <a:rPr lang="es-MX" alt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endParaRPr lang="es-MX" alt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8A52DC-ADD9-441D-AE81-C8D01326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7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9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</a:t>
            </a:r>
            <a:r>
              <a:rPr lang="es-MX" sz="4000" dirty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Input </a:t>
            </a:r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Bindings</a:t>
            </a:r>
            <a:endParaRPr lang="es-MX" sz="4000" dirty="0">
              <a:solidFill>
                <a:srgbClr val="2C3E5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Puede usar la directiva v-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para crear enlaces de datos bidireccionales en los siguientes elementos:</a:t>
            </a:r>
          </a:p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Texfield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Texararea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Checkbox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RadioButton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Radio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7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</a:t>
            </a:r>
            <a:r>
              <a:rPr lang="es-MX" sz="4000" dirty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Input </a:t>
            </a:r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Bindings</a:t>
            </a:r>
            <a:r>
              <a:rPr lang="es-MX" sz="4000" dirty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Modificators</a:t>
            </a:r>
            <a:endParaRPr lang="es-MX" sz="4000" dirty="0">
              <a:solidFill>
                <a:srgbClr val="2C3E5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/>
          <a:lstStyle/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lazy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trim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4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Events</a:t>
            </a:r>
            <a:endParaRPr lang="es-MX" sz="4000" dirty="0">
              <a:solidFill>
                <a:srgbClr val="2C3E5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Podemos usar la directiva v-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para escuchar eventos DOM y ejecutar algunos JavaScript cuando se activan.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v-on:click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es-MX" altLang="es-MX" dirty="0" err="1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counter</a:t>
            </a:r>
            <a:r>
              <a:rPr lang="es-MX" altLang="es-MX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+= 1"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 err="1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altLang="es-MX" dirty="0">
                <a:solidFill>
                  <a:srgbClr val="5252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</a:t>
            </a:r>
            <a:r>
              <a:rPr lang="es-MX" alt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r>
              <a:rPr lang="es-MX" alt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s-MX" alt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08F25E-C8B0-4CF3-B9DA-206D65D5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5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Events</a:t>
            </a:r>
            <a:r>
              <a:rPr lang="es-MX" sz="4000" dirty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Modificators</a:t>
            </a:r>
            <a:endParaRPr lang="es-MX" sz="4000" dirty="0">
              <a:solidFill>
                <a:srgbClr val="2C3E5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.stop</a:t>
            </a:r>
          </a:p>
          <a:p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.prevent</a:t>
            </a:r>
          </a:p>
          <a:p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.capture</a:t>
            </a:r>
          </a:p>
          <a:p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.self</a:t>
            </a:r>
          </a:p>
          <a:p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.once</a:t>
            </a:r>
          </a:p>
          <a:p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.passive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08F25E-C8B0-4CF3-B9DA-206D65D5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5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Conditional</a:t>
            </a:r>
            <a:r>
              <a:rPr lang="es-MX" sz="4000" dirty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Rendering</a:t>
            </a:r>
            <a:endParaRPr lang="es-MX" sz="4000" dirty="0">
              <a:solidFill>
                <a:srgbClr val="2C3E5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Condicionales</a:t>
            </a:r>
          </a:p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v-show</a:t>
            </a:r>
          </a:p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08F25E-C8B0-4CF3-B9DA-206D65D5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7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88C4-767B-493D-8018-3C09F71B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6680-F1E9-4FEF-871A-8331A5D6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Vue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es un marco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progresivo para crear interfaces de usuario.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C3BA5E-ABD4-4DEA-A9AF-75FE8670F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4475" y="3319463"/>
            <a:ext cx="6029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</a:t>
            </a:r>
            <a:r>
              <a:rPr lang="es-MX" sz="4000" dirty="0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2C3E5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Rendering</a:t>
            </a:r>
            <a:endParaRPr lang="es-MX" sz="4000" dirty="0">
              <a:solidFill>
                <a:srgbClr val="2C3E5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Condicionales</a:t>
            </a:r>
          </a:p>
          <a:p>
            <a:r>
              <a:rPr lang="es-MX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v-</a:t>
            </a:r>
            <a:r>
              <a:rPr lang="es-MX" dirty="0" err="1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endParaRPr lang="es-MX" dirty="0">
              <a:solidFill>
                <a:srgbClr val="2973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08F25E-C8B0-4CF3-B9DA-206D65D5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8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Computed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Properties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(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Instance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Options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Métodos que se cachean en base a sus dependencias.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vm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Vue({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computed: {</a:t>
            </a:r>
          </a:p>
          <a:p>
            <a:pPr marL="0" indent="0">
              <a:buNone/>
            </a:pPr>
            <a:r>
              <a:rPr lang="nn-N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// methods</a:t>
            </a:r>
            <a:endParaRPr lang="nn-NO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}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7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63-1197-4F42-99A3-B0756C66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886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Watchers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(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Instance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Options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8E27-B007-4669-B01E-8B8EA35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4885574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Métodos que se cachean en base a sus dependencias.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vm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Vue({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watch: {</a:t>
            </a:r>
          </a:p>
          <a:p>
            <a:pPr marL="0" indent="0">
              <a:buNone/>
            </a:pPr>
            <a:r>
              <a:rPr lang="nn-N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// methods</a:t>
            </a: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method(newValue, oldValue) {</a:t>
            </a: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  //logic</a:t>
            </a: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}</a:t>
            </a: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}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2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6ACD-F0FE-4BC0-B71B-749669E7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2427191"/>
            <a:ext cx="2632788" cy="1594302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Lifecycle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b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Diagram</a:t>
            </a:r>
            <a:endParaRPr lang="es-MX" sz="4000" dirty="0">
              <a:solidFill>
                <a:srgbClr val="34495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5AA84-99B6-4575-B9D6-80D8E2F4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505" y="0"/>
            <a:ext cx="2711116" cy="68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13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82A2-B7CD-448C-94C3-83BAF592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1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Vue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Devtools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B004-97C8-4917-B16E-3F2ABAB3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179"/>
            <a:ext cx="10515600" cy="496578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Serie de herramientas de depuración para los componentes de VUE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B3FA7-832C-484F-953F-CB03F1DC8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6" t="4930" r="5346" b="12896"/>
          <a:stretch/>
        </p:blipFill>
        <p:spPr>
          <a:xfrm>
            <a:off x="2565918" y="1869494"/>
            <a:ext cx="7555471" cy="43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CD6E-F4CA-4587-A5BA-EA477D1F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7" y="365126"/>
            <a:ext cx="10851613" cy="862542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C602-BAB5-41F0-9EF7-1D0FB44B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87" y="2428123"/>
            <a:ext cx="3371695" cy="189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Si ya conoces HTML, CSS y JavaScript puedes empezar a construir cosas de forma inmediata.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0EC62-9E4F-4FA4-B850-7B2F7320FF56}"/>
              </a:ext>
            </a:extLst>
          </p:cNvPr>
          <p:cNvSpPr txBox="1">
            <a:spLocks/>
          </p:cNvSpPr>
          <p:nvPr/>
        </p:nvSpPr>
        <p:spPr>
          <a:xfrm>
            <a:off x="8399703" y="2433977"/>
            <a:ext cx="3389464" cy="269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20KB </a:t>
            </a:r>
            <a:r>
              <a:rPr lang="es-MX" sz="2400" dirty="0" err="1">
                <a:latin typeface="Roboto" panose="02000000000000000000" pitchFamily="2" charset="0"/>
                <a:ea typeface="Roboto" panose="02000000000000000000" pitchFamily="2" charset="0"/>
              </a:rPr>
              <a:t>minified</a:t>
            </a:r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sz="2400" dirty="0" err="1">
                <a:latin typeface="Roboto" panose="02000000000000000000" pitchFamily="2" charset="0"/>
                <a:ea typeface="Roboto" panose="02000000000000000000" pitchFamily="2" charset="0"/>
              </a:rPr>
              <a:t>gzipped</a:t>
            </a:r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s-MX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1F053-AA7B-49BD-9FF5-6D139867EA25}"/>
              </a:ext>
            </a:extLst>
          </p:cNvPr>
          <p:cNvSpPr txBox="1">
            <a:spLocks/>
          </p:cNvSpPr>
          <p:nvPr/>
        </p:nvSpPr>
        <p:spPr>
          <a:xfrm>
            <a:off x="4391120" y="2441728"/>
            <a:ext cx="3491345" cy="218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Un ecosistema que se puede adoptar de forma incremental y que se puede escalar desde una biblioteca hasta un </a:t>
            </a:r>
            <a:r>
              <a:rPr lang="es-MX" sz="2400" dirty="0" err="1"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 completo.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D40D2-448E-4549-B718-5786E9060742}"/>
              </a:ext>
            </a:extLst>
          </p:cNvPr>
          <p:cNvSpPr/>
          <p:nvPr/>
        </p:nvSpPr>
        <p:spPr>
          <a:xfrm>
            <a:off x="502187" y="1861795"/>
            <a:ext cx="3371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solidFill>
                  <a:srgbClr val="41B883"/>
                </a:solidFill>
              </a:rPr>
              <a:t>Abordable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809A2-7F94-483D-ACE9-782A68AB4DB8}"/>
              </a:ext>
            </a:extLst>
          </p:cNvPr>
          <p:cNvSpPr/>
          <p:nvPr/>
        </p:nvSpPr>
        <p:spPr>
          <a:xfrm>
            <a:off x="4391120" y="1901812"/>
            <a:ext cx="34320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41B8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Versátil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821DA-A716-4763-99CA-1003B4885026}"/>
              </a:ext>
            </a:extLst>
          </p:cNvPr>
          <p:cNvSpPr/>
          <p:nvPr/>
        </p:nvSpPr>
        <p:spPr>
          <a:xfrm>
            <a:off x="8418878" y="1823706"/>
            <a:ext cx="3389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41B8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Eficiente</a:t>
            </a:r>
          </a:p>
        </p:txBody>
      </p:sp>
    </p:spTree>
    <p:extLst>
      <p:ext uri="{BB962C8B-B14F-4D97-AF65-F5344CB8AC3E}">
        <p14:creationId xmlns:p14="http://schemas.microsoft.com/office/powerpoint/2010/main" val="27646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D710-27B8-4FEE-B836-51E8322C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Gran rendimiento en tiempo de ejecución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1E8FFD2-D9DC-485A-8B2F-7257565BF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343089"/>
              </p:ext>
            </p:extLst>
          </p:nvPr>
        </p:nvGraphicFramePr>
        <p:xfrm>
          <a:off x="1962438" y="3006562"/>
          <a:ext cx="8267123" cy="322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C6E9BB8-C633-431F-A400-00C1A34A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761" y="2002173"/>
            <a:ext cx="1572476" cy="136153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9531083-10D7-4AF5-93B7-4C2F386C5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9149" y="3306395"/>
            <a:ext cx="1433947" cy="124691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D18018F-D345-444C-9A38-BAD8BF267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8904" y="2357855"/>
            <a:ext cx="1897080" cy="18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41D7-43EE-4656-B9BE-39D956BE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609"/>
          </a:xfrm>
        </p:spPr>
        <p:txBody>
          <a:bodyPr>
            <a:normAutofit/>
          </a:bodyPr>
          <a:lstStyle/>
          <a:p>
            <a:pPr algn="ctr"/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Feature-Rich</a:t>
            </a:r>
            <a:endParaRPr lang="es-MX" sz="4000" dirty="0">
              <a:solidFill>
                <a:srgbClr val="34495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0EFF2-C8B0-46F7-A810-3CCA55EE0649}"/>
              </a:ext>
            </a:extLst>
          </p:cNvPr>
          <p:cNvSpPr/>
          <p:nvPr/>
        </p:nvSpPr>
        <p:spPr>
          <a:xfrm>
            <a:off x="8840787" y="1379939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Syncing</a:t>
            </a:r>
            <a:endParaRPr lang="es-MX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6C3F0-54A6-49DA-A323-310DDFEB124A}"/>
              </a:ext>
            </a:extLst>
          </p:cNvPr>
          <p:cNvSpPr/>
          <p:nvPr/>
        </p:nvSpPr>
        <p:spPr>
          <a:xfrm>
            <a:off x="1354169" y="1577979"/>
            <a:ext cx="4068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Computed</a:t>
            </a:r>
            <a:r>
              <a:rPr lang="es-MX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3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properties</a:t>
            </a:r>
            <a:endParaRPr lang="es-MX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F0EAD-2EB7-43A4-A32F-50D63A0B6151}"/>
              </a:ext>
            </a:extLst>
          </p:cNvPr>
          <p:cNvSpPr/>
          <p:nvPr/>
        </p:nvSpPr>
        <p:spPr>
          <a:xfrm>
            <a:off x="982579" y="234533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Events</a:t>
            </a:r>
            <a:endParaRPr lang="es-MX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ADA24-AC1F-4A2B-92F1-30092BC46CA4}"/>
              </a:ext>
            </a:extLst>
          </p:cNvPr>
          <p:cNvSpPr/>
          <p:nvPr/>
        </p:nvSpPr>
        <p:spPr>
          <a:xfrm>
            <a:off x="3239798" y="2864695"/>
            <a:ext cx="22317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Developer</a:t>
            </a:r>
            <a:r>
              <a:rPr lang="es-MX" sz="2200" dirty="0">
                <a:latin typeface="Roboto Medium" panose="02000000000000000000" pitchFamily="2" charset="0"/>
                <a:ea typeface="Roboto Medium" panose="02000000000000000000" pitchFamily="2" charset="0"/>
              </a:rPr>
              <a:t>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BF00E-8100-4035-B477-60470E4BDB58}"/>
              </a:ext>
            </a:extLst>
          </p:cNvPr>
          <p:cNvSpPr/>
          <p:nvPr/>
        </p:nvSpPr>
        <p:spPr>
          <a:xfrm>
            <a:off x="598421" y="3352105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Watchers</a:t>
            </a:r>
            <a:endParaRPr lang="es-MX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12F99-7E03-4AE3-AD34-60282B7349E2}"/>
              </a:ext>
            </a:extLst>
          </p:cNvPr>
          <p:cNvSpPr/>
          <p:nvPr/>
        </p:nvSpPr>
        <p:spPr>
          <a:xfrm>
            <a:off x="5096042" y="3501050"/>
            <a:ext cx="4147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5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Components</a:t>
            </a:r>
            <a:endParaRPr lang="es-MX" sz="5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CB18E6-E940-4F21-ABAE-6A7ED491128C}"/>
              </a:ext>
            </a:extLst>
          </p:cNvPr>
          <p:cNvSpPr/>
          <p:nvPr/>
        </p:nvSpPr>
        <p:spPr>
          <a:xfrm>
            <a:off x="9660884" y="3315340"/>
            <a:ext cx="1188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Filters</a:t>
            </a:r>
            <a:endParaRPr lang="es-MX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38508-E71E-438D-8FF7-5B4797624F9E}"/>
              </a:ext>
            </a:extLst>
          </p:cNvPr>
          <p:cNvSpPr/>
          <p:nvPr/>
        </p:nvSpPr>
        <p:spPr>
          <a:xfrm>
            <a:off x="9551798" y="4411543"/>
            <a:ext cx="155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Mixins</a:t>
            </a:r>
            <a:endParaRPr lang="es-MX" sz="3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6FF1CA-9C5C-4172-AD23-D2E480A1569B}"/>
              </a:ext>
            </a:extLst>
          </p:cNvPr>
          <p:cNvSpPr/>
          <p:nvPr/>
        </p:nvSpPr>
        <p:spPr>
          <a:xfrm>
            <a:off x="6937299" y="2315456"/>
            <a:ext cx="4168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Outputting</a:t>
            </a:r>
            <a:r>
              <a:rPr lang="es-MX" sz="4400" dirty="0">
                <a:latin typeface="Roboto Medium" panose="02000000000000000000" pitchFamily="2" charset="0"/>
                <a:ea typeface="Roboto Medium" panose="02000000000000000000" pitchFamily="2" charset="0"/>
              </a:rPr>
              <a:t>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07112-DD00-43E7-AB3C-A7A807D52A87}"/>
              </a:ext>
            </a:extLst>
          </p:cNvPr>
          <p:cNvSpPr/>
          <p:nvPr/>
        </p:nvSpPr>
        <p:spPr>
          <a:xfrm>
            <a:off x="6219590" y="4706133"/>
            <a:ext cx="2491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Conditionals</a:t>
            </a:r>
            <a:endParaRPr lang="es-MX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BE066-6A6C-4325-8ADA-4464F5436345}"/>
              </a:ext>
            </a:extLst>
          </p:cNvPr>
          <p:cNvSpPr/>
          <p:nvPr/>
        </p:nvSpPr>
        <p:spPr>
          <a:xfrm>
            <a:off x="8905787" y="5435919"/>
            <a:ext cx="219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Dinamic</a:t>
            </a:r>
            <a:r>
              <a:rPr lang="es-MX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2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styles</a:t>
            </a:r>
            <a:endParaRPr lang="es-MX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17870-31C7-4EEE-A121-4B9C49F531AB}"/>
              </a:ext>
            </a:extLst>
          </p:cNvPr>
          <p:cNvSpPr/>
          <p:nvPr/>
        </p:nvSpPr>
        <p:spPr>
          <a:xfrm>
            <a:off x="1246272" y="5349913"/>
            <a:ext cx="1755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Reactivity</a:t>
            </a:r>
            <a:endParaRPr lang="es-MX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0A050-8530-403F-9B96-74F569A745CD}"/>
              </a:ext>
            </a:extLst>
          </p:cNvPr>
          <p:cNvSpPr/>
          <p:nvPr/>
        </p:nvSpPr>
        <p:spPr>
          <a:xfrm>
            <a:off x="5471499" y="5512864"/>
            <a:ext cx="26997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Directives</a:t>
            </a:r>
            <a:endParaRPr lang="es-MX" sz="4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FC1269-30CE-4F8E-BAC2-96877B0DF4E8}"/>
              </a:ext>
            </a:extLst>
          </p:cNvPr>
          <p:cNvSpPr/>
          <p:nvPr/>
        </p:nvSpPr>
        <p:spPr>
          <a:xfrm>
            <a:off x="2444051" y="4616646"/>
            <a:ext cx="1212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Forms</a:t>
            </a:r>
            <a:endParaRPr lang="es-MX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65DB45-737B-4312-BB96-C58366F80FF7}"/>
              </a:ext>
            </a:extLst>
          </p:cNvPr>
          <p:cNvSpPr/>
          <p:nvPr/>
        </p:nvSpPr>
        <p:spPr>
          <a:xfrm>
            <a:off x="1582294" y="4044978"/>
            <a:ext cx="107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Lists</a:t>
            </a:r>
            <a:endParaRPr lang="es-MX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3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B819-4B97-4AE4-A686-4B3BD6AF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Vue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Instance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C20D-7B87-42ED-8A18-84E0D97D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6614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vm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Vue({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dirty="0">
                <a:solidFill>
                  <a:srgbClr val="B3B3B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options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C6ADF-0FAD-4A36-A4D1-78DD0A35A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" t="17415" r="5516" b="14262"/>
          <a:stretch/>
        </p:blipFill>
        <p:spPr>
          <a:xfrm>
            <a:off x="1405689" y="3112170"/>
            <a:ext cx="9380621" cy="27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1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C1BC-0CC9-49D2-B77C-997228A4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3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Data,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methods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and el (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Instance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Options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4EC5-E760-465C-950F-D5C6792A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vm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dirty="0">
                <a:solidFill>
                  <a:srgbClr val="E969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Vue({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 el: '#app',</a:t>
            </a:r>
          </a:p>
          <a:p>
            <a:pPr marL="0" indent="0"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 data: </a:t>
            </a: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nn-N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data</a:t>
            </a: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},</a:t>
            </a: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methods: {</a:t>
            </a:r>
          </a:p>
          <a:p>
            <a:pPr marL="0" indent="0">
              <a:buNone/>
            </a:pPr>
            <a:r>
              <a:rPr lang="nn-NO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// methods</a:t>
            </a:r>
            <a:endParaRPr lang="nn-NO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nn-NO" dirty="0">
                <a:latin typeface="Roboto" panose="02000000000000000000" pitchFamily="2" charset="0"/>
                <a:ea typeface="Roboto" panose="02000000000000000000" pitchFamily="2" charset="0"/>
              </a:rPr>
              <a:t>  }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0D2978-7B57-4819-9E61-D611DB8DD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14757"/>
              </p:ext>
            </p:extLst>
          </p:nvPr>
        </p:nvGraphicFramePr>
        <p:xfrm>
          <a:off x="3173185" y="3544094"/>
          <a:ext cx="5715000" cy="365760"/>
        </p:xfrm>
        <a:graphic>
          <a:graphicData uri="http://schemas.openxmlformats.org/drawingml/2006/table">
            <a:tbl>
              <a:tblPr/>
              <a:tblGrid>
                <a:gridCol w="5715000">
                  <a:extLst>
                    <a:ext uri="{9D8B030D-6E8A-4147-A177-3AD203B41FA5}">
                      <a16:colId xmlns:a16="http://schemas.microsoft.com/office/drawing/2014/main" val="299094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16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6951-562C-4E7F-84B1-FB08C9B3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Template</a:t>
            </a:r>
            <a:r>
              <a:rPr lang="es-MX" sz="4000" dirty="0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Syntax</a:t>
            </a:r>
            <a:endParaRPr lang="es-MX" sz="4000" dirty="0">
              <a:solidFill>
                <a:srgbClr val="34495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EDB-94C0-4D74-AAF3-BB2EA1ED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La forma más básica de enlace de datos es la interpolación de texto usando “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Mustache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 o en español la sintaxis de "Bigote" (llaves dobles)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solidFill>
                  <a:srgbClr val="2973B7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&lt;</a:t>
            </a:r>
            <a:r>
              <a:rPr lang="es-MX" altLang="es-MX" dirty="0" err="1">
                <a:solidFill>
                  <a:srgbClr val="2973B7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span</a:t>
            </a:r>
            <a:r>
              <a:rPr lang="es-MX" altLang="es-MX" dirty="0">
                <a:solidFill>
                  <a:srgbClr val="2973B7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&gt;</a:t>
            </a:r>
            <a:r>
              <a:rPr lang="es-MX" altLang="es-MX" dirty="0" err="1">
                <a:solidFill>
                  <a:srgbClr val="52525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Message</a:t>
            </a:r>
            <a:r>
              <a:rPr lang="es-MX" altLang="es-MX" dirty="0">
                <a:solidFill>
                  <a:srgbClr val="52525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 {{ </a:t>
            </a:r>
            <a:r>
              <a:rPr lang="es-MX" altLang="es-MX" dirty="0" err="1">
                <a:solidFill>
                  <a:srgbClr val="52525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msg</a:t>
            </a:r>
            <a:r>
              <a:rPr lang="es-MX" altLang="es-MX" dirty="0">
                <a:solidFill>
                  <a:srgbClr val="52525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}}</a:t>
            </a:r>
            <a:r>
              <a:rPr lang="es-MX" altLang="es-MX" dirty="0">
                <a:solidFill>
                  <a:srgbClr val="2973B7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&lt;/</a:t>
            </a:r>
            <a:r>
              <a:rPr lang="es-MX" altLang="es-MX" dirty="0" err="1">
                <a:solidFill>
                  <a:srgbClr val="2973B7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span</a:t>
            </a:r>
            <a:r>
              <a:rPr lang="es-MX" altLang="es-MX" dirty="0">
                <a:solidFill>
                  <a:srgbClr val="2973B7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&gt;</a:t>
            </a:r>
            <a:r>
              <a:rPr lang="es-MX" altLang="es-MX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8B1892-12A2-4699-87E7-457AC056D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4D8E-83B5-4CF6-BB4E-7C32B543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s-MX" sz="4000" dirty="0" err="1">
                <a:solidFill>
                  <a:srgbClr val="34495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Directives</a:t>
            </a:r>
            <a:endParaRPr lang="es-MX" sz="4000" dirty="0">
              <a:solidFill>
                <a:srgbClr val="34495E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B781-EA51-48E6-9E1B-BDAAAB0E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Las directivas son atributos especiales con el prefijo v-. El trabajo de una directiva es aplicar reactivamente efectos secundarios al DOM cuando cambia el valor de su expresión.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&lt;p v-if=</a:t>
            </a:r>
            <a:r>
              <a:rPr lang="en-US" dirty="0">
                <a:solidFill>
                  <a:srgbClr val="42B98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"seen"</a:t>
            </a:r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Now you see me</a:t>
            </a:r>
            <a:r>
              <a:rPr lang="en-US" dirty="0">
                <a:solidFill>
                  <a:srgbClr val="2973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&lt;/p&gt;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17AAFF-F1E0-4D55-A370-7CA2C022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430</Words>
  <Application>Microsoft Office PowerPoint</Application>
  <PresentationFormat>Widescreen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Roboto Medium</vt:lpstr>
      <vt:lpstr>Office Theme</vt:lpstr>
      <vt:lpstr>Vue.js</vt:lpstr>
      <vt:lpstr>Definición</vt:lpstr>
      <vt:lpstr>Cualidades</vt:lpstr>
      <vt:lpstr>Gran rendimiento en tiempo de ejecución</vt:lpstr>
      <vt:lpstr>Feature-Rich</vt:lpstr>
      <vt:lpstr>Vue Instance </vt:lpstr>
      <vt:lpstr>Data, methods and el (Instance Options)</vt:lpstr>
      <vt:lpstr>Template Syntax</vt:lpstr>
      <vt:lpstr>Directives</vt:lpstr>
      <vt:lpstr>Ejemplos</vt:lpstr>
      <vt:lpstr>Arguments</vt:lpstr>
      <vt:lpstr>Ejemplos</vt:lpstr>
      <vt:lpstr>Modifiers</vt:lpstr>
      <vt:lpstr>Shorthands</vt:lpstr>
      <vt:lpstr>Form Input Bindings</vt:lpstr>
      <vt:lpstr>Form Input Bindings Modificators</vt:lpstr>
      <vt:lpstr>Events</vt:lpstr>
      <vt:lpstr>Events Modificators</vt:lpstr>
      <vt:lpstr>Conditional Rendering</vt:lpstr>
      <vt:lpstr>List Rendering</vt:lpstr>
      <vt:lpstr>Computed Properties (Instance Options) </vt:lpstr>
      <vt:lpstr>Watchers (Instance Options) </vt:lpstr>
      <vt:lpstr>Lifecycle  Diagram</vt:lpstr>
      <vt:lpstr>Vue Devtools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Y��EZ MARTINEZ RAM�N EMMANUEL</dc:creator>
  <cp:lastModifiedBy>Y��EZ MARTINEZ RAM�N EMMANUEL</cp:lastModifiedBy>
  <cp:revision>41</cp:revision>
  <dcterms:created xsi:type="dcterms:W3CDTF">2018-11-04T16:18:13Z</dcterms:created>
  <dcterms:modified xsi:type="dcterms:W3CDTF">2018-11-15T21:45:03Z</dcterms:modified>
</cp:coreProperties>
</file>