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8" r:id="rId2"/>
    <p:sldId id="267" r:id="rId3"/>
    <p:sldId id="271" r:id="rId4"/>
    <p:sldId id="273" r:id="rId5"/>
    <p:sldId id="272" r:id="rId6"/>
    <p:sldId id="280" r:id="rId7"/>
    <p:sldId id="274" r:id="rId8"/>
    <p:sldId id="275" r:id="rId9"/>
    <p:sldId id="281" r:id="rId10"/>
    <p:sldId id="285" r:id="rId11"/>
    <p:sldId id="286" r:id="rId12"/>
    <p:sldId id="287" r:id="rId13"/>
    <p:sldId id="282" r:id="rId14"/>
    <p:sldId id="283" r:id="rId15"/>
    <p:sldId id="284" r:id="rId16"/>
    <p:sldId id="288" r:id="rId17"/>
    <p:sldId id="289" r:id="rId18"/>
    <p:sldId id="290" r:id="rId19"/>
    <p:sldId id="293" r:id="rId20"/>
    <p:sldId id="294" r:id="rId21"/>
    <p:sldId id="277" r:id="rId22"/>
    <p:sldId id="278" r:id="rId23"/>
    <p:sldId id="295" r:id="rId24"/>
    <p:sldId id="279" r:id="rId25"/>
    <p:sldId id="265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212" autoAdjust="0"/>
    <p:restoredTop sz="94660"/>
  </p:normalViewPr>
  <p:slideViewPr>
    <p:cSldViewPr>
      <p:cViewPr varScale="1">
        <p:scale>
          <a:sx n="68" d="100"/>
          <a:sy n="68" d="100"/>
        </p:scale>
        <p:origin x="-145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5486400" cy="914400"/>
          </a:xfrm>
        </p:spPr>
        <p:txBody>
          <a:bodyPr/>
          <a:lstStyle>
            <a:lvl1pPr>
              <a:defRPr sz="32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371600"/>
            <a:ext cx="8153400" cy="4724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5BB0C6-8FC1-47C0-B737-D54E21B5B868}" type="datetimeFigureOut">
              <a:rPr lang="en-US" smtClean="0"/>
              <a:pPr/>
              <a:t>11/29/2023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8887D6-2A35-42AC-99C1-5E14D32EE4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Tm="4000">
    <p:cut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LOGO.gif"/>
          <p:cNvPicPr>
            <a:picLocks noChangeAspect="1"/>
          </p:cNvPicPr>
          <p:nvPr/>
        </p:nvPicPr>
        <p:blipFill>
          <a:blip r:embed="rId2" cstate="print"/>
          <a:srcRect b="10713"/>
          <a:stretch>
            <a:fillRect/>
          </a:stretch>
        </p:blipFill>
        <p:spPr bwMode="auto">
          <a:xfrm>
            <a:off x="6553200" y="228600"/>
            <a:ext cx="20574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7"/>
          <p:cNvGrpSpPr>
            <a:grpSpLocks/>
          </p:cNvGrpSpPr>
          <p:nvPr/>
        </p:nvGrpSpPr>
        <p:grpSpPr bwMode="auto">
          <a:xfrm>
            <a:off x="6146800" y="0"/>
            <a:ext cx="2997200" cy="876300"/>
            <a:chOff x="6096000" y="3924300"/>
            <a:chExt cx="2997200" cy="876300"/>
          </a:xfrm>
        </p:grpSpPr>
        <p:sp>
          <p:nvSpPr>
            <p:cNvPr id="6" name="Rectangle 11"/>
            <p:cNvSpPr>
              <a:spLocks noChangeArrowheads="1"/>
            </p:cNvSpPr>
            <p:nvPr/>
          </p:nvSpPr>
          <p:spPr bwMode="auto"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pic>
          <p:nvPicPr>
            <p:cNvPr id="7" name="Picture 9" descr="LOGO.gif"/>
            <p:cNvPicPr>
              <a:picLocks noChangeAspect="1"/>
            </p:cNvPicPr>
            <p:nvPr/>
          </p:nvPicPr>
          <p:blipFill>
            <a:blip r:embed="rId2" cstate="print"/>
            <a:srcRect b="10713"/>
            <a:stretch>
              <a:fillRect/>
            </a:stretch>
          </p:blipFill>
          <p:spPr bwMode="auto">
            <a:xfrm>
              <a:off x="6502400" y="4152900"/>
              <a:ext cx="2057400" cy="635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Rectangle 7"/>
            <p:cNvSpPr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pic>
        <p:nvPicPr>
          <p:cNvPr id="9" name="Picture 15" descr="logo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53200" y="228600"/>
            <a:ext cx="19208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5BB0C6-8FC1-47C0-B737-D54E21B5B868}" type="datetimeFigureOut">
              <a:rPr lang="en-US" smtClean="0"/>
              <a:pPr/>
              <a:t>11/29/2023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8887D6-2A35-42AC-99C1-5E14D32EE4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Tm="4000">
    <p:cut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BB0C6-8FC1-47C0-B737-D54E21B5B868}" type="datetimeFigureOut">
              <a:rPr lang="en-US" smtClean="0"/>
              <a:pPr/>
              <a:t>11/29/2023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887D6-2A35-42AC-99C1-5E14D32EE4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Tm="4000">
    <p:cut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6477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3716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1D5BB0C6-8FC1-47C0-B737-D54E21B5B868}" type="datetimeFigureOut">
              <a:rPr lang="en-US" smtClean="0"/>
              <a:pPr/>
              <a:t>11/29/2023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b="1">
                <a:solidFill>
                  <a:srgbClr val="0070C0"/>
                </a:solidFill>
                <a:latin typeface="Times New Roman" pitchFamily="18" charset="0"/>
                <a:ea typeface="ＭＳ Ｐゴシック" charset="-128"/>
                <a:cs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0F8887D6-2A35-42AC-99C1-5E14D32EE4C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31" name="Rectangle 11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rgbClr val="FF33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 flipV="1">
            <a:off x="0" y="6705600"/>
            <a:ext cx="9144000" cy="198116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B/>
          </a:sp3d>
        </p:spPr>
        <p:txBody>
          <a:bodyPr wrap="none" anchor="ctr"/>
          <a:lstStyle/>
          <a:p>
            <a:pPr>
              <a:defRPr/>
            </a:pPr>
            <a:endParaRPr lang="en-US">
              <a:latin typeface="Calibri" charset="0"/>
              <a:ea typeface="ＭＳ Ｐゴシック" charset="-128"/>
            </a:endParaRPr>
          </a:p>
        </p:txBody>
      </p:sp>
      <p:pic>
        <p:nvPicPr>
          <p:cNvPr id="1035" name="Picture 10" descr="LOGO.gif"/>
          <p:cNvPicPr>
            <a:picLocks noChangeAspect="1"/>
          </p:cNvPicPr>
          <p:nvPr/>
        </p:nvPicPr>
        <p:blipFill>
          <a:blip r:embed="rId5" cstate="print"/>
          <a:srcRect b="10713"/>
          <a:stretch>
            <a:fillRect/>
          </a:stretch>
        </p:blipFill>
        <p:spPr bwMode="auto">
          <a:xfrm>
            <a:off x="6553200" y="228600"/>
            <a:ext cx="20574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6" name="Picture 10" descr="LOGO.gif"/>
          <p:cNvPicPr>
            <a:picLocks noChangeAspect="1"/>
          </p:cNvPicPr>
          <p:nvPr/>
        </p:nvPicPr>
        <p:blipFill>
          <a:blip r:embed="rId5" cstate="print"/>
          <a:srcRect b="10713"/>
          <a:stretch>
            <a:fillRect/>
          </a:stretch>
        </p:blipFill>
        <p:spPr bwMode="auto">
          <a:xfrm>
            <a:off x="6553200" y="228600"/>
            <a:ext cx="20574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6146800" y="0"/>
            <a:ext cx="2997200" cy="876300"/>
            <a:chOff x="6096000" y="3924300"/>
            <a:chExt cx="2997200" cy="876300"/>
          </a:xfrm>
        </p:grpSpPr>
        <p:sp>
          <p:nvSpPr>
            <p:cNvPr id="1039" name="Rectangle 11"/>
            <p:cNvSpPr>
              <a:spLocks noChangeArrowheads="1"/>
            </p:cNvSpPr>
            <p:nvPr/>
          </p:nvSpPr>
          <p:spPr bwMode="auto"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pic>
          <p:nvPicPr>
            <p:cNvPr id="1040" name="Picture 9" descr="LOGO.gif"/>
            <p:cNvPicPr>
              <a:picLocks noChangeAspect="1"/>
            </p:cNvPicPr>
            <p:nvPr/>
          </p:nvPicPr>
          <p:blipFill>
            <a:blip r:embed="rId5" cstate="print"/>
            <a:srcRect b="10713"/>
            <a:stretch>
              <a:fillRect/>
            </a:stretch>
          </p:blipFill>
          <p:spPr bwMode="auto">
            <a:xfrm>
              <a:off x="6502400" y="4152900"/>
              <a:ext cx="2057400" cy="635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" name="Rectangle 18"/>
            <p:cNvSpPr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pic>
        <p:nvPicPr>
          <p:cNvPr id="1038" name="Picture 15" descr="logo.jpg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553200" y="228600"/>
            <a:ext cx="19208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</p:sldLayoutIdLst>
  <p:transition advTm="4000">
    <p:cut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+mj-lt"/>
          <a:ea typeface="MS PGothic"/>
          <a:cs typeface="MS PGothic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MS PGothic"/>
          <a:cs typeface="MS PGothic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MS PGothic"/>
          <a:cs typeface="MS PGothic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MS PGothic"/>
          <a:cs typeface="MS PGothic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MS PGothic"/>
          <a:cs typeface="MS PGothic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ＭＳ Ｐゴシック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ＭＳ Ｐゴシック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ＭＳ Ｐゴシック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ＭＳ Ｐゴシック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/>
          <a:cs typeface="MS PGothic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/>
          <a:cs typeface="MS PGothic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/>
          <a:cs typeface="MS PGothic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/>
          <a:cs typeface="MS PGothic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/>
          <a:cs typeface="MS PGothic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5786" y="1071546"/>
            <a:ext cx="7560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  <a:latin typeface="Arial Black" pitchFamily="34" charset="0"/>
              </a:rPr>
              <a:t>Project Based Learning -</a:t>
            </a:r>
            <a:r>
              <a:rPr lang="en-US" sz="3600" dirty="0" smtClean="0">
                <a:solidFill>
                  <a:srgbClr val="FF0000"/>
                </a:solidFill>
                <a:latin typeface="Arial Black" pitchFamily="34" charset="0"/>
              </a:rPr>
              <a:t>III</a:t>
            </a:r>
            <a:endParaRPr lang="en-US" sz="3600" dirty="0">
              <a:solidFill>
                <a:srgbClr val="FF0000"/>
              </a:solidFill>
              <a:latin typeface="Arial Black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75856" y="4653136"/>
            <a:ext cx="25519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9596CC0-0544-9FD2-7AFD-B23ECB7AE8F4}"/>
              </a:ext>
            </a:extLst>
          </p:cNvPr>
          <p:cNvSpPr txBox="1"/>
          <p:nvPr/>
        </p:nvSpPr>
        <p:spPr>
          <a:xfrm>
            <a:off x="2000232" y="2714620"/>
            <a:ext cx="5112568" cy="280076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Team Details:</a:t>
            </a:r>
          </a:p>
          <a:p>
            <a:r>
              <a:rPr lang="en-US" sz="2000" b="1" dirty="0"/>
              <a:t>Ayush </a:t>
            </a:r>
            <a:r>
              <a:rPr lang="en-US" sz="2000" b="1" dirty="0" err="1"/>
              <a:t>Bansal</a:t>
            </a:r>
            <a:r>
              <a:rPr lang="en-US" sz="2000" b="1" dirty="0"/>
              <a:t> </a:t>
            </a:r>
            <a:r>
              <a:rPr lang="en-US" sz="2000" b="1" dirty="0" smtClean="0"/>
              <a:t>  (2210993778)</a:t>
            </a:r>
            <a:endParaRPr lang="en-US" sz="2000" b="1" dirty="0"/>
          </a:p>
          <a:p>
            <a:r>
              <a:rPr lang="en-US" sz="2000" b="1" dirty="0" err="1" smtClean="0"/>
              <a:t>Manya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Saini</a:t>
            </a:r>
            <a:r>
              <a:rPr lang="en-US" sz="2000" b="1" dirty="0" smtClean="0"/>
              <a:t>     (2210993814)</a:t>
            </a:r>
          </a:p>
          <a:p>
            <a:r>
              <a:rPr lang="en-US" sz="2000" b="1" dirty="0" err="1" smtClean="0"/>
              <a:t>Virender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G</a:t>
            </a:r>
            <a:r>
              <a:rPr lang="en-US" sz="2000" b="1" dirty="0" err="1" smtClean="0"/>
              <a:t>arg</a:t>
            </a:r>
            <a:r>
              <a:rPr lang="en-US" sz="2000" b="1" dirty="0" smtClean="0"/>
              <a:t>  (2210993861)</a:t>
            </a:r>
            <a:endParaRPr lang="en-US" sz="2000" b="1" dirty="0"/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Faculty Coordinator:</a:t>
            </a:r>
          </a:p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Dr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Kanika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Dr.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Tanvi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Sood</a:t>
            </a:r>
            <a:endParaRPr lang="en-US" b="1" dirty="0"/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87624" y="5661248"/>
            <a:ext cx="69470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Chitkara</a:t>
            </a:r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University Institute of Engineering and Technology, </a:t>
            </a:r>
          </a:p>
          <a:p>
            <a:pPr algn="ctr"/>
            <a:r>
              <a:rPr lang="en-US" sz="20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Chitkara</a:t>
            </a:r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University, Punjab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CB6E913B-EEEA-3889-CDF3-6540FEA9BDF3}"/>
              </a:ext>
            </a:extLst>
          </p:cNvPr>
          <p:cNvSpPr txBox="1"/>
          <p:nvPr/>
        </p:nvSpPr>
        <p:spPr>
          <a:xfrm>
            <a:off x="1857356" y="1643050"/>
            <a:ext cx="5148064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 err="1" smtClean="0">
                <a:latin typeface="Times New Roman" pitchFamily="18" charset="0"/>
                <a:cs typeface="Times New Roman" pitchFamily="18" charset="0"/>
              </a:rPr>
              <a:t>StartUp</a:t>
            </a:r>
            <a:r>
              <a:rPr lang="en-US" sz="2800" b="1" u="sng" dirty="0" smtClean="0">
                <a:latin typeface="Times New Roman" pitchFamily="18" charset="0"/>
                <a:cs typeface="Times New Roman" pitchFamily="18" charset="0"/>
              </a:rPr>
              <a:t> Alchemy</a:t>
            </a:r>
            <a:r>
              <a:rPr lang="en-US" sz="2800" u="sng" dirty="0" smtClean="0">
                <a:latin typeface="Times New Roman" pitchFamily="18" charset="0"/>
                <a:cs typeface="Times New Roman" pitchFamily="18" charset="0"/>
              </a:rPr>
              <a:t>: Turning Data into Success Spells</a:t>
            </a:r>
            <a:endParaRPr lang="en-US" sz="2400" u="sng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IN" sz="2400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Project Highlights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="" xmlns:a16="http://schemas.microsoft.com/office/drawing/2014/main" id="{63B7C214-9C4B-410D-816A-6B3C8059C7BA}"/>
              </a:ext>
            </a:extLst>
          </p:cNvPr>
          <p:cNvSpPr txBox="1">
            <a:spLocks/>
          </p:cNvSpPr>
          <p:nvPr/>
        </p:nvSpPr>
        <p:spPr>
          <a:xfrm>
            <a:off x="2571736" y="1920867"/>
            <a:ext cx="36301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all" spc="10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Sankey</a:t>
            </a:r>
            <a:r>
              <a:rPr kumimoji="0" lang="en-US" sz="1600" b="1" i="0" u="none" strike="noStrike" kern="1200" cap="all" spc="10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plot </a:t>
            </a:r>
            <a:r>
              <a:rPr kumimoji="0" lang="en-US" sz="1600" b="1" i="0" u="none" strike="noStrike" kern="1200" cap="all" spc="10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endParaRPr kumimoji="0" lang="en-US" sz="1600" b="1" i="0" u="none" strike="noStrike" kern="1200" cap="all" spc="10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Title 3">
            <a:extLst>
              <a:ext uri="{FF2B5EF4-FFF2-40B4-BE49-F238E27FC236}">
                <a16:creationId xmlns="" xmlns:a16="http://schemas.microsoft.com/office/drawing/2014/main" id="{55E27C7C-4B68-4BBC-BF36-8959D8493E4A}"/>
              </a:ext>
            </a:extLst>
          </p:cNvPr>
          <p:cNvSpPr txBox="1">
            <a:spLocks/>
          </p:cNvSpPr>
          <p:nvPr/>
        </p:nvSpPr>
        <p:spPr>
          <a:xfrm>
            <a:off x="-714412" y="1214422"/>
            <a:ext cx="10515600" cy="1325563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MS PGothic"/>
                <a:cs typeface="MS PGothic"/>
              </a:rPr>
              <a:t>Lead Investors </a:t>
            </a:r>
            <a:r>
              <a:rPr kumimoji="0" lang="en-US" sz="3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MS PGothic"/>
                <a:cs typeface="MS PGothic"/>
                <a:sym typeface="Wingdings" pitchFamily="2" charset="2"/>
              </a:rPr>
              <a:t> Success relation</a:t>
            </a: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MS PGothic"/>
              <a:cs typeface="MS PGothic"/>
            </a:endParaRPr>
          </a:p>
        </p:txBody>
      </p:sp>
      <p:pic>
        <p:nvPicPr>
          <p:cNvPr id="10" name="Picture 9" descr="plot 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96" y="2714620"/>
            <a:ext cx="8200723" cy="2745012"/>
          </a:xfrm>
          <a:prstGeom prst="rect">
            <a:avLst/>
          </a:prstGeom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Project Highlights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="" xmlns:a16="http://schemas.microsoft.com/office/drawing/2014/main" id="{63B7C214-9C4B-410D-816A-6B3C8059C7BA}"/>
              </a:ext>
            </a:extLst>
          </p:cNvPr>
          <p:cNvSpPr txBox="1">
            <a:spLocks/>
          </p:cNvSpPr>
          <p:nvPr/>
        </p:nvSpPr>
        <p:spPr>
          <a:xfrm>
            <a:off x="2571736" y="1920867"/>
            <a:ext cx="36301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all" spc="10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Sankey</a:t>
            </a:r>
            <a:r>
              <a:rPr kumimoji="0" lang="en-US" sz="1600" b="1" i="0" u="none" strike="noStrike" kern="1200" cap="all" spc="10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plot </a:t>
            </a:r>
            <a:r>
              <a:rPr kumimoji="0" lang="en-US" sz="1600" b="1" i="0" u="none" strike="noStrike" kern="1200" cap="all" spc="10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r>
            <a:endParaRPr kumimoji="0" lang="en-US" sz="1600" b="1" i="0" u="none" strike="noStrike" kern="1200" cap="all" spc="10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="" xmlns:a16="http://schemas.microsoft.com/office/drawing/2014/main" id="{80F287FE-1EFA-4C15-BFDD-1EE3F2D37BF1}"/>
              </a:ext>
            </a:extLst>
          </p:cNvPr>
          <p:cNvSpPr txBox="1">
            <a:spLocks/>
          </p:cNvSpPr>
          <p:nvPr/>
        </p:nvSpPr>
        <p:spPr>
          <a:xfrm>
            <a:off x="-357222" y="1000108"/>
            <a:ext cx="9830671" cy="83956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MS PGothic"/>
                <a:cs typeface="MS PGothic"/>
              </a:rPr>
              <a:t>No. of acquisitions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MS PGothic"/>
                <a:cs typeface="MS PGothic"/>
                <a:sym typeface="Wingdings" pitchFamily="2" charset="2"/>
              </a:rPr>
              <a:t> Success relation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MS PGothic"/>
              <a:cs typeface="MS PGothic"/>
            </a:endParaRPr>
          </a:p>
        </p:txBody>
      </p:sp>
      <p:pic>
        <p:nvPicPr>
          <p:cNvPr id="10" name="Picture 9" descr="plot 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48" y="2857496"/>
            <a:ext cx="7817427" cy="2994270"/>
          </a:xfrm>
          <a:prstGeom prst="rect">
            <a:avLst/>
          </a:prstGeom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Project Highlights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32" y="1071546"/>
            <a:ext cx="8929750" cy="1357322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MS PGothic"/>
                <a:cs typeface="MS PGothic"/>
              </a:rPr>
              <a:t>Scatter Plot between PRICE ACQUIRED &amp; TOTAL FUNDING received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MS PGothic"/>
              <a:cs typeface="MS PGothic"/>
            </a:endParaRPr>
          </a:p>
        </p:txBody>
      </p:sp>
      <p:pic>
        <p:nvPicPr>
          <p:cNvPr id="8" name="Picture 7" descr="plot 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58" y="2447646"/>
            <a:ext cx="8485980" cy="3267370"/>
          </a:xfrm>
          <a:prstGeom prst="rect">
            <a:avLst/>
          </a:prstGeom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Project Highlights</a:t>
            </a:r>
          </a:p>
        </p:txBody>
      </p:sp>
      <p:pic>
        <p:nvPicPr>
          <p:cNvPr id="6" name="Picture 5" descr="Correlati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44" y="1017362"/>
            <a:ext cx="2422896" cy="255451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 descr="investor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1736" y="928670"/>
            <a:ext cx="3182050" cy="135811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7" descr="Scatter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3174" y="2334874"/>
            <a:ext cx="3070473" cy="13084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Picture 8" descr="Acquistions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5786" y="3516480"/>
            <a:ext cx="3819358" cy="162703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Picture 9" descr="Rounds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2910" y="4929198"/>
            <a:ext cx="4076947" cy="173676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1" name="TextBox 10"/>
          <p:cNvSpPr txBox="1"/>
          <p:nvPr/>
        </p:nvSpPr>
        <p:spPr>
          <a:xfrm>
            <a:off x="5715008" y="2005133"/>
            <a:ext cx="328994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We are </a:t>
            </a:r>
            <a:r>
              <a:rPr lang="en-US" sz="2400" b="1" dirty="0" smtClean="0"/>
              <a:t>identifying</a:t>
            </a:r>
            <a:r>
              <a:rPr lang="en-US" sz="2400" dirty="0" smtClean="0"/>
              <a:t> the top correlated features and grouping them into different ranges, to </a:t>
            </a:r>
            <a:r>
              <a:rPr lang="en-US" sz="2400" b="1" dirty="0" smtClean="0"/>
              <a:t>explore</a:t>
            </a:r>
            <a:r>
              <a:rPr lang="en-US" sz="2400" dirty="0" smtClean="0"/>
              <a:t> the relationship between features in each group to their labels. We are visually </a:t>
            </a:r>
            <a:r>
              <a:rPr lang="en-US" sz="2400" b="1" dirty="0" smtClean="0"/>
              <a:t>discovering</a:t>
            </a:r>
            <a:r>
              <a:rPr lang="en-US" sz="2400" dirty="0" smtClean="0"/>
              <a:t> the strong correlation between the feature and labels.</a:t>
            </a:r>
            <a:endParaRPr lang="en-US" sz="2400" dirty="0"/>
          </a:p>
        </p:txBody>
      </p:sp>
      <p:sp>
        <p:nvSpPr>
          <p:cNvPr id="12" name="Title 1">
            <a:extLst>
              <a:ext uri="{FF2B5EF4-FFF2-40B4-BE49-F238E27FC236}">
                <a16:creationId xmlns="" xmlns:a16="http://schemas.microsoft.com/office/drawing/2014/main" id="{94FDFB95-2803-4882-8DE6-333A75D37240}"/>
              </a:ext>
            </a:extLst>
          </p:cNvPr>
          <p:cNvSpPr txBox="1">
            <a:spLocks/>
          </p:cNvSpPr>
          <p:nvPr/>
        </p:nvSpPr>
        <p:spPr>
          <a:xfrm>
            <a:off x="4714876" y="1118740"/>
            <a:ext cx="5294066" cy="138156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MS PGothic"/>
                <a:cs typeface="MS PGothic"/>
              </a:rPr>
              <a:t>Significance</a:t>
            </a: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MS PGothic"/>
              <a:cs typeface="MS PGothic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Project Highlights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642974" y="928670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MS PGothic"/>
                <a:cs typeface="MS PGothic"/>
              </a:rPr>
              <a:t>Our Website</a:t>
            </a:r>
            <a:endParaRPr kumimoji="0" lang="en-US" sz="4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MS PGothic"/>
              <a:cs typeface="MS PGothic"/>
            </a:endParaRPr>
          </a:p>
        </p:txBody>
      </p:sp>
      <p:pic>
        <p:nvPicPr>
          <p:cNvPr id="7" name="Picture 6" descr="p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34" y="1785926"/>
            <a:ext cx="8101046" cy="431146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Project Highlights</a:t>
            </a:r>
          </a:p>
        </p:txBody>
      </p:sp>
      <p:sp>
        <p:nvSpPr>
          <p:cNvPr id="6" name="Title 1">
            <a:extLst>
              <a:ext uri="{FF2B5EF4-FFF2-40B4-BE49-F238E27FC236}">
                <a16:creationId xmlns="" xmlns:a16="http://schemas.microsoft.com/office/drawing/2014/main" id="{80F287FE-1EFA-4C15-BFDD-1EE3F2D37BF1}"/>
              </a:ext>
            </a:extLst>
          </p:cNvPr>
          <p:cNvSpPr txBox="1">
            <a:spLocks/>
          </p:cNvSpPr>
          <p:nvPr/>
        </p:nvSpPr>
        <p:spPr>
          <a:xfrm>
            <a:off x="-1000164" y="857232"/>
            <a:ext cx="10875699" cy="126047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MS PGothic"/>
                <a:cs typeface="MS PGothic"/>
              </a:rPr>
              <a:t>Visualization of ROC Curve 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MS PGothic"/>
              <a:cs typeface="MS PGothic"/>
            </a:endParaRPr>
          </a:p>
        </p:txBody>
      </p:sp>
      <p:pic>
        <p:nvPicPr>
          <p:cNvPr id="7" name="Picture 6" descr="roc 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58" y="1571612"/>
            <a:ext cx="8369973" cy="44698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Footer Placeholder 4">
            <a:extLst>
              <a:ext uri="{FF2B5EF4-FFF2-40B4-BE49-F238E27FC236}">
                <a16:creationId xmlns="" xmlns:a16="http://schemas.microsoft.com/office/drawing/2014/main" id="{63B7C214-9C4B-410D-816A-6B3C8059C7BA}"/>
              </a:ext>
            </a:extLst>
          </p:cNvPr>
          <p:cNvSpPr txBox="1">
            <a:spLocks/>
          </p:cNvSpPr>
          <p:nvPr/>
        </p:nvSpPr>
        <p:spPr>
          <a:xfrm>
            <a:off x="2143108" y="6143644"/>
            <a:ext cx="51053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all" spc="10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ROC curve for gradient boosting Algorithm</a:t>
            </a:r>
            <a:endParaRPr kumimoji="0" lang="en-US" sz="1200" b="1" i="0" u="none" strike="noStrike" kern="1200" cap="all" spc="10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Project Highlights</a:t>
            </a:r>
          </a:p>
        </p:txBody>
      </p:sp>
      <p:sp>
        <p:nvSpPr>
          <p:cNvPr id="6" name="Title 1">
            <a:extLst>
              <a:ext uri="{FF2B5EF4-FFF2-40B4-BE49-F238E27FC236}">
                <a16:creationId xmlns="" xmlns:a16="http://schemas.microsoft.com/office/drawing/2014/main" id="{80F287FE-1EFA-4C15-BFDD-1EE3F2D37BF1}"/>
              </a:ext>
            </a:extLst>
          </p:cNvPr>
          <p:cNvSpPr txBox="1">
            <a:spLocks/>
          </p:cNvSpPr>
          <p:nvPr/>
        </p:nvSpPr>
        <p:spPr>
          <a:xfrm>
            <a:off x="-1000164" y="857232"/>
            <a:ext cx="10875699" cy="126047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MS PGothic"/>
                <a:cs typeface="MS PGothic"/>
              </a:rPr>
              <a:t>Visualization of ROC Curve 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MS PGothic"/>
              <a:cs typeface="MS PGothic"/>
            </a:endParaRPr>
          </a:p>
        </p:txBody>
      </p:sp>
      <p:sp>
        <p:nvSpPr>
          <p:cNvPr id="8" name="Footer Placeholder 4">
            <a:extLst>
              <a:ext uri="{FF2B5EF4-FFF2-40B4-BE49-F238E27FC236}">
                <a16:creationId xmlns="" xmlns:a16="http://schemas.microsoft.com/office/drawing/2014/main" id="{63B7C214-9C4B-410D-816A-6B3C8059C7BA}"/>
              </a:ext>
            </a:extLst>
          </p:cNvPr>
          <p:cNvSpPr txBox="1">
            <a:spLocks/>
          </p:cNvSpPr>
          <p:nvPr/>
        </p:nvSpPr>
        <p:spPr>
          <a:xfrm>
            <a:off x="1857356" y="6278585"/>
            <a:ext cx="51053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all" spc="10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ROC curve for decision</a:t>
            </a:r>
            <a:r>
              <a:rPr kumimoji="0" lang="en-US" sz="1200" b="1" i="0" u="none" strike="noStrike" kern="1200" cap="all" spc="10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trees</a:t>
            </a:r>
            <a:r>
              <a:rPr kumimoji="0" lang="en-US" sz="1200" b="1" i="0" u="none" strike="noStrike" kern="1200" cap="all" spc="10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Algorithm</a:t>
            </a:r>
            <a:endParaRPr kumimoji="0" lang="en-US" sz="1200" b="1" i="0" u="none" strike="noStrike" kern="1200" cap="all" spc="10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" name="Picture 8" descr="roc d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953" y="1500174"/>
            <a:ext cx="8539327" cy="471490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Project Highlights</a:t>
            </a:r>
          </a:p>
        </p:txBody>
      </p:sp>
      <p:sp>
        <p:nvSpPr>
          <p:cNvPr id="6" name="Title 1">
            <a:extLst>
              <a:ext uri="{FF2B5EF4-FFF2-40B4-BE49-F238E27FC236}">
                <a16:creationId xmlns="" xmlns:a16="http://schemas.microsoft.com/office/drawing/2014/main" id="{80F287FE-1EFA-4C15-BFDD-1EE3F2D37BF1}"/>
              </a:ext>
            </a:extLst>
          </p:cNvPr>
          <p:cNvSpPr txBox="1">
            <a:spLocks/>
          </p:cNvSpPr>
          <p:nvPr/>
        </p:nvSpPr>
        <p:spPr>
          <a:xfrm>
            <a:off x="-1000164" y="857232"/>
            <a:ext cx="10875699" cy="126047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MS PGothic"/>
                <a:cs typeface="MS PGothic"/>
              </a:rPr>
              <a:t>Visualization of ROC Curve 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MS PGothic"/>
              <a:cs typeface="MS PGothic"/>
            </a:endParaRPr>
          </a:p>
        </p:txBody>
      </p:sp>
      <p:sp>
        <p:nvSpPr>
          <p:cNvPr id="8" name="Footer Placeholder 4">
            <a:extLst>
              <a:ext uri="{FF2B5EF4-FFF2-40B4-BE49-F238E27FC236}">
                <a16:creationId xmlns="" xmlns:a16="http://schemas.microsoft.com/office/drawing/2014/main" id="{63B7C214-9C4B-410D-816A-6B3C8059C7BA}"/>
              </a:ext>
            </a:extLst>
          </p:cNvPr>
          <p:cNvSpPr txBox="1">
            <a:spLocks/>
          </p:cNvSpPr>
          <p:nvPr/>
        </p:nvSpPr>
        <p:spPr>
          <a:xfrm>
            <a:off x="1928794" y="6278585"/>
            <a:ext cx="51053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all" spc="10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ROC curve for Random</a:t>
            </a:r>
            <a:r>
              <a:rPr kumimoji="0" lang="en-US" sz="1200" b="1" i="0" u="none" strike="noStrike" kern="1200" cap="all" spc="10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forests</a:t>
            </a:r>
            <a:r>
              <a:rPr kumimoji="0" lang="en-US" sz="1200" b="1" i="0" u="none" strike="noStrike" kern="1200" cap="all" spc="10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Algorithm</a:t>
            </a:r>
            <a:endParaRPr kumimoji="0" lang="en-US" sz="1200" b="1" i="0" u="none" strike="noStrike" kern="1200" cap="all" spc="10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" name="Picture 8" descr="roc rf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58" y="1532881"/>
            <a:ext cx="8430802" cy="475363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Project Highlights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-500098" y="817553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MS PGothic"/>
                <a:cs typeface="MS PGothic"/>
              </a:rPr>
              <a:t>Geospatial Visualization</a:t>
            </a:r>
            <a:endParaRPr kumimoji="0" lang="en-US" sz="4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MS PGothic"/>
              <a:cs typeface="MS PGothic"/>
            </a:endParaRPr>
          </a:p>
        </p:txBody>
      </p:sp>
      <p:pic>
        <p:nvPicPr>
          <p:cNvPr id="10" name="Picture 9" descr="m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20" y="1673228"/>
            <a:ext cx="8660974" cy="40417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Footer Placeholder 4">
            <a:extLst>
              <a:ext uri="{FF2B5EF4-FFF2-40B4-BE49-F238E27FC236}">
                <a16:creationId xmlns="" xmlns:a16="http://schemas.microsoft.com/office/drawing/2014/main" id="{63B7C214-9C4B-410D-816A-6B3C8059C7BA}"/>
              </a:ext>
            </a:extLst>
          </p:cNvPr>
          <p:cNvSpPr txBox="1">
            <a:spLocks/>
          </p:cNvSpPr>
          <p:nvPr/>
        </p:nvSpPr>
        <p:spPr>
          <a:xfrm>
            <a:off x="2181245" y="5857892"/>
            <a:ext cx="51053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cap="all" spc="100" dirty="0" smtClean="0"/>
              <a:t>For gradient Boosting</a:t>
            </a:r>
            <a:r>
              <a:rPr kumimoji="0" lang="en-US" sz="1200" b="1" i="0" u="none" strike="noStrike" kern="1200" cap="all" spc="10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Algorithm</a:t>
            </a:r>
            <a:endParaRPr kumimoji="0" lang="en-US" sz="1200" b="1" i="0" u="none" strike="noStrike" kern="1200" cap="all" spc="10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Project Highlights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-500098" y="817553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MS PGothic"/>
                <a:cs typeface="MS PGothic"/>
              </a:rPr>
              <a:t>Geospatial Visualization</a:t>
            </a:r>
            <a:endParaRPr kumimoji="0" lang="en-US" sz="4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MS PGothic"/>
              <a:cs typeface="MS PGothic"/>
            </a:endParaRPr>
          </a:p>
        </p:txBody>
      </p:sp>
      <p:sp>
        <p:nvSpPr>
          <p:cNvPr id="11" name="Footer Placeholder 4">
            <a:extLst>
              <a:ext uri="{FF2B5EF4-FFF2-40B4-BE49-F238E27FC236}">
                <a16:creationId xmlns="" xmlns:a16="http://schemas.microsoft.com/office/drawing/2014/main" id="{63B7C214-9C4B-410D-816A-6B3C8059C7BA}"/>
              </a:ext>
            </a:extLst>
          </p:cNvPr>
          <p:cNvSpPr txBox="1">
            <a:spLocks/>
          </p:cNvSpPr>
          <p:nvPr/>
        </p:nvSpPr>
        <p:spPr>
          <a:xfrm>
            <a:off x="2181245" y="5857892"/>
            <a:ext cx="51053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cap="all" spc="100" dirty="0" smtClean="0"/>
              <a:t>For decision trees</a:t>
            </a:r>
            <a:r>
              <a:rPr kumimoji="0" lang="en-US" sz="1200" b="1" i="0" u="none" strike="noStrike" kern="1200" cap="all" spc="10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Algorithm</a:t>
            </a:r>
            <a:endParaRPr kumimoji="0" lang="en-US" sz="1200" b="1" i="0" u="none" strike="noStrike" kern="1200" cap="all" spc="10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Picture 5" descr="m d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443" y="1681475"/>
            <a:ext cx="8775275" cy="410497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Table of Contents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980728"/>
            <a:ext cx="691276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Introduction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Problem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Statement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Technical Details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Flow Chart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Key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Features 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Project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Highlights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Bonus Feature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Conclusion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References/Links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used</a:t>
            </a:r>
          </a:p>
          <a:p>
            <a:pPr>
              <a:buFont typeface="Arial" pitchFamily="34" charset="0"/>
              <a:buChar char="•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Project Highlights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-500098" y="817553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MS PGothic"/>
                <a:cs typeface="MS PGothic"/>
              </a:rPr>
              <a:t>Geospatial Visualization</a:t>
            </a:r>
            <a:endParaRPr kumimoji="0" lang="en-US" sz="4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MS PGothic"/>
              <a:cs typeface="MS PGothic"/>
            </a:endParaRPr>
          </a:p>
        </p:txBody>
      </p:sp>
      <p:sp>
        <p:nvSpPr>
          <p:cNvPr id="11" name="Footer Placeholder 4">
            <a:extLst>
              <a:ext uri="{FF2B5EF4-FFF2-40B4-BE49-F238E27FC236}">
                <a16:creationId xmlns="" xmlns:a16="http://schemas.microsoft.com/office/drawing/2014/main" id="{63B7C214-9C4B-410D-816A-6B3C8059C7BA}"/>
              </a:ext>
            </a:extLst>
          </p:cNvPr>
          <p:cNvSpPr txBox="1">
            <a:spLocks/>
          </p:cNvSpPr>
          <p:nvPr/>
        </p:nvSpPr>
        <p:spPr>
          <a:xfrm>
            <a:off x="2181245" y="5857892"/>
            <a:ext cx="51053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cap="all" spc="100" dirty="0" smtClean="0"/>
              <a:t>For random forests</a:t>
            </a:r>
            <a:r>
              <a:rPr kumimoji="0" lang="en-US" sz="1200" b="1" i="0" u="none" strike="noStrike" kern="1200" cap="all" spc="10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Algorithm</a:t>
            </a:r>
            <a:endParaRPr kumimoji="0" lang="en-US" sz="1200" b="1" i="0" u="none" strike="noStrike" kern="1200" cap="all" spc="10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Picture 5" descr="m rf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1634510"/>
            <a:ext cx="8875750" cy="408050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Bonus 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Features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ubtitle 7">
            <a:extLst>
              <a:ext uri="{FF2B5EF4-FFF2-40B4-BE49-F238E27FC236}">
                <a16:creationId xmlns="" xmlns:a16="http://schemas.microsoft.com/office/drawing/2014/main" id="{50061247-EA4F-4DFA-AFCE-648487762CF7}"/>
              </a:ext>
            </a:extLst>
          </p:cNvPr>
          <p:cNvSpPr txBox="1">
            <a:spLocks/>
          </p:cNvSpPr>
          <p:nvPr/>
        </p:nvSpPr>
        <p:spPr>
          <a:xfrm>
            <a:off x="4572000" y="1357298"/>
            <a:ext cx="4499136" cy="4714908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/>
                <a:cs typeface="MS PGothic"/>
              </a:rPr>
              <a:t>Multi-Model Approach: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/>
                <a:cs typeface="MS PGothic"/>
              </a:rPr>
              <a:t>The project employs three distinct machine learning models—Gradient Boosting, Random Forest, and Decision Tree Classifier—providing a comprehensive understanding of startup prediction.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/>
              <a:cs typeface="MS PGothic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/>
                <a:cs typeface="Times New Roman" pitchFamily="18" charset="0"/>
              </a:rPr>
              <a:t>State-Level Analysis: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/>
                <a:cs typeface="MS PGothic"/>
              </a:rPr>
              <a:t>Unlike many other prediction models, our project provides a granular state-level analysis.</a:t>
            </a:r>
          </a:p>
        </p:txBody>
      </p:sp>
      <p:pic>
        <p:nvPicPr>
          <p:cNvPr id="5" name="Picture 4" descr="page 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44" y="1285860"/>
            <a:ext cx="4403255" cy="221457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 descr="m d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2844" y="4071447"/>
            <a:ext cx="4429767" cy="207219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Footer Placeholder 4">
            <a:extLst>
              <a:ext uri="{FF2B5EF4-FFF2-40B4-BE49-F238E27FC236}">
                <a16:creationId xmlns="" xmlns:a16="http://schemas.microsoft.com/office/drawing/2014/main" id="{63B7C214-9C4B-410D-816A-6B3C8059C7BA}"/>
              </a:ext>
            </a:extLst>
          </p:cNvPr>
          <p:cNvSpPr txBox="1">
            <a:spLocks/>
          </p:cNvSpPr>
          <p:nvPr/>
        </p:nvSpPr>
        <p:spPr>
          <a:xfrm>
            <a:off x="642910" y="3500438"/>
            <a:ext cx="36301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all" spc="10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Multi-Model approach</a:t>
            </a:r>
            <a:endParaRPr kumimoji="0" lang="en-US" sz="1200" b="1" i="0" u="none" strike="noStrike" kern="1200" cap="all" spc="10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Footer Placeholder 4">
            <a:extLst>
              <a:ext uri="{FF2B5EF4-FFF2-40B4-BE49-F238E27FC236}">
                <a16:creationId xmlns="" xmlns:a16="http://schemas.microsoft.com/office/drawing/2014/main" id="{63B7C214-9C4B-410D-816A-6B3C8059C7BA}"/>
              </a:ext>
            </a:extLst>
          </p:cNvPr>
          <p:cNvSpPr txBox="1">
            <a:spLocks/>
          </p:cNvSpPr>
          <p:nvPr/>
        </p:nvSpPr>
        <p:spPr>
          <a:xfrm>
            <a:off x="642910" y="6135709"/>
            <a:ext cx="36301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all" spc="10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State-level</a:t>
            </a:r>
            <a:r>
              <a:rPr kumimoji="0" lang="en-US" sz="1200" b="1" i="0" u="none" strike="noStrike" kern="1200" cap="all" spc="10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analysis</a:t>
            </a:r>
            <a:endParaRPr kumimoji="0" lang="en-US" sz="1200" b="1" i="0" u="none" strike="noStrike" kern="1200" cap="all" spc="10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Future Scope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B0881FA9-F3B0-4912-B0E1-352094195C30}"/>
              </a:ext>
            </a:extLst>
          </p:cNvPr>
          <p:cNvSpPr txBox="1">
            <a:spLocks/>
          </p:cNvSpPr>
          <p:nvPr/>
        </p:nvSpPr>
        <p:spPr>
          <a:xfrm>
            <a:off x="428596" y="928670"/>
            <a:ext cx="8072494" cy="4857784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/>
                <a:cs typeface="MS PGothic"/>
              </a:rPr>
              <a:t>    The future trajectory of "Startup Alchemy" envisions an iterative process of model refinement, embracing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/>
                <a:cs typeface="MS PGothic"/>
              </a:rPr>
              <a:t>real-time data feeds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/>
                <a:cs typeface="MS PGothic"/>
              </a:rPr>
              <a:t>, and expanding predictive capacities to encompass diverse sectors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/>
                <a:cs typeface="MS PGothic"/>
              </a:rPr>
              <a:t>beyond healthcare AI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/>
                <a:cs typeface="MS PGothic"/>
              </a:rPr>
              <a:t>. By fostering ongoing collaboration and staying agile, the project aims to remain at the forefront of startup success prediction, providing valuable insights and strategic guidance for entrepreneurs and investors alike.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/>
              <a:cs typeface="MS PGothic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Conclusion</a:t>
            </a:r>
          </a:p>
        </p:txBody>
      </p:sp>
      <p:pic>
        <p:nvPicPr>
          <p:cNvPr id="4" name="Picture 3" descr="plot 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20" y="894280"/>
            <a:ext cx="4157738" cy="139171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 descr="m d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8141" y="2428868"/>
            <a:ext cx="3999545" cy="187094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 descr="roc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461" y="4427596"/>
            <a:ext cx="2463152" cy="214467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 descr="correlation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857488" y="4429132"/>
            <a:ext cx="2032717" cy="214314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Subtitle 7">
            <a:extLst>
              <a:ext uri="{FF2B5EF4-FFF2-40B4-BE49-F238E27FC236}">
                <a16:creationId xmlns="" xmlns:a16="http://schemas.microsoft.com/office/drawing/2014/main" id="{50061247-EA4F-4DFA-AFCE-648487762CF7}"/>
              </a:ext>
            </a:extLst>
          </p:cNvPr>
          <p:cNvSpPr txBox="1">
            <a:spLocks/>
          </p:cNvSpPr>
          <p:nvPr/>
        </p:nvSpPr>
        <p:spPr>
          <a:xfrm>
            <a:off x="4714876" y="1285860"/>
            <a:ext cx="4214842" cy="521497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/>
                <a:cs typeface="MS PGothic"/>
              </a:rPr>
              <a:t>	In conclusion, our project pioneers a predictive model for success in healthcare AI startups, blending data analytics, machine learning, and advanced visualization. With a multi-model approach and user-friendly interface, it provides vital insights to navigate the unpredictable startup landscape.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/>
              <a:cs typeface="Times New Roman" pitchFamily="18" charset="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References/Links used</a:t>
            </a:r>
          </a:p>
        </p:txBody>
      </p:sp>
      <p:sp>
        <p:nvSpPr>
          <p:cNvPr id="3" name="Rectangle 2"/>
          <p:cNvSpPr/>
          <p:nvPr/>
        </p:nvSpPr>
        <p:spPr>
          <a:xfrm>
            <a:off x="571472" y="1785926"/>
            <a:ext cx="364333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IN" sz="1800" b="1" i="0" u="none" strike="noStrike" baseline="0" dirty="0" smtClean="0">
                <a:solidFill>
                  <a:srgbClr val="000000"/>
                </a:solidFill>
                <a:latin typeface="DMSans-Bold"/>
              </a:rPr>
              <a:t>“</a:t>
            </a:r>
            <a:r>
              <a:rPr lang="en-IN" b="1" dirty="0" smtClean="0">
                <a:solidFill>
                  <a:srgbClr val="000000"/>
                </a:solidFill>
                <a:latin typeface="DMSans-Bold"/>
              </a:rPr>
              <a:t>Predicting </a:t>
            </a:r>
            <a:r>
              <a:rPr lang="en-IN" b="1" dirty="0" err="1" smtClean="0">
                <a:solidFill>
                  <a:srgbClr val="000000"/>
                </a:solidFill>
                <a:latin typeface="DMSans-Bold"/>
              </a:rPr>
              <a:t>Startup</a:t>
            </a:r>
            <a:r>
              <a:rPr lang="en-IN" b="1" dirty="0" smtClean="0">
                <a:solidFill>
                  <a:srgbClr val="000000"/>
                </a:solidFill>
                <a:latin typeface="DMSans-Bold"/>
              </a:rPr>
              <a:t> Success Using Publicly Available Data</a:t>
            </a:r>
            <a:r>
              <a:rPr lang="en-IN" sz="1800" b="1" i="0" u="none" strike="noStrike" baseline="0" dirty="0" smtClean="0">
                <a:solidFill>
                  <a:srgbClr val="000000"/>
                </a:solidFill>
                <a:latin typeface="DMSans-Bold"/>
              </a:rPr>
              <a:t>”</a:t>
            </a:r>
            <a:endParaRPr lang="en-IN" sz="1800" b="1" i="0" u="none" strike="noStrike" baseline="0" dirty="0">
              <a:solidFill>
                <a:srgbClr val="000000"/>
              </a:solidFill>
              <a:latin typeface="DMSans-Bold"/>
            </a:endParaRPr>
          </a:p>
          <a:p>
            <a:pPr algn="l"/>
            <a:r>
              <a:rPr lang="en-US" dirty="0" smtClean="0">
                <a:solidFill>
                  <a:srgbClr val="737373"/>
                </a:solidFill>
                <a:latin typeface="DMSans-Regular"/>
              </a:rPr>
              <a:t>b</a:t>
            </a:r>
            <a:r>
              <a:rPr lang="en-US" sz="1800" b="0" i="0" u="none" strike="noStrike" baseline="0" dirty="0" smtClean="0">
                <a:solidFill>
                  <a:srgbClr val="737373"/>
                </a:solidFill>
                <a:latin typeface="DMSans-Regular"/>
              </a:rPr>
              <a:t>y Emily </a:t>
            </a:r>
            <a:r>
              <a:rPr lang="en-US" sz="1800" b="0" i="0" u="none" strike="noStrike" baseline="0" dirty="0" err="1" smtClean="0">
                <a:solidFill>
                  <a:srgbClr val="737373"/>
                </a:solidFill>
                <a:latin typeface="DMSans-Regular"/>
              </a:rPr>
              <a:t>Gavrilenko</a:t>
            </a:r>
            <a:r>
              <a:rPr lang="en-US" sz="1800" b="0" i="0" u="none" strike="noStrike" baseline="0" dirty="0" smtClean="0">
                <a:solidFill>
                  <a:srgbClr val="737373"/>
                </a:solidFill>
                <a:latin typeface="DMSans-Regular"/>
              </a:rPr>
              <a:t>,</a:t>
            </a:r>
            <a:r>
              <a:rPr lang="en-US" sz="1800" b="0" i="0" u="none" strike="noStrike" dirty="0" smtClean="0">
                <a:solidFill>
                  <a:srgbClr val="737373"/>
                </a:solidFill>
                <a:latin typeface="DMSans-Regular"/>
              </a:rPr>
              <a:t> A Thesis presented to the Faculty of California Polytechnic State University, San Luis </a:t>
            </a:r>
            <a:r>
              <a:rPr lang="en-US" sz="1800" b="0" i="0" u="none" strike="noStrike" dirty="0" err="1" smtClean="0">
                <a:solidFill>
                  <a:srgbClr val="737373"/>
                </a:solidFill>
                <a:latin typeface="DMSans-Regular"/>
              </a:rPr>
              <a:t>Obuspo</a:t>
            </a:r>
            <a:r>
              <a:rPr lang="en-US" dirty="0" smtClean="0">
                <a:solidFill>
                  <a:srgbClr val="737373"/>
                </a:solidFill>
                <a:latin typeface="DMSans-Regular"/>
              </a:rPr>
              <a:t>.</a:t>
            </a:r>
            <a:endParaRPr lang="en-IN" sz="1800" b="0" i="0" u="none" strike="noStrike" baseline="0" dirty="0">
              <a:solidFill>
                <a:srgbClr val="737373"/>
              </a:solidFill>
              <a:latin typeface="DMSans-Regular"/>
            </a:endParaRPr>
          </a:p>
          <a:p>
            <a:pPr algn="l"/>
            <a:endParaRPr lang="en-IN" sz="1800" b="0" i="0" u="none" strike="noStrike" baseline="0" dirty="0">
              <a:solidFill>
                <a:srgbClr val="000000"/>
              </a:solidFill>
              <a:latin typeface="DMSans-Regular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0E53E06-FCFA-9186-80CD-4210CA37B816}"/>
              </a:ext>
            </a:extLst>
          </p:cNvPr>
          <p:cNvSpPr txBox="1"/>
          <p:nvPr/>
        </p:nvSpPr>
        <p:spPr>
          <a:xfrm>
            <a:off x="357158" y="4643446"/>
            <a:ext cx="3214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b="1" dirty="0" err="1" smtClean="0">
                <a:solidFill>
                  <a:srgbClr val="000000"/>
                </a:solidFill>
                <a:latin typeface="DMSans-Bold"/>
              </a:rPr>
              <a:t>Crunchbase</a:t>
            </a:r>
            <a:r>
              <a:rPr lang="en-IN" b="1" dirty="0" smtClean="0">
                <a:solidFill>
                  <a:srgbClr val="000000"/>
                </a:solidFill>
                <a:latin typeface="DMSans-Bold"/>
              </a:rPr>
              <a:t>:</a:t>
            </a:r>
            <a:endParaRPr lang="en-IN" sz="1800" b="1" i="0" u="none" strike="noStrike" baseline="0" dirty="0">
              <a:solidFill>
                <a:srgbClr val="000000"/>
              </a:solidFill>
              <a:latin typeface="DMSans-Bold"/>
            </a:endParaRPr>
          </a:p>
          <a:p>
            <a:pPr algn="l"/>
            <a:r>
              <a:rPr lang="en-US" sz="1800" b="0" i="0" u="none" strike="noStrike" baseline="0" dirty="0" smtClean="0">
                <a:solidFill>
                  <a:srgbClr val="737373"/>
                </a:solidFill>
                <a:latin typeface="DMSans-Regular"/>
              </a:rPr>
              <a:t>https://www.crunchbase.com/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4500562" y="1857364"/>
            <a:ext cx="339292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IN" sz="1800" b="1" i="0" u="none" strike="noStrike" baseline="0" dirty="0" smtClean="0">
                <a:solidFill>
                  <a:srgbClr val="000000"/>
                </a:solidFill>
                <a:latin typeface="DMSans-Bold"/>
              </a:rPr>
              <a:t>“</a:t>
            </a:r>
            <a:r>
              <a:rPr lang="en-IN" b="1" dirty="0" smtClean="0">
                <a:solidFill>
                  <a:srgbClr val="000000"/>
                </a:solidFill>
                <a:latin typeface="DMSans-Bold"/>
              </a:rPr>
              <a:t>Predicting the outcome of </a:t>
            </a:r>
            <a:r>
              <a:rPr lang="en-IN" b="1" dirty="0" err="1" smtClean="0">
                <a:solidFill>
                  <a:srgbClr val="000000"/>
                </a:solidFill>
                <a:latin typeface="DMSans-Bold"/>
              </a:rPr>
              <a:t>startups</a:t>
            </a:r>
            <a:r>
              <a:rPr lang="en-IN" b="1" dirty="0" smtClean="0">
                <a:solidFill>
                  <a:srgbClr val="000000"/>
                </a:solidFill>
                <a:latin typeface="DMSans-Bold"/>
              </a:rPr>
              <a:t>: less failure, more success</a:t>
            </a:r>
            <a:r>
              <a:rPr lang="en-IN" sz="1800" b="1" i="0" u="none" strike="noStrike" baseline="0" dirty="0" smtClean="0">
                <a:solidFill>
                  <a:srgbClr val="000000"/>
                </a:solidFill>
                <a:latin typeface="DMSans-Bold"/>
              </a:rPr>
              <a:t>”</a:t>
            </a:r>
            <a:endParaRPr lang="en-IN" sz="1800" b="1" i="0" u="none" strike="noStrike" baseline="0" dirty="0">
              <a:solidFill>
                <a:srgbClr val="000000"/>
              </a:solidFill>
              <a:latin typeface="DMSans-Bold"/>
            </a:endParaRPr>
          </a:p>
          <a:p>
            <a:pPr algn="l"/>
            <a:r>
              <a:rPr lang="en-US" dirty="0" smtClean="0">
                <a:solidFill>
                  <a:srgbClr val="737373"/>
                </a:solidFill>
                <a:latin typeface="DMSans-Regular"/>
              </a:rPr>
              <a:t>b</a:t>
            </a:r>
            <a:r>
              <a:rPr lang="en-US" sz="1800" b="0" i="0" u="none" strike="noStrike" baseline="0" dirty="0" smtClean="0">
                <a:solidFill>
                  <a:srgbClr val="737373"/>
                </a:solidFill>
                <a:latin typeface="DMSans-Regular"/>
              </a:rPr>
              <a:t>y Krishna, A., </a:t>
            </a:r>
            <a:r>
              <a:rPr lang="en-US" sz="1800" b="0" i="0" u="none" strike="noStrike" baseline="0" dirty="0" err="1" smtClean="0">
                <a:solidFill>
                  <a:srgbClr val="737373"/>
                </a:solidFill>
                <a:latin typeface="DMSans-Regular"/>
              </a:rPr>
              <a:t>Agrawal</a:t>
            </a:r>
            <a:r>
              <a:rPr lang="en-US" sz="1800" b="0" i="0" u="none" strike="noStrike" baseline="0" dirty="0" smtClean="0">
                <a:solidFill>
                  <a:srgbClr val="737373"/>
                </a:solidFill>
                <a:latin typeface="DMSans-Regular"/>
              </a:rPr>
              <a:t>, A., &amp; </a:t>
            </a:r>
            <a:r>
              <a:rPr lang="en-US" sz="1800" b="0" i="0" u="none" strike="noStrike" baseline="0" dirty="0" err="1" smtClean="0">
                <a:solidFill>
                  <a:srgbClr val="737373"/>
                </a:solidFill>
                <a:latin typeface="DMSans-Regular"/>
              </a:rPr>
              <a:t>Choudhary</a:t>
            </a:r>
            <a:r>
              <a:rPr lang="en-US" sz="1800" b="0" i="0" u="none" strike="noStrike" baseline="0" dirty="0" smtClean="0">
                <a:solidFill>
                  <a:srgbClr val="737373"/>
                </a:solidFill>
                <a:latin typeface="DMSans-Regular"/>
              </a:rPr>
              <a:t>, A. (2016 December)</a:t>
            </a:r>
            <a:endParaRPr lang="en-IN" sz="1800" b="0" i="0" u="none" strike="noStrike" baseline="0" dirty="0">
              <a:solidFill>
                <a:srgbClr val="737373"/>
              </a:solidFill>
              <a:latin typeface="DMSans-Regular"/>
            </a:endParaRPr>
          </a:p>
          <a:p>
            <a:pPr algn="l"/>
            <a:endParaRPr lang="en-IN" sz="1800" b="0" i="0" u="none" strike="noStrike" baseline="0" dirty="0">
              <a:solidFill>
                <a:srgbClr val="000000"/>
              </a:solidFill>
              <a:latin typeface="DMSans-Regular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0E53E06-FCFA-9186-80CD-4210CA37B816}"/>
              </a:ext>
            </a:extLst>
          </p:cNvPr>
          <p:cNvSpPr txBox="1"/>
          <p:nvPr/>
        </p:nvSpPr>
        <p:spPr>
          <a:xfrm>
            <a:off x="3857620" y="4643446"/>
            <a:ext cx="22860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1800" b="1" i="0" u="none" strike="noStrike" baseline="0" dirty="0" smtClean="0">
                <a:solidFill>
                  <a:srgbClr val="000000"/>
                </a:solidFill>
                <a:latin typeface="DMSans-Bold"/>
              </a:rPr>
              <a:t>AI </a:t>
            </a:r>
            <a:r>
              <a:rPr lang="en-IN" sz="1800" b="1" i="0" u="none" strike="noStrike" baseline="0" dirty="0" err="1" smtClean="0">
                <a:solidFill>
                  <a:srgbClr val="000000"/>
                </a:solidFill>
                <a:latin typeface="DMSans-Bold"/>
              </a:rPr>
              <a:t>Startups</a:t>
            </a:r>
            <a:endParaRPr lang="en-IN" sz="1800" b="1" i="0" u="none" strike="noStrike" baseline="0" dirty="0">
              <a:solidFill>
                <a:srgbClr val="000000"/>
              </a:solidFill>
              <a:latin typeface="DMSans-Bold"/>
            </a:endParaRPr>
          </a:p>
          <a:p>
            <a:pPr algn="l"/>
            <a:r>
              <a:rPr lang="en-US" sz="1800" b="0" i="0" u="none" strike="noStrike" baseline="0" dirty="0" smtClean="0">
                <a:solidFill>
                  <a:srgbClr val="737373"/>
                </a:solidFill>
                <a:latin typeface="DMSans-Regular"/>
              </a:rPr>
              <a:t>https://www.medicalstartups.org/top/ai/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50E53E06-FCFA-9186-80CD-4210CA37B816}"/>
              </a:ext>
            </a:extLst>
          </p:cNvPr>
          <p:cNvSpPr txBox="1"/>
          <p:nvPr/>
        </p:nvSpPr>
        <p:spPr>
          <a:xfrm>
            <a:off x="6215074" y="4643446"/>
            <a:ext cx="32147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b="1" dirty="0" err="1" smtClean="0">
                <a:solidFill>
                  <a:srgbClr val="000000"/>
                </a:solidFill>
                <a:latin typeface="DMSans-Bold"/>
              </a:rPr>
              <a:t>GitHub</a:t>
            </a:r>
            <a:endParaRPr lang="en-IN" sz="1800" b="1" i="0" u="none" strike="noStrike" baseline="0" dirty="0">
              <a:solidFill>
                <a:srgbClr val="000000"/>
              </a:solidFill>
              <a:latin typeface="DMSans-Bold"/>
            </a:endParaRPr>
          </a:p>
          <a:p>
            <a:pPr algn="l"/>
            <a:r>
              <a:rPr lang="en-US" sz="1800" b="0" i="0" u="none" strike="noStrike" baseline="0" dirty="0" smtClean="0">
                <a:solidFill>
                  <a:srgbClr val="737373"/>
                </a:solidFill>
                <a:latin typeface="DMSans-Regular"/>
              </a:rPr>
              <a:t>It is useful for getting inspiration</a:t>
            </a:r>
            <a:r>
              <a:rPr lang="en-US" sz="1800" b="0" i="0" u="none" strike="noStrike" dirty="0" smtClean="0">
                <a:solidFill>
                  <a:srgbClr val="737373"/>
                </a:solidFill>
                <a:latin typeface="DMSans-Regular"/>
              </a:rPr>
              <a:t> Link- https://github.com/</a:t>
            </a:r>
            <a:r>
              <a:rPr lang="en-IN" sz="1800" b="0" i="0" u="none" strike="noStrike" baseline="0" dirty="0" smtClean="0">
                <a:solidFill>
                  <a:srgbClr val="737373"/>
                </a:solidFill>
                <a:latin typeface="DMSans-Regular"/>
              </a:rPr>
              <a:t>.</a:t>
            </a:r>
            <a:endParaRPr lang="en-IN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AutoShape 4" descr="Download The Best Thank You Slide For PPT Present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0" name="AutoShape 6" descr="Download The Best Thank You Slide For PPT Present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2" name="AutoShape 8" descr="Download The Best Thank You Slide For PPT Present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4" name="Picture 10" descr="Thank you cards Images | Free Vectors, Stock Photos &amp; PS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57232"/>
            <a:ext cx="9144000" cy="5786478"/>
          </a:xfrm>
          <a:prstGeom prst="rect">
            <a:avLst/>
          </a:prstGeom>
          <a:noFill/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Introduction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428596" y="1214422"/>
            <a:ext cx="8105554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 the challenging landscape of startups, where success remains elusive,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"Startup Alchemy: Turning Data into Success Spells"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ventures into the uncharted territory of deciphering the secrets of triumph. This project explores the startup realm, deploying data-driven decision-making, machine learning, and visualization to predict success. Focused on healthcare AI startups, the project aims to uncover key insights that empower emerging ventures in this dynamic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sector.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14474" y="26064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Problem Statement</a:t>
            </a:r>
          </a:p>
        </p:txBody>
      </p:sp>
      <p:sp>
        <p:nvSpPr>
          <p:cNvPr id="3" name="Rectangle 2"/>
          <p:cNvSpPr/>
          <p:nvPr/>
        </p:nvSpPr>
        <p:spPr>
          <a:xfrm>
            <a:off x="395536" y="1196752"/>
            <a:ext cx="74888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7"/>
          <p:cNvSpPr txBox="1">
            <a:spLocks/>
          </p:cNvSpPr>
          <p:nvPr/>
        </p:nvSpPr>
        <p:spPr>
          <a:xfrm>
            <a:off x="500034" y="1214422"/>
            <a:ext cx="7722054" cy="4943959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MS PGothic"/>
                <a:cs typeface="Times New Roman" pitchFamily="18" charset="0"/>
              </a:rPr>
              <a:t> "In the dynamic startup landscape, especially within healthcare AI, the challenge lies in accurately predicting success. Many startups lack a reliable framework for evaluation. This project addresses the issue, utilizing advanced data analysis and machine learning to create a tailored predictive model. Our goal is to provide healthcare AI startups with essential insights for navigating the competitive landscape and achieving success."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MS PGothic"/>
              <a:cs typeface="Times New Roman" pitchFamily="18" charset="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Technical Details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B91E7820-4211-0A50-F04C-7589069D689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0" y="3143248"/>
            <a:ext cx="1000132" cy="100013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C9BA6076-E056-2302-7A62-844D3880A470}"/>
              </a:ext>
            </a:extLst>
          </p:cNvPr>
          <p:cNvSpPr txBox="1"/>
          <p:nvPr/>
        </p:nvSpPr>
        <p:spPr>
          <a:xfrm>
            <a:off x="2051720" y="1099975"/>
            <a:ext cx="691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30"/>
              </a:spcBef>
            </a:pP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62AA8C85-497E-5BF5-9946-38203A436F34}"/>
              </a:ext>
            </a:extLst>
          </p:cNvPr>
          <p:cNvSpPr txBox="1"/>
          <p:nvPr/>
        </p:nvSpPr>
        <p:spPr>
          <a:xfrm>
            <a:off x="5623620" y="2962817"/>
            <a:ext cx="35204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cs typeface="Times New Roman" panose="02020603050405020304" pitchFamily="18" charset="0"/>
              </a:rPr>
              <a:t>Visual Studio Code </a:t>
            </a:r>
            <a:r>
              <a:rPr lang="en-US" sz="1600" dirty="0" smtClean="0">
                <a:cs typeface="Times New Roman" panose="02020603050405020304" pitchFamily="18" charset="0"/>
              </a:rPr>
              <a:t>provides basic support for python programming out of the box. There is syntax highlighting, smart completions with IntelliSense, and customizable formatting.</a:t>
            </a:r>
            <a:endParaRPr lang="en-US" sz="1600" dirty="0"/>
          </a:p>
        </p:txBody>
      </p:sp>
      <p:pic>
        <p:nvPicPr>
          <p:cNvPr id="7" name="Content Placeholder 14" descr="python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5749" y="1249356"/>
            <a:ext cx="1255855" cy="12509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62AA8C85-497E-5BF5-9946-38203A436F34}"/>
              </a:ext>
            </a:extLst>
          </p:cNvPr>
          <p:cNvSpPr txBox="1"/>
          <p:nvPr/>
        </p:nvSpPr>
        <p:spPr>
          <a:xfrm>
            <a:off x="1643074" y="1105429"/>
            <a:ext cx="65722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b="1" dirty="0" smtClean="0"/>
              <a:t>Python</a:t>
            </a:r>
            <a:r>
              <a:rPr lang="en-US" sz="1600" dirty="0" smtClean="0"/>
              <a:t>, a versatile and robust programming language, serves as the backbone of our analysis and modeling efforts. Using </a:t>
            </a:r>
            <a:r>
              <a:rPr lang="en-US" sz="1600" b="1" dirty="0" smtClean="0"/>
              <a:t>Jupiter Notebook </a:t>
            </a:r>
            <a:r>
              <a:rPr lang="en-US" sz="1600" dirty="0" smtClean="0"/>
              <a:t>and leveraging Python’s data science libraries, such as </a:t>
            </a:r>
            <a:r>
              <a:rPr lang="en-US" sz="1600" b="1" dirty="0" smtClean="0"/>
              <a:t>Pandas</a:t>
            </a:r>
            <a:r>
              <a:rPr lang="en-US" sz="1600" dirty="0" smtClean="0"/>
              <a:t> and </a:t>
            </a:r>
            <a:r>
              <a:rPr lang="en-US" sz="1600" b="1" dirty="0" err="1" smtClean="0"/>
              <a:t>Numpy</a:t>
            </a:r>
            <a:r>
              <a:rPr lang="en-US" sz="1600" dirty="0" smtClean="0"/>
              <a:t>, we perform in-depth data analysis and build predictive models. For visualization, </a:t>
            </a:r>
            <a:r>
              <a:rPr lang="en-US" sz="1600" b="1" dirty="0" err="1" smtClean="0"/>
              <a:t>Matplotlib</a:t>
            </a:r>
            <a:r>
              <a:rPr lang="en-US" sz="1600" dirty="0" smtClean="0"/>
              <a:t> enable us to create informative and visually compelling representations of our findings.</a:t>
            </a:r>
            <a:endParaRPr lang="en-US" sz="1600" dirty="0"/>
          </a:p>
        </p:txBody>
      </p:sp>
      <p:pic>
        <p:nvPicPr>
          <p:cNvPr id="10" name="Picture 9" descr="61045dfc9cd69c000418c11a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14346" y="2643182"/>
            <a:ext cx="1857388" cy="185738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357290" y="3034255"/>
            <a:ext cx="299267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b="1" dirty="0" smtClean="0"/>
              <a:t>Microsoft Excel </a:t>
            </a:r>
            <a:r>
              <a:rPr lang="en-US" sz="1600" dirty="0" smtClean="0"/>
              <a:t>plays a pivotal role in </a:t>
            </a:r>
            <a:r>
              <a:rPr lang="en-US" sz="1600" dirty="0" err="1" smtClean="0"/>
              <a:t>curating</a:t>
            </a:r>
            <a:r>
              <a:rPr lang="en-US" sz="1600" dirty="0" smtClean="0"/>
              <a:t> and structuring our dataset, ensuring its quality and reliability. </a:t>
            </a:r>
            <a:endParaRPr lang="en-US" sz="1600" dirty="0"/>
          </a:p>
        </p:txBody>
      </p:sp>
      <p:pic>
        <p:nvPicPr>
          <p:cNvPr id="15" name="Picture 14" descr="kisspng-website-development-javascript-html5-css3-cascadin-appload-comprehensive-software-and-mobile-app-de-5b7b834d88ecc4.8484732115348211975609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910" y="4717827"/>
            <a:ext cx="1483360" cy="1711569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214546" y="5169771"/>
            <a:ext cx="65008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b="1" dirty="0" smtClean="0"/>
              <a:t>HTML, CSS </a:t>
            </a:r>
            <a:r>
              <a:rPr lang="en-US" sz="1600" dirty="0" smtClean="0"/>
              <a:t>and </a:t>
            </a:r>
            <a:r>
              <a:rPr lang="en-US" sz="1600" b="1" dirty="0" smtClean="0"/>
              <a:t>JavaScript </a:t>
            </a:r>
            <a:r>
              <a:rPr lang="en-US" sz="1600" dirty="0" smtClean="0"/>
              <a:t>provides as s basic web development tool for the development of the website for our project. </a:t>
            </a:r>
            <a:r>
              <a:rPr lang="en-US" sz="1600" b="1" dirty="0" smtClean="0"/>
              <a:t>JavaScript </a:t>
            </a:r>
            <a:r>
              <a:rPr lang="en-US" sz="1600" dirty="0" smtClean="0"/>
              <a:t> mainly being the most important tool for charts and map visualization</a:t>
            </a:r>
            <a:r>
              <a:rPr lang="en-US" sz="1600" dirty="0" smtClean="0"/>
              <a:t>s</a:t>
            </a:r>
            <a:r>
              <a:rPr lang="en-US" sz="1600" dirty="0" smtClean="0"/>
              <a:t> on the trained models</a:t>
            </a:r>
            <a:endParaRPr lang="en-US" sz="1600" b="1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FLOWCHART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C9BA6076-E056-2302-7A62-844D3880A470}"/>
              </a:ext>
            </a:extLst>
          </p:cNvPr>
          <p:cNvSpPr txBox="1"/>
          <p:nvPr/>
        </p:nvSpPr>
        <p:spPr>
          <a:xfrm>
            <a:off x="2051720" y="1099975"/>
            <a:ext cx="691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30"/>
              </a:spcBef>
            </a:pPr>
            <a:endParaRPr lang="en-IN" dirty="0"/>
          </a:p>
        </p:txBody>
      </p:sp>
      <p:pic>
        <p:nvPicPr>
          <p:cNvPr id="17" name="Picture 16" descr="DataFlo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042" y="1000108"/>
            <a:ext cx="5747656" cy="548146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Key Features</a:t>
            </a:r>
          </a:p>
        </p:txBody>
      </p:sp>
      <p:sp>
        <p:nvSpPr>
          <p:cNvPr id="3" name="Rectangle 2"/>
          <p:cNvSpPr/>
          <p:nvPr/>
        </p:nvSpPr>
        <p:spPr>
          <a:xfrm>
            <a:off x="395536" y="1196753"/>
            <a:ext cx="2592288" cy="2246769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r>
              <a:rPr lang="en-IN" b="1" dirty="0" smtClean="0">
                <a:solidFill>
                  <a:srgbClr val="000000"/>
                </a:solidFill>
                <a:latin typeface="DMSans-Bold"/>
              </a:rPr>
              <a:t>Custom Dataset Creation</a:t>
            </a:r>
            <a:endParaRPr lang="en-IN" b="1" i="0" u="none" strike="noStrike" baseline="0" dirty="0">
              <a:solidFill>
                <a:srgbClr val="000000"/>
              </a:solidFill>
              <a:latin typeface="DMSans-Bold"/>
            </a:endParaRPr>
          </a:p>
          <a:p>
            <a:r>
              <a:rPr lang="en-IN" dirty="0" smtClean="0">
                <a:solidFill>
                  <a:srgbClr val="737373"/>
                </a:solidFill>
                <a:latin typeface="DMSans-Regular"/>
              </a:rPr>
              <a:t>A </a:t>
            </a:r>
            <a:r>
              <a:rPr lang="en-IN" b="1" dirty="0" smtClean="0">
                <a:solidFill>
                  <a:srgbClr val="737373"/>
                </a:solidFill>
                <a:latin typeface="DMSans-Regular"/>
              </a:rPr>
              <a:t>bespoke dataset </a:t>
            </a:r>
            <a:r>
              <a:rPr lang="en-IN" dirty="0" smtClean="0">
                <a:solidFill>
                  <a:srgbClr val="737373"/>
                </a:solidFill>
                <a:latin typeface="DMSans-Regular"/>
              </a:rPr>
              <a:t>is meticulously crafted capturing essential features.</a:t>
            </a:r>
            <a:endParaRPr lang="en-IN" b="0" i="0" u="none" strike="noStrike" baseline="0" dirty="0">
              <a:solidFill>
                <a:srgbClr val="737373"/>
              </a:solidFill>
              <a:latin typeface="DMSans-Regular"/>
            </a:endParaRPr>
          </a:p>
          <a:p>
            <a:pPr algn="just"/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4E752D7-D260-4B1C-2C47-4F31188A25DB}"/>
              </a:ext>
            </a:extLst>
          </p:cNvPr>
          <p:cNvSpPr txBox="1"/>
          <p:nvPr/>
        </p:nvSpPr>
        <p:spPr>
          <a:xfrm>
            <a:off x="3619634" y="1192102"/>
            <a:ext cx="25954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b="1" i="0" u="none" strike="noStrike" baseline="0" dirty="0" smtClean="0">
                <a:solidFill>
                  <a:srgbClr val="000000"/>
                </a:solidFill>
                <a:latin typeface="DMSans-Bold"/>
              </a:rPr>
              <a:t>Visualization</a:t>
            </a:r>
            <a:r>
              <a:rPr lang="en-IN" b="1" i="0" u="none" strike="noStrike" dirty="0" smtClean="0">
                <a:solidFill>
                  <a:srgbClr val="000000"/>
                </a:solidFill>
                <a:latin typeface="DMSans-Bold"/>
              </a:rPr>
              <a:t> for Feature Selection</a:t>
            </a:r>
            <a:endParaRPr lang="en-IN" b="1" i="0" u="none" strike="noStrike" baseline="0" dirty="0">
              <a:solidFill>
                <a:srgbClr val="000000"/>
              </a:solidFill>
              <a:latin typeface="DMSans-Bold"/>
            </a:endParaRPr>
          </a:p>
          <a:p>
            <a:pPr algn="l"/>
            <a:r>
              <a:rPr lang="en-IN" b="0" i="0" u="none" strike="noStrike" baseline="0" dirty="0">
                <a:solidFill>
                  <a:srgbClr val="737373"/>
                </a:solidFill>
                <a:latin typeface="DMSans-Regular"/>
              </a:rPr>
              <a:t>The </a:t>
            </a:r>
            <a:r>
              <a:rPr lang="en-US" b="0" i="0" u="none" strike="noStrike" baseline="0" dirty="0" smtClean="0">
                <a:solidFill>
                  <a:srgbClr val="737373"/>
                </a:solidFill>
                <a:latin typeface="DMSans-Regular"/>
              </a:rPr>
              <a:t>visualizations exploring relationships between variables guide the selection</a:t>
            </a:r>
            <a:r>
              <a:rPr lang="en-US" b="0" i="0" u="none" strike="noStrike" dirty="0" smtClean="0">
                <a:solidFill>
                  <a:srgbClr val="737373"/>
                </a:solidFill>
                <a:latin typeface="DMSans-Regular"/>
              </a:rPr>
              <a:t> of features for model training.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8F6E3093-AD4B-894E-4AED-89AF05DD4AA8}"/>
              </a:ext>
            </a:extLst>
          </p:cNvPr>
          <p:cNvSpPr txBox="1"/>
          <p:nvPr/>
        </p:nvSpPr>
        <p:spPr>
          <a:xfrm>
            <a:off x="6444208" y="1192102"/>
            <a:ext cx="23426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b="1" dirty="0" err="1" smtClean="0">
                <a:solidFill>
                  <a:srgbClr val="000000"/>
                </a:solidFill>
                <a:latin typeface="DMSans-Bold"/>
              </a:rPr>
              <a:t>Mutli</a:t>
            </a:r>
            <a:r>
              <a:rPr lang="en-IN" b="1" dirty="0" smtClean="0">
                <a:solidFill>
                  <a:srgbClr val="000000"/>
                </a:solidFill>
                <a:latin typeface="DMSans-Bold"/>
              </a:rPr>
              <a:t>-Model Approach</a:t>
            </a:r>
            <a:endParaRPr lang="en-IN" sz="1800" b="1" i="0" u="none" strike="noStrike" baseline="0" dirty="0">
              <a:solidFill>
                <a:srgbClr val="000000"/>
              </a:solidFill>
              <a:latin typeface="DMSans-Bold"/>
            </a:endParaRPr>
          </a:p>
          <a:p>
            <a:pPr algn="l"/>
            <a:r>
              <a:rPr lang="en-IN" sz="1800" b="0" i="0" u="none" strike="noStrike" baseline="0" dirty="0" smtClean="0">
                <a:solidFill>
                  <a:srgbClr val="737373"/>
                </a:solidFill>
                <a:latin typeface="DMSans-Regular"/>
              </a:rPr>
              <a:t>Choice</a:t>
            </a:r>
            <a:r>
              <a:rPr lang="en-IN" sz="1800" b="0" i="0" u="none" strike="noStrike" dirty="0" smtClean="0">
                <a:solidFill>
                  <a:srgbClr val="737373"/>
                </a:solidFill>
                <a:latin typeface="DMSans-Regular"/>
              </a:rPr>
              <a:t> of </a:t>
            </a:r>
            <a:r>
              <a:rPr lang="en-IN" sz="1800" b="1" i="0" u="none" strike="noStrike" dirty="0" smtClean="0">
                <a:solidFill>
                  <a:srgbClr val="737373"/>
                </a:solidFill>
                <a:latin typeface="DMSans-Regular"/>
              </a:rPr>
              <a:t>three models </a:t>
            </a:r>
            <a:r>
              <a:rPr lang="en-IN" sz="1800" i="0" u="none" strike="noStrike" dirty="0" smtClean="0">
                <a:solidFill>
                  <a:srgbClr val="737373"/>
                </a:solidFill>
                <a:latin typeface="DMSans-Regular"/>
              </a:rPr>
              <a:t>for prediction analysis.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2775678-1263-A632-E5D2-962E94E879C6}"/>
              </a:ext>
            </a:extLst>
          </p:cNvPr>
          <p:cNvSpPr txBox="1"/>
          <p:nvPr/>
        </p:nvSpPr>
        <p:spPr>
          <a:xfrm>
            <a:off x="428596" y="3714752"/>
            <a:ext cx="23190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1800" b="1" i="0" u="none" strike="noStrike" baseline="0" dirty="0" smtClean="0">
                <a:solidFill>
                  <a:srgbClr val="000000"/>
                </a:solidFill>
                <a:latin typeface="DMSans-Bold"/>
              </a:rPr>
              <a:t>State-Leve</a:t>
            </a:r>
            <a:r>
              <a:rPr lang="en-IN" b="1" dirty="0" smtClean="0">
                <a:solidFill>
                  <a:srgbClr val="000000"/>
                </a:solidFill>
                <a:latin typeface="DMSans-Bold"/>
              </a:rPr>
              <a:t>l Analysis</a:t>
            </a:r>
            <a:endParaRPr lang="en-IN" sz="1800" b="1" i="0" u="none" strike="noStrike" baseline="0" dirty="0">
              <a:solidFill>
                <a:srgbClr val="000000"/>
              </a:solidFill>
              <a:latin typeface="DMSans-Bold"/>
            </a:endParaRPr>
          </a:p>
          <a:p>
            <a:pPr algn="l"/>
            <a:r>
              <a:rPr lang="en-IN" sz="1800" b="0" i="0" u="none" strike="noStrike" baseline="0" dirty="0" smtClean="0">
                <a:solidFill>
                  <a:srgbClr val="737373"/>
                </a:solidFill>
                <a:latin typeface="DMSans-Regular"/>
              </a:rPr>
              <a:t>Unlike many other prediction models, our project provides a granular</a:t>
            </a:r>
            <a:r>
              <a:rPr lang="en-IN" sz="1800" b="0" i="0" u="none" strike="noStrike" dirty="0" smtClean="0">
                <a:solidFill>
                  <a:srgbClr val="737373"/>
                </a:solidFill>
                <a:latin typeface="DMSans-Regular"/>
              </a:rPr>
              <a:t> state-level analysis.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3BD4943-71C5-A7FD-010C-789D2058D75A}"/>
              </a:ext>
            </a:extLst>
          </p:cNvPr>
          <p:cNvSpPr txBox="1"/>
          <p:nvPr/>
        </p:nvSpPr>
        <p:spPr>
          <a:xfrm>
            <a:off x="3500430" y="3714752"/>
            <a:ext cx="266687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1800" b="1" i="0" u="none" strike="noStrike" baseline="0" dirty="0" smtClean="0">
                <a:solidFill>
                  <a:srgbClr val="000000"/>
                </a:solidFill>
                <a:latin typeface="DMSans-Bold"/>
              </a:rPr>
              <a:t>Web-based</a:t>
            </a:r>
            <a:r>
              <a:rPr lang="en-IN" sz="1800" b="1" i="0" u="none" strike="noStrike" dirty="0" smtClean="0">
                <a:solidFill>
                  <a:srgbClr val="000000"/>
                </a:solidFill>
                <a:latin typeface="DMSans-Bold"/>
              </a:rPr>
              <a:t> Interface:</a:t>
            </a:r>
            <a:endParaRPr lang="en-IN" sz="1800" b="1" i="0" u="none" strike="noStrike" baseline="0" dirty="0">
              <a:solidFill>
                <a:srgbClr val="000000"/>
              </a:solidFill>
              <a:latin typeface="DMSans-Bold"/>
            </a:endParaRPr>
          </a:p>
          <a:p>
            <a:pPr algn="l"/>
            <a:r>
              <a:rPr lang="en-IN" sz="1800" b="0" i="0" u="none" strike="noStrike" baseline="0" dirty="0" smtClean="0">
                <a:solidFill>
                  <a:srgbClr val="737373"/>
                </a:solidFill>
                <a:latin typeface="DMSans-Regular"/>
              </a:rPr>
              <a:t>The</a:t>
            </a:r>
            <a:r>
              <a:rPr lang="en-IN" sz="1800" b="0" i="0" u="none" strike="noStrike" dirty="0" smtClean="0">
                <a:solidFill>
                  <a:srgbClr val="737373"/>
                </a:solidFill>
                <a:latin typeface="DMSans-Regular"/>
              </a:rPr>
              <a:t> project offers a user-friendly web interface for selecting models, inputting parameters, and visualizing results.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BBE3ED41-571E-8DEA-9243-7D3F34A1CC73}"/>
              </a:ext>
            </a:extLst>
          </p:cNvPr>
          <p:cNvSpPr txBox="1"/>
          <p:nvPr/>
        </p:nvSpPr>
        <p:spPr>
          <a:xfrm>
            <a:off x="6357950" y="3683691"/>
            <a:ext cx="24895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1800" b="1" i="0" u="none" strike="noStrike" baseline="0" dirty="0" smtClean="0">
                <a:solidFill>
                  <a:srgbClr val="000000"/>
                </a:solidFill>
                <a:latin typeface="DMSans-Bold"/>
              </a:rPr>
              <a:t>Busines</a:t>
            </a:r>
            <a:r>
              <a:rPr lang="en-IN" b="1" dirty="0" smtClean="0">
                <a:solidFill>
                  <a:srgbClr val="000000"/>
                </a:solidFill>
                <a:latin typeface="DMSans-Bold"/>
              </a:rPr>
              <a:t>s Insights:</a:t>
            </a:r>
            <a:endParaRPr lang="en-IN" sz="1800" b="1" i="0" u="none" strike="noStrike" baseline="0" dirty="0">
              <a:solidFill>
                <a:srgbClr val="000000"/>
              </a:solidFill>
              <a:latin typeface="DMSans-Bold"/>
            </a:endParaRPr>
          </a:p>
          <a:p>
            <a:pPr algn="l"/>
            <a:r>
              <a:rPr lang="en-IN" sz="1800" b="0" i="0" u="none" strike="noStrike" baseline="0" dirty="0" smtClean="0">
                <a:solidFill>
                  <a:srgbClr val="737373"/>
                </a:solidFill>
                <a:latin typeface="DMSans-Regular"/>
              </a:rPr>
              <a:t>Our project aims to provide </a:t>
            </a:r>
            <a:r>
              <a:rPr lang="en-IN" sz="1800" b="1" i="0" u="none" strike="noStrike" baseline="0" dirty="0" smtClean="0">
                <a:solidFill>
                  <a:srgbClr val="737373"/>
                </a:solidFill>
                <a:latin typeface="DMSans-Regular"/>
              </a:rPr>
              <a:t>valuable business insights</a:t>
            </a:r>
            <a:r>
              <a:rPr lang="en-IN" sz="1800" i="0" u="none" strike="noStrike" baseline="0" dirty="0" smtClean="0">
                <a:solidFill>
                  <a:srgbClr val="737373"/>
                </a:solidFill>
                <a:latin typeface="DMSans-Regular"/>
              </a:rPr>
              <a:t> </a:t>
            </a:r>
            <a:r>
              <a:rPr lang="en-IN" sz="1800" i="0" u="none" strike="noStrike" baseline="0" dirty="0" err="1" smtClean="0">
                <a:solidFill>
                  <a:srgbClr val="737373"/>
                </a:solidFill>
                <a:latin typeface="DMSans-Regular"/>
              </a:rPr>
              <a:t>bt</a:t>
            </a:r>
            <a:r>
              <a:rPr lang="en-IN" sz="1800" i="0" u="none" strike="noStrike" baseline="0" dirty="0" smtClean="0">
                <a:solidFill>
                  <a:srgbClr val="737373"/>
                </a:solidFill>
                <a:latin typeface="DMSans-Regular"/>
              </a:rPr>
              <a:t> identifying factors</a:t>
            </a:r>
            <a:r>
              <a:rPr lang="en-IN" sz="1800" i="0" u="none" strike="noStrike" dirty="0" smtClean="0">
                <a:solidFill>
                  <a:srgbClr val="737373"/>
                </a:solidFill>
                <a:latin typeface="DMSans-Regular"/>
              </a:rPr>
              <a:t> contributing to </a:t>
            </a:r>
            <a:r>
              <a:rPr lang="en-IN" sz="1800" i="0" u="none" strike="noStrike" dirty="0" err="1" smtClean="0">
                <a:solidFill>
                  <a:srgbClr val="737373"/>
                </a:solidFill>
                <a:latin typeface="DMSans-Regular"/>
              </a:rPr>
              <a:t>startup</a:t>
            </a:r>
            <a:r>
              <a:rPr lang="en-IN" sz="1800" i="0" u="none" strike="noStrike" dirty="0" smtClean="0">
                <a:solidFill>
                  <a:srgbClr val="737373"/>
                </a:solidFill>
                <a:latin typeface="DMSans-Regular"/>
              </a:rPr>
              <a:t> success.</a:t>
            </a:r>
            <a:endParaRPr lang="en-IN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Project Highlights</a:t>
            </a:r>
          </a:p>
        </p:txBody>
      </p:sp>
      <p:pic>
        <p:nvPicPr>
          <p:cNvPr id="4" name="Picture 3" descr="correla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20" y="928670"/>
            <a:ext cx="5373225" cy="5665114"/>
          </a:xfrm>
          <a:prstGeom prst="rect">
            <a:avLst/>
          </a:prstGeom>
        </p:spPr>
      </p:pic>
      <p:sp>
        <p:nvSpPr>
          <p:cNvPr id="5" name="Title 3">
            <a:extLst>
              <a:ext uri="{FF2B5EF4-FFF2-40B4-BE49-F238E27FC236}">
                <a16:creationId xmlns="" xmlns:a16="http://schemas.microsoft.com/office/drawing/2014/main" id="{55E27C7C-4B68-4BBC-BF36-8959D8493E4A}"/>
              </a:ext>
            </a:extLst>
          </p:cNvPr>
          <p:cNvSpPr txBox="1">
            <a:spLocks/>
          </p:cNvSpPr>
          <p:nvPr/>
        </p:nvSpPr>
        <p:spPr>
          <a:xfrm>
            <a:off x="5715009" y="2746379"/>
            <a:ext cx="3071833" cy="1325563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MS PGothic"/>
                <a:cs typeface="Times New Roman" pitchFamily="18" charset="0"/>
              </a:rPr>
              <a:t>Correlation of Success with various features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MS PGothic"/>
              <a:cs typeface="Times New Roman" pitchFamily="18" charset="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Project Highlights</a:t>
            </a:r>
          </a:p>
        </p:txBody>
      </p:sp>
      <p:sp>
        <p:nvSpPr>
          <p:cNvPr id="6" name="Title 1">
            <a:extLst>
              <a:ext uri="{FF2B5EF4-FFF2-40B4-BE49-F238E27FC236}">
                <a16:creationId xmlns="" xmlns:a16="http://schemas.microsoft.com/office/drawing/2014/main" id="{80F287FE-1EFA-4C15-BFDD-1EE3F2D37BF1}"/>
              </a:ext>
            </a:extLst>
          </p:cNvPr>
          <p:cNvSpPr txBox="1">
            <a:spLocks/>
          </p:cNvSpPr>
          <p:nvPr/>
        </p:nvSpPr>
        <p:spPr>
          <a:xfrm>
            <a:off x="39043" y="1246633"/>
            <a:ext cx="9104957" cy="825045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MS PGothic"/>
                <a:cs typeface="MS PGothic"/>
              </a:rPr>
              <a:t>Funding Rounding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MS PGothic"/>
                <a:cs typeface="MS PGothic"/>
                <a:sym typeface="Wingdings" pitchFamily="2" charset="2"/>
              </a:rPr>
              <a:t> Success relation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MS PGothic"/>
              <a:cs typeface="MS PGothic"/>
            </a:endParaRPr>
          </a:p>
        </p:txBody>
      </p:sp>
      <p:sp>
        <p:nvSpPr>
          <p:cNvPr id="7" name="Footer Placeholder 4">
            <a:extLst>
              <a:ext uri="{FF2B5EF4-FFF2-40B4-BE49-F238E27FC236}">
                <a16:creationId xmlns="" xmlns:a16="http://schemas.microsoft.com/office/drawing/2014/main" id="{63B7C214-9C4B-410D-816A-6B3C8059C7BA}"/>
              </a:ext>
            </a:extLst>
          </p:cNvPr>
          <p:cNvSpPr txBox="1">
            <a:spLocks/>
          </p:cNvSpPr>
          <p:nvPr/>
        </p:nvSpPr>
        <p:spPr>
          <a:xfrm>
            <a:off x="2571736" y="1920867"/>
            <a:ext cx="36301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all" spc="10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Sankey</a:t>
            </a:r>
            <a:r>
              <a:rPr kumimoji="0" lang="en-US" sz="1600" b="1" i="0" u="none" strike="noStrike" kern="1200" cap="all" spc="10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plot 1</a:t>
            </a:r>
            <a:endParaRPr kumimoji="0" lang="en-US" sz="1600" b="1" i="0" u="none" strike="noStrike" kern="1200" cap="all" spc="10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 descr="plot 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96" y="2714620"/>
            <a:ext cx="8262005" cy="2964499"/>
          </a:xfrm>
          <a:prstGeom prst="rect">
            <a:avLst/>
          </a:prstGeom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ubble Sor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683</TotalTime>
  <Words>810</Words>
  <Application>Microsoft Office PowerPoint</Application>
  <PresentationFormat>On-screen Show (4:3)</PresentationFormat>
  <Paragraphs>103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Bubble Sort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Cricket</dc:title>
  <dc:creator>abc</dc:creator>
  <cp:lastModifiedBy>DELL</cp:lastModifiedBy>
  <cp:revision>45</cp:revision>
  <dcterms:created xsi:type="dcterms:W3CDTF">2022-12-12T14:14:34Z</dcterms:created>
  <dcterms:modified xsi:type="dcterms:W3CDTF">2023-11-28T23:48:24Z</dcterms:modified>
</cp:coreProperties>
</file>