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Platypi Medium"/>
      <p:regular r:id="rId13"/>
    </p:embeddedFont>
    <p:embeddedFont>
      <p:font typeface="Platypi Medium"/>
      <p:regular r:id="rId14"/>
    </p:embeddedFont>
    <p:embeddedFont>
      <p:font typeface="Platypi Medium"/>
      <p:regular r:id="rId15"/>
    </p:embeddedFont>
    <p:embeddedFont>
      <p:font typeface="Platypi Medium"/>
      <p:regular r:id="rId16"/>
    </p:embeddedFont>
    <p:embeddedFont>
      <p:font typeface="Source Serif 4"/>
      <p:regular r:id="rId17"/>
    </p:embeddedFont>
    <p:embeddedFont>
      <p:font typeface="Source Serif 4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yaSinghal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0009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Unlocking Mobile Sales Insights: An Interactive Dashboard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6659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By Manya Singhal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872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Project Objective: Driving Business Decisions with Data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89910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Our primary goal was to design and develop a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highly interactive Power BI dashboard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for key business stakeholders. This tool provides a comprehensive view of mobile sales performance, enabling data-driven monitoring and in-depth analysis of crucial metrics.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433768"/>
            <a:ext cx="4196358" cy="2577108"/>
          </a:xfrm>
          <a:prstGeom prst="roundRect">
            <a:avLst>
              <a:gd name="adj" fmla="val 1320"/>
            </a:avLst>
          </a:prstGeom>
          <a:solidFill>
            <a:srgbClr val="F9F7F7"/>
          </a:solidFill>
          <a:ln/>
        </p:spPr>
      </p:sp>
      <p:sp>
        <p:nvSpPr>
          <p:cNvPr id="5" name="Shape 3"/>
          <p:cNvSpPr/>
          <p:nvPr/>
        </p:nvSpPr>
        <p:spPr>
          <a:xfrm>
            <a:off x="1020604" y="4660582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3E2513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770" y="4809411"/>
            <a:ext cx="306110" cy="38266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20604" y="5567839"/>
            <a:ext cx="30868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Interactive Dashboard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20604" y="605825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Intuitive and dynamic for easy navigation.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4433768"/>
            <a:ext cx="4196358" cy="2577108"/>
          </a:xfrm>
          <a:prstGeom prst="roundRect">
            <a:avLst>
              <a:gd name="adj" fmla="val 1320"/>
            </a:avLst>
          </a:prstGeom>
          <a:solidFill>
            <a:srgbClr val="F9F7F7"/>
          </a:solidFill>
          <a:ln/>
        </p:spPr>
      </p:sp>
      <p:sp>
        <p:nvSpPr>
          <p:cNvPr id="10" name="Shape 7"/>
          <p:cNvSpPr/>
          <p:nvPr/>
        </p:nvSpPr>
        <p:spPr>
          <a:xfrm>
            <a:off x="5443776" y="4660582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3E2513"/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42" y="4809411"/>
            <a:ext cx="306110" cy="38266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443776" y="5567839"/>
            <a:ext cx="3435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Performance Monitoring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5443776" y="6058257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Track mobile sales in real-time.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640133" y="4433768"/>
            <a:ext cx="4196358" cy="2577108"/>
          </a:xfrm>
          <a:prstGeom prst="roundRect">
            <a:avLst>
              <a:gd name="adj" fmla="val 1320"/>
            </a:avLst>
          </a:prstGeom>
          <a:solidFill>
            <a:srgbClr val="F9F7F7"/>
          </a:solidFill>
          <a:ln/>
        </p:spPr>
      </p:sp>
      <p:sp>
        <p:nvSpPr>
          <p:cNvPr id="15" name="Shape 11"/>
          <p:cNvSpPr/>
          <p:nvPr/>
        </p:nvSpPr>
        <p:spPr>
          <a:xfrm>
            <a:off x="9866948" y="4660582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3E2513"/>
          </a:solidFill>
          <a:ln/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114" y="4809411"/>
            <a:ext cx="306110" cy="382667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866948" y="55678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Deep Dive Analysis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9866948" y="605825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Uncover trends and actionable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74909"/>
            <a:ext cx="107255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Robust Data &amp; Meticulous Preparation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3731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The foundation of our dashboard is a comprehensive mobile sales dataset, thoroughly prepared to ensure accuracy and reliability. This rigorous data cleaning and transformation process was crucial for generating meaningful insights.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45086"/>
            <a:ext cx="409586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Key Dataset Dimensions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19719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Sales Metrics: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Total Sales, Total Quantity, Transactions, Average Price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0229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Product &amp; Customer: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Brand, Mobile Model, Rating Status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8073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Geographic: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City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24959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Transaction Details: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Payment Method, Year, Quarter, Month, Day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545086"/>
            <a:ext cx="524125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Data Cleaning &amp; DAX Measures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7599521" y="41971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Verified and formatted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date columns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for consistency.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63938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Handled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missing or invalid values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effectively.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08158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Standardized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categorical values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(e.g., Payment Methods).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88668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Created calculated columns &amp; measures (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DAX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) for key performance indicators (KPIs).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683" y="554474"/>
            <a:ext cx="10332363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Core KPIs &amp; Dynamic Dashboard Features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05683" y="1587698"/>
            <a:ext cx="13219033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Our dashboard focuses on critical Key Performance Indicators (KPIs) to provide a clear picture of mobile sales health, complemented by dynamic features for an enhanced user experience.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05683" y="2786896"/>
            <a:ext cx="3055858" cy="665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200"/>
              </a:lnSpc>
              <a:buNone/>
            </a:pPr>
            <a:r>
              <a:rPr lang="en-US" sz="5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7M+</a:t>
            </a:r>
            <a:endParaRPr lang="en-US" sz="5200" dirty="0"/>
          </a:p>
        </p:txBody>
      </p:sp>
      <p:sp>
        <p:nvSpPr>
          <p:cNvPr id="5" name="Text 3"/>
          <p:cNvSpPr/>
          <p:nvPr/>
        </p:nvSpPr>
        <p:spPr>
          <a:xfrm>
            <a:off x="973455" y="3704153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Total Sales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705683" y="4220766"/>
            <a:ext cx="3055858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Revenue generated from all mobile sales.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4013478" y="2786896"/>
            <a:ext cx="3055858" cy="665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200"/>
              </a:lnSpc>
              <a:buNone/>
            </a:pPr>
            <a:r>
              <a:rPr lang="en-US" sz="5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100K+</a:t>
            </a:r>
            <a:endParaRPr lang="en-US" sz="5200" dirty="0"/>
          </a:p>
        </p:txBody>
      </p:sp>
      <p:sp>
        <p:nvSpPr>
          <p:cNvPr id="8" name="Text 6"/>
          <p:cNvSpPr/>
          <p:nvPr/>
        </p:nvSpPr>
        <p:spPr>
          <a:xfrm>
            <a:off x="4281249" y="3704153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Total Quantity Sold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4013478" y="4220766"/>
            <a:ext cx="3055858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Units moved across all models.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05683" y="5369481"/>
            <a:ext cx="3055858" cy="665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200"/>
              </a:lnSpc>
              <a:buNone/>
            </a:pPr>
            <a:r>
              <a:rPr lang="en-US" sz="5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50K+</a:t>
            </a:r>
            <a:endParaRPr lang="en-US" sz="5200" dirty="0"/>
          </a:p>
        </p:txBody>
      </p:sp>
      <p:sp>
        <p:nvSpPr>
          <p:cNvPr id="11" name="Text 9"/>
          <p:cNvSpPr/>
          <p:nvPr/>
        </p:nvSpPr>
        <p:spPr>
          <a:xfrm>
            <a:off x="973455" y="6286738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Transactions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705683" y="6803350"/>
            <a:ext cx="3055858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Number of individual purchases.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4013478" y="5369481"/>
            <a:ext cx="3055858" cy="665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200"/>
              </a:lnSpc>
              <a:buNone/>
            </a:pPr>
            <a:r>
              <a:rPr lang="en-US" sz="5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$350</a:t>
            </a:r>
            <a:endParaRPr lang="en-US" sz="5200" dirty="0"/>
          </a:p>
        </p:txBody>
      </p:sp>
      <p:sp>
        <p:nvSpPr>
          <p:cNvPr id="14" name="Text 12"/>
          <p:cNvSpPr/>
          <p:nvPr/>
        </p:nvSpPr>
        <p:spPr>
          <a:xfrm>
            <a:off x="4281249" y="6286738"/>
            <a:ext cx="2520196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Average Price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4013478" y="6803350"/>
            <a:ext cx="3055858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Price per unit sold.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7568684" y="2660928"/>
            <a:ext cx="3024307" cy="3780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Interactive Features</a:t>
            </a:r>
            <a:endParaRPr lang="en-US" sz="2350" dirty="0"/>
          </a:p>
        </p:txBody>
      </p:sp>
      <p:sp>
        <p:nvSpPr>
          <p:cNvPr id="17" name="Text 15"/>
          <p:cNvSpPr/>
          <p:nvPr/>
        </p:nvSpPr>
        <p:spPr>
          <a:xfrm>
            <a:off x="7568684" y="3240524"/>
            <a:ext cx="6363653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Interactive Filters: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Slicers for Brand, Mobile Model, Payment Method, Year/Month provide granular control.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7568684" y="3955852"/>
            <a:ext cx="6363653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Intuitive Navigation: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Seamless switching between Dashboard, MTD Report, and Same Period Last Year views.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7568684" y="4671179"/>
            <a:ext cx="6363653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Dynamic KPIs: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All metrics auto-update based on real-time filter selections.</a:t>
            </a:r>
            <a:endParaRPr lang="en-US" sz="1550" dirty="0"/>
          </a:p>
        </p:txBody>
      </p:sp>
      <p:sp>
        <p:nvSpPr>
          <p:cNvPr id="20" name="Text 18"/>
          <p:cNvSpPr/>
          <p:nvPr/>
        </p:nvSpPr>
        <p:spPr>
          <a:xfrm>
            <a:off x="7568684" y="5386507"/>
            <a:ext cx="6363653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Visual Variety: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Cards, Maps, Line Charts, Bar Charts, Pie Charts, and Combo Charts for diverse insights.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5320" y="775930"/>
            <a:ext cx="11348918" cy="585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6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Dashboard Pages: Comprehensive Sales Overview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55320" y="1735574"/>
            <a:ext cx="13319760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The dashboard is structured across three dedicated pages, each offering distinct analytical perspectives to cater to diverse stakeholder needs.</a:t>
            </a:r>
            <a:endParaRPr lang="en-US" sz="1450" dirty="0"/>
          </a:p>
        </p:txBody>
      </p:sp>
      <p:sp>
        <p:nvSpPr>
          <p:cNvPr id="4" name="Shape 2"/>
          <p:cNvSpPr/>
          <p:nvPr/>
        </p:nvSpPr>
        <p:spPr>
          <a:xfrm>
            <a:off x="655320" y="2245757"/>
            <a:ext cx="13319760" cy="2584609"/>
          </a:xfrm>
          <a:prstGeom prst="roundRect">
            <a:avLst>
              <a:gd name="adj" fmla="val 1087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8180" y="2268617"/>
            <a:ext cx="748903" cy="2538889"/>
          </a:xfrm>
          <a:prstGeom prst="roundRect">
            <a:avLst>
              <a:gd name="adj" fmla="val 87"/>
            </a:avLst>
          </a:prstGeom>
          <a:solidFill>
            <a:srgbClr val="F9F7F7"/>
          </a:solidFill>
          <a:ln/>
        </p:spPr>
      </p:sp>
      <p:sp>
        <p:nvSpPr>
          <p:cNvPr id="6" name="Text 4"/>
          <p:cNvSpPr/>
          <p:nvPr/>
        </p:nvSpPr>
        <p:spPr>
          <a:xfrm>
            <a:off x="912257" y="3362563"/>
            <a:ext cx="280749" cy="350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614249" y="2455783"/>
            <a:ext cx="2340412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Dashboard Page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1614249" y="2860596"/>
            <a:ext cx="1233797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Total KPIs overview at the top.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1614249" y="3225641"/>
            <a:ext cx="1233797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Sales by City visualized on a </a:t>
            </a:r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map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.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1614249" y="3590687"/>
            <a:ext cx="1233797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Sales &amp; Quantity trends presented by </a:t>
            </a:r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month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.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1614249" y="3955732"/>
            <a:ext cx="1233797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Customer </a:t>
            </a:r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ratings breakdown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and transactions by </a:t>
            </a:r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payment method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.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1614249" y="4320778"/>
            <a:ext cx="1233797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Detailed sales analysis by </a:t>
            </a:r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brand and model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, plus sales by </a:t>
            </a:r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day of the week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.</a:t>
            </a:r>
            <a:endParaRPr lang="en-US" sz="1450" dirty="0"/>
          </a:p>
        </p:txBody>
      </p:sp>
      <p:sp>
        <p:nvSpPr>
          <p:cNvPr id="13" name="Shape 11"/>
          <p:cNvSpPr/>
          <p:nvPr/>
        </p:nvSpPr>
        <p:spPr>
          <a:xfrm>
            <a:off x="655320" y="5017532"/>
            <a:ext cx="13319760" cy="1124426"/>
          </a:xfrm>
          <a:prstGeom prst="roundRect">
            <a:avLst>
              <a:gd name="adj" fmla="val 2498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678180" y="5040392"/>
            <a:ext cx="748903" cy="1078706"/>
          </a:xfrm>
          <a:prstGeom prst="roundRect">
            <a:avLst>
              <a:gd name="adj" fmla="val 87"/>
            </a:avLst>
          </a:prstGeom>
          <a:solidFill>
            <a:srgbClr val="F9F7F7"/>
          </a:solidFill>
          <a:ln/>
        </p:spPr>
      </p:sp>
      <p:sp>
        <p:nvSpPr>
          <p:cNvPr id="15" name="Text 13"/>
          <p:cNvSpPr/>
          <p:nvPr/>
        </p:nvSpPr>
        <p:spPr>
          <a:xfrm>
            <a:off x="912257" y="5404247"/>
            <a:ext cx="280749" cy="350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1614249" y="5227558"/>
            <a:ext cx="2340412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MTD Report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1614249" y="5632371"/>
            <a:ext cx="1233797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In-depth </a:t>
            </a:r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month-to-date analysis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, allowing drill-down by Year, Quarter, Month, and Day to track short-term performance.</a:t>
            </a:r>
            <a:endParaRPr lang="en-US" sz="1450" dirty="0"/>
          </a:p>
        </p:txBody>
      </p:sp>
      <p:sp>
        <p:nvSpPr>
          <p:cNvPr id="18" name="Shape 16"/>
          <p:cNvSpPr/>
          <p:nvPr/>
        </p:nvSpPr>
        <p:spPr>
          <a:xfrm>
            <a:off x="655320" y="6329124"/>
            <a:ext cx="13319760" cy="1124426"/>
          </a:xfrm>
          <a:prstGeom prst="roundRect">
            <a:avLst>
              <a:gd name="adj" fmla="val 2498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678180" y="6351984"/>
            <a:ext cx="748903" cy="1078706"/>
          </a:xfrm>
          <a:prstGeom prst="roundRect">
            <a:avLst>
              <a:gd name="adj" fmla="val 87"/>
            </a:avLst>
          </a:prstGeom>
          <a:solidFill>
            <a:srgbClr val="F9F7F7"/>
          </a:solidFill>
          <a:ln/>
        </p:spPr>
      </p:sp>
      <p:sp>
        <p:nvSpPr>
          <p:cNvPr id="20" name="Text 18"/>
          <p:cNvSpPr/>
          <p:nvPr/>
        </p:nvSpPr>
        <p:spPr>
          <a:xfrm>
            <a:off x="912257" y="6715839"/>
            <a:ext cx="280749" cy="350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1614249" y="6539151"/>
            <a:ext cx="2557701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Same Period Last Year</a:t>
            </a:r>
            <a:endParaRPr lang="en-US" sz="1800" dirty="0"/>
          </a:p>
        </p:txBody>
      </p:sp>
      <p:sp>
        <p:nvSpPr>
          <p:cNvPr id="22" name="Text 20"/>
          <p:cNvSpPr/>
          <p:nvPr/>
        </p:nvSpPr>
        <p:spPr>
          <a:xfrm>
            <a:off x="1614249" y="6943963"/>
            <a:ext cx="1233797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Robust </a:t>
            </a:r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year-on-year and month-on-month sales comparisons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, facilitating strategic insights into growth and decline.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267"/>
            <a:ext cx="7061954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Key Insights &amp; Next Steps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7954" y="1750576"/>
            <a:ext cx="1307449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The interactive dashboard reveals crucial patterns and trends, providing actionable insights for immediate and future strategic planning.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77954" y="2934176"/>
            <a:ext cx="4163616" cy="416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6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Driving Business Insights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777954" y="3573304"/>
            <a:ext cx="6266140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Top Performers: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Mumbai, Bangalore, and Hyderabad lead in sales, while Apple, Samsung, OnePlus, and Vivo are the most popular brands.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77954" y="4717971"/>
            <a:ext cx="6266140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Payment Preferences: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UPI and Debit Cards are the most preferred methods, indicating key areas for payment gateway optimization.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77954" y="5862637"/>
            <a:ext cx="6266140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Sales Trends: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Identifiable seasonal peaks and dips allow for optimized inventory and marketing campaigns.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3925" y="2934176"/>
            <a:ext cx="4819293" cy="416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6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Strategic Value &amp; Submission</a:t>
            </a:r>
            <a:endParaRPr lang="en-US" sz="2600" dirty="0"/>
          </a:p>
        </p:txBody>
      </p:sp>
      <p:sp>
        <p:nvSpPr>
          <p:cNvPr id="9" name="Text 7"/>
          <p:cNvSpPr/>
          <p:nvPr/>
        </p:nvSpPr>
        <p:spPr>
          <a:xfrm>
            <a:off x="7593925" y="3573304"/>
            <a:ext cx="6266140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Monitor performance in </a:t>
            </a:r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real-time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3925" y="4006691"/>
            <a:ext cx="6266140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Identify </a:t>
            </a:r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top-performing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products and regions.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3925" y="4440079"/>
            <a:ext cx="6266140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Enable </a:t>
            </a:r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strategic comparisons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with historical data.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593925" y="5156808"/>
            <a:ext cx="6266140" cy="35362"/>
          </a:xfrm>
          <a:prstGeom prst="rect">
            <a:avLst/>
          </a:prstGeom>
          <a:solidFill>
            <a:srgbClr val="504C49">
              <a:alpha val="50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7593925" y="5442109"/>
            <a:ext cx="6266140" cy="1066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The GitHub repository includes the </a:t>
            </a:r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.pbix file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, </a:t>
            </a:r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dataset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, </a:t>
            </a:r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dashboard screenshots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, and a </a:t>
            </a:r>
            <a:pPr algn="l" indent="0" marL="0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comprehensive README.md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3925" y="6759059"/>
            <a:ext cx="3216831" cy="6112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2025-08-10T18:45:53Z</dcterms:created>
  <dcterms:modified xsi:type="dcterms:W3CDTF">2025-08-10T18:45:53Z</dcterms:modified>
</cp:coreProperties>
</file>