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05/10/2023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876636" y="1914651"/>
            <a:ext cx="3062189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Journey Presentation</a:t>
            </a:r>
            <a:endParaRPr lang="en-GB" sz="32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6F82F-634D-4529-9BE9-0141ABA14B60}"/>
              </a:ext>
            </a:extLst>
          </p:cNvPr>
          <p:cNvSpPr txBox="1"/>
          <p:nvPr/>
        </p:nvSpPr>
        <p:spPr bwMode="auto">
          <a:xfrm>
            <a:off x="589191" y="3742623"/>
            <a:ext cx="3933121" cy="1199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lnSpc>
                <a:spcPts val="2400"/>
              </a:lnSpc>
            </a:pPr>
            <a:r>
              <a:rPr lang="en-GB" sz="1500" dirty="0">
                <a:solidFill>
                  <a:srgbClr val="404040"/>
                </a:solidFill>
                <a:latin typeface="ShellMedium" panose="00000600000000000000" pitchFamily="2" charset="0"/>
              </a:rPr>
              <a:t>Submitted By:</a:t>
            </a:r>
          </a:p>
          <a:p>
            <a:pPr defTabSz="1219170">
              <a:lnSpc>
                <a:spcPts val="2400"/>
              </a:lnSpc>
            </a:pPr>
            <a:r>
              <a:rPr lang="en-GB" sz="1500" u="sng" dirty="0">
                <a:solidFill>
                  <a:srgbClr val="404040"/>
                </a:solidFill>
                <a:latin typeface="ShellMedium" panose="00000600000000000000" pitchFamily="2" charset="0"/>
              </a:rPr>
              <a:t>Manya Agarwal</a:t>
            </a:r>
          </a:p>
          <a:p>
            <a:pPr defTabSz="1219170">
              <a:lnSpc>
                <a:spcPts val="2400"/>
              </a:lnSpc>
            </a:pPr>
            <a:r>
              <a:rPr lang="en-GB" sz="1500" u="sng" dirty="0">
                <a:solidFill>
                  <a:srgbClr val="404040"/>
                </a:solidFill>
                <a:latin typeface="ShellMedium" panose="00000600000000000000" pitchFamily="2" charset="0"/>
              </a:rPr>
              <a:t>Employee No. : 654801</a:t>
            </a:r>
          </a:p>
          <a:p>
            <a:pPr defTabSz="1219170">
              <a:lnSpc>
                <a:spcPts val="2400"/>
              </a:lnSpc>
            </a:pPr>
            <a:endParaRPr lang="en-GB" sz="1500" u="sng" dirty="0">
              <a:solidFill>
                <a:srgbClr val="DD1D21"/>
              </a:solidFill>
              <a:latin typeface="ShellMedium" panose="000006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75338" y="751007"/>
            <a:ext cx="8199120" cy="4846320"/>
            <a:chOff x="3675338" y="751007"/>
            <a:chExt cx="8199120" cy="48463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338" y="751007"/>
              <a:ext cx="8199120" cy="484632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8FE675-0B06-4E57-A1A8-B264F156C60C}"/>
                </a:ext>
              </a:extLst>
            </p:cNvPr>
            <p:cNvSpPr/>
            <p:nvPr/>
          </p:nvSpPr>
          <p:spPr>
            <a:xfrm>
              <a:off x="7244313" y="5105400"/>
              <a:ext cx="1137687" cy="109538"/>
            </a:xfrm>
            <a:prstGeom prst="rect">
              <a:avLst/>
            </a:prstGeom>
            <a:solidFill>
              <a:srgbClr val="1D1B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latin typeface="ShellMedium" panose="00000600000000000000" pitchFamily="2" charset="0"/>
              </a:endParaRPr>
            </a:p>
          </p:txBody>
        </p:sp>
        <p:sp>
          <p:nvSpPr>
            <p:cNvPr id="44" name="Graphic 42">
              <a:extLst>
                <a:ext uri="{FF2B5EF4-FFF2-40B4-BE49-F238E27FC236}">
                  <a16:creationId xmlns:a16="http://schemas.microsoft.com/office/drawing/2014/main" id="{6AA2205C-FD60-46A1-B2BA-701D72D37CD4}"/>
                </a:ext>
              </a:extLst>
            </p:cNvPr>
            <p:cNvSpPr/>
            <p:nvPr/>
          </p:nvSpPr>
          <p:spPr>
            <a:xfrm>
              <a:off x="4792911" y="1524288"/>
              <a:ext cx="216902" cy="372596"/>
            </a:xfrm>
            <a:custGeom>
              <a:avLst/>
              <a:gdLst>
                <a:gd name="connsiteX0" fmla="*/ 238601 w 3476625"/>
                <a:gd name="connsiteY0" fmla="*/ 7144 h 5972175"/>
                <a:gd name="connsiteX1" fmla="*/ 542449 w 3476625"/>
                <a:gd name="connsiteY1" fmla="*/ 321469 h 5972175"/>
                <a:gd name="connsiteX2" fmla="*/ 1150144 w 3476625"/>
                <a:gd name="connsiteY2" fmla="*/ 1040606 h 5972175"/>
                <a:gd name="connsiteX3" fmla="*/ 1801654 w 3476625"/>
                <a:gd name="connsiteY3" fmla="*/ 1815941 h 5972175"/>
                <a:gd name="connsiteX4" fmla="*/ 2307431 w 3476625"/>
                <a:gd name="connsiteY4" fmla="*/ 2415064 h 5972175"/>
                <a:gd name="connsiteX5" fmla="*/ 2848451 w 3476625"/>
                <a:gd name="connsiteY5" fmla="*/ 3059906 h 5972175"/>
                <a:gd name="connsiteX6" fmla="*/ 3401854 w 3476625"/>
                <a:gd name="connsiteY6" fmla="*/ 3719036 h 5972175"/>
                <a:gd name="connsiteX7" fmla="*/ 3473291 w 3476625"/>
                <a:gd name="connsiteY7" fmla="*/ 3854291 h 5972175"/>
                <a:gd name="connsiteX8" fmla="*/ 3271361 w 3476625"/>
                <a:gd name="connsiteY8" fmla="*/ 4056221 h 5972175"/>
                <a:gd name="connsiteX9" fmla="*/ 2877979 w 3476625"/>
                <a:gd name="connsiteY9" fmla="*/ 3984784 h 5972175"/>
                <a:gd name="connsiteX10" fmla="*/ 2004536 w 3476625"/>
                <a:gd name="connsiteY10" fmla="*/ 3816191 h 5972175"/>
                <a:gd name="connsiteX11" fmla="*/ 1955959 w 3476625"/>
                <a:gd name="connsiteY11" fmla="*/ 3809524 h 5972175"/>
                <a:gd name="connsiteX12" fmla="*/ 2029301 w 3476625"/>
                <a:gd name="connsiteY12" fmla="*/ 4026694 h 5972175"/>
                <a:gd name="connsiteX13" fmla="*/ 2434114 w 3476625"/>
                <a:gd name="connsiteY13" fmla="*/ 5184934 h 5972175"/>
                <a:gd name="connsiteX14" fmla="*/ 2522696 w 3476625"/>
                <a:gd name="connsiteY14" fmla="*/ 5445919 h 5972175"/>
                <a:gd name="connsiteX15" fmla="*/ 2224564 w 3476625"/>
                <a:gd name="connsiteY15" fmla="*/ 5957412 h 5972175"/>
                <a:gd name="connsiteX16" fmla="*/ 2198846 w 3476625"/>
                <a:gd name="connsiteY16" fmla="*/ 5968842 h 5972175"/>
                <a:gd name="connsiteX17" fmla="*/ 2075021 w 3476625"/>
                <a:gd name="connsiteY17" fmla="*/ 5968842 h 5972175"/>
                <a:gd name="connsiteX18" fmla="*/ 2049304 w 3476625"/>
                <a:gd name="connsiteY18" fmla="*/ 5958364 h 5972175"/>
                <a:gd name="connsiteX19" fmla="*/ 1743551 w 3476625"/>
                <a:gd name="connsiteY19" fmla="*/ 5673567 h 5972175"/>
                <a:gd name="connsiteX20" fmla="*/ 1503521 w 3476625"/>
                <a:gd name="connsiteY20" fmla="*/ 4982051 h 5972175"/>
                <a:gd name="connsiteX21" fmla="*/ 1219676 w 3476625"/>
                <a:gd name="connsiteY21" fmla="*/ 4174331 h 5972175"/>
                <a:gd name="connsiteX22" fmla="*/ 1176814 w 3476625"/>
                <a:gd name="connsiteY22" fmla="*/ 4047649 h 5972175"/>
                <a:gd name="connsiteX23" fmla="*/ 1140619 w 3476625"/>
                <a:gd name="connsiteY23" fmla="*/ 4088606 h 5972175"/>
                <a:gd name="connsiteX24" fmla="*/ 652939 w 3476625"/>
                <a:gd name="connsiteY24" fmla="*/ 4744879 h 5972175"/>
                <a:gd name="connsiteX25" fmla="*/ 340519 w 3476625"/>
                <a:gd name="connsiteY25" fmla="*/ 5163979 h 5972175"/>
                <a:gd name="connsiteX26" fmla="*/ 87154 w 3476625"/>
                <a:gd name="connsiteY26" fmla="*/ 5205889 h 5972175"/>
                <a:gd name="connsiteX27" fmla="*/ 7144 w 3476625"/>
                <a:gd name="connsiteY27" fmla="*/ 5012531 h 5972175"/>
                <a:gd name="connsiteX28" fmla="*/ 9049 w 3476625"/>
                <a:gd name="connsiteY28" fmla="*/ 238601 h 5972175"/>
                <a:gd name="connsiteX29" fmla="*/ 162401 w 3476625"/>
                <a:gd name="connsiteY29" fmla="*/ 7144 h 5972175"/>
                <a:gd name="connsiteX30" fmla="*/ 238601 w 3476625"/>
                <a:gd name="connsiteY30" fmla="*/ 7144 h 597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76625" h="5972175">
                  <a:moveTo>
                    <a:pt x="238601" y="7144"/>
                  </a:moveTo>
                  <a:cubicBezTo>
                    <a:pt x="374809" y="77629"/>
                    <a:pt x="447199" y="211931"/>
                    <a:pt x="542449" y="321469"/>
                  </a:cubicBezTo>
                  <a:cubicBezTo>
                    <a:pt x="748189" y="558641"/>
                    <a:pt x="948214" y="800576"/>
                    <a:pt x="1150144" y="1040606"/>
                  </a:cubicBezTo>
                  <a:cubicBezTo>
                    <a:pt x="1367314" y="1298734"/>
                    <a:pt x="1584484" y="1557814"/>
                    <a:pt x="1801654" y="1815941"/>
                  </a:cubicBezTo>
                  <a:cubicBezTo>
                    <a:pt x="1970246" y="2015966"/>
                    <a:pt x="2139791" y="2215039"/>
                    <a:pt x="2307431" y="2415064"/>
                  </a:cubicBezTo>
                  <a:cubicBezTo>
                    <a:pt x="2488406" y="2629376"/>
                    <a:pt x="2667476" y="2845594"/>
                    <a:pt x="2848451" y="3059906"/>
                  </a:cubicBezTo>
                  <a:cubicBezTo>
                    <a:pt x="3033236" y="3279934"/>
                    <a:pt x="3218974" y="3498056"/>
                    <a:pt x="3401854" y="3719036"/>
                  </a:cubicBezTo>
                  <a:cubicBezTo>
                    <a:pt x="3434239" y="3758089"/>
                    <a:pt x="3464719" y="3806666"/>
                    <a:pt x="3473291" y="3854291"/>
                  </a:cubicBezTo>
                  <a:cubicBezTo>
                    <a:pt x="3495199" y="3972401"/>
                    <a:pt x="3391376" y="4074319"/>
                    <a:pt x="3271361" y="4056221"/>
                  </a:cubicBezTo>
                  <a:cubicBezTo>
                    <a:pt x="3139916" y="4037171"/>
                    <a:pt x="3009424" y="4009549"/>
                    <a:pt x="2877979" y="3984784"/>
                  </a:cubicBezTo>
                  <a:cubicBezTo>
                    <a:pt x="2586514" y="3928586"/>
                    <a:pt x="2296001" y="3872389"/>
                    <a:pt x="2004536" y="3816191"/>
                  </a:cubicBezTo>
                  <a:cubicBezTo>
                    <a:pt x="1991201" y="3813334"/>
                    <a:pt x="1977866" y="3812381"/>
                    <a:pt x="1955959" y="3809524"/>
                  </a:cubicBezTo>
                  <a:cubicBezTo>
                    <a:pt x="1981676" y="3886676"/>
                    <a:pt x="2005489" y="3957161"/>
                    <a:pt x="2029301" y="4026694"/>
                  </a:cubicBezTo>
                  <a:cubicBezTo>
                    <a:pt x="2164556" y="4412456"/>
                    <a:pt x="2299811" y="4799172"/>
                    <a:pt x="2434114" y="5184934"/>
                  </a:cubicBezTo>
                  <a:cubicBezTo>
                    <a:pt x="2464594" y="5271612"/>
                    <a:pt x="2499836" y="5357337"/>
                    <a:pt x="2522696" y="5445919"/>
                  </a:cubicBezTo>
                  <a:cubicBezTo>
                    <a:pt x="2584609" y="5688806"/>
                    <a:pt x="2465546" y="5889784"/>
                    <a:pt x="2224564" y="5957412"/>
                  </a:cubicBezTo>
                  <a:cubicBezTo>
                    <a:pt x="2215991" y="5960269"/>
                    <a:pt x="2207419" y="5965031"/>
                    <a:pt x="2198846" y="5968842"/>
                  </a:cubicBezTo>
                  <a:cubicBezTo>
                    <a:pt x="2157889" y="5968842"/>
                    <a:pt x="2115979" y="5968842"/>
                    <a:pt x="2075021" y="5968842"/>
                  </a:cubicBezTo>
                  <a:cubicBezTo>
                    <a:pt x="2066449" y="5965031"/>
                    <a:pt x="2058829" y="5960269"/>
                    <a:pt x="2049304" y="5958364"/>
                  </a:cubicBezTo>
                  <a:cubicBezTo>
                    <a:pt x="1894046" y="5920264"/>
                    <a:pt x="1794986" y="5821204"/>
                    <a:pt x="1743551" y="5673567"/>
                  </a:cubicBezTo>
                  <a:cubicBezTo>
                    <a:pt x="1662589" y="5443062"/>
                    <a:pt x="1583531" y="5212556"/>
                    <a:pt x="1503521" y="4982051"/>
                  </a:cubicBezTo>
                  <a:cubicBezTo>
                    <a:pt x="1409224" y="4712494"/>
                    <a:pt x="1313974" y="4443889"/>
                    <a:pt x="1219676" y="4174331"/>
                  </a:cubicBezTo>
                  <a:cubicBezTo>
                    <a:pt x="1205389" y="4134326"/>
                    <a:pt x="1192054" y="4094321"/>
                    <a:pt x="1176814" y="4047649"/>
                  </a:cubicBezTo>
                  <a:cubicBezTo>
                    <a:pt x="1160621" y="4065746"/>
                    <a:pt x="1150144" y="4076224"/>
                    <a:pt x="1140619" y="4088606"/>
                  </a:cubicBezTo>
                  <a:cubicBezTo>
                    <a:pt x="977741" y="4307681"/>
                    <a:pt x="815816" y="4525804"/>
                    <a:pt x="652939" y="4744879"/>
                  </a:cubicBezTo>
                  <a:cubicBezTo>
                    <a:pt x="549116" y="4884896"/>
                    <a:pt x="446246" y="5025867"/>
                    <a:pt x="340519" y="5163979"/>
                  </a:cubicBezTo>
                  <a:cubicBezTo>
                    <a:pt x="276701" y="5247799"/>
                    <a:pt x="168116" y="5263992"/>
                    <a:pt x="87154" y="5205889"/>
                  </a:cubicBezTo>
                  <a:cubicBezTo>
                    <a:pt x="20479" y="5158264"/>
                    <a:pt x="7144" y="5089684"/>
                    <a:pt x="7144" y="5012531"/>
                  </a:cubicBezTo>
                  <a:cubicBezTo>
                    <a:pt x="9049" y="3421856"/>
                    <a:pt x="8096" y="1830229"/>
                    <a:pt x="9049" y="238601"/>
                  </a:cubicBezTo>
                  <a:cubicBezTo>
                    <a:pt x="9049" y="102394"/>
                    <a:pt x="38576" y="57626"/>
                    <a:pt x="162401" y="7144"/>
                  </a:cubicBezTo>
                  <a:cubicBezTo>
                    <a:pt x="188119" y="7144"/>
                    <a:pt x="212884" y="7144"/>
                    <a:pt x="238601" y="7144"/>
                  </a:cubicBezTo>
                  <a:close/>
                </a:path>
              </a:pathLst>
            </a:custGeom>
            <a:solidFill>
              <a:srgbClr val="FBCE07"/>
            </a:solidFill>
            <a:ln w="25400" cap="flat">
              <a:solidFill>
                <a:srgbClr val="404040"/>
              </a:solidFill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nl-NL" dirty="0">
                <a:latin typeface="ShellMedium" panose="00000600000000000000" pitchFamily="2" charset="0"/>
              </a:endParaRP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163C06-2F18-2456-0EA6-64E62AD844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"/>
          <a:stretch/>
        </p:blipFill>
        <p:spPr>
          <a:xfrm>
            <a:off x="4630723" y="1031163"/>
            <a:ext cx="6274212" cy="40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2663152" y="3052762"/>
            <a:ext cx="6865696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404040"/>
                </a:solidFill>
                <a:latin typeface="ShellMedium" panose="00000600000000000000" pitchFamily="2" charset="0"/>
              </a:rPr>
              <a:t>Journey Presentation Week-1</a:t>
            </a:r>
            <a:endParaRPr lang="en-GB" sz="4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1 : 18-Aug-23 (Friday) – BA Requirements and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521"/>
            <a:ext cx="9144000" cy="4907560"/>
          </a:xfrm>
        </p:spPr>
        <p:txBody>
          <a:bodyPr>
            <a:normAutofit fontScale="55000" lnSpcReduction="20000"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/>
              <a:t>Introduction to Business Analysis : Business Analysis is the practice of enabling change in the organizational context, by defining needs and recommending solutions that deliver value to stakeholders.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/>
              <a:t>Requirement Modeling : Scenario Based, Class Based, Data Based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/>
              <a:t>Waterfall Model : Easy to understand and use, provides structure to inexperienced staff, good for management control, sets requirement stability.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/>
              <a:t>Agile Methods : Adaptive software development, feature driven development, crystal clear, DSDM, RAD, Scrum, XP, RUP, Kanban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/>
              <a:t>Scrum : </a:t>
            </a:r>
            <a:r>
              <a:rPr lang="en-US" sz="2900" b="0" i="0" dirty="0">
                <a:solidFill>
                  <a:srgbClr val="091E42"/>
                </a:solidFill>
                <a:effectLst/>
                <a:latin typeface="ShellMedium" panose="00000600000000000000" pitchFamily="50" charset="0"/>
              </a:rPr>
              <a:t>Scrum is an agile project management framework that helps teams structure and manage their work through a set of values, principles, and practices. </a:t>
            </a:r>
            <a:endParaRPr lang="en-US" sz="2900" dirty="0">
              <a:latin typeface="ShellMedium" panose="00000600000000000000" pitchFamily="50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/>
              <a:t>Scrum roles : Product owner, scrum master, scrum team members, stakeholders.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/>
              <a:t>Scrum Flow/Events : Sprint, Sprint Planning, Daily Scrum, Sprint Review, Sprint Retrospective.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/>
              <a:t>Benefits of Scrum : Adaptability, Continuous Improvement, Sustainable Pace, Motivation, Faster Problem Resolution, Customer Centric, High Velocity, Efficient Development Process.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2 : 21-Aug-23 (Monday) – BA Requirements and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521"/>
            <a:ext cx="9144000" cy="4496499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Epic – Story – Task – Sub Task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User story and Enabler story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Story points are units of measurement used to determine how much effort is required to complete a PBI or any piece of work.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Definition of Ready(</a:t>
            </a:r>
            <a:r>
              <a:rPr lang="en-US" dirty="0" err="1"/>
              <a:t>DoR</a:t>
            </a:r>
            <a:r>
              <a:rPr lang="en-US" dirty="0"/>
              <a:t>) defines the ready state i.e., a user story needs to meet some criteria before it can be picked up for a sprint.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Definition of Done(DoD) is a specific type of working agreement.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Scrum Board and Kanban Board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Product Backlog represents feedback from multiple sources like other developers, sales, business development, and users.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Sprint Backlog is a set of product backlog items selected for the current sprint. 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3 : 22-Aug-23 (Tuesday) – DBMS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521"/>
            <a:ext cx="9144000" cy="4446165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SQL performs DDL, DQL, DML, DCL, TCL.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Normalization : Process of effectively organizing data into multiple relational tables to minimize data redundancy. Types – 1NF, 2NF, 3NF, Boyce Codd Normal Form, 4NF, 5NF.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JOIN is the process where the contents of one or more table gets combined to form the output. Types – </a:t>
            </a:r>
            <a:r>
              <a:rPr lang="en-US" sz="1800" dirty="0" err="1"/>
              <a:t>Equi</a:t>
            </a:r>
            <a:r>
              <a:rPr lang="en-US" sz="1800" dirty="0"/>
              <a:t> Join, Inner Join, Natural Join, Outer Join, Cross Join, Self Join.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Outer Joins can be used to fetch matching and non-matching data from tables.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The same table can be used multiple times using self join in SELECT statement.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SUBQUERY is a query that is nested inside a SELECT, INSERT, UPDATE or DELETE statement.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Using EXISTS PREDICATE with SUBQUERY.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18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4 : 23-Aug-23 (Wednesday) – Unit Testing TDD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521"/>
            <a:ext cx="9144000" cy="468944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Software Testing is an activity that helps in identifying bugs/defects/errors in a software system under development.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Automated Testing : Executes faster and cost saving, doesn’t require human intervention.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Automation Testing Tool : Selenium.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Unit Testing : Testing a smallest piece of code.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Unit Testing Tools : Junit, </a:t>
            </a:r>
            <a:r>
              <a:rPr lang="en-US" sz="2000" dirty="0" err="1"/>
              <a:t>Nunit</a:t>
            </a:r>
            <a:r>
              <a:rPr lang="en-US" sz="2000" dirty="0"/>
              <a:t>, </a:t>
            </a:r>
            <a:r>
              <a:rPr lang="en-US" sz="2000" dirty="0" err="1"/>
              <a:t>TestNg</a:t>
            </a:r>
            <a:r>
              <a:rPr lang="en-US" sz="2000" dirty="0"/>
              <a:t>, Karma, </a:t>
            </a:r>
            <a:r>
              <a:rPr lang="en-US" sz="2000" dirty="0" err="1"/>
              <a:t>Jtest</a:t>
            </a:r>
            <a:r>
              <a:rPr lang="en-US" sz="2000" dirty="0"/>
              <a:t>, Emma, </a:t>
            </a:r>
            <a:r>
              <a:rPr lang="en-US" sz="2000" dirty="0" err="1"/>
              <a:t>Parasoft</a:t>
            </a:r>
            <a:r>
              <a:rPr lang="en-US" sz="2000" dirty="0"/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Test Driven Development(TDD) is a software development practice that focuses on creating unit test cases before developing the actual code.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White vs Grey vs Black Box Testing.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29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5 : 24-Aug-23 (Thursday) – </a:t>
            </a:r>
            <a:r>
              <a:rPr lang="en-US" sz="3200" dirty="0" err="1"/>
              <a:t>Devops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521"/>
            <a:ext cx="9144000" cy="468944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DevOps is a combination of two words Development and Operations.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Fills the gap between operations and coding teams.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Lifecycle – continuous development, continuous integration, continuous testing, continuous deployment, continuous monitoring, continuous feedback, continuous operations.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Principles – Automation, Iteration, Continuous Improvement, Collaboration.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DevOps tools – Plan(Jira), Build(Puppet), SCM(GitHub), CI &amp; CD(Jenkins, AWS), Monitoring(Nagios).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GitHub Actions components – Workflows, Events, Jobs, Actions, Runners.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GitHub Actions uses YAML syntax to define the workflow. Stored in a directory named .</a:t>
            </a:r>
            <a:r>
              <a:rPr lang="en-US" sz="2000" dirty="0" err="1"/>
              <a:t>github</a:t>
            </a:r>
            <a:r>
              <a:rPr lang="en-US" sz="2000" dirty="0"/>
              <a:t>/workflows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18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6 : 25-Aug-23 (Friday) –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521"/>
            <a:ext cx="9144000" cy="468944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Shared pool of configurable computing resources.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The platform provides on demand services, pay for use and as needed, elastic and scalable.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Characteristics – Remotely hosted, ubiquitous, commodified.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Cloud Service Models – Software as a Service(</a:t>
            </a:r>
            <a:r>
              <a:rPr lang="en-US" sz="2000" dirty="0" err="1"/>
              <a:t>Saas</a:t>
            </a:r>
            <a:r>
              <a:rPr lang="en-US" sz="2000" dirty="0"/>
              <a:t>) (</a:t>
            </a:r>
            <a:r>
              <a:rPr lang="en-US" sz="2000" dirty="0" err="1"/>
              <a:t>SalesForce</a:t>
            </a:r>
            <a:r>
              <a:rPr lang="en-US" sz="2000" dirty="0"/>
              <a:t> CRM), Platform as a Service(PaaS) (Windows Azure), Infrastructure as a Service(IaaS) (Amazon Web Services).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Advantages – lower computer cost, improved performance, reduced software cost, unlimited storage capacity, data reliability, universal access.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Disadvantages – features might be limited, does not work well with low-speed connections, can be slow, stored data can be lost.</a:t>
            </a:r>
          </a:p>
        </p:txBody>
      </p:sp>
    </p:spTree>
    <p:extLst>
      <p:ext uri="{BB962C8B-B14F-4D97-AF65-F5344CB8AC3E}">
        <p14:creationId xmlns:p14="http://schemas.microsoft.com/office/powerpoint/2010/main" val="23530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1371</TotalTime>
  <Words>854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ShellBold</vt:lpstr>
      <vt:lpstr>ShellHeavy</vt:lpstr>
      <vt:lpstr>ShellMedium</vt:lpstr>
      <vt:lpstr>Office Theme</vt:lpstr>
      <vt:lpstr>PowerPoint Presentation</vt:lpstr>
      <vt:lpstr>PowerPoint Presentation</vt:lpstr>
      <vt:lpstr>Day 1 : 18-Aug-23 (Friday) – BA Requirements and Agile</vt:lpstr>
      <vt:lpstr>Day 2 : 21-Aug-23 (Monday) – BA Requirements and Agile</vt:lpstr>
      <vt:lpstr>Day 3 : 22-Aug-23 (Tuesday) – DBMS</vt:lpstr>
      <vt:lpstr>Day 4 : 23-Aug-23 (Wednesday) – Unit Testing TDD</vt:lpstr>
      <vt:lpstr>Day 5 : 24-Aug-23 (Thursday) – Devops</vt:lpstr>
      <vt:lpstr>Day 6 : 25-Aug-23 (Friday) – Cloud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Manya SBOBNG-PTIY/FHB</dc:creator>
  <cp:lastModifiedBy>Agarwal, Manya SBOBNG-PTIY/FHB</cp:lastModifiedBy>
  <cp:revision>50</cp:revision>
  <dcterms:created xsi:type="dcterms:W3CDTF">2023-08-25T14:35:56Z</dcterms:created>
  <dcterms:modified xsi:type="dcterms:W3CDTF">2023-10-05T14:02:16Z</dcterms:modified>
</cp:coreProperties>
</file>