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05/10/2023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876636" y="1914651"/>
            <a:ext cx="3062189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Journey Presentation</a:t>
            </a:r>
            <a:endParaRPr lang="en-GB" sz="32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6F82F-634D-4529-9BE9-0141ABA14B60}"/>
              </a:ext>
            </a:extLst>
          </p:cNvPr>
          <p:cNvSpPr txBox="1"/>
          <p:nvPr/>
        </p:nvSpPr>
        <p:spPr bwMode="auto">
          <a:xfrm>
            <a:off x="589191" y="3742623"/>
            <a:ext cx="3933121" cy="1199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lnSpc>
                <a:spcPts val="2400"/>
              </a:lnSpc>
            </a:pPr>
            <a:r>
              <a:rPr lang="en-GB" sz="1500" dirty="0">
                <a:solidFill>
                  <a:srgbClr val="404040"/>
                </a:solidFill>
                <a:latin typeface="ShellMedium" panose="00000600000000000000" pitchFamily="2" charset="0"/>
              </a:rPr>
              <a:t>Submitted By:</a:t>
            </a:r>
          </a:p>
          <a:p>
            <a:pPr defTabSz="1219170">
              <a:lnSpc>
                <a:spcPts val="2400"/>
              </a:lnSpc>
            </a:pPr>
            <a:r>
              <a:rPr lang="en-GB" sz="1500" u="sng" dirty="0">
                <a:solidFill>
                  <a:srgbClr val="404040"/>
                </a:solidFill>
                <a:latin typeface="ShellMedium" panose="00000600000000000000" pitchFamily="2" charset="0"/>
              </a:rPr>
              <a:t>Manya Agarwal</a:t>
            </a:r>
          </a:p>
          <a:p>
            <a:pPr defTabSz="1219170">
              <a:lnSpc>
                <a:spcPts val="2400"/>
              </a:lnSpc>
            </a:pPr>
            <a:r>
              <a:rPr lang="en-GB" sz="1500" u="sng" dirty="0">
                <a:solidFill>
                  <a:srgbClr val="404040"/>
                </a:solidFill>
                <a:latin typeface="ShellMedium" panose="00000600000000000000" pitchFamily="2" charset="0"/>
              </a:rPr>
              <a:t>Employee No. : 654801</a:t>
            </a:r>
          </a:p>
          <a:p>
            <a:pPr defTabSz="1219170">
              <a:lnSpc>
                <a:spcPts val="2400"/>
              </a:lnSpc>
            </a:pPr>
            <a:endParaRPr lang="en-GB" sz="1500" u="sng" dirty="0">
              <a:solidFill>
                <a:srgbClr val="DD1D21"/>
              </a:solidFill>
              <a:latin typeface="ShellMedium" panose="000006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75338" y="751007"/>
            <a:ext cx="8199120" cy="4846320"/>
            <a:chOff x="3675338" y="751007"/>
            <a:chExt cx="8199120" cy="48463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338" y="751007"/>
              <a:ext cx="8199120" cy="484632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8FE675-0B06-4E57-A1A8-B264F156C60C}"/>
                </a:ext>
              </a:extLst>
            </p:cNvPr>
            <p:cNvSpPr/>
            <p:nvPr/>
          </p:nvSpPr>
          <p:spPr>
            <a:xfrm>
              <a:off x="7244313" y="5105400"/>
              <a:ext cx="1137687" cy="109538"/>
            </a:xfrm>
            <a:prstGeom prst="rect">
              <a:avLst/>
            </a:prstGeom>
            <a:solidFill>
              <a:srgbClr val="1D1B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latin typeface="ShellMedium" panose="00000600000000000000" pitchFamily="2" charset="0"/>
              </a:endParaRPr>
            </a:p>
          </p:txBody>
        </p:sp>
        <p:sp>
          <p:nvSpPr>
            <p:cNvPr id="44" name="Graphic 42">
              <a:extLst>
                <a:ext uri="{FF2B5EF4-FFF2-40B4-BE49-F238E27FC236}">
                  <a16:creationId xmlns:a16="http://schemas.microsoft.com/office/drawing/2014/main" id="{6AA2205C-FD60-46A1-B2BA-701D72D37CD4}"/>
                </a:ext>
              </a:extLst>
            </p:cNvPr>
            <p:cNvSpPr/>
            <p:nvPr/>
          </p:nvSpPr>
          <p:spPr>
            <a:xfrm>
              <a:off x="4792911" y="1524288"/>
              <a:ext cx="216902" cy="372596"/>
            </a:xfrm>
            <a:custGeom>
              <a:avLst/>
              <a:gdLst>
                <a:gd name="connsiteX0" fmla="*/ 238601 w 3476625"/>
                <a:gd name="connsiteY0" fmla="*/ 7144 h 5972175"/>
                <a:gd name="connsiteX1" fmla="*/ 542449 w 3476625"/>
                <a:gd name="connsiteY1" fmla="*/ 321469 h 5972175"/>
                <a:gd name="connsiteX2" fmla="*/ 1150144 w 3476625"/>
                <a:gd name="connsiteY2" fmla="*/ 1040606 h 5972175"/>
                <a:gd name="connsiteX3" fmla="*/ 1801654 w 3476625"/>
                <a:gd name="connsiteY3" fmla="*/ 1815941 h 5972175"/>
                <a:gd name="connsiteX4" fmla="*/ 2307431 w 3476625"/>
                <a:gd name="connsiteY4" fmla="*/ 2415064 h 5972175"/>
                <a:gd name="connsiteX5" fmla="*/ 2848451 w 3476625"/>
                <a:gd name="connsiteY5" fmla="*/ 3059906 h 5972175"/>
                <a:gd name="connsiteX6" fmla="*/ 3401854 w 3476625"/>
                <a:gd name="connsiteY6" fmla="*/ 3719036 h 5972175"/>
                <a:gd name="connsiteX7" fmla="*/ 3473291 w 3476625"/>
                <a:gd name="connsiteY7" fmla="*/ 3854291 h 5972175"/>
                <a:gd name="connsiteX8" fmla="*/ 3271361 w 3476625"/>
                <a:gd name="connsiteY8" fmla="*/ 4056221 h 5972175"/>
                <a:gd name="connsiteX9" fmla="*/ 2877979 w 3476625"/>
                <a:gd name="connsiteY9" fmla="*/ 3984784 h 5972175"/>
                <a:gd name="connsiteX10" fmla="*/ 2004536 w 3476625"/>
                <a:gd name="connsiteY10" fmla="*/ 3816191 h 5972175"/>
                <a:gd name="connsiteX11" fmla="*/ 1955959 w 3476625"/>
                <a:gd name="connsiteY11" fmla="*/ 3809524 h 5972175"/>
                <a:gd name="connsiteX12" fmla="*/ 2029301 w 3476625"/>
                <a:gd name="connsiteY12" fmla="*/ 4026694 h 5972175"/>
                <a:gd name="connsiteX13" fmla="*/ 2434114 w 3476625"/>
                <a:gd name="connsiteY13" fmla="*/ 5184934 h 5972175"/>
                <a:gd name="connsiteX14" fmla="*/ 2522696 w 3476625"/>
                <a:gd name="connsiteY14" fmla="*/ 5445919 h 5972175"/>
                <a:gd name="connsiteX15" fmla="*/ 2224564 w 3476625"/>
                <a:gd name="connsiteY15" fmla="*/ 5957412 h 5972175"/>
                <a:gd name="connsiteX16" fmla="*/ 2198846 w 3476625"/>
                <a:gd name="connsiteY16" fmla="*/ 5968842 h 5972175"/>
                <a:gd name="connsiteX17" fmla="*/ 2075021 w 3476625"/>
                <a:gd name="connsiteY17" fmla="*/ 5968842 h 5972175"/>
                <a:gd name="connsiteX18" fmla="*/ 2049304 w 3476625"/>
                <a:gd name="connsiteY18" fmla="*/ 5958364 h 5972175"/>
                <a:gd name="connsiteX19" fmla="*/ 1743551 w 3476625"/>
                <a:gd name="connsiteY19" fmla="*/ 5673567 h 5972175"/>
                <a:gd name="connsiteX20" fmla="*/ 1503521 w 3476625"/>
                <a:gd name="connsiteY20" fmla="*/ 4982051 h 5972175"/>
                <a:gd name="connsiteX21" fmla="*/ 1219676 w 3476625"/>
                <a:gd name="connsiteY21" fmla="*/ 4174331 h 5972175"/>
                <a:gd name="connsiteX22" fmla="*/ 1176814 w 3476625"/>
                <a:gd name="connsiteY22" fmla="*/ 4047649 h 5972175"/>
                <a:gd name="connsiteX23" fmla="*/ 1140619 w 3476625"/>
                <a:gd name="connsiteY23" fmla="*/ 4088606 h 5972175"/>
                <a:gd name="connsiteX24" fmla="*/ 652939 w 3476625"/>
                <a:gd name="connsiteY24" fmla="*/ 4744879 h 5972175"/>
                <a:gd name="connsiteX25" fmla="*/ 340519 w 3476625"/>
                <a:gd name="connsiteY25" fmla="*/ 5163979 h 5972175"/>
                <a:gd name="connsiteX26" fmla="*/ 87154 w 3476625"/>
                <a:gd name="connsiteY26" fmla="*/ 5205889 h 5972175"/>
                <a:gd name="connsiteX27" fmla="*/ 7144 w 3476625"/>
                <a:gd name="connsiteY27" fmla="*/ 5012531 h 5972175"/>
                <a:gd name="connsiteX28" fmla="*/ 9049 w 3476625"/>
                <a:gd name="connsiteY28" fmla="*/ 238601 h 5972175"/>
                <a:gd name="connsiteX29" fmla="*/ 162401 w 3476625"/>
                <a:gd name="connsiteY29" fmla="*/ 7144 h 5972175"/>
                <a:gd name="connsiteX30" fmla="*/ 238601 w 3476625"/>
                <a:gd name="connsiteY30" fmla="*/ 7144 h 597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76625" h="5972175">
                  <a:moveTo>
                    <a:pt x="238601" y="7144"/>
                  </a:moveTo>
                  <a:cubicBezTo>
                    <a:pt x="374809" y="77629"/>
                    <a:pt x="447199" y="211931"/>
                    <a:pt x="542449" y="321469"/>
                  </a:cubicBezTo>
                  <a:cubicBezTo>
                    <a:pt x="748189" y="558641"/>
                    <a:pt x="948214" y="800576"/>
                    <a:pt x="1150144" y="1040606"/>
                  </a:cubicBezTo>
                  <a:cubicBezTo>
                    <a:pt x="1367314" y="1298734"/>
                    <a:pt x="1584484" y="1557814"/>
                    <a:pt x="1801654" y="1815941"/>
                  </a:cubicBezTo>
                  <a:cubicBezTo>
                    <a:pt x="1970246" y="2015966"/>
                    <a:pt x="2139791" y="2215039"/>
                    <a:pt x="2307431" y="2415064"/>
                  </a:cubicBezTo>
                  <a:cubicBezTo>
                    <a:pt x="2488406" y="2629376"/>
                    <a:pt x="2667476" y="2845594"/>
                    <a:pt x="2848451" y="3059906"/>
                  </a:cubicBezTo>
                  <a:cubicBezTo>
                    <a:pt x="3033236" y="3279934"/>
                    <a:pt x="3218974" y="3498056"/>
                    <a:pt x="3401854" y="3719036"/>
                  </a:cubicBezTo>
                  <a:cubicBezTo>
                    <a:pt x="3434239" y="3758089"/>
                    <a:pt x="3464719" y="3806666"/>
                    <a:pt x="3473291" y="3854291"/>
                  </a:cubicBezTo>
                  <a:cubicBezTo>
                    <a:pt x="3495199" y="3972401"/>
                    <a:pt x="3391376" y="4074319"/>
                    <a:pt x="3271361" y="4056221"/>
                  </a:cubicBezTo>
                  <a:cubicBezTo>
                    <a:pt x="3139916" y="4037171"/>
                    <a:pt x="3009424" y="4009549"/>
                    <a:pt x="2877979" y="3984784"/>
                  </a:cubicBezTo>
                  <a:cubicBezTo>
                    <a:pt x="2586514" y="3928586"/>
                    <a:pt x="2296001" y="3872389"/>
                    <a:pt x="2004536" y="3816191"/>
                  </a:cubicBezTo>
                  <a:cubicBezTo>
                    <a:pt x="1991201" y="3813334"/>
                    <a:pt x="1977866" y="3812381"/>
                    <a:pt x="1955959" y="3809524"/>
                  </a:cubicBezTo>
                  <a:cubicBezTo>
                    <a:pt x="1981676" y="3886676"/>
                    <a:pt x="2005489" y="3957161"/>
                    <a:pt x="2029301" y="4026694"/>
                  </a:cubicBezTo>
                  <a:cubicBezTo>
                    <a:pt x="2164556" y="4412456"/>
                    <a:pt x="2299811" y="4799172"/>
                    <a:pt x="2434114" y="5184934"/>
                  </a:cubicBezTo>
                  <a:cubicBezTo>
                    <a:pt x="2464594" y="5271612"/>
                    <a:pt x="2499836" y="5357337"/>
                    <a:pt x="2522696" y="5445919"/>
                  </a:cubicBezTo>
                  <a:cubicBezTo>
                    <a:pt x="2584609" y="5688806"/>
                    <a:pt x="2465546" y="5889784"/>
                    <a:pt x="2224564" y="5957412"/>
                  </a:cubicBezTo>
                  <a:cubicBezTo>
                    <a:pt x="2215991" y="5960269"/>
                    <a:pt x="2207419" y="5965031"/>
                    <a:pt x="2198846" y="5968842"/>
                  </a:cubicBezTo>
                  <a:cubicBezTo>
                    <a:pt x="2157889" y="5968842"/>
                    <a:pt x="2115979" y="5968842"/>
                    <a:pt x="2075021" y="5968842"/>
                  </a:cubicBezTo>
                  <a:cubicBezTo>
                    <a:pt x="2066449" y="5965031"/>
                    <a:pt x="2058829" y="5960269"/>
                    <a:pt x="2049304" y="5958364"/>
                  </a:cubicBezTo>
                  <a:cubicBezTo>
                    <a:pt x="1894046" y="5920264"/>
                    <a:pt x="1794986" y="5821204"/>
                    <a:pt x="1743551" y="5673567"/>
                  </a:cubicBezTo>
                  <a:cubicBezTo>
                    <a:pt x="1662589" y="5443062"/>
                    <a:pt x="1583531" y="5212556"/>
                    <a:pt x="1503521" y="4982051"/>
                  </a:cubicBezTo>
                  <a:cubicBezTo>
                    <a:pt x="1409224" y="4712494"/>
                    <a:pt x="1313974" y="4443889"/>
                    <a:pt x="1219676" y="4174331"/>
                  </a:cubicBezTo>
                  <a:cubicBezTo>
                    <a:pt x="1205389" y="4134326"/>
                    <a:pt x="1192054" y="4094321"/>
                    <a:pt x="1176814" y="4047649"/>
                  </a:cubicBezTo>
                  <a:cubicBezTo>
                    <a:pt x="1160621" y="4065746"/>
                    <a:pt x="1150144" y="4076224"/>
                    <a:pt x="1140619" y="4088606"/>
                  </a:cubicBezTo>
                  <a:cubicBezTo>
                    <a:pt x="977741" y="4307681"/>
                    <a:pt x="815816" y="4525804"/>
                    <a:pt x="652939" y="4744879"/>
                  </a:cubicBezTo>
                  <a:cubicBezTo>
                    <a:pt x="549116" y="4884896"/>
                    <a:pt x="446246" y="5025867"/>
                    <a:pt x="340519" y="5163979"/>
                  </a:cubicBezTo>
                  <a:cubicBezTo>
                    <a:pt x="276701" y="5247799"/>
                    <a:pt x="168116" y="5263992"/>
                    <a:pt x="87154" y="5205889"/>
                  </a:cubicBezTo>
                  <a:cubicBezTo>
                    <a:pt x="20479" y="5158264"/>
                    <a:pt x="7144" y="5089684"/>
                    <a:pt x="7144" y="5012531"/>
                  </a:cubicBezTo>
                  <a:cubicBezTo>
                    <a:pt x="9049" y="3421856"/>
                    <a:pt x="8096" y="1830229"/>
                    <a:pt x="9049" y="238601"/>
                  </a:cubicBezTo>
                  <a:cubicBezTo>
                    <a:pt x="9049" y="102394"/>
                    <a:pt x="38576" y="57626"/>
                    <a:pt x="162401" y="7144"/>
                  </a:cubicBezTo>
                  <a:cubicBezTo>
                    <a:pt x="188119" y="7144"/>
                    <a:pt x="212884" y="7144"/>
                    <a:pt x="238601" y="7144"/>
                  </a:cubicBezTo>
                  <a:close/>
                </a:path>
              </a:pathLst>
            </a:custGeom>
            <a:solidFill>
              <a:srgbClr val="FBCE07"/>
            </a:solidFill>
            <a:ln w="25400" cap="flat">
              <a:solidFill>
                <a:srgbClr val="404040"/>
              </a:solidFill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nl-NL" dirty="0">
                <a:latin typeface="ShellMedium" panose="00000600000000000000" pitchFamily="2" charset="0"/>
              </a:endParaRPr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163C06-2F18-2456-0EA6-64E62AD844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4"/>
          <a:stretch/>
        </p:blipFill>
        <p:spPr>
          <a:xfrm>
            <a:off x="4630723" y="1031163"/>
            <a:ext cx="6274212" cy="40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2663152" y="3052762"/>
            <a:ext cx="6865696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404040"/>
                </a:solidFill>
                <a:latin typeface="ShellMedium" panose="00000600000000000000" pitchFamily="2" charset="0"/>
              </a:rPr>
              <a:t>Journey Presentation Week-2</a:t>
            </a:r>
            <a:endParaRPr lang="en-GB" sz="4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1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7 : 28-Aug-23 (Monday) –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521"/>
            <a:ext cx="9144000" cy="4689446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Implementing a Seamless CI/CD Workflow for a Spring Boot Application using Azure Boards, Azure, Git, Maven, Docker, </a:t>
            </a:r>
            <a:r>
              <a:rPr lang="en-US" sz="2000" dirty="0" err="1"/>
              <a:t>Github</a:t>
            </a:r>
            <a:r>
              <a:rPr lang="en-US" sz="2000" dirty="0"/>
              <a:t>, </a:t>
            </a:r>
            <a:r>
              <a:rPr lang="en-US" sz="2000" dirty="0" err="1"/>
              <a:t>Github</a:t>
            </a:r>
            <a:r>
              <a:rPr lang="en-US" sz="2000" dirty="0"/>
              <a:t> Actions.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Project Management Setup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GitHub Repository and Feature Branching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Azure VM Configuration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Maven-Based Build Process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Prometheus Monitoring Integration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Docker Containerization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Azure Web App Configuration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Pull Request Collaboration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GitHub Actions Workflow Implementation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Local Testing of Azure Web App</a:t>
            </a:r>
          </a:p>
        </p:txBody>
      </p:sp>
    </p:spTree>
    <p:extLst>
      <p:ext uri="{BB962C8B-B14F-4D97-AF65-F5344CB8AC3E}">
        <p14:creationId xmlns:p14="http://schemas.microsoft.com/office/powerpoint/2010/main" val="35932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8 : 29-Aug-23 (Tuesday) – Data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6521"/>
            <a:ext cx="9144000" cy="4689446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Data Warehouse is a collection of integrated, subject oriented database designed to support the DSS function, where each unit is relevant to some moment in time.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OLTP VS OLAP Requirements, Structure, Query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Dimensional modeling is a logical design technique that seeks to present the data in a standard framework that is the intuitive and allows for high performance access.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Star schema, Snow-Flake Schema, Galaxy Schema.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Slowly Changing Dimensions – Type 1 (No history), Type 2 (full history), Type 3 (partial history).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Surrogate key is the primary key in dimension table.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Data Mart – subset of data warehouse.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Enterprise architecture – IT Users, Operational data, Data transformation, ODS layer, Enterprise warehouse, Data Marts/DW, Business User.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97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9 : 30-Aug-23 (Wednesday) – Big Data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2631"/>
            <a:ext cx="9144000" cy="4689446"/>
          </a:xfrm>
        </p:spPr>
        <p:txBody>
          <a:bodyPr>
            <a:noAutofit/>
          </a:bodyPr>
          <a:lstStyle/>
          <a:p>
            <a:pPr marL="457200" indent="-457200" algn="just" rtl="0">
              <a:buFont typeface="+mj-lt"/>
              <a:buAutoNum type="arabicPeriod"/>
            </a:pPr>
            <a:r>
              <a:rPr lang="en-US" sz="2000" dirty="0">
                <a:effectLst/>
                <a:latin typeface="ShellMedium" panose="00000600000000000000" pitchFamily="50" charset="0"/>
              </a:rPr>
              <a:t>No SQL DB TYPES:</a:t>
            </a:r>
          </a:p>
          <a:p>
            <a:pPr lvl="1" algn="just"/>
            <a:r>
              <a:rPr lang="en-US" sz="1600" dirty="0">
                <a:latin typeface="ShellMedium" panose="00000600000000000000" pitchFamily="50" charset="0"/>
              </a:rPr>
              <a:t>K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ey value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db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 –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eg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: Redis</a:t>
            </a:r>
          </a:p>
          <a:p>
            <a:pPr lvl="1" algn="just"/>
            <a:r>
              <a:rPr lang="en-US" sz="1600" dirty="0">
                <a:effectLst/>
                <a:latin typeface="ShellMedium" panose="00000600000000000000" pitchFamily="50" charset="0"/>
              </a:rPr>
              <a:t>Document driven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db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 –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eg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: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mongodb</a:t>
            </a:r>
            <a:endParaRPr lang="en-US" sz="1600" dirty="0">
              <a:latin typeface="ShellMedium" panose="00000600000000000000" pitchFamily="50" charset="0"/>
            </a:endParaRPr>
          </a:p>
          <a:p>
            <a:pPr lvl="1" algn="just"/>
            <a:r>
              <a:rPr lang="en-US" sz="1600" dirty="0">
                <a:effectLst/>
                <a:latin typeface="ShellMedium" panose="00000600000000000000" pitchFamily="50" charset="0"/>
              </a:rPr>
              <a:t>Wide column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db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 –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eg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: Cassandra</a:t>
            </a:r>
            <a:endParaRPr lang="en-US" sz="1600" dirty="0">
              <a:latin typeface="ShellMedium" panose="00000600000000000000" pitchFamily="50" charset="0"/>
            </a:endParaRPr>
          </a:p>
          <a:p>
            <a:pPr lvl="1" algn="just"/>
            <a:r>
              <a:rPr lang="en-US" sz="1600" dirty="0">
                <a:effectLst/>
                <a:latin typeface="ShellMedium" panose="00000600000000000000" pitchFamily="50" charset="0"/>
              </a:rPr>
              <a:t>Graph based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db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 –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eg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: neo4J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effectLst/>
                <a:latin typeface="ShellMedium" panose="00000600000000000000" pitchFamily="50" charset="0"/>
              </a:rPr>
              <a:t>Data Lake (Unstructured data): After ELT(extract load transform) whatever data collected is data lake. Part of data lake:</a:t>
            </a:r>
          </a:p>
          <a:p>
            <a:pPr lvl="1" algn="just"/>
            <a:r>
              <a:rPr lang="en-US" sz="1600" dirty="0">
                <a:effectLst/>
                <a:latin typeface="ShellMedium" panose="00000600000000000000" pitchFamily="50" charset="0"/>
              </a:rPr>
              <a:t>Process part – track process</a:t>
            </a:r>
          </a:p>
          <a:p>
            <a:pPr lvl="1" algn="just"/>
            <a:r>
              <a:rPr lang="en-US" sz="1600" dirty="0">
                <a:effectLst/>
                <a:latin typeface="ShellMedium" panose="00000600000000000000" pitchFamily="50" charset="0"/>
              </a:rPr>
              <a:t>Orchestrate part – manage meta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effectLst/>
                <a:latin typeface="ShellMedium" panose="00000600000000000000" pitchFamily="50" charset="0"/>
              </a:rPr>
              <a:t>Data swamp: unmanaged and messed up data lake.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effectLst/>
                <a:latin typeface="ShellMedium" panose="00000600000000000000" pitchFamily="50" charset="0"/>
              </a:rPr>
              <a:t>Data governance: Manage the meta data (both structured and unstructured after extraction)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effectLst/>
                <a:latin typeface="ShellMedium" panose="00000600000000000000" pitchFamily="50" charset="0"/>
              </a:rPr>
              <a:t>Data lake house: data after ETL from data lake sent into data warehouse (warehouse + lake). </a:t>
            </a:r>
          </a:p>
          <a:p>
            <a:pPr lvl="1" algn="just"/>
            <a:r>
              <a:rPr lang="en-US" sz="1600" dirty="0">
                <a:effectLst/>
                <a:latin typeface="ShellMedium" panose="00000600000000000000" pitchFamily="50" charset="0"/>
              </a:rPr>
              <a:t>More flexible than data warehouse. Another adv: can be used for data sci too. </a:t>
            </a:r>
            <a:r>
              <a:rPr lang="en-US" sz="1600" dirty="0" err="1">
                <a:effectLst/>
                <a:latin typeface="ShellMedium" panose="00000600000000000000" pitchFamily="50" charset="0"/>
              </a:rPr>
              <a:t>Disadv</a:t>
            </a:r>
            <a:r>
              <a:rPr lang="en-US" sz="1600" dirty="0">
                <a:effectLst/>
                <a:latin typeface="ShellMedium" panose="00000600000000000000" pitchFamily="50" charset="0"/>
              </a:rPr>
              <a:t>: very new concept.</a:t>
            </a:r>
          </a:p>
          <a:p>
            <a:pPr rtl="0"/>
            <a:r>
              <a:rPr lang="en-US" sz="2000" dirty="0">
                <a:effectLst/>
                <a:latin typeface="ShellMedium" panose="00000600000000000000" pitchFamily="50" charset="0"/>
              </a:rPr>
              <a:t> </a:t>
            </a:r>
          </a:p>
          <a:p>
            <a:pPr rtl="0"/>
            <a:r>
              <a:rPr lang="en-US" sz="2000" dirty="0">
                <a:effectLst/>
                <a:latin typeface="ShellMedium" panose="00000600000000000000" pitchFamily="50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5700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10 : 31-Aug-23 (Thursday) – Azure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4184"/>
            <a:ext cx="9144000" cy="5629013"/>
          </a:xfrm>
        </p:spPr>
        <p:txBody>
          <a:bodyPr>
            <a:noAutofit/>
          </a:bodyPr>
          <a:lstStyle/>
          <a:p>
            <a:pPr marL="457200" indent="-457200" algn="just" rtl="0">
              <a:buFont typeface="+mj-lt"/>
              <a:buAutoNum type="arabicPeriod"/>
            </a:pPr>
            <a:r>
              <a:rPr lang="en-US" sz="1600" dirty="0"/>
              <a:t>Activity :</a:t>
            </a:r>
          </a:p>
          <a:p>
            <a:pPr lvl="2" algn="just"/>
            <a:r>
              <a:rPr lang="en-US" sz="1400" dirty="0"/>
              <a:t>Customer gives order (1 to many, 1 to 1)</a:t>
            </a:r>
          </a:p>
          <a:p>
            <a:pPr lvl="2" algn="just"/>
            <a:r>
              <a:rPr lang="en-US" sz="1400" dirty="0"/>
              <a:t>Employee work on order (1 to many , 1 to 1)</a:t>
            </a:r>
          </a:p>
          <a:p>
            <a:pPr lvl="2" algn="just"/>
            <a:r>
              <a:rPr lang="en-US" sz="1400" dirty="0"/>
              <a:t>Every order has shipping details(1 order to many prod, 1 product in many order)</a:t>
            </a:r>
          </a:p>
          <a:p>
            <a:pPr lvl="2" algn="just"/>
            <a:r>
              <a:rPr lang="en-US" sz="1400" dirty="0"/>
              <a:t>Product supplied by supplier (1 supplier to many prod, 1 prod by 1 supplier)</a:t>
            </a:r>
          </a:p>
          <a:p>
            <a:pPr marL="457200" indent="-457200" algn="just" rtl="0">
              <a:buFont typeface="+mj-lt"/>
              <a:buAutoNum type="arabicPeriod"/>
            </a:pPr>
            <a:r>
              <a:rPr lang="en-US" sz="1600" dirty="0"/>
              <a:t>Worked on Azure SQL Database. </a:t>
            </a:r>
          </a:p>
          <a:p>
            <a:pPr marL="457200" indent="-457200" algn="just" rtl="0">
              <a:buFont typeface="+mj-lt"/>
              <a:buAutoNum type="arabicPeriod"/>
            </a:pPr>
            <a:r>
              <a:rPr lang="en-US" sz="1600" dirty="0"/>
              <a:t>Worked with DMLs </a:t>
            </a:r>
            <a:r>
              <a:rPr lang="en-US" sz="1400" dirty="0"/>
              <a:t>– Insert, Update, Delete and Truncate operations, Filtering data, grouping data by group and having clause. Sorting the final data, group the data after aggregation.</a:t>
            </a:r>
          </a:p>
          <a:p>
            <a:pPr marL="457200" indent="-457200" algn="just" rtl="0">
              <a:buFont typeface="+mj-lt"/>
              <a:buAutoNum type="arabicPeriod"/>
            </a:pPr>
            <a:r>
              <a:rPr lang="en-US" sz="1600" dirty="0"/>
              <a:t>Few Queries </a:t>
            </a:r>
            <a:r>
              <a:rPr lang="en-US" sz="1600" dirty="0" err="1"/>
              <a:t>eg</a:t>
            </a:r>
            <a:r>
              <a:rPr lang="en-US" sz="1600" dirty="0"/>
              <a:t> :	</a:t>
            </a:r>
            <a:r>
              <a:rPr lang="en-US" sz="1400" dirty="0"/>
              <a:t>			</a:t>
            </a:r>
          </a:p>
          <a:p>
            <a:pPr lvl="1" algn="just"/>
            <a:r>
              <a:rPr lang="en-US" sz="1400" dirty="0"/>
              <a:t>**</a:t>
            </a:r>
            <a:r>
              <a:rPr lang="en-US" sz="1600" dirty="0"/>
              <a:t>How many times each product is ordered.</a:t>
            </a:r>
          </a:p>
          <a:p>
            <a:pPr lvl="1" algn="just"/>
            <a:r>
              <a:rPr lang="en-US" sz="1400" dirty="0"/>
              <a:t>select </a:t>
            </a:r>
            <a:r>
              <a:rPr lang="en-US" sz="1400" dirty="0" err="1"/>
              <a:t>product_id</a:t>
            </a:r>
            <a:r>
              <a:rPr lang="en-US" sz="1400" dirty="0"/>
              <a:t>, COUNT(</a:t>
            </a:r>
            <a:r>
              <a:rPr lang="en-US" sz="1400" dirty="0" err="1"/>
              <a:t>order_id</a:t>
            </a:r>
            <a:r>
              <a:rPr lang="en-US" sz="1400" dirty="0"/>
              <a:t>) </a:t>
            </a:r>
          </a:p>
          <a:p>
            <a:pPr lvl="1" algn="just"/>
            <a:r>
              <a:rPr lang="en-US" sz="1400" dirty="0"/>
              <a:t>FROM </a:t>
            </a:r>
            <a:r>
              <a:rPr lang="en-US" sz="1400" dirty="0" err="1"/>
              <a:t>order_details</a:t>
            </a:r>
            <a:r>
              <a:rPr lang="en-US" sz="1400" dirty="0"/>
              <a:t> </a:t>
            </a:r>
          </a:p>
          <a:p>
            <a:pPr lvl="1" algn="just"/>
            <a:r>
              <a:rPr lang="en-US" sz="1400" dirty="0"/>
              <a:t>GROUP BY </a:t>
            </a:r>
            <a:r>
              <a:rPr lang="en-US" sz="1400" dirty="0" err="1"/>
              <a:t>product_id</a:t>
            </a:r>
            <a:r>
              <a:rPr lang="en-US" sz="1400" dirty="0"/>
              <a:t>; </a:t>
            </a:r>
          </a:p>
          <a:p>
            <a:pPr lvl="1" algn="just"/>
            <a:r>
              <a:rPr lang="en-US" sz="1400" dirty="0"/>
              <a:t>**</a:t>
            </a:r>
            <a:r>
              <a:rPr lang="en-US" sz="1600" dirty="0"/>
              <a:t>What is the max no of times any prod being ordered.</a:t>
            </a:r>
          </a:p>
          <a:p>
            <a:pPr lvl="1" algn="just"/>
            <a:r>
              <a:rPr lang="en-US" sz="1400" dirty="0"/>
              <a:t>SELECT </a:t>
            </a:r>
            <a:r>
              <a:rPr lang="en-US" sz="1400" dirty="0" err="1"/>
              <a:t>product_id</a:t>
            </a:r>
            <a:r>
              <a:rPr lang="en-US" sz="1400" dirty="0"/>
              <a:t> FROM </a:t>
            </a:r>
            <a:r>
              <a:rPr lang="en-US" sz="1400" dirty="0" err="1"/>
              <a:t>order_details</a:t>
            </a:r>
            <a:r>
              <a:rPr lang="en-US" sz="1400" dirty="0"/>
              <a:t> GROUP BY </a:t>
            </a:r>
            <a:r>
              <a:rPr lang="en-US" sz="1400" dirty="0" err="1"/>
              <a:t>product_id</a:t>
            </a:r>
            <a:r>
              <a:rPr lang="en-US" sz="1400" dirty="0"/>
              <a:t> HAVING COUNT(</a:t>
            </a:r>
            <a:r>
              <a:rPr lang="en-US" sz="1400" dirty="0" err="1"/>
              <a:t>product_id</a:t>
            </a:r>
            <a:r>
              <a:rPr lang="en-US" sz="1400" dirty="0"/>
              <a:t>) =</a:t>
            </a:r>
          </a:p>
          <a:p>
            <a:pPr lvl="1" algn="just"/>
            <a:r>
              <a:rPr lang="en-US" sz="1400" dirty="0"/>
              <a:t>(SELECT MAX(</a:t>
            </a:r>
            <a:r>
              <a:rPr lang="en-US" sz="1400" dirty="0" err="1"/>
              <a:t>q.cnt</a:t>
            </a:r>
            <a:r>
              <a:rPr lang="en-US" sz="1400" dirty="0"/>
              <a:t>) FROM</a:t>
            </a:r>
          </a:p>
          <a:p>
            <a:pPr lvl="1" algn="just"/>
            <a:r>
              <a:rPr lang="en-US" sz="1400" dirty="0"/>
              <a:t>(SELECT </a:t>
            </a:r>
            <a:r>
              <a:rPr lang="en-US" sz="1400" dirty="0" err="1"/>
              <a:t>product_id</a:t>
            </a:r>
            <a:r>
              <a:rPr lang="en-US" sz="1400" dirty="0"/>
              <a:t>, COUNT(</a:t>
            </a:r>
            <a:r>
              <a:rPr lang="en-US" sz="1400" dirty="0" err="1"/>
              <a:t>order_id</a:t>
            </a:r>
            <a:r>
              <a:rPr lang="en-US" sz="1400" dirty="0"/>
              <a:t>) </a:t>
            </a:r>
            <a:r>
              <a:rPr lang="en-US" sz="1400" dirty="0" err="1"/>
              <a:t>cnt</a:t>
            </a:r>
            <a:endParaRPr lang="en-US" sz="1400" dirty="0"/>
          </a:p>
          <a:p>
            <a:pPr lvl="1" algn="just"/>
            <a:r>
              <a:rPr lang="en-US" sz="1400" dirty="0"/>
              <a:t>FROM </a:t>
            </a:r>
            <a:r>
              <a:rPr lang="en-US" sz="1400" dirty="0" err="1"/>
              <a:t>order_details</a:t>
            </a:r>
            <a:r>
              <a:rPr lang="en-US" sz="1400" dirty="0"/>
              <a:t> </a:t>
            </a:r>
          </a:p>
          <a:p>
            <a:pPr lvl="1" algn="just"/>
            <a:r>
              <a:rPr lang="en-US" sz="1400" dirty="0"/>
              <a:t>GROUP BY </a:t>
            </a:r>
            <a:r>
              <a:rPr lang="en-US" sz="1400" dirty="0" err="1"/>
              <a:t>product_id</a:t>
            </a:r>
            <a:r>
              <a:rPr lang="en-US" sz="1400" dirty="0"/>
              <a:t>) q);</a:t>
            </a:r>
          </a:p>
          <a:p>
            <a:pPr lvl="1" algn="just"/>
            <a:endParaRPr lang="en-US" sz="1400" dirty="0"/>
          </a:p>
          <a:p>
            <a:pPr lvl="1" algn="just"/>
            <a:endParaRPr lang="en-US" sz="1600" dirty="0"/>
          </a:p>
          <a:p>
            <a:pPr lvl="1" algn="just"/>
            <a:r>
              <a:rPr lang="en-US" sz="2000" dirty="0">
                <a:effectLst/>
                <a:latin typeface="ShellMedium" panose="00000600000000000000" pitchFamily="50" charset="0"/>
              </a:rPr>
              <a:t> </a:t>
            </a:r>
          </a:p>
          <a:p>
            <a:pPr rtl="0"/>
            <a:r>
              <a:rPr lang="en-US" sz="2000" dirty="0">
                <a:effectLst/>
                <a:latin typeface="ShellMedium" panose="00000600000000000000" pitchFamily="50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9051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3F5-5706-E7B0-010E-13611248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579"/>
            <a:ext cx="9144000" cy="790327"/>
          </a:xfrm>
        </p:spPr>
        <p:txBody>
          <a:bodyPr>
            <a:noAutofit/>
          </a:bodyPr>
          <a:lstStyle/>
          <a:p>
            <a:r>
              <a:rPr lang="en-US" sz="3200" dirty="0"/>
              <a:t>Day 11 : 1-Sep-23 (Friday) – Azure SQL </a:t>
            </a:r>
            <a:r>
              <a:rPr lang="en-US" sz="3200" dirty="0" err="1"/>
              <a:t>Cont</a:t>
            </a:r>
            <a:r>
              <a:rPr lang="en-US" sz="3200" dirty="0"/>
              <a:t>…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16DB-3F9E-A772-06B0-094B17EB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573"/>
            <a:ext cx="9144000" cy="5629013"/>
          </a:xfrm>
        </p:spPr>
        <p:txBody>
          <a:bodyPr>
            <a:noAutofit/>
          </a:bodyPr>
          <a:lstStyle/>
          <a:p>
            <a:pPr marL="457200" indent="-457200" algn="just" rtl="0">
              <a:buFont typeface="+mj-lt"/>
              <a:buAutoNum type="arabicPeriod"/>
            </a:pPr>
            <a:r>
              <a:rPr lang="en-US" sz="1600" dirty="0">
                <a:latin typeface="ShellMedium" panose="00000600000000000000" pitchFamily="50" charset="0"/>
              </a:rPr>
              <a:t>Worked on Joins, Union, Union ALL, Intersection and Subqueries.  </a:t>
            </a:r>
          </a:p>
          <a:p>
            <a:pPr marL="457200" indent="-457200" algn="just" rtl="0">
              <a:buFont typeface="+mj-lt"/>
              <a:buAutoNum type="arabicPeriod"/>
            </a:pPr>
            <a:r>
              <a:rPr lang="en-US" sz="1600" dirty="0">
                <a:latin typeface="ShellMedium" panose="00000600000000000000" pitchFamily="50" charset="0"/>
              </a:rPr>
              <a:t>Worked on Correlated queries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b="1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Fan trap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 occur in a situation when a model represents relationship between entity types however a path between certain entity occurrences is </a:t>
            </a:r>
            <a:r>
              <a:rPr lang="en-US" sz="1600" b="1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ambiguous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. </a:t>
            </a:r>
          </a:p>
          <a:p>
            <a:pPr lvl="1" algn="just"/>
            <a:r>
              <a:rPr lang="en-US" sz="16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Example: (Staff)-1:N-has-1:1-(Division)-1:1-operates-1:N-(Branch)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b="1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Chasm trap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 occur when a model suggests relationship between entity types however a path between certain occurrences </a:t>
            </a:r>
            <a:r>
              <a:rPr lang="en-US" sz="1600" b="1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does not exist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. </a:t>
            </a:r>
          </a:p>
          <a:p>
            <a:pPr lvl="1" algn="just"/>
            <a:r>
              <a:rPr lang="en-US" sz="16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Example: (Branch)-1:1-has-1:N-(Staff)-0:1-oversees-0:N-(</a:t>
            </a:r>
            <a:r>
              <a:rPr lang="en-US" sz="1600" b="0" i="0" dirty="0" err="1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PropertyForRent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)</a:t>
            </a:r>
          </a:p>
          <a:p>
            <a:pPr marL="457200" indent="-457200" algn="just" rtl="0">
              <a:buFont typeface="+mj-lt"/>
              <a:buAutoNum type="arabicPeriod"/>
            </a:pPr>
            <a:r>
              <a:rPr lang="en-US" sz="1600" dirty="0">
                <a:solidFill>
                  <a:srgbClr val="232629"/>
                </a:solidFill>
                <a:latin typeface="ShellMedium" panose="00000600000000000000" pitchFamily="50" charset="0"/>
              </a:rPr>
              <a:t>Few queries we reflected :</a:t>
            </a:r>
            <a:endParaRPr lang="en-US" sz="1600" b="0" i="0" dirty="0">
              <a:solidFill>
                <a:srgbClr val="232629"/>
              </a:solidFill>
              <a:effectLst/>
              <a:latin typeface="ShellMedium" panose="00000600000000000000" pitchFamily="50" charset="0"/>
            </a:endParaRPr>
          </a:p>
          <a:p>
            <a:pPr algn="just" rtl="0"/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/*Name of employees who have salary more than their department avg salary*/</a:t>
            </a:r>
          </a:p>
          <a:p>
            <a:pPr algn="just" rtl="0"/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SELECT E.ENAME, E.SAL, E.DEPTNO</a:t>
            </a:r>
          </a:p>
          <a:p>
            <a:pPr algn="just" rtl="0"/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FROM EMP E (</a:t>
            </a:r>
            <a:r>
              <a:rPr lang="en-US" sz="1400" dirty="0">
                <a:solidFill>
                  <a:srgbClr val="232629"/>
                </a:solidFill>
                <a:latin typeface="ShellMedium" panose="00000600000000000000" pitchFamily="50" charset="0"/>
              </a:rPr>
              <a:t> 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SELECT DEPTNO, AVG(SAL) AS 'SAL’ FROM EMP GROUP BY DEPTNO) Q </a:t>
            </a:r>
          </a:p>
          <a:p>
            <a:pPr algn="just" rtl="0"/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WHERE E.DEPTNO = Q.DEPTNO AND E.SAL &gt; Q.SAL; </a:t>
            </a:r>
          </a:p>
          <a:p>
            <a:pPr algn="just" rtl="0"/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OR</a:t>
            </a:r>
          </a:p>
          <a:p>
            <a:pPr algn="just" rtl="0"/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SELECT </a:t>
            </a:r>
            <a:r>
              <a:rPr lang="en-US" sz="1400" b="0" i="0" dirty="0" err="1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ename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, </a:t>
            </a:r>
            <a:r>
              <a:rPr lang="en-US" sz="1400" b="0" i="0" dirty="0" err="1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deptno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 from EMP A WHERE </a:t>
            </a:r>
            <a:r>
              <a:rPr lang="en-US" sz="1400" b="0" i="0" dirty="0" err="1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sal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 &gt; (SELECT avg(SAL) from EMP B where </a:t>
            </a:r>
            <a:r>
              <a:rPr lang="en-US" sz="1400" b="0" i="0" dirty="0" err="1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B.deptno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 = </a:t>
            </a:r>
            <a:r>
              <a:rPr lang="en-US" sz="1400" b="0" i="0" dirty="0" err="1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A.deptno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);</a:t>
            </a:r>
          </a:p>
          <a:p>
            <a:pPr algn="just" rtl="0"/>
            <a:endParaRPr lang="en-US" sz="1600" b="0" i="0" dirty="0">
              <a:solidFill>
                <a:srgbClr val="232629"/>
              </a:solidFill>
              <a:effectLst/>
              <a:latin typeface="ShellMedium" panose="00000600000000000000" pitchFamily="50" charset="0"/>
            </a:endParaRPr>
          </a:p>
          <a:p>
            <a:pPr algn="l" fontAlgn="base"/>
            <a:r>
              <a:rPr lang="en-US" sz="1600" b="0" i="0" dirty="0">
                <a:solidFill>
                  <a:srgbClr val="232629"/>
                </a:solidFill>
                <a:effectLst/>
                <a:latin typeface="ShellMedium" panose="00000600000000000000" pitchFamily="50" charset="0"/>
              </a:rPr>
              <a:t>	</a:t>
            </a:r>
          </a:p>
          <a:p>
            <a:pPr marL="457200" indent="-457200" algn="just" rtl="0">
              <a:buFont typeface="+mj-lt"/>
              <a:buAutoNum type="arabicPeriod"/>
            </a:pPr>
            <a:endParaRPr lang="en-US" sz="1600" b="0" i="0" dirty="0">
              <a:solidFill>
                <a:srgbClr val="232629"/>
              </a:solidFill>
              <a:effectLst/>
              <a:latin typeface="ShellMedium" panose="00000600000000000000" pitchFamily="50" charset="0"/>
            </a:endParaRPr>
          </a:p>
          <a:p>
            <a:pPr algn="just" rtl="0"/>
            <a:r>
              <a:rPr lang="en-US" sz="1600" dirty="0">
                <a:solidFill>
                  <a:srgbClr val="232629"/>
                </a:solidFill>
                <a:latin typeface="ShellMedium" panose="00000600000000000000" pitchFamily="50" charset="0"/>
              </a:rPr>
              <a:t>	</a:t>
            </a:r>
            <a:endParaRPr lang="en-US" sz="1600" b="0" i="0" dirty="0">
              <a:solidFill>
                <a:srgbClr val="232629"/>
              </a:solidFill>
              <a:effectLst/>
              <a:latin typeface="ShellMedium" panose="00000600000000000000" pitchFamily="50" charset="0"/>
            </a:endParaRPr>
          </a:p>
          <a:p>
            <a:pPr marL="457200" indent="-457200" algn="just" rtl="0">
              <a:buFont typeface="+mj-lt"/>
              <a:buAutoNum type="arabicPeriod"/>
            </a:pPr>
            <a:endParaRPr lang="en-US" sz="1600" b="0" i="0" dirty="0">
              <a:solidFill>
                <a:srgbClr val="232629"/>
              </a:solidFill>
              <a:effectLst/>
              <a:latin typeface="ShellMedium" panose="00000600000000000000" pitchFamily="50" charset="0"/>
            </a:endParaRPr>
          </a:p>
          <a:p>
            <a:pPr marL="457200" indent="-457200" algn="just" rtl="0">
              <a:buFont typeface="+mj-lt"/>
              <a:buAutoNum type="arabicPeriod"/>
            </a:pPr>
            <a:endParaRPr lang="en-US" sz="1600" b="0" i="0" dirty="0">
              <a:solidFill>
                <a:srgbClr val="232629"/>
              </a:solidFill>
              <a:effectLst/>
              <a:latin typeface="ShellMedium" panose="00000600000000000000" pitchFamily="50" charset="0"/>
            </a:endParaRPr>
          </a:p>
          <a:p>
            <a:pPr marL="457200" indent="-457200" algn="just" rtl="0">
              <a:buFont typeface="+mj-lt"/>
              <a:buAutoNum type="arabicPeriod"/>
            </a:pPr>
            <a:endParaRPr lang="en-US" sz="1600" b="0" i="0" dirty="0">
              <a:solidFill>
                <a:srgbClr val="232629"/>
              </a:solidFill>
              <a:effectLst/>
              <a:latin typeface="ShellMedium" panose="00000600000000000000" pitchFamily="50" charset="0"/>
            </a:endParaRPr>
          </a:p>
          <a:p>
            <a:br>
              <a:rPr lang="en-US" sz="1600" dirty="0">
                <a:latin typeface="ShellMedium" panose="00000600000000000000" pitchFamily="50" charset="0"/>
              </a:rPr>
            </a:br>
            <a:endParaRPr lang="en-US" sz="1600" dirty="0">
              <a:latin typeface="ShellMedium" panose="00000600000000000000" pitchFamily="50" charset="0"/>
            </a:endParaRPr>
          </a:p>
          <a:p>
            <a:pPr marL="457200" indent="-457200" algn="just" rtl="0">
              <a:buFont typeface="+mj-lt"/>
              <a:buAutoNum type="arabicPeriod"/>
            </a:pPr>
            <a:endParaRPr lang="en-US" sz="1600" dirty="0">
              <a:latin typeface="ShellMedium" panose="00000600000000000000" pitchFamily="50" charset="0"/>
            </a:endParaRPr>
          </a:p>
          <a:p>
            <a:pPr lvl="1" algn="just"/>
            <a:endParaRPr lang="en-US" sz="1600" dirty="0">
              <a:latin typeface="ShellMedium" panose="00000600000000000000" pitchFamily="50" charset="0"/>
            </a:endParaRPr>
          </a:p>
          <a:p>
            <a:pPr lvl="1" algn="just"/>
            <a:r>
              <a:rPr lang="en-US" sz="1600" dirty="0">
                <a:effectLst/>
                <a:latin typeface="ShellMedium" panose="00000600000000000000" pitchFamily="50" charset="0"/>
              </a:rPr>
              <a:t> </a:t>
            </a:r>
          </a:p>
          <a:p>
            <a:pPr rtl="0"/>
            <a:r>
              <a:rPr lang="en-US" sz="1600" dirty="0">
                <a:effectLst/>
                <a:latin typeface="ShellMedium" panose="00000600000000000000" pitchFamily="50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2367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1372</TotalTime>
  <Words>821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ShellBold</vt:lpstr>
      <vt:lpstr>ShellHeavy</vt:lpstr>
      <vt:lpstr>ShellMedium</vt:lpstr>
      <vt:lpstr>Office Theme</vt:lpstr>
      <vt:lpstr>PowerPoint Presentation</vt:lpstr>
      <vt:lpstr>PowerPoint Presentation</vt:lpstr>
      <vt:lpstr>Day 7 : 28-Aug-23 (Monday) – Case Study</vt:lpstr>
      <vt:lpstr>Day 8 : 29-Aug-23 (Tuesday) – Data Fundamentals</vt:lpstr>
      <vt:lpstr>Day 9 : 30-Aug-23 (Wednesday) – Big Data Fundamentals</vt:lpstr>
      <vt:lpstr>Day 10 : 31-Aug-23 (Thursday) – Azure SQL </vt:lpstr>
      <vt:lpstr>Day 11 : 1-Sep-23 (Friday) – Azure SQL Cont…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Manya SBOBNG-PTIY/FHB</dc:creator>
  <cp:lastModifiedBy>Agarwal, Manya SBOBNG-PTIY/FHB</cp:lastModifiedBy>
  <cp:revision>51</cp:revision>
  <dcterms:created xsi:type="dcterms:W3CDTF">2023-08-25T14:35:56Z</dcterms:created>
  <dcterms:modified xsi:type="dcterms:W3CDTF">2023-10-05T14:03:03Z</dcterms:modified>
</cp:coreProperties>
</file>