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16" r:id="rId3"/>
    <p:sldId id="317" r:id="rId4"/>
    <p:sldId id="318" r:id="rId5"/>
    <p:sldId id="319" r:id="rId6"/>
    <p:sldId id="324" r:id="rId7"/>
    <p:sldId id="32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1D1B1E"/>
    <a:srgbClr val="020003"/>
    <a:srgbClr val="DD1D2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6F45-838D-4BF8-AD3D-59F5E069E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002B4-D7B3-411D-B3F7-9C14D8B15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0148F-1CFC-489B-A4E0-CE3B216FA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82F34-9D87-4845-8E9A-4D412A4D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D5578-BD31-4EC1-B269-F9BE6D649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14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5EE9B-26C3-4D7C-A3B3-A9CAC509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FBAD8-18CD-40C2-A49C-0BDC1D6A4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07EAC-3EB0-427E-B3D4-1DD1B979A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hellMedium" panose="00000600000000000000" pitchFamily="2" charset="0"/>
              </a:defRPr>
            </a:lvl1pPr>
          </a:lstStyle>
          <a:p>
            <a:fld id="{53AE2D45-FB3F-4A2E-A073-63B64C927BB4}" type="datetimeFigureOut">
              <a:rPr lang="en-GB" smtClean="0"/>
              <a:pPr/>
              <a:t>05/10/2023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4CC11-7305-4295-93A6-3D1D92BA3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hellMedium" panose="000006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5057C-78E7-4AE0-B592-11918E9FA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hellMedium" panose="00000600000000000000" pitchFamily="2" charset="0"/>
              </a:defRPr>
            </a:lvl1pPr>
          </a:lstStyle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7275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hellBold" panose="000008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mp"/><Relationship Id="rId4" Type="http://schemas.openxmlformats.org/officeDocument/2006/relationships/image" Target="../media/image3.t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" r="30858"/>
          <a:stretch/>
        </p:blipFill>
        <p:spPr>
          <a:xfrm>
            <a:off x="4839854" y="724"/>
            <a:ext cx="7352146" cy="68572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F45C3C-ADF9-47FF-A289-27B85AE6C0B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771"/>
            <a:ext cx="1775421" cy="177542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itle 7">
            <a:extLst>
              <a:ext uri="{FF2B5EF4-FFF2-40B4-BE49-F238E27FC236}">
                <a16:creationId xmlns:a16="http://schemas.microsoft.com/office/drawing/2014/main" id="{57D43724-F00D-4E72-9E97-9A32880359C0}"/>
              </a:ext>
            </a:extLst>
          </p:cNvPr>
          <p:cNvSpPr txBox="1">
            <a:spLocks/>
          </p:cNvSpPr>
          <p:nvPr/>
        </p:nvSpPr>
        <p:spPr>
          <a:xfrm>
            <a:off x="876636" y="1914651"/>
            <a:ext cx="3062189" cy="752475"/>
          </a:xfrm>
          <a:prstGeom prst="rect">
            <a:avLst/>
          </a:prstGeom>
        </p:spPr>
        <p:txBody>
          <a:bodyPr lIns="0"/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rgbClr val="404040"/>
                </a:solidFill>
                <a:latin typeface="ShellMedium" panose="00000600000000000000" pitchFamily="2" charset="0"/>
              </a:rPr>
              <a:t>Journey Presentation</a:t>
            </a:r>
            <a:endParaRPr lang="en-GB" sz="3200" dirty="0">
              <a:solidFill>
                <a:srgbClr val="404040"/>
              </a:solidFill>
              <a:latin typeface="ShellHeavy" panose="000007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76F82F-634D-4529-9BE9-0141ABA14B60}"/>
              </a:ext>
            </a:extLst>
          </p:cNvPr>
          <p:cNvSpPr txBox="1"/>
          <p:nvPr/>
        </p:nvSpPr>
        <p:spPr bwMode="auto">
          <a:xfrm>
            <a:off x="589191" y="3742623"/>
            <a:ext cx="3933121" cy="11994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219170">
              <a:lnSpc>
                <a:spcPts val="2400"/>
              </a:lnSpc>
            </a:pPr>
            <a:r>
              <a:rPr lang="en-GB" sz="1500" dirty="0">
                <a:solidFill>
                  <a:srgbClr val="404040"/>
                </a:solidFill>
                <a:latin typeface="ShellMedium" panose="00000600000000000000" pitchFamily="2" charset="0"/>
              </a:rPr>
              <a:t>Submitted By:</a:t>
            </a:r>
          </a:p>
          <a:p>
            <a:pPr defTabSz="1219170">
              <a:lnSpc>
                <a:spcPts val="2400"/>
              </a:lnSpc>
            </a:pPr>
            <a:r>
              <a:rPr lang="en-GB" sz="1500" u="sng" dirty="0">
                <a:solidFill>
                  <a:srgbClr val="404040"/>
                </a:solidFill>
                <a:latin typeface="ShellMedium" panose="00000600000000000000" pitchFamily="2" charset="0"/>
              </a:rPr>
              <a:t>Manya Agarwal</a:t>
            </a:r>
          </a:p>
          <a:p>
            <a:pPr defTabSz="1219170">
              <a:lnSpc>
                <a:spcPts val="2400"/>
              </a:lnSpc>
            </a:pPr>
            <a:r>
              <a:rPr lang="en-GB" sz="1500" u="sng" dirty="0">
                <a:solidFill>
                  <a:srgbClr val="404040"/>
                </a:solidFill>
                <a:latin typeface="ShellMedium" panose="00000600000000000000" pitchFamily="2" charset="0"/>
              </a:rPr>
              <a:t>Employee No. : 654801</a:t>
            </a:r>
          </a:p>
          <a:p>
            <a:pPr defTabSz="1219170">
              <a:lnSpc>
                <a:spcPts val="2400"/>
              </a:lnSpc>
            </a:pPr>
            <a:endParaRPr lang="en-GB" sz="1500" u="sng" dirty="0">
              <a:solidFill>
                <a:srgbClr val="DD1D21"/>
              </a:solidFill>
              <a:latin typeface="ShellMedium" panose="00000600000000000000" pitchFamily="2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675338" y="751007"/>
            <a:ext cx="8199120" cy="4846320"/>
            <a:chOff x="3675338" y="751007"/>
            <a:chExt cx="8199120" cy="484632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5338" y="751007"/>
              <a:ext cx="8199120" cy="4846320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C8FE675-0B06-4E57-A1A8-B264F156C60C}"/>
                </a:ext>
              </a:extLst>
            </p:cNvPr>
            <p:cNvSpPr/>
            <p:nvPr/>
          </p:nvSpPr>
          <p:spPr>
            <a:xfrm>
              <a:off x="7244313" y="5105400"/>
              <a:ext cx="1137687" cy="109538"/>
            </a:xfrm>
            <a:prstGeom prst="rect">
              <a:avLst/>
            </a:prstGeom>
            <a:solidFill>
              <a:srgbClr val="1D1B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latin typeface="ShellMedium" panose="00000600000000000000" pitchFamily="2" charset="0"/>
              </a:endParaRPr>
            </a:p>
          </p:txBody>
        </p:sp>
        <p:sp>
          <p:nvSpPr>
            <p:cNvPr id="44" name="Graphic 42">
              <a:extLst>
                <a:ext uri="{FF2B5EF4-FFF2-40B4-BE49-F238E27FC236}">
                  <a16:creationId xmlns:a16="http://schemas.microsoft.com/office/drawing/2014/main" id="{6AA2205C-FD60-46A1-B2BA-701D72D37CD4}"/>
                </a:ext>
              </a:extLst>
            </p:cNvPr>
            <p:cNvSpPr/>
            <p:nvPr/>
          </p:nvSpPr>
          <p:spPr>
            <a:xfrm>
              <a:off x="4792911" y="1524288"/>
              <a:ext cx="216902" cy="372596"/>
            </a:xfrm>
            <a:custGeom>
              <a:avLst/>
              <a:gdLst>
                <a:gd name="connsiteX0" fmla="*/ 238601 w 3476625"/>
                <a:gd name="connsiteY0" fmla="*/ 7144 h 5972175"/>
                <a:gd name="connsiteX1" fmla="*/ 542449 w 3476625"/>
                <a:gd name="connsiteY1" fmla="*/ 321469 h 5972175"/>
                <a:gd name="connsiteX2" fmla="*/ 1150144 w 3476625"/>
                <a:gd name="connsiteY2" fmla="*/ 1040606 h 5972175"/>
                <a:gd name="connsiteX3" fmla="*/ 1801654 w 3476625"/>
                <a:gd name="connsiteY3" fmla="*/ 1815941 h 5972175"/>
                <a:gd name="connsiteX4" fmla="*/ 2307431 w 3476625"/>
                <a:gd name="connsiteY4" fmla="*/ 2415064 h 5972175"/>
                <a:gd name="connsiteX5" fmla="*/ 2848451 w 3476625"/>
                <a:gd name="connsiteY5" fmla="*/ 3059906 h 5972175"/>
                <a:gd name="connsiteX6" fmla="*/ 3401854 w 3476625"/>
                <a:gd name="connsiteY6" fmla="*/ 3719036 h 5972175"/>
                <a:gd name="connsiteX7" fmla="*/ 3473291 w 3476625"/>
                <a:gd name="connsiteY7" fmla="*/ 3854291 h 5972175"/>
                <a:gd name="connsiteX8" fmla="*/ 3271361 w 3476625"/>
                <a:gd name="connsiteY8" fmla="*/ 4056221 h 5972175"/>
                <a:gd name="connsiteX9" fmla="*/ 2877979 w 3476625"/>
                <a:gd name="connsiteY9" fmla="*/ 3984784 h 5972175"/>
                <a:gd name="connsiteX10" fmla="*/ 2004536 w 3476625"/>
                <a:gd name="connsiteY10" fmla="*/ 3816191 h 5972175"/>
                <a:gd name="connsiteX11" fmla="*/ 1955959 w 3476625"/>
                <a:gd name="connsiteY11" fmla="*/ 3809524 h 5972175"/>
                <a:gd name="connsiteX12" fmla="*/ 2029301 w 3476625"/>
                <a:gd name="connsiteY12" fmla="*/ 4026694 h 5972175"/>
                <a:gd name="connsiteX13" fmla="*/ 2434114 w 3476625"/>
                <a:gd name="connsiteY13" fmla="*/ 5184934 h 5972175"/>
                <a:gd name="connsiteX14" fmla="*/ 2522696 w 3476625"/>
                <a:gd name="connsiteY14" fmla="*/ 5445919 h 5972175"/>
                <a:gd name="connsiteX15" fmla="*/ 2224564 w 3476625"/>
                <a:gd name="connsiteY15" fmla="*/ 5957412 h 5972175"/>
                <a:gd name="connsiteX16" fmla="*/ 2198846 w 3476625"/>
                <a:gd name="connsiteY16" fmla="*/ 5968842 h 5972175"/>
                <a:gd name="connsiteX17" fmla="*/ 2075021 w 3476625"/>
                <a:gd name="connsiteY17" fmla="*/ 5968842 h 5972175"/>
                <a:gd name="connsiteX18" fmla="*/ 2049304 w 3476625"/>
                <a:gd name="connsiteY18" fmla="*/ 5958364 h 5972175"/>
                <a:gd name="connsiteX19" fmla="*/ 1743551 w 3476625"/>
                <a:gd name="connsiteY19" fmla="*/ 5673567 h 5972175"/>
                <a:gd name="connsiteX20" fmla="*/ 1503521 w 3476625"/>
                <a:gd name="connsiteY20" fmla="*/ 4982051 h 5972175"/>
                <a:gd name="connsiteX21" fmla="*/ 1219676 w 3476625"/>
                <a:gd name="connsiteY21" fmla="*/ 4174331 h 5972175"/>
                <a:gd name="connsiteX22" fmla="*/ 1176814 w 3476625"/>
                <a:gd name="connsiteY22" fmla="*/ 4047649 h 5972175"/>
                <a:gd name="connsiteX23" fmla="*/ 1140619 w 3476625"/>
                <a:gd name="connsiteY23" fmla="*/ 4088606 h 5972175"/>
                <a:gd name="connsiteX24" fmla="*/ 652939 w 3476625"/>
                <a:gd name="connsiteY24" fmla="*/ 4744879 h 5972175"/>
                <a:gd name="connsiteX25" fmla="*/ 340519 w 3476625"/>
                <a:gd name="connsiteY25" fmla="*/ 5163979 h 5972175"/>
                <a:gd name="connsiteX26" fmla="*/ 87154 w 3476625"/>
                <a:gd name="connsiteY26" fmla="*/ 5205889 h 5972175"/>
                <a:gd name="connsiteX27" fmla="*/ 7144 w 3476625"/>
                <a:gd name="connsiteY27" fmla="*/ 5012531 h 5972175"/>
                <a:gd name="connsiteX28" fmla="*/ 9049 w 3476625"/>
                <a:gd name="connsiteY28" fmla="*/ 238601 h 5972175"/>
                <a:gd name="connsiteX29" fmla="*/ 162401 w 3476625"/>
                <a:gd name="connsiteY29" fmla="*/ 7144 h 5972175"/>
                <a:gd name="connsiteX30" fmla="*/ 238601 w 3476625"/>
                <a:gd name="connsiteY30" fmla="*/ 7144 h 5972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476625" h="5972175">
                  <a:moveTo>
                    <a:pt x="238601" y="7144"/>
                  </a:moveTo>
                  <a:cubicBezTo>
                    <a:pt x="374809" y="77629"/>
                    <a:pt x="447199" y="211931"/>
                    <a:pt x="542449" y="321469"/>
                  </a:cubicBezTo>
                  <a:cubicBezTo>
                    <a:pt x="748189" y="558641"/>
                    <a:pt x="948214" y="800576"/>
                    <a:pt x="1150144" y="1040606"/>
                  </a:cubicBezTo>
                  <a:cubicBezTo>
                    <a:pt x="1367314" y="1298734"/>
                    <a:pt x="1584484" y="1557814"/>
                    <a:pt x="1801654" y="1815941"/>
                  </a:cubicBezTo>
                  <a:cubicBezTo>
                    <a:pt x="1970246" y="2015966"/>
                    <a:pt x="2139791" y="2215039"/>
                    <a:pt x="2307431" y="2415064"/>
                  </a:cubicBezTo>
                  <a:cubicBezTo>
                    <a:pt x="2488406" y="2629376"/>
                    <a:pt x="2667476" y="2845594"/>
                    <a:pt x="2848451" y="3059906"/>
                  </a:cubicBezTo>
                  <a:cubicBezTo>
                    <a:pt x="3033236" y="3279934"/>
                    <a:pt x="3218974" y="3498056"/>
                    <a:pt x="3401854" y="3719036"/>
                  </a:cubicBezTo>
                  <a:cubicBezTo>
                    <a:pt x="3434239" y="3758089"/>
                    <a:pt x="3464719" y="3806666"/>
                    <a:pt x="3473291" y="3854291"/>
                  </a:cubicBezTo>
                  <a:cubicBezTo>
                    <a:pt x="3495199" y="3972401"/>
                    <a:pt x="3391376" y="4074319"/>
                    <a:pt x="3271361" y="4056221"/>
                  </a:cubicBezTo>
                  <a:cubicBezTo>
                    <a:pt x="3139916" y="4037171"/>
                    <a:pt x="3009424" y="4009549"/>
                    <a:pt x="2877979" y="3984784"/>
                  </a:cubicBezTo>
                  <a:cubicBezTo>
                    <a:pt x="2586514" y="3928586"/>
                    <a:pt x="2296001" y="3872389"/>
                    <a:pt x="2004536" y="3816191"/>
                  </a:cubicBezTo>
                  <a:cubicBezTo>
                    <a:pt x="1991201" y="3813334"/>
                    <a:pt x="1977866" y="3812381"/>
                    <a:pt x="1955959" y="3809524"/>
                  </a:cubicBezTo>
                  <a:cubicBezTo>
                    <a:pt x="1981676" y="3886676"/>
                    <a:pt x="2005489" y="3957161"/>
                    <a:pt x="2029301" y="4026694"/>
                  </a:cubicBezTo>
                  <a:cubicBezTo>
                    <a:pt x="2164556" y="4412456"/>
                    <a:pt x="2299811" y="4799172"/>
                    <a:pt x="2434114" y="5184934"/>
                  </a:cubicBezTo>
                  <a:cubicBezTo>
                    <a:pt x="2464594" y="5271612"/>
                    <a:pt x="2499836" y="5357337"/>
                    <a:pt x="2522696" y="5445919"/>
                  </a:cubicBezTo>
                  <a:cubicBezTo>
                    <a:pt x="2584609" y="5688806"/>
                    <a:pt x="2465546" y="5889784"/>
                    <a:pt x="2224564" y="5957412"/>
                  </a:cubicBezTo>
                  <a:cubicBezTo>
                    <a:pt x="2215991" y="5960269"/>
                    <a:pt x="2207419" y="5965031"/>
                    <a:pt x="2198846" y="5968842"/>
                  </a:cubicBezTo>
                  <a:cubicBezTo>
                    <a:pt x="2157889" y="5968842"/>
                    <a:pt x="2115979" y="5968842"/>
                    <a:pt x="2075021" y="5968842"/>
                  </a:cubicBezTo>
                  <a:cubicBezTo>
                    <a:pt x="2066449" y="5965031"/>
                    <a:pt x="2058829" y="5960269"/>
                    <a:pt x="2049304" y="5958364"/>
                  </a:cubicBezTo>
                  <a:cubicBezTo>
                    <a:pt x="1894046" y="5920264"/>
                    <a:pt x="1794986" y="5821204"/>
                    <a:pt x="1743551" y="5673567"/>
                  </a:cubicBezTo>
                  <a:cubicBezTo>
                    <a:pt x="1662589" y="5443062"/>
                    <a:pt x="1583531" y="5212556"/>
                    <a:pt x="1503521" y="4982051"/>
                  </a:cubicBezTo>
                  <a:cubicBezTo>
                    <a:pt x="1409224" y="4712494"/>
                    <a:pt x="1313974" y="4443889"/>
                    <a:pt x="1219676" y="4174331"/>
                  </a:cubicBezTo>
                  <a:cubicBezTo>
                    <a:pt x="1205389" y="4134326"/>
                    <a:pt x="1192054" y="4094321"/>
                    <a:pt x="1176814" y="4047649"/>
                  </a:cubicBezTo>
                  <a:cubicBezTo>
                    <a:pt x="1160621" y="4065746"/>
                    <a:pt x="1150144" y="4076224"/>
                    <a:pt x="1140619" y="4088606"/>
                  </a:cubicBezTo>
                  <a:cubicBezTo>
                    <a:pt x="977741" y="4307681"/>
                    <a:pt x="815816" y="4525804"/>
                    <a:pt x="652939" y="4744879"/>
                  </a:cubicBezTo>
                  <a:cubicBezTo>
                    <a:pt x="549116" y="4884896"/>
                    <a:pt x="446246" y="5025867"/>
                    <a:pt x="340519" y="5163979"/>
                  </a:cubicBezTo>
                  <a:cubicBezTo>
                    <a:pt x="276701" y="5247799"/>
                    <a:pt x="168116" y="5263992"/>
                    <a:pt x="87154" y="5205889"/>
                  </a:cubicBezTo>
                  <a:cubicBezTo>
                    <a:pt x="20479" y="5158264"/>
                    <a:pt x="7144" y="5089684"/>
                    <a:pt x="7144" y="5012531"/>
                  </a:cubicBezTo>
                  <a:cubicBezTo>
                    <a:pt x="9049" y="3421856"/>
                    <a:pt x="8096" y="1830229"/>
                    <a:pt x="9049" y="238601"/>
                  </a:cubicBezTo>
                  <a:cubicBezTo>
                    <a:pt x="9049" y="102394"/>
                    <a:pt x="38576" y="57626"/>
                    <a:pt x="162401" y="7144"/>
                  </a:cubicBezTo>
                  <a:cubicBezTo>
                    <a:pt x="188119" y="7144"/>
                    <a:pt x="212884" y="7144"/>
                    <a:pt x="238601" y="7144"/>
                  </a:cubicBezTo>
                  <a:close/>
                </a:path>
              </a:pathLst>
            </a:custGeom>
            <a:solidFill>
              <a:srgbClr val="FBCE07"/>
            </a:solidFill>
            <a:ln w="25400" cap="flat">
              <a:solidFill>
                <a:srgbClr val="404040"/>
              </a:solidFill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nl-NL" dirty="0">
                <a:latin typeface="ShellMedium" panose="00000600000000000000" pitchFamily="2" charset="0"/>
              </a:endParaRPr>
            </a:p>
          </p:txBody>
        </p:sp>
      </p:grp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F163C06-2F18-2456-0EA6-64E62AD8442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4"/>
          <a:stretch/>
        </p:blipFill>
        <p:spPr>
          <a:xfrm>
            <a:off x="4630723" y="1031163"/>
            <a:ext cx="6274212" cy="402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4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" r="30858"/>
          <a:stretch/>
        </p:blipFill>
        <p:spPr>
          <a:xfrm>
            <a:off x="4865021" y="724"/>
            <a:ext cx="7352146" cy="68572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F45C3C-ADF9-47FF-A289-27B85AE6C0B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771"/>
            <a:ext cx="1775421" cy="177542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itle 7">
            <a:extLst>
              <a:ext uri="{FF2B5EF4-FFF2-40B4-BE49-F238E27FC236}">
                <a16:creationId xmlns:a16="http://schemas.microsoft.com/office/drawing/2014/main" id="{57D43724-F00D-4E72-9E97-9A32880359C0}"/>
              </a:ext>
            </a:extLst>
          </p:cNvPr>
          <p:cNvSpPr txBox="1">
            <a:spLocks/>
          </p:cNvSpPr>
          <p:nvPr/>
        </p:nvSpPr>
        <p:spPr>
          <a:xfrm>
            <a:off x="2663152" y="3052762"/>
            <a:ext cx="6865696" cy="752475"/>
          </a:xfrm>
          <a:prstGeom prst="rect">
            <a:avLst/>
          </a:prstGeom>
        </p:spPr>
        <p:txBody>
          <a:bodyPr lIns="0"/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rgbClr val="404040"/>
                </a:solidFill>
                <a:latin typeface="ShellMedium" panose="00000600000000000000" pitchFamily="2" charset="0"/>
              </a:rPr>
              <a:t>Journey Presentation Week-7</a:t>
            </a:r>
            <a:endParaRPr lang="en-GB" sz="4000" dirty="0">
              <a:solidFill>
                <a:srgbClr val="404040"/>
              </a:solidFill>
              <a:latin typeface="ShellHeavy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675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33F5-5706-E7B0-010E-136112481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0004"/>
            <a:ext cx="9144000" cy="704675"/>
          </a:xfrm>
        </p:spPr>
        <p:txBody>
          <a:bodyPr>
            <a:noAutofit/>
          </a:bodyPr>
          <a:lstStyle/>
          <a:p>
            <a:r>
              <a:rPr lang="en-US" sz="2800" dirty="0"/>
              <a:t> 3-Oct-23 (Tuesday) – ML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789DF-FD0A-B80A-C083-244314E7F5F9}"/>
              </a:ext>
            </a:extLst>
          </p:cNvPr>
          <p:cNvSpPr txBox="1">
            <a:spLocks/>
          </p:cNvSpPr>
          <p:nvPr/>
        </p:nvSpPr>
        <p:spPr>
          <a:xfrm>
            <a:off x="1193201" y="1758996"/>
            <a:ext cx="6085091" cy="469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hellMedium" panose="00000600000000000000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hellMedium" panose="00000600000000000000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hellMedium" panose="00000600000000000000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ShellMedium" panose="00000600000000000000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ShellMedium" panose="00000600000000000000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Introduction to Machine Learning</a:t>
            </a:r>
          </a:p>
          <a:p>
            <a:pPr algn="l"/>
            <a:r>
              <a:rPr lang="en-US" dirty="0"/>
              <a:t>Exploring online ML </a:t>
            </a:r>
            <a:r>
              <a:rPr lang="en-US" dirty="0" err="1"/>
              <a:t>Softwares</a:t>
            </a:r>
            <a:r>
              <a:rPr lang="en-US" dirty="0"/>
              <a:t>: Teachable Machine, H20.ai</a:t>
            </a: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Steps to create a pipeline:</a:t>
            </a:r>
            <a:endParaRPr lang="en-US" sz="2000" dirty="0"/>
          </a:p>
          <a:p>
            <a:pPr marL="800100" lvl="1" indent="-342900" algn="l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/>
              <a:t>Import dataset</a:t>
            </a:r>
          </a:p>
          <a:p>
            <a:pPr marL="800100" lvl="1" indent="-342900" algn="l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/>
              <a:t>Select columns</a:t>
            </a:r>
          </a:p>
          <a:p>
            <a:pPr marL="800100" lvl="1" indent="-342900" algn="l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/>
              <a:t>Edit metadata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data type conversion</a:t>
            </a:r>
          </a:p>
          <a:p>
            <a:pPr marL="800100" lvl="1" indent="-342900" algn="l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/>
              <a:t>EDA: clean missing data, filter/join/partition</a:t>
            </a:r>
          </a:p>
          <a:p>
            <a:pPr marL="800100" lvl="1" indent="-342900" algn="l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/>
              <a:t>Split data: training and testing</a:t>
            </a:r>
          </a:p>
          <a:p>
            <a:pPr marL="800100" lvl="1" indent="-342900" algn="l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/>
              <a:t>Model: logistic regression</a:t>
            </a:r>
          </a:p>
          <a:p>
            <a:pPr marL="800100" lvl="1" indent="-342900" algn="l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/>
              <a:t>Tune model: Hyperparameter tuning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random sampling/ grid sampling/ Bayesian sampling</a:t>
            </a:r>
          </a:p>
          <a:p>
            <a:pPr marL="800100" lvl="1" indent="-342900" algn="l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/>
              <a:t>Train model</a:t>
            </a:r>
          </a:p>
          <a:p>
            <a:pPr marL="800100" lvl="1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/>
              <a:t>Score and evaluate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024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33F5-5706-E7B0-010E-136112481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229" y="131086"/>
            <a:ext cx="9493541" cy="704675"/>
          </a:xfrm>
        </p:spPr>
        <p:txBody>
          <a:bodyPr>
            <a:noAutofit/>
          </a:bodyPr>
          <a:lstStyle/>
          <a:p>
            <a:r>
              <a:rPr lang="en-US" sz="2800" dirty="0"/>
              <a:t> 3-Oct-23 (Tuesday) – ML Studio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5CCEE0-B989-23C5-03E9-90714746E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20" y="1491096"/>
            <a:ext cx="5511673" cy="34447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46B09D-0417-D662-F4F3-D27B3D8FC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708" y="1491096"/>
            <a:ext cx="5511672" cy="34447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974EE8-1FBB-7A6C-3FC9-0A5B26034AF7}"/>
              </a:ext>
            </a:extLst>
          </p:cNvPr>
          <p:cNvSpPr txBox="1"/>
          <p:nvPr/>
        </p:nvSpPr>
        <p:spPr>
          <a:xfrm>
            <a:off x="1497498" y="5043199"/>
            <a:ext cx="3237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Classification Algorithms on Titanic dataset for survival prediction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D325EB-0E56-FB28-7931-8A107B79DADD}"/>
              </a:ext>
            </a:extLst>
          </p:cNvPr>
          <p:cNvSpPr txBox="1"/>
          <p:nvPr/>
        </p:nvSpPr>
        <p:spPr>
          <a:xfrm>
            <a:off x="6986341" y="5043738"/>
            <a:ext cx="4178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Exploratory Data Analysis on Movie Datasets</a:t>
            </a:r>
          </a:p>
        </p:txBody>
      </p:sp>
    </p:spTree>
    <p:extLst>
      <p:ext uri="{BB962C8B-B14F-4D97-AF65-F5344CB8AC3E}">
        <p14:creationId xmlns:p14="http://schemas.microsoft.com/office/powerpoint/2010/main" val="2584851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33F5-5706-E7B0-010E-136112481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229" y="596084"/>
            <a:ext cx="9493541" cy="704675"/>
          </a:xfrm>
        </p:spPr>
        <p:txBody>
          <a:bodyPr>
            <a:noAutofit/>
          </a:bodyPr>
          <a:lstStyle/>
          <a:p>
            <a:r>
              <a:rPr lang="en-US" sz="2800" dirty="0"/>
              <a:t> 4-Oct-23 (Wednesday) – ML Studio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02A392-A787-AE79-0975-383085332F43}"/>
              </a:ext>
            </a:extLst>
          </p:cNvPr>
          <p:cNvSpPr txBox="1">
            <a:spLocks/>
          </p:cNvSpPr>
          <p:nvPr/>
        </p:nvSpPr>
        <p:spPr>
          <a:xfrm>
            <a:off x="954115" y="1210578"/>
            <a:ext cx="9888655" cy="469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hellMedium" panose="00000600000000000000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hellMedium" panose="00000600000000000000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hellMedium" panose="00000600000000000000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ShellMedium" panose="00000600000000000000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ShellMedium" panose="00000600000000000000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Automated ML setup for setting automated workflow</a:t>
            </a:r>
          </a:p>
          <a:p>
            <a:pPr algn="l"/>
            <a:r>
              <a:rPr lang="en-US" dirty="0"/>
              <a:t>Conducted Hyperparameter tuning on Adult Sensor Income Binary Classification</a:t>
            </a:r>
          </a:p>
          <a:p>
            <a:pPr algn="l"/>
            <a:r>
              <a:rPr lang="en-US" dirty="0"/>
              <a:t>Explored other Exploratory Data Analysis methods like: </a:t>
            </a:r>
            <a:r>
              <a:rPr lang="en-US" sz="1800" dirty="0"/>
              <a:t>Edit metadata, Normalize data (using methods like Z Score, </a:t>
            </a:r>
            <a:r>
              <a:rPr lang="en-US" sz="1800" dirty="0" err="1"/>
              <a:t>MinMax</a:t>
            </a:r>
            <a:r>
              <a:rPr lang="en-US" sz="1800" dirty="0"/>
              <a:t>, Logistic, Tanh), Partition and sample</a:t>
            </a:r>
          </a:p>
          <a:p>
            <a:pPr algn="l"/>
            <a:r>
              <a:rPr lang="en-US" dirty="0"/>
              <a:t>Case Study: Developed a model to predict customer purchasing behavior, split data, train a suitable ML algorithm, and optimize its performance through hyperparameter tuning to enhance personalized marketing strategies.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12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33F5-5706-E7B0-010E-136112481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229" y="596084"/>
            <a:ext cx="9493541" cy="704675"/>
          </a:xfrm>
        </p:spPr>
        <p:txBody>
          <a:bodyPr>
            <a:noAutofit/>
          </a:bodyPr>
          <a:lstStyle/>
          <a:p>
            <a:r>
              <a:rPr lang="en-US" sz="2800" dirty="0"/>
              <a:t> 4-Oct-23 (Wednesday) – ML Studio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67BB11-27A8-410A-C3BD-9C410F1E8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79" y="1776323"/>
            <a:ext cx="5943600" cy="3714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418BEA-E6B6-51F1-B384-3C3977F31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776323"/>
            <a:ext cx="5943600" cy="3714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2E3CE0-8D5E-29CB-EEA5-3600956C222C}"/>
              </a:ext>
            </a:extLst>
          </p:cNvPr>
          <p:cNvSpPr txBox="1"/>
          <p:nvPr/>
        </p:nvSpPr>
        <p:spPr>
          <a:xfrm>
            <a:off x="1597521" y="5504972"/>
            <a:ext cx="8670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Pipeline for Adult Sensor Income Binary Classification using Hyperparameter Tuning </a:t>
            </a:r>
          </a:p>
        </p:txBody>
      </p:sp>
    </p:spTree>
    <p:extLst>
      <p:ext uri="{BB962C8B-B14F-4D97-AF65-F5344CB8AC3E}">
        <p14:creationId xmlns:p14="http://schemas.microsoft.com/office/powerpoint/2010/main" val="230042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33F5-5706-E7B0-010E-136112481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229" y="596084"/>
            <a:ext cx="9493541" cy="704675"/>
          </a:xfrm>
        </p:spPr>
        <p:txBody>
          <a:bodyPr>
            <a:noAutofit/>
          </a:bodyPr>
          <a:lstStyle/>
          <a:p>
            <a:r>
              <a:rPr lang="en-US" sz="2800" dirty="0"/>
              <a:t> 4-Oct-23 (Wednesday) – ML Studio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2E3CE0-8D5E-29CB-EEA5-3600956C222C}"/>
              </a:ext>
            </a:extLst>
          </p:cNvPr>
          <p:cNvSpPr txBox="1"/>
          <p:nvPr/>
        </p:nvSpPr>
        <p:spPr>
          <a:xfrm>
            <a:off x="1597521" y="5504972"/>
            <a:ext cx="867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Pipeline with Hyperparameter Tuning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35D5F2-D99A-CD18-A06A-48E2DFA18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1776323"/>
            <a:ext cx="5943600" cy="3714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160884-7A05-7C92-7AB3-9E7260D66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192" y="1776323"/>
            <a:ext cx="59436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02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hell Futura Font Theme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CED461D8-3171-4273-A831-AE00D50E602B}" vid="{592A44DA-0034-4F8C-A571-9113A0A156FC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1375</TotalTime>
  <Words>233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Futura Medium</vt:lpstr>
      <vt:lpstr>ShellBold</vt:lpstr>
      <vt:lpstr>ShellHeavy</vt:lpstr>
      <vt:lpstr>ShellMedium</vt:lpstr>
      <vt:lpstr>Symbol</vt:lpstr>
      <vt:lpstr>Office Theme</vt:lpstr>
      <vt:lpstr>PowerPoint Presentation</vt:lpstr>
      <vt:lpstr>PowerPoint Presentation</vt:lpstr>
      <vt:lpstr> 3-Oct-23 (Tuesday) – ML Studio</vt:lpstr>
      <vt:lpstr> 3-Oct-23 (Tuesday) – ML Studio</vt:lpstr>
      <vt:lpstr> 4-Oct-23 (Wednesday) – ML Studio</vt:lpstr>
      <vt:lpstr> 4-Oct-23 (Wednesday) – ML Studio</vt:lpstr>
      <vt:lpstr> 4-Oct-23 (Wednesday) – ML Studio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Agarwal, Manya SBOBNG-PTIY/FHB</dc:creator>
  <cp:lastModifiedBy>Agarwal, Manya SBOBNG-PTIY/FHB</cp:lastModifiedBy>
  <cp:revision>58</cp:revision>
  <dcterms:created xsi:type="dcterms:W3CDTF">2023-08-25T14:35:56Z</dcterms:created>
  <dcterms:modified xsi:type="dcterms:W3CDTF">2023-10-05T14:06:37Z</dcterms:modified>
</cp:coreProperties>
</file>