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71a5d8f3d_9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71a5d8f3d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71d4347f0_1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71d4347f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71a5d8f3d_2_3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71a5d8f3d_2_3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ge71a5d8f3d_2_3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71d4347f0_3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71d4347f0_3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ge71d4347f0_3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71a5d8f3d_8_29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71a5d8f3d_8_29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7" name="Google Shape;347;ge71a5d8f3d_8_29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71a5d8f3d_8_3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71a5d8f3d_8_3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5" name="Google Shape;355;ge71a5d8f3d_8_3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71a5d8f3d_1_2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71a5d8f3d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a97678d2_0_2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a97678d2_0_2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g87a97678d2_0_2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71d4347f0_3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71d4347f0_3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ge71d4347f0_3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71a5d8f3d_2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71a5d8f3d_2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ge71a5d8f3d_2_2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71a5d8f3d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71a5d8f3d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ge71a5d8f3d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71a5d8f3d_4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71a5d8f3d_4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ge71a5d8f3d_4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71a5d8f3d_8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71a5d8f3d_8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ge71a5d8f3d_8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7a97678d2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7a97678d2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g87a97678d2_0_1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a97678d2_0_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a97678d2_0_2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g87a97678d2_0_2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27CD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1" i="0" sz="3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85800" y="27638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205975"/>
            <a:ext cx="8229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57200" y="866699"/>
            <a:ext cx="8229600" cy="4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-304808" y="4749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192506" y="106608"/>
            <a:ext cx="715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96" name="Google Shape;9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2764" y="197891"/>
            <a:ext cx="1707525" cy="44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22"/>
          <p:cNvCxnSpPr/>
          <p:nvPr/>
        </p:nvCxnSpPr>
        <p:spPr>
          <a:xfrm>
            <a:off x="0" y="4680282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22"/>
          <p:cNvCxnSpPr/>
          <p:nvPr/>
        </p:nvCxnSpPr>
        <p:spPr>
          <a:xfrm>
            <a:off x="1809091" y="782046"/>
            <a:ext cx="7335000" cy="0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2"/>
          <p:cNvSpPr txBox="1"/>
          <p:nvPr/>
        </p:nvSpPr>
        <p:spPr>
          <a:xfrm>
            <a:off x="383592" y="4642935"/>
            <a:ext cx="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2"/>
          <p:cNvCxnSpPr/>
          <p:nvPr/>
        </p:nvCxnSpPr>
        <p:spPr>
          <a:xfrm>
            <a:off x="0" y="782046"/>
            <a:ext cx="1809000" cy="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2"/>
          <p:cNvSpPr txBox="1"/>
          <p:nvPr/>
        </p:nvSpPr>
        <p:spPr>
          <a:xfrm>
            <a:off x="126639" y="4806438"/>
            <a:ext cx="9783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alibri"/>
              <a:buNone/>
            </a:pPr>
            <a:r>
              <a:rPr b="0" i="1" lang="en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Flipkart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05975"/>
            <a:ext cx="8229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-304808" y="4749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05975"/>
            <a:ext cx="8229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-287087" y="4749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-304808" y="4749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-304808" y="4749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192506" y="106610"/>
            <a:ext cx="715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7" name="Google Shape;37;p8"/>
          <p:cNvCxnSpPr/>
          <p:nvPr/>
        </p:nvCxnSpPr>
        <p:spPr>
          <a:xfrm>
            <a:off x="1809092" y="782047"/>
            <a:ext cx="7335000" cy="0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8"/>
          <p:cNvCxnSpPr/>
          <p:nvPr/>
        </p:nvCxnSpPr>
        <p:spPr>
          <a:xfrm>
            <a:off x="0" y="782047"/>
            <a:ext cx="1809000" cy="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0" y="480060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8"/>
          <p:cNvSpPr txBox="1"/>
          <p:nvPr>
            <p:ph idx="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205978"/>
            <a:ext cx="55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5"/>
            <a:ext cx="8229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866699"/>
            <a:ext cx="8229600" cy="4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304808" y="4749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Source Sans Pro"/>
              <a:buNone/>
              <a:defRPr b="0" i="0" sz="12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Source Sans Pro"/>
              <a:buNone/>
              <a:defRPr b="0" i="0" sz="12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Source Sans Pro"/>
              <a:buNone/>
              <a:defRPr b="0" i="0" sz="12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Source Sans Pro"/>
              <a:buNone/>
              <a:defRPr b="0" i="0" sz="12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Source Sans Pro"/>
              <a:buNone/>
              <a:defRPr b="0" i="0" sz="12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Source Sans Pro"/>
              <a:buNone/>
              <a:defRPr b="0" i="0" sz="12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Source Sans Pro"/>
              <a:buNone/>
              <a:defRPr b="0" i="0" sz="12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Source Sans Pro"/>
              <a:buNone/>
              <a:defRPr b="0" i="0" sz="12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Source Sans Pro"/>
              <a:buNone/>
              <a:defRPr b="0" i="0" sz="12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-2850" y="5937"/>
            <a:ext cx="9149700" cy="0"/>
          </a:xfrm>
          <a:prstGeom prst="straightConnector1">
            <a:avLst/>
          </a:prstGeom>
          <a:noFill/>
          <a:ln cap="flat" cmpd="sng" w="9525">
            <a:solidFill>
              <a:srgbClr val="FDD92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" name="Google Shape;10;p1"/>
          <p:cNvCxnSpPr/>
          <p:nvPr/>
        </p:nvCxnSpPr>
        <p:spPr>
          <a:xfrm>
            <a:off x="0" y="5135132"/>
            <a:ext cx="9149700" cy="0"/>
          </a:xfrm>
          <a:prstGeom prst="straightConnector1">
            <a:avLst/>
          </a:prstGeom>
          <a:noFill/>
          <a:ln cap="flat" cmpd="sng" w="38100">
            <a:solidFill>
              <a:srgbClr val="027CD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 amt="62000"/>
          </a:blip>
          <a:srcRect b="-10" l="0" r="29592" t="0"/>
          <a:stretch/>
        </p:blipFill>
        <p:spPr>
          <a:xfrm>
            <a:off x="8146894" y="4712517"/>
            <a:ext cx="605775" cy="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-4470" y="4996355"/>
            <a:ext cx="760800" cy="10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0" i="0" lang="en" sz="6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v.nnd.2015.06</a:t>
            </a:r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8104275" y="4861350"/>
            <a:ext cx="966300" cy="19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Font typeface="Montserrat"/>
              <a:buNone/>
            </a:pPr>
            <a:r>
              <a:rPr b="1" i="0" lang="en" sz="700" u="none" cap="none" strike="noStrike">
                <a:solidFill>
                  <a:srgbClr val="DD7E6B"/>
                </a:solidFill>
                <a:latin typeface="Montserrat"/>
                <a:ea typeface="Montserrat"/>
                <a:cs typeface="Montserrat"/>
                <a:sym typeface="Montserrat"/>
              </a:rPr>
              <a:t>CONFIDENTIAL</a:t>
            </a:r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7212" y="4717381"/>
            <a:ext cx="860400" cy="21943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piyush-palta/JEDI6-Flipkart/tree/master/CRS-JEDI-Flipkart-UMLArtifact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7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ctrTitle"/>
          </p:nvPr>
        </p:nvSpPr>
        <p:spPr>
          <a:xfrm>
            <a:off x="685800" y="1760897"/>
            <a:ext cx="7772400" cy="7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COURSE REGISTRATION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SYSTEM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24"/>
          <p:cNvSpPr txBox="1"/>
          <p:nvPr>
            <p:ph idx="1" type="subTitle"/>
          </p:nvPr>
        </p:nvSpPr>
        <p:spPr>
          <a:xfrm>
            <a:off x="769275" y="3023125"/>
            <a:ext cx="2024400" cy="1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FE2F3"/>
                </a:solidFill>
                <a:latin typeface="Nunito"/>
                <a:ea typeface="Nunito"/>
                <a:cs typeface="Nunito"/>
                <a:sym typeface="Nunito"/>
              </a:rPr>
              <a:t>Presented by:</a:t>
            </a:r>
            <a:endParaRPr sz="1600">
              <a:solidFill>
                <a:srgbClr val="CFE2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FE2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FE2F3"/>
                </a:solidFill>
                <a:latin typeface="Nunito"/>
                <a:ea typeface="Nunito"/>
                <a:cs typeface="Nunito"/>
                <a:sym typeface="Nunito"/>
              </a:rPr>
              <a:t>Group </a:t>
            </a:r>
            <a:r>
              <a:rPr lang="en" sz="1400">
                <a:solidFill>
                  <a:srgbClr val="CFE2F3"/>
                </a:solidFill>
                <a:latin typeface="Nunito"/>
                <a:ea typeface="Nunito"/>
                <a:cs typeface="Nunito"/>
                <a:sym typeface="Nunito"/>
              </a:rPr>
              <a:t>No. </a:t>
            </a:r>
            <a:r>
              <a:rPr lang="en" sz="1400">
                <a:solidFill>
                  <a:srgbClr val="CFE2F3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1400">
              <a:solidFill>
                <a:srgbClr val="CFE2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FE2F3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 sz="1400">
                <a:solidFill>
                  <a:srgbClr val="CFE2F3"/>
                </a:solidFill>
                <a:latin typeface="Nunito"/>
                <a:ea typeface="Nunito"/>
                <a:cs typeface="Nunito"/>
                <a:sym typeface="Nunito"/>
              </a:rPr>
              <a:t>July 30, 2021)</a:t>
            </a:r>
            <a:endParaRPr sz="1400">
              <a:solidFill>
                <a:srgbClr val="CFE2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7995350" y="4445075"/>
            <a:ext cx="1091400" cy="647400"/>
          </a:xfrm>
          <a:prstGeom prst="rect">
            <a:avLst/>
          </a:prstGeom>
          <a:solidFill>
            <a:srgbClr val="027CD5"/>
          </a:solidFill>
          <a:ln cap="flat" cmpd="sng" w="9525">
            <a:solidFill>
              <a:srgbClr val="027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050" y="1343700"/>
            <a:ext cx="1091400" cy="10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/>
          <p:nvPr/>
        </p:nvSpPr>
        <p:spPr>
          <a:xfrm>
            <a:off x="-27150" y="1217100"/>
            <a:ext cx="3376200" cy="795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3"/>
          <p:cNvSpPr txBox="1"/>
          <p:nvPr/>
        </p:nvSpPr>
        <p:spPr>
          <a:xfrm>
            <a:off x="249900" y="581400"/>
            <a:ext cx="28221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UML Diagrams</a:t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33">
            <a:hlinkClick r:id="rId3"/>
          </p:cNvPr>
          <p:cNvSpPr txBox="1"/>
          <p:nvPr/>
        </p:nvSpPr>
        <p:spPr>
          <a:xfrm>
            <a:off x="340200" y="1716925"/>
            <a:ext cx="78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https://github.com/piyush-palta/JEDI6-Flipkart/tree/master/CRS-JEDI-Flipkart-UMLArtifacts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/>
          <p:nvPr/>
        </p:nvSpPr>
        <p:spPr>
          <a:xfrm>
            <a:off x="-1" y="963150"/>
            <a:ext cx="4805400" cy="795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105550" y="265700"/>
            <a:ext cx="52035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Challenges </a:t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440800" y="1496775"/>
            <a:ext cx="42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802725" y="1436125"/>
            <a:ext cx="61143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collaboration and resolving merge conflicts in Git.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 issues over specific environments and 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proper dependencies and resolving jar file errors for mysql and log4j drivers.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Resolving exceptions and errors over Postman API testing platform.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collaboratively in a virtual environment.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flipkart logo" id="333" name="Google Shape;333;p34"/>
          <p:cNvPicPr preferRelativeResize="0"/>
          <p:nvPr/>
        </p:nvPicPr>
        <p:blipFill rotWithShape="1">
          <a:blip r:embed="rId3">
            <a:alphaModFix/>
          </a:blip>
          <a:srcRect b="31958" l="0" r="0" t="25430"/>
          <a:stretch/>
        </p:blipFill>
        <p:spPr>
          <a:xfrm>
            <a:off x="8051826" y="4779274"/>
            <a:ext cx="919900" cy="2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/>
          <p:nvPr/>
        </p:nvSpPr>
        <p:spPr>
          <a:xfrm>
            <a:off x="-1" y="963150"/>
            <a:ext cx="4805400" cy="795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105550" y="265700"/>
            <a:ext cx="52035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Learnings</a:t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440800" y="1496775"/>
            <a:ext cx="42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802725" y="1436125"/>
            <a:ext cx="6420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UNIX/Linux commands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commands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Unified Modelling Language(UML) Diagrams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8 features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Handling in JAVA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using MySQL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API development using Jersey and DropWizard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REST APIs using Postman Service.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flipkart logo" id="343" name="Google Shape;343;p35"/>
          <p:cNvPicPr preferRelativeResize="0"/>
          <p:nvPr/>
        </p:nvPicPr>
        <p:blipFill rotWithShape="1">
          <a:blip r:embed="rId3">
            <a:alphaModFix/>
          </a:blip>
          <a:srcRect b="31958" l="0" r="0" t="25430"/>
          <a:stretch/>
        </p:blipFill>
        <p:spPr>
          <a:xfrm>
            <a:off x="8051826" y="4779274"/>
            <a:ext cx="919900" cy="2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/>
        </p:nvSpPr>
        <p:spPr>
          <a:xfrm>
            <a:off x="1294825" y="2255825"/>
            <a:ext cx="3076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Demonstration</a:t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350" y="942950"/>
            <a:ext cx="3310350" cy="331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lipkart logo" id="351" name="Google Shape;351;p36"/>
          <p:cNvPicPr preferRelativeResize="0"/>
          <p:nvPr/>
        </p:nvPicPr>
        <p:blipFill rotWithShape="1">
          <a:blip r:embed="rId4">
            <a:alphaModFix/>
          </a:blip>
          <a:srcRect b="31958" l="0" r="0" t="25430"/>
          <a:stretch/>
        </p:blipFill>
        <p:spPr>
          <a:xfrm>
            <a:off x="8051826" y="4779274"/>
            <a:ext cx="919900" cy="2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37"/>
          <p:cNvPicPr preferRelativeResize="0"/>
          <p:nvPr/>
        </p:nvPicPr>
        <p:blipFill rotWithShape="1">
          <a:blip r:embed="rId3">
            <a:alphaModFix/>
          </a:blip>
          <a:srcRect b="8502" l="1882" r="2065" t="3383"/>
          <a:stretch/>
        </p:blipFill>
        <p:spPr>
          <a:xfrm>
            <a:off x="1005900" y="550725"/>
            <a:ext cx="7132199" cy="4042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lipkart logo" id="358" name="Google Shape;358;p37"/>
          <p:cNvPicPr preferRelativeResize="0"/>
          <p:nvPr/>
        </p:nvPicPr>
        <p:blipFill rotWithShape="1">
          <a:blip r:embed="rId4">
            <a:alphaModFix/>
          </a:blip>
          <a:srcRect b="31958" l="0" r="0" t="25430"/>
          <a:stretch/>
        </p:blipFill>
        <p:spPr>
          <a:xfrm>
            <a:off x="8051826" y="4779274"/>
            <a:ext cx="919900" cy="2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>
            <p:ph type="ctrTitle"/>
          </p:nvPr>
        </p:nvSpPr>
        <p:spPr>
          <a:xfrm>
            <a:off x="685800" y="2194947"/>
            <a:ext cx="7772400" cy="7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THANK YOU !!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7995350" y="4445075"/>
            <a:ext cx="1091400" cy="647400"/>
          </a:xfrm>
          <a:prstGeom prst="rect">
            <a:avLst/>
          </a:prstGeom>
          <a:solidFill>
            <a:srgbClr val="027CD5"/>
          </a:solidFill>
          <a:ln cap="flat" cmpd="sng" w="9525">
            <a:solidFill>
              <a:srgbClr val="027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/>
        </p:nvSpPr>
        <p:spPr>
          <a:xfrm>
            <a:off x="747932" y="2265950"/>
            <a:ext cx="1752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Agenda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1937000" y="227575"/>
            <a:ext cx="441000" cy="433800"/>
          </a:xfrm>
          <a:prstGeom prst="ellipse">
            <a:avLst/>
          </a:prstGeom>
          <a:solidFill>
            <a:srgbClr val="0078C4"/>
          </a:solidFill>
          <a:ln cap="flat" cmpd="sng" w="9525">
            <a:solidFill>
              <a:srgbClr val="007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5329900" y="4955225"/>
            <a:ext cx="299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 txBox="1"/>
          <p:nvPr/>
        </p:nvSpPr>
        <p:spPr>
          <a:xfrm>
            <a:off x="2515675" y="151375"/>
            <a:ext cx="314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Our Team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25"/>
          <p:cNvSpPr/>
          <p:nvPr/>
        </p:nvSpPr>
        <p:spPr>
          <a:xfrm>
            <a:off x="2377988" y="657325"/>
            <a:ext cx="441000" cy="433800"/>
          </a:xfrm>
          <a:prstGeom prst="ellipse">
            <a:avLst/>
          </a:prstGeom>
          <a:solidFill>
            <a:srgbClr val="0078C4"/>
          </a:solidFill>
          <a:ln cap="flat" cmpd="sng" w="9525">
            <a:solidFill>
              <a:srgbClr val="007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3001650" y="582475"/>
            <a:ext cx="314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Jedi-6 : Framework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7" name="Google Shape;127;p25"/>
          <p:cNvSpPr/>
          <p:nvPr/>
        </p:nvSpPr>
        <p:spPr>
          <a:xfrm>
            <a:off x="2819000" y="1190375"/>
            <a:ext cx="441000" cy="433800"/>
          </a:xfrm>
          <a:prstGeom prst="ellipse">
            <a:avLst/>
          </a:prstGeom>
          <a:solidFill>
            <a:srgbClr val="0078C4"/>
          </a:solidFill>
          <a:ln cap="flat" cmpd="sng" w="9525">
            <a:solidFill>
              <a:srgbClr val="007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3260000" y="1724775"/>
            <a:ext cx="441000" cy="433800"/>
          </a:xfrm>
          <a:prstGeom prst="ellipse">
            <a:avLst/>
          </a:prstGeom>
          <a:solidFill>
            <a:srgbClr val="0078C4"/>
          </a:solidFill>
          <a:ln cap="flat" cmpd="sng" w="9525">
            <a:solidFill>
              <a:srgbClr val="007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/>
          <p:nvPr/>
        </p:nvSpPr>
        <p:spPr>
          <a:xfrm>
            <a:off x="3624800" y="2408200"/>
            <a:ext cx="441000" cy="433800"/>
          </a:xfrm>
          <a:prstGeom prst="ellipse">
            <a:avLst/>
          </a:prstGeom>
          <a:solidFill>
            <a:srgbClr val="0078C4"/>
          </a:solidFill>
          <a:ln cap="flat" cmpd="sng" w="9525">
            <a:solidFill>
              <a:srgbClr val="007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3260000" y="3039913"/>
            <a:ext cx="441000" cy="433800"/>
          </a:xfrm>
          <a:prstGeom prst="ellipse">
            <a:avLst/>
          </a:prstGeom>
          <a:solidFill>
            <a:srgbClr val="0078C4"/>
          </a:solidFill>
          <a:ln cap="flat" cmpd="sng" w="9525">
            <a:solidFill>
              <a:srgbClr val="007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2818988" y="3579963"/>
            <a:ext cx="441000" cy="433800"/>
          </a:xfrm>
          <a:prstGeom prst="ellipse">
            <a:avLst/>
          </a:prstGeom>
          <a:solidFill>
            <a:srgbClr val="0078C4"/>
          </a:solidFill>
          <a:ln cap="flat" cmpd="sng" w="9525">
            <a:solidFill>
              <a:srgbClr val="007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1937000" y="4500925"/>
            <a:ext cx="441000" cy="433800"/>
          </a:xfrm>
          <a:prstGeom prst="ellipse">
            <a:avLst/>
          </a:prstGeom>
          <a:solidFill>
            <a:srgbClr val="0078C4"/>
          </a:solidFill>
          <a:ln cap="flat" cmpd="sng" w="9525">
            <a:solidFill>
              <a:srgbClr val="007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2378000" y="4041125"/>
            <a:ext cx="441000" cy="433800"/>
          </a:xfrm>
          <a:prstGeom prst="ellipse">
            <a:avLst/>
          </a:prstGeom>
          <a:solidFill>
            <a:srgbClr val="0078C4"/>
          </a:solidFill>
          <a:ln cap="flat" cmpd="sng" w="9525">
            <a:solidFill>
              <a:srgbClr val="007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3472400" y="1153613"/>
            <a:ext cx="314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Our Journey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3891750" y="1673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Project Goals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272925" y="24095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Tech Stack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3911025" y="29931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Development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3472400" y="358266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Challenges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2998350" y="404246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Demo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2524288" y="45022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Questions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7437428" y="869075"/>
            <a:ext cx="19512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flipkart logo" id="142" name="Google Shape;142;p25"/>
          <p:cNvPicPr preferRelativeResize="0"/>
          <p:nvPr/>
        </p:nvPicPr>
        <p:blipFill rotWithShape="1">
          <a:blip r:embed="rId3">
            <a:alphaModFix/>
          </a:blip>
          <a:srcRect b="31958" l="0" r="0" t="25430"/>
          <a:stretch/>
        </p:blipFill>
        <p:spPr>
          <a:xfrm>
            <a:off x="8168101" y="4768649"/>
            <a:ext cx="919900" cy="2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0" y="1267850"/>
            <a:ext cx="3973500" cy="729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414075" y="198100"/>
            <a:ext cx="48024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Our Team &amp; Responsibilities</a:t>
            </a:r>
            <a:endParaRPr b="1" sz="3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11948" l="0" r="0" t="0"/>
          <a:stretch/>
        </p:blipFill>
        <p:spPr>
          <a:xfrm>
            <a:off x="3848450" y="441500"/>
            <a:ext cx="4480275" cy="4260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lipkart logo" id="151" name="Google Shape;151;p26"/>
          <p:cNvPicPr preferRelativeResize="0"/>
          <p:nvPr/>
        </p:nvPicPr>
        <p:blipFill rotWithShape="1">
          <a:blip r:embed="rId4">
            <a:alphaModFix/>
          </a:blip>
          <a:srcRect b="31958" l="0" r="0" t="25430"/>
          <a:stretch/>
        </p:blipFill>
        <p:spPr>
          <a:xfrm>
            <a:off x="8168101" y="4768649"/>
            <a:ext cx="919900" cy="2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617000" y="2009900"/>
            <a:ext cx="2542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Piyush Palta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Manya Goel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Parth Anand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Tooba Zameer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Saksham Chhabra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0" y="810750"/>
            <a:ext cx="2641500" cy="795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499400" y="1288450"/>
            <a:ext cx="35574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Sponsors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Flipkart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SMEs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Amit Balyan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Other Coordinators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Deepika Gajaraj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Khushboo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Pooja 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277225" y="253546"/>
            <a:ext cx="741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000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Stakeholders</a:t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Image result for flipkart logo" id="161" name="Google Shape;161;p27"/>
          <p:cNvPicPr preferRelativeResize="0"/>
          <p:nvPr/>
        </p:nvPicPr>
        <p:blipFill rotWithShape="1">
          <a:blip r:embed="rId3">
            <a:alphaModFix/>
          </a:blip>
          <a:srcRect b="31958" l="0" r="0" t="25430"/>
          <a:stretch/>
        </p:blipFill>
        <p:spPr>
          <a:xfrm>
            <a:off x="8168101" y="4768649"/>
            <a:ext cx="919900" cy="2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 rotWithShape="1">
          <a:blip r:embed="rId4">
            <a:alphaModFix/>
          </a:blip>
          <a:srcRect b="7089" l="0" r="0" t="0"/>
          <a:stretch/>
        </p:blipFill>
        <p:spPr>
          <a:xfrm>
            <a:off x="4889000" y="1160475"/>
            <a:ext cx="2819050" cy="29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339175" y="415725"/>
            <a:ext cx="3613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n" sz="3000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JEDI-6 : Framework</a:t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69" name="Google Shape;169;p28"/>
          <p:cNvGrpSpPr/>
          <p:nvPr/>
        </p:nvGrpSpPr>
        <p:grpSpPr>
          <a:xfrm>
            <a:off x="4312550" y="1147478"/>
            <a:ext cx="4887778" cy="670133"/>
            <a:chOff x="3977398" y="560571"/>
            <a:chExt cx="4094302" cy="1579012"/>
          </a:xfrm>
        </p:grpSpPr>
        <p:grpSp>
          <p:nvGrpSpPr>
            <p:cNvPr id="170" name="Google Shape;170;p28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71" name="Google Shape;171;p28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2" name="Google Shape;172;p28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944A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3" name="Google Shape;173;p28"/>
            <p:cNvSpPr txBox="1"/>
            <p:nvPr/>
          </p:nvSpPr>
          <p:spPr>
            <a:xfrm>
              <a:off x="5343500" y="560571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944A1"/>
                  </a:solidFill>
                  <a:latin typeface="Nunito"/>
                  <a:ea typeface="Nunito"/>
                  <a:cs typeface="Nunito"/>
                  <a:sym typeface="Nunito"/>
                </a:rPr>
                <a:t>Introduction to UNIX/LINUX</a:t>
              </a:r>
              <a:endParaRPr sz="1200">
                <a:solidFill>
                  <a:srgbClr val="0944A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4" name="Google Shape;174;p28"/>
            <p:cNvSpPr txBox="1"/>
            <p:nvPr/>
          </p:nvSpPr>
          <p:spPr>
            <a:xfrm>
              <a:off x="3977398" y="627674"/>
              <a:ext cx="7584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944A1"/>
                  </a:solidFill>
                  <a:latin typeface="Nunito"/>
                  <a:ea typeface="Nunito"/>
                  <a:cs typeface="Nunito"/>
                  <a:sym typeface="Nunito"/>
                </a:rPr>
                <a:t>DAY 1</a:t>
              </a:r>
              <a:endParaRPr sz="1200">
                <a:solidFill>
                  <a:srgbClr val="0944A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75" name="Google Shape;175;p28"/>
          <p:cNvGrpSpPr/>
          <p:nvPr/>
        </p:nvGrpSpPr>
        <p:grpSpPr>
          <a:xfrm>
            <a:off x="4312552" y="1914036"/>
            <a:ext cx="4887775" cy="743503"/>
            <a:chOff x="3977400" y="815210"/>
            <a:chExt cx="4094300" cy="1324372"/>
          </a:xfrm>
        </p:grpSpPr>
        <p:grpSp>
          <p:nvGrpSpPr>
            <p:cNvPr id="176" name="Google Shape;176;p28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77" name="Google Shape;177;p28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28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944A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9" name="Google Shape;179;p28"/>
            <p:cNvSpPr txBox="1"/>
            <p:nvPr/>
          </p:nvSpPr>
          <p:spPr>
            <a:xfrm>
              <a:off x="5343500" y="815210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944A1"/>
                  </a:solidFill>
                  <a:latin typeface="Nunito"/>
                  <a:ea typeface="Nunito"/>
                  <a:cs typeface="Nunito"/>
                  <a:sym typeface="Nunito"/>
                </a:rPr>
                <a:t>Agile Principles and SDLC Overview</a:t>
              </a:r>
              <a:endParaRPr sz="1200">
                <a:solidFill>
                  <a:srgbClr val="0944A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0" name="Google Shape;180;p28"/>
            <p:cNvSpPr txBox="1"/>
            <p:nvPr/>
          </p:nvSpPr>
          <p:spPr>
            <a:xfrm>
              <a:off x="3977400" y="842900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944A1"/>
                  </a:solidFill>
                  <a:latin typeface="Nunito"/>
                  <a:ea typeface="Nunito"/>
                  <a:cs typeface="Nunito"/>
                  <a:sym typeface="Nunito"/>
                </a:rPr>
                <a:t>DAY 3</a:t>
              </a:r>
              <a:endParaRPr sz="1200">
                <a:solidFill>
                  <a:srgbClr val="0944A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81" name="Google Shape;181;p28"/>
          <p:cNvGrpSpPr/>
          <p:nvPr/>
        </p:nvGrpSpPr>
        <p:grpSpPr>
          <a:xfrm>
            <a:off x="4312550" y="1582936"/>
            <a:ext cx="4887776" cy="512401"/>
            <a:chOff x="3977399" y="572035"/>
            <a:chExt cx="4094300" cy="1567456"/>
          </a:xfrm>
        </p:grpSpPr>
        <p:grpSp>
          <p:nvGrpSpPr>
            <p:cNvPr id="182" name="Google Shape;182;p28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183" name="Google Shape;183;p28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4" name="Google Shape;184;p28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5" name="Google Shape;185;p28"/>
            <p:cNvSpPr txBox="1"/>
            <p:nvPr/>
          </p:nvSpPr>
          <p:spPr>
            <a:xfrm>
              <a:off x="3977399" y="601563"/>
              <a:ext cx="758400" cy="9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858585"/>
                  </a:solidFill>
                  <a:latin typeface="Nunito"/>
                  <a:ea typeface="Nunito"/>
                  <a:cs typeface="Nunito"/>
                  <a:sym typeface="Nunito"/>
                </a:rPr>
                <a:t>DAY2</a:t>
              </a:r>
              <a:endParaRPr sz="1200">
                <a:solidFill>
                  <a:srgbClr val="85858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6" name="Google Shape;186;p28"/>
            <p:cNvSpPr txBox="1"/>
            <p:nvPr/>
          </p:nvSpPr>
          <p:spPr>
            <a:xfrm>
              <a:off x="5343499" y="572035"/>
              <a:ext cx="27282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858585"/>
                  </a:solidFill>
                  <a:latin typeface="Nunito"/>
                  <a:ea typeface="Nunito"/>
                  <a:cs typeface="Nunito"/>
                  <a:sym typeface="Nunito"/>
                </a:rPr>
                <a:t>Introduction to Git and GitHub</a:t>
              </a:r>
              <a:endParaRPr sz="1200">
                <a:solidFill>
                  <a:srgbClr val="85858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87" name="Google Shape;187;p28"/>
          <p:cNvGrpSpPr/>
          <p:nvPr/>
        </p:nvGrpSpPr>
        <p:grpSpPr>
          <a:xfrm>
            <a:off x="4312552" y="2434298"/>
            <a:ext cx="4887775" cy="1270586"/>
            <a:chOff x="3977400" y="946003"/>
            <a:chExt cx="4094300" cy="1193487"/>
          </a:xfrm>
        </p:grpSpPr>
        <p:grpSp>
          <p:nvGrpSpPr>
            <p:cNvPr id="188" name="Google Shape;188;p28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189" name="Google Shape;189;p28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0" name="Google Shape;190;p28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91" name="Google Shape;191;p28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858585"/>
                  </a:solidFill>
                  <a:latin typeface="Nunito"/>
                  <a:ea typeface="Nunito"/>
                  <a:cs typeface="Nunito"/>
                  <a:sym typeface="Nunito"/>
                </a:rPr>
                <a:t>CORE JAVA Programming</a:t>
              </a:r>
              <a:endParaRPr sz="1200">
                <a:solidFill>
                  <a:srgbClr val="85858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858585"/>
                  </a:solidFill>
                  <a:latin typeface="Nunito"/>
                  <a:ea typeface="Nunito"/>
                  <a:cs typeface="Nunito"/>
                  <a:sym typeface="Nunito"/>
                </a:rPr>
                <a:t>DAY 5</a:t>
              </a:r>
              <a:endParaRPr sz="1200">
                <a:solidFill>
                  <a:srgbClr val="85858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93" name="Google Shape;193;p28"/>
          <p:cNvGrpSpPr/>
          <p:nvPr/>
        </p:nvGrpSpPr>
        <p:grpSpPr>
          <a:xfrm>
            <a:off x="4312549" y="3394017"/>
            <a:ext cx="4887774" cy="596303"/>
            <a:chOff x="3977400" y="342407"/>
            <a:chExt cx="4094299" cy="1797176"/>
          </a:xfrm>
        </p:grpSpPr>
        <p:grpSp>
          <p:nvGrpSpPr>
            <p:cNvPr id="194" name="Google Shape;194;p28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95" name="Google Shape;195;p28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6" name="Google Shape;196;p28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944A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97" name="Google Shape;197;p28"/>
            <p:cNvSpPr txBox="1"/>
            <p:nvPr/>
          </p:nvSpPr>
          <p:spPr>
            <a:xfrm>
              <a:off x="5343499" y="342407"/>
              <a:ext cx="2728200" cy="6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944A1"/>
                  </a:solidFill>
                  <a:latin typeface="Nunito"/>
                  <a:ea typeface="Nunito"/>
                  <a:cs typeface="Nunito"/>
                  <a:sym typeface="Nunito"/>
                </a:rPr>
                <a:t>REST API</a:t>
              </a:r>
              <a:endParaRPr sz="1200">
                <a:solidFill>
                  <a:srgbClr val="0944A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8" name="Google Shape;198;p28"/>
            <p:cNvSpPr txBox="1"/>
            <p:nvPr/>
          </p:nvSpPr>
          <p:spPr>
            <a:xfrm>
              <a:off x="3977400" y="367838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944A1"/>
                  </a:solidFill>
                  <a:latin typeface="Nunito"/>
                  <a:ea typeface="Nunito"/>
                  <a:cs typeface="Nunito"/>
                  <a:sym typeface="Nunito"/>
                </a:rPr>
                <a:t>DAY 10</a:t>
              </a:r>
              <a:endParaRPr sz="1200">
                <a:solidFill>
                  <a:srgbClr val="0944A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99" name="Google Shape;199;p28"/>
          <p:cNvGrpSpPr/>
          <p:nvPr/>
        </p:nvGrpSpPr>
        <p:grpSpPr>
          <a:xfrm>
            <a:off x="4312550" y="3784126"/>
            <a:ext cx="4851826" cy="513757"/>
            <a:chOff x="3977399" y="567886"/>
            <a:chExt cx="4064186" cy="1571604"/>
          </a:xfrm>
        </p:grpSpPr>
        <p:grpSp>
          <p:nvGrpSpPr>
            <p:cNvPr id="200" name="Google Shape;200;p28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201" name="Google Shape;201;p28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2" name="Google Shape;202;p28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3" name="Google Shape;203;p28"/>
            <p:cNvSpPr txBox="1"/>
            <p:nvPr/>
          </p:nvSpPr>
          <p:spPr>
            <a:xfrm>
              <a:off x="3977399" y="567890"/>
              <a:ext cx="758400" cy="77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DAY 11</a:t>
              </a:r>
              <a:endPara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8"/>
            <p:cNvSpPr txBox="1"/>
            <p:nvPr/>
          </p:nvSpPr>
          <p:spPr>
            <a:xfrm>
              <a:off x="5313385" y="567886"/>
              <a:ext cx="27282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858585"/>
                  </a:solidFill>
                  <a:latin typeface="Nunito"/>
                  <a:ea typeface="Nunito"/>
                  <a:cs typeface="Nunito"/>
                  <a:sym typeface="Nunito"/>
                </a:rPr>
                <a:t>DROPWIZARD</a:t>
              </a:r>
              <a:endParaRPr sz="1200">
                <a:solidFill>
                  <a:srgbClr val="85858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05" name="Google Shape;205;p28"/>
          <p:cNvGrpSpPr/>
          <p:nvPr/>
        </p:nvGrpSpPr>
        <p:grpSpPr>
          <a:xfrm>
            <a:off x="4312549" y="4043526"/>
            <a:ext cx="4887774" cy="383239"/>
            <a:chOff x="3977400" y="544746"/>
            <a:chExt cx="4094299" cy="1594837"/>
          </a:xfrm>
        </p:grpSpPr>
        <p:grpSp>
          <p:nvGrpSpPr>
            <p:cNvPr id="206" name="Google Shape;206;p28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207" name="Google Shape;207;p28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8" name="Google Shape;208;p28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944A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9" name="Google Shape;209;p28"/>
            <p:cNvSpPr txBox="1"/>
            <p:nvPr/>
          </p:nvSpPr>
          <p:spPr>
            <a:xfrm>
              <a:off x="3977400" y="588261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DAY 12</a:t>
              </a:r>
              <a:endParaRPr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8"/>
            <p:cNvSpPr txBox="1"/>
            <p:nvPr/>
          </p:nvSpPr>
          <p:spPr>
            <a:xfrm>
              <a:off x="5343499" y="544746"/>
              <a:ext cx="2728200" cy="6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944A1"/>
                  </a:solidFill>
                  <a:latin typeface="Nunito"/>
                  <a:ea typeface="Nunito"/>
                  <a:cs typeface="Nunito"/>
                  <a:sym typeface="Nunito"/>
                </a:rPr>
                <a:t>Presentation</a:t>
              </a:r>
              <a:endParaRPr sz="1200">
                <a:solidFill>
                  <a:srgbClr val="0944A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11" name="Google Shape;211;p28"/>
          <p:cNvSpPr txBox="1"/>
          <p:nvPr/>
        </p:nvSpPr>
        <p:spPr>
          <a:xfrm>
            <a:off x="255225" y="1404725"/>
            <a:ext cx="3367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12 Days plan</a:t>
            </a:r>
            <a:endParaRPr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Everyday discussion about topics followed by doubt clearance</a:t>
            </a:r>
            <a:endParaRPr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Daily Assignments and 15 min test based on the last topic covered</a:t>
            </a:r>
            <a:endParaRPr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Demonstration of Project progress &amp; transformation based on UML &amp; Technologies</a:t>
            </a:r>
            <a:endParaRPr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84150" lvl="0" marL="2857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12" name="Google Shape;212;p28"/>
          <p:cNvCxnSpPr/>
          <p:nvPr/>
        </p:nvCxnSpPr>
        <p:spPr>
          <a:xfrm>
            <a:off x="3869875" y="1290175"/>
            <a:ext cx="32700" cy="3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8"/>
          <p:cNvSpPr/>
          <p:nvPr/>
        </p:nvSpPr>
        <p:spPr>
          <a:xfrm>
            <a:off x="0" y="987200"/>
            <a:ext cx="3870000" cy="843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flipkart logo" id="214" name="Google Shape;214;p28"/>
          <p:cNvPicPr preferRelativeResize="0"/>
          <p:nvPr/>
        </p:nvPicPr>
        <p:blipFill rotWithShape="1">
          <a:blip r:embed="rId3">
            <a:alphaModFix/>
          </a:blip>
          <a:srcRect b="31958" l="0" r="0" t="25430"/>
          <a:stretch/>
        </p:blipFill>
        <p:spPr>
          <a:xfrm>
            <a:off x="8051826" y="4779274"/>
            <a:ext cx="919900" cy="2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0" y="1082650"/>
            <a:ext cx="2333700" cy="795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" name="Google Shape;221;p29"/>
          <p:cNvGrpSpPr/>
          <p:nvPr/>
        </p:nvGrpSpPr>
        <p:grpSpPr>
          <a:xfrm>
            <a:off x="893106" y="1729225"/>
            <a:ext cx="1954811" cy="1769469"/>
            <a:chOff x="3154218" y="2281733"/>
            <a:chExt cx="1626299" cy="1306267"/>
          </a:xfrm>
        </p:grpSpPr>
        <p:sp>
          <p:nvSpPr>
            <p:cNvPr id="222" name="Google Shape;222;p29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9"/>
            <p:cNvSpPr txBox="1"/>
            <p:nvPr/>
          </p:nvSpPr>
          <p:spPr>
            <a:xfrm>
              <a:off x="3154218" y="3216600"/>
              <a:ext cx="1294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29"/>
            <p:cNvSpPr txBox="1"/>
            <p:nvPr/>
          </p:nvSpPr>
          <p:spPr>
            <a:xfrm>
              <a:off x="3251717" y="2281733"/>
              <a:ext cx="1431300" cy="3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Understanding Project Goals</a:t>
              </a:r>
              <a:br>
                <a:rPr b="1"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</a:br>
              <a:r>
                <a:rPr lang="en" sz="10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(Know Requirement)</a:t>
              </a:r>
              <a:endParaRPr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grpSp>
          <p:nvGrpSpPr>
            <p:cNvPr id="225" name="Google Shape;225;p29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226" name="Google Shape;226;p29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7" name="Google Shape;227;p29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28" name="Google Shape;228;p29"/>
          <p:cNvGrpSpPr/>
          <p:nvPr/>
        </p:nvGrpSpPr>
        <p:grpSpPr>
          <a:xfrm>
            <a:off x="2017498" y="2809838"/>
            <a:ext cx="1613695" cy="1113881"/>
            <a:chOff x="1863905" y="3079467"/>
            <a:chExt cx="1647300" cy="822295"/>
          </a:xfrm>
        </p:grpSpPr>
        <p:sp>
          <p:nvSpPr>
            <p:cNvPr id="229" name="Google Shape;229;p29"/>
            <p:cNvSpPr/>
            <p:nvPr/>
          </p:nvSpPr>
          <p:spPr>
            <a:xfrm>
              <a:off x="2191011" y="3079475"/>
              <a:ext cx="1294800" cy="133500"/>
            </a:xfrm>
            <a:prstGeom prst="rect">
              <a:avLst/>
            </a:prstGeom>
            <a:solidFill>
              <a:srgbClr val="EBC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9"/>
            <p:cNvSpPr txBox="1"/>
            <p:nvPr/>
          </p:nvSpPr>
          <p:spPr>
            <a:xfrm>
              <a:off x="1863905" y="3438862"/>
              <a:ext cx="16473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Decide the Technologies</a:t>
              </a:r>
              <a:br>
                <a:rPr b="1"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</a:br>
              <a:r>
                <a:rPr lang="en" sz="10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(JAVA, REST API, DropWizard)</a:t>
              </a:r>
              <a:endParaRPr b="1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Nunito"/>
                <a:ea typeface="Nunito"/>
                <a:cs typeface="Nunito"/>
                <a:sym typeface="Nunito"/>
              </a:endParaRPr>
            </a:p>
          </p:txBody>
        </p:sp>
        <p:grpSp>
          <p:nvGrpSpPr>
            <p:cNvPr id="231" name="Google Shape;231;p29"/>
            <p:cNvGrpSpPr/>
            <p:nvPr/>
          </p:nvGrpSpPr>
          <p:grpSpPr>
            <a:xfrm rot="10800000">
              <a:off x="2149293" y="3079467"/>
              <a:ext cx="92400" cy="411825"/>
              <a:chOff x="2072481" y="2563700"/>
              <a:chExt cx="92400" cy="411825"/>
            </a:xfrm>
          </p:grpSpPr>
          <p:cxnSp>
            <p:nvCxnSpPr>
              <p:cNvPr id="232" name="Google Shape;232;p29"/>
              <p:cNvCxnSpPr/>
              <p:nvPr/>
            </p:nvCxnSpPr>
            <p:spPr>
              <a:xfrm>
                <a:off x="2118681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33" name="Google Shape;233;p29"/>
              <p:cNvSpPr/>
              <p:nvPr/>
            </p:nvSpPr>
            <p:spPr>
              <a:xfrm>
                <a:off x="2072481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29"/>
          <p:cNvGrpSpPr/>
          <p:nvPr/>
        </p:nvGrpSpPr>
        <p:grpSpPr>
          <a:xfrm>
            <a:off x="3264700" y="1962449"/>
            <a:ext cx="1821837" cy="1028235"/>
            <a:chOff x="3270624" y="2453906"/>
            <a:chExt cx="1509893" cy="759069"/>
          </a:xfrm>
        </p:grpSpPr>
        <p:sp>
          <p:nvSpPr>
            <p:cNvPr id="235" name="Google Shape;235;p29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9"/>
            <p:cNvSpPr txBox="1"/>
            <p:nvPr/>
          </p:nvSpPr>
          <p:spPr>
            <a:xfrm>
              <a:off x="3270624" y="2453906"/>
              <a:ext cx="14313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Nunito"/>
                  <a:ea typeface="Nunito"/>
                  <a:cs typeface="Nunito"/>
                  <a:sym typeface="Nunito"/>
                </a:rPr>
                <a:t>Design</a:t>
              </a:r>
              <a:r>
                <a:rPr b="1" lang="en" sz="1200">
                  <a:latin typeface="Nunito"/>
                  <a:ea typeface="Nunito"/>
                  <a:cs typeface="Nunito"/>
                  <a:sym typeface="Nunito"/>
                </a:rPr>
                <a:t> Thinking</a:t>
              </a:r>
              <a:br>
                <a:rPr b="1" lang="en" sz="1200">
                  <a:latin typeface="Nunito"/>
                  <a:ea typeface="Nunito"/>
                  <a:cs typeface="Nunito"/>
                  <a:sym typeface="Nunito"/>
                </a:rPr>
              </a:b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(UML Diagrams)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  <p:grpSp>
          <p:nvGrpSpPr>
            <p:cNvPr id="237" name="Google Shape;237;p29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238" name="Google Shape;238;p29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9" name="Google Shape;239;p29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40" name="Google Shape;240;p29"/>
          <p:cNvGrpSpPr/>
          <p:nvPr/>
        </p:nvGrpSpPr>
        <p:grpSpPr>
          <a:xfrm>
            <a:off x="4842529" y="2809893"/>
            <a:ext cx="2148076" cy="1044723"/>
            <a:chOff x="4665074" y="3079467"/>
            <a:chExt cx="1410147" cy="771241"/>
          </a:xfrm>
        </p:grpSpPr>
        <p:sp>
          <p:nvSpPr>
            <p:cNvPr id="241" name="Google Shape;241;p29"/>
            <p:cNvSpPr/>
            <p:nvPr/>
          </p:nvSpPr>
          <p:spPr>
            <a:xfrm>
              <a:off x="4780421" y="3079475"/>
              <a:ext cx="1294800" cy="133500"/>
            </a:xfrm>
            <a:prstGeom prst="rect">
              <a:avLst/>
            </a:prstGeom>
            <a:solidFill>
              <a:srgbClr val="EBC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29"/>
            <p:cNvGrpSpPr/>
            <p:nvPr/>
          </p:nvGrpSpPr>
          <p:grpSpPr>
            <a:xfrm rot="10800000">
              <a:off x="4751970" y="3079467"/>
              <a:ext cx="63300" cy="431810"/>
              <a:chOff x="2084643" y="2543715"/>
              <a:chExt cx="63300" cy="431810"/>
            </a:xfrm>
          </p:grpSpPr>
          <p:cxnSp>
            <p:nvCxnSpPr>
              <p:cNvPr id="243" name="Google Shape;243;p29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44" name="Google Shape;244;p29"/>
              <p:cNvSpPr/>
              <p:nvPr/>
            </p:nvSpPr>
            <p:spPr>
              <a:xfrm>
                <a:off x="2084643" y="2543715"/>
                <a:ext cx="633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5" name="Google Shape;245;p29"/>
            <p:cNvSpPr txBox="1"/>
            <p:nvPr/>
          </p:nvSpPr>
          <p:spPr>
            <a:xfrm>
              <a:off x="4665074" y="3491309"/>
              <a:ext cx="12552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Nunito"/>
                  <a:ea typeface="Nunito"/>
                  <a:cs typeface="Nunito"/>
                  <a:sym typeface="Nunito"/>
                </a:rPr>
                <a:t>Development</a:t>
              </a:r>
              <a:br>
                <a:rPr b="1" lang="en" sz="1200">
                  <a:latin typeface="Nunito"/>
                  <a:ea typeface="Nunito"/>
                  <a:cs typeface="Nunito"/>
                  <a:sym typeface="Nunito"/>
                </a:rPr>
              </a:b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(Java Code)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46" name="Google Shape;246;p29"/>
          <p:cNvGrpSpPr/>
          <p:nvPr/>
        </p:nvGrpSpPr>
        <p:grpSpPr>
          <a:xfrm>
            <a:off x="6590400" y="1870275"/>
            <a:ext cx="1301885" cy="1628342"/>
            <a:chOff x="5623249" y="2385917"/>
            <a:chExt cx="1935600" cy="1202083"/>
          </a:xfrm>
        </p:grpSpPr>
        <p:sp>
          <p:nvSpPr>
            <p:cNvPr id="247" name="Google Shape;247;p29"/>
            <p:cNvSpPr/>
            <p:nvPr/>
          </p:nvSpPr>
          <p:spPr>
            <a:xfrm>
              <a:off x="6075125" y="3079475"/>
              <a:ext cx="1294800" cy="133500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" name="Google Shape;248;p29"/>
            <p:cNvGrpSpPr/>
            <p:nvPr/>
          </p:nvGrpSpPr>
          <p:grpSpPr>
            <a:xfrm>
              <a:off x="6006266" y="2819586"/>
              <a:ext cx="148800" cy="392304"/>
              <a:chOff x="820447" y="2583221"/>
              <a:chExt cx="148800" cy="392304"/>
            </a:xfrm>
          </p:grpSpPr>
          <p:cxnSp>
            <p:nvCxnSpPr>
              <p:cNvPr id="249" name="Google Shape;249;p29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0" name="Google Shape;250;p29"/>
              <p:cNvSpPr/>
              <p:nvPr/>
            </p:nvSpPr>
            <p:spPr>
              <a:xfrm>
                <a:off x="820447" y="2583221"/>
                <a:ext cx="1488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" name="Google Shape;251;p29"/>
            <p:cNvSpPr txBox="1"/>
            <p:nvPr/>
          </p:nvSpPr>
          <p:spPr>
            <a:xfrm>
              <a:off x="5707757" y="3216600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9"/>
            <p:cNvSpPr txBox="1"/>
            <p:nvPr/>
          </p:nvSpPr>
          <p:spPr>
            <a:xfrm>
              <a:off x="5623249" y="2385917"/>
              <a:ext cx="19356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Nunito"/>
                  <a:ea typeface="Nunito"/>
                  <a:cs typeface="Nunito"/>
                  <a:sym typeface="Nunito"/>
                </a:rPr>
                <a:t>Project Demo</a:t>
              </a:r>
              <a:br>
                <a:rPr b="1" lang="en" sz="1200">
                  <a:latin typeface="Nunito"/>
                  <a:ea typeface="Nunito"/>
                  <a:cs typeface="Nunito"/>
                  <a:sym typeface="Nunito"/>
                </a:rPr>
              </a:b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(Backend Project)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descr="Image result for flipkart logo" id="253" name="Google Shape;253;p29"/>
          <p:cNvPicPr preferRelativeResize="0"/>
          <p:nvPr/>
        </p:nvPicPr>
        <p:blipFill rotWithShape="1">
          <a:blip r:embed="rId3">
            <a:alphaModFix/>
          </a:blip>
          <a:srcRect b="31958" l="0" r="0" t="25430"/>
          <a:stretch/>
        </p:blipFill>
        <p:spPr>
          <a:xfrm>
            <a:off x="8168101" y="4768649"/>
            <a:ext cx="919900" cy="2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9"/>
          <p:cNvSpPr txBox="1"/>
          <p:nvPr/>
        </p:nvSpPr>
        <p:spPr>
          <a:xfrm>
            <a:off x="105550" y="462921"/>
            <a:ext cx="741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Our Journey</a:t>
            </a:r>
            <a:endParaRPr b="1" sz="3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/>
          <p:nvPr/>
        </p:nvSpPr>
        <p:spPr>
          <a:xfrm>
            <a:off x="0" y="979875"/>
            <a:ext cx="3196200" cy="795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429850" y="387675"/>
            <a:ext cx="39783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Project Goals</a:t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</a:rPr>
              <a:t>‹#›</a:t>
            </a:fld>
            <a:endParaRPr sz="600">
              <a:solidFill>
                <a:srgbClr val="FFFFFF"/>
              </a:solidFill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429850" y="1481675"/>
            <a:ext cx="4420800" cy="3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To make UML diagrams for </a:t>
            </a:r>
            <a:r>
              <a:rPr lang="en" sz="16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b="1" lang="en" sz="16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Course Registration System”</a:t>
            </a:r>
            <a:r>
              <a:rPr lang="en" sz="16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 for a university portal.</a:t>
            </a:r>
            <a:endParaRPr sz="1600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Student can choose courses and complete registration by completing Fee payment</a:t>
            </a:r>
            <a:endParaRPr sz="1600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To develop a JAVA project </a:t>
            </a:r>
            <a:r>
              <a:rPr lang="en" sz="16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for Student, Professor and Admin operations.</a:t>
            </a:r>
            <a:endParaRPr sz="1600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Use RESTful backend services for Student, Professor and Admin operations.</a:t>
            </a:r>
            <a:endParaRPr sz="1600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Using Dropwizard and Apache Jersey.</a:t>
            </a:r>
            <a:endParaRPr sz="1600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Image result for flipkart logo" id="264" name="Google Shape;264;p30"/>
          <p:cNvPicPr preferRelativeResize="0"/>
          <p:nvPr/>
        </p:nvPicPr>
        <p:blipFill rotWithShape="1">
          <a:blip r:embed="rId3">
            <a:alphaModFix/>
          </a:blip>
          <a:srcRect b="31958" l="0" r="0" t="25430"/>
          <a:stretch/>
        </p:blipFill>
        <p:spPr>
          <a:xfrm>
            <a:off x="8051826" y="4779274"/>
            <a:ext cx="919900" cy="2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175" y="1734075"/>
            <a:ext cx="2339475" cy="23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/>
          <p:nvPr/>
        </p:nvSpPr>
        <p:spPr>
          <a:xfrm>
            <a:off x="0" y="711825"/>
            <a:ext cx="2280600" cy="795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147225" y="77775"/>
            <a:ext cx="376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Tech Stack</a:t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3" name="Google Shape;273;p31"/>
          <p:cNvPicPr preferRelativeResize="0"/>
          <p:nvPr/>
        </p:nvPicPr>
        <p:blipFill rotWithShape="1">
          <a:blip r:embed="rId3">
            <a:alphaModFix/>
          </a:blip>
          <a:srcRect b="0" l="9305" r="0" t="12929"/>
          <a:stretch/>
        </p:blipFill>
        <p:spPr>
          <a:xfrm>
            <a:off x="6706282" y="1505551"/>
            <a:ext cx="2108888" cy="121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0478" y="1411425"/>
            <a:ext cx="714200" cy="14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1"/>
          <p:cNvPicPr preferRelativeResize="0"/>
          <p:nvPr/>
        </p:nvPicPr>
        <p:blipFill rotWithShape="1">
          <a:blip r:embed="rId5">
            <a:alphaModFix/>
          </a:blip>
          <a:srcRect b="21405" l="21650" r="22963" t="23254"/>
          <a:stretch/>
        </p:blipFill>
        <p:spPr>
          <a:xfrm>
            <a:off x="641464" y="3869173"/>
            <a:ext cx="1800000" cy="67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ersey JAX-RS RESTful Web-Services | Ali Bassam" id="276" name="Google Shape;276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3000" y="3421364"/>
            <a:ext cx="1800000" cy="90488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1"/>
          <p:cNvSpPr/>
          <p:nvPr/>
        </p:nvSpPr>
        <p:spPr>
          <a:xfrm flipH="1">
            <a:off x="572925" y="3172075"/>
            <a:ext cx="25068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1"/>
          <p:cNvSpPr/>
          <p:nvPr/>
        </p:nvSpPr>
        <p:spPr>
          <a:xfrm flipH="1">
            <a:off x="3217300" y="976725"/>
            <a:ext cx="3076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Collaboration + 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Version Control</a:t>
            </a:r>
            <a:endParaRPr i="0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1"/>
          <p:cNvSpPr/>
          <p:nvPr/>
        </p:nvSpPr>
        <p:spPr>
          <a:xfrm flipH="1">
            <a:off x="475425" y="976725"/>
            <a:ext cx="26043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Core Language</a:t>
            </a:r>
            <a:endParaRPr i="0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31"/>
          <p:cNvSpPr/>
          <p:nvPr/>
        </p:nvSpPr>
        <p:spPr>
          <a:xfrm flipH="1">
            <a:off x="6431426" y="976725"/>
            <a:ext cx="26586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SQL Database</a:t>
            </a:r>
            <a:endParaRPr i="0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4150" y="4185075"/>
            <a:ext cx="1291019" cy="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1"/>
          <p:cNvSpPr/>
          <p:nvPr/>
        </p:nvSpPr>
        <p:spPr>
          <a:xfrm flipH="1">
            <a:off x="3245500" y="3172075"/>
            <a:ext cx="30483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Framework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1"/>
          <p:cNvSpPr/>
          <p:nvPr/>
        </p:nvSpPr>
        <p:spPr>
          <a:xfrm flipH="1">
            <a:off x="6431400" y="3172075"/>
            <a:ext cx="27126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API </a:t>
            </a:r>
            <a:r>
              <a:rPr lang="en">
                <a:solidFill>
                  <a:schemeClr val="lt1"/>
                </a:solidFill>
              </a:rPr>
              <a:t>Testing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06275" y="3710325"/>
            <a:ext cx="2203126" cy="99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76500" y="2314863"/>
            <a:ext cx="1451825" cy="7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 rotWithShape="1">
          <a:blip r:embed="rId10">
            <a:alphaModFix/>
          </a:blip>
          <a:srcRect b="7433" l="0" r="0" t="0"/>
          <a:stretch/>
        </p:blipFill>
        <p:spPr>
          <a:xfrm>
            <a:off x="4764050" y="4185076"/>
            <a:ext cx="1564275" cy="8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 rotWithShape="1">
          <a:blip r:embed="rId11">
            <a:alphaModFix/>
          </a:blip>
          <a:srcRect b="56653" l="0" r="0" t="0"/>
          <a:stretch/>
        </p:blipFill>
        <p:spPr>
          <a:xfrm>
            <a:off x="3469800" y="1375000"/>
            <a:ext cx="1406700" cy="67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14150" y="1375000"/>
            <a:ext cx="1193151" cy="9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1"/>
          <p:cNvPicPr preferRelativeResize="0"/>
          <p:nvPr/>
        </p:nvPicPr>
        <p:blipFill rotWithShape="1">
          <a:blip r:embed="rId13">
            <a:alphaModFix/>
          </a:blip>
          <a:srcRect b="0" l="0" r="-23977" t="0"/>
          <a:stretch/>
        </p:blipFill>
        <p:spPr>
          <a:xfrm>
            <a:off x="3314150" y="2388250"/>
            <a:ext cx="1800000" cy="444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/>
          <p:nvPr/>
        </p:nvSpPr>
        <p:spPr>
          <a:xfrm>
            <a:off x="0" y="810750"/>
            <a:ext cx="2822100" cy="795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152400" y="152400"/>
            <a:ext cx="28221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Development</a:t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Image result for flipkart logo" id="297" name="Google Shape;297;p32"/>
          <p:cNvPicPr preferRelativeResize="0"/>
          <p:nvPr/>
        </p:nvPicPr>
        <p:blipFill rotWithShape="1">
          <a:blip r:embed="rId3">
            <a:alphaModFix/>
          </a:blip>
          <a:srcRect b="31958" l="0" r="0" t="25430"/>
          <a:stretch/>
        </p:blipFill>
        <p:spPr>
          <a:xfrm>
            <a:off x="8051826" y="4779274"/>
            <a:ext cx="919900" cy="2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2"/>
          <p:cNvSpPr/>
          <p:nvPr/>
        </p:nvSpPr>
        <p:spPr>
          <a:xfrm>
            <a:off x="4501355" y="2121413"/>
            <a:ext cx="30900" cy="303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5409557" y="2935210"/>
            <a:ext cx="1521984" cy="1590058"/>
          </a:xfrm>
          <a:prstGeom prst="roundRect">
            <a:avLst>
              <a:gd fmla="val 10000" name="adj"/>
            </a:avLst>
          </a:prstGeom>
          <a:solidFill>
            <a:srgbClr val="007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2558525" y="3228058"/>
            <a:ext cx="1521984" cy="1020783"/>
          </a:xfrm>
          <a:prstGeom prst="roundRect">
            <a:avLst>
              <a:gd fmla="val 10000" name="adj"/>
            </a:avLst>
          </a:prstGeom>
          <a:solidFill>
            <a:srgbClr val="007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2623832" y="3488552"/>
            <a:ext cx="1022100" cy="7209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t" bIns="60950" lIns="60950" spcFirstLastPara="1" rIns="60950" wrap="square" tIns="60950">
            <a:noAutofit/>
          </a:bodyPr>
          <a:lstStyle/>
          <a:p>
            <a:pPr indent="-133350" lvl="1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Integrate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33350" lvl="1" marL="1714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Deploy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33350" lvl="1" marL="1714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Test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5122041" y="1058701"/>
            <a:ext cx="1825026" cy="1020783"/>
          </a:xfrm>
          <a:prstGeom prst="roundRect">
            <a:avLst>
              <a:gd fmla="val 10000" name="adj"/>
            </a:avLst>
          </a:prstGeom>
          <a:solidFill>
            <a:srgbClr val="007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5733825" y="1081125"/>
            <a:ext cx="1212900" cy="7209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t" bIns="60950" lIns="60950" spcFirstLastPara="1" rIns="60950" wrap="square" tIns="60950">
            <a:noAutofit/>
          </a:bodyPr>
          <a:lstStyle/>
          <a:p>
            <a:pPr indent="-133350" lvl="1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Requirement understanding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33350" lvl="1" marL="1714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Research and analysis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33350" lvl="1" marL="1714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Estimation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2558525" y="1058701"/>
            <a:ext cx="1521984" cy="1020783"/>
          </a:xfrm>
          <a:prstGeom prst="roundRect">
            <a:avLst>
              <a:gd fmla="val 10000" name="adj"/>
            </a:avLst>
          </a:prstGeom>
          <a:solidFill>
            <a:srgbClr val="007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2580182" y="1081126"/>
            <a:ext cx="1021965" cy="720824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t" bIns="160000" lIns="160000" spcFirstLastPara="1" rIns="160000" wrap="square" tIns="160000">
            <a:noAutofit/>
          </a:bodyPr>
          <a:lstStyle/>
          <a:p>
            <a:pPr indent="-76200" lvl="1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3272054" y="1382823"/>
            <a:ext cx="1333920" cy="1381287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120000"/>
                </a:lnTo>
                <a:cubicBezTo>
                  <a:pt x="0" y="53726"/>
                  <a:pt x="53726" y="0"/>
                  <a:pt x="120000" y="0"/>
                </a:cubicBezTo>
                <a:lnTo>
                  <a:pt x="120000" y="120000"/>
                </a:lnTo>
                <a:close/>
              </a:path>
            </a:pathLst>
          </a:custGeom>
          <a:solidFill>
            <a:srgbClr val="007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2"/>
          <p:cNvSpPr/>
          <p:nvPr/>
        </p:nvSpPr>
        <p:spPr>
          <a:xfrm rot="10800000">
            <a:off x="4667750" y="2828081"/>
            <a:ext cx="1333920" cy="1381287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120000"/>
                </a:lnTo>
                <a:cubicBezTo>
                  <a:pt x="0" y="53726"/>
                  <a:pt x="53726" y="0"/>
                  <a:pt x="120000" y="0"/>
                </a:cubicBezTo>
                <a:lnTo>
                  <a:pt x="120000" y="120000"/>
                </a:lnTo>
                <a:close/>
              </a:path>
            </a:pathLst>
          </a:custGeom>
          <a:solidFill>
            <a:srgbClr val="007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3484876" y="1787425"/>
            <a:ext cx="1121255" cy="97685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156450" lIns="156450" spcFirstLastPara="1" rIns="156450" wrap="square" tIns="156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Sprint Planning</a:t>
            </a:r>
            <a:endParaRPr b="1" i="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32"/>
          <p:cNvSpPr/>
          <p:nvPr/>
        </p:nvSpPr>
        <p:spPr>
          <a:xfrm rot="5400000">
            <a:off x="4660795" y="1384184"/>
            <a:ext cx="1381287" cy="133392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120000"/>
                </a:lnTo>
                <a:cubicBezTo>
                  <a:pt x="0" y="53726"/>
                  <a:pt x="53726" y="0"/>
                  <a:pt x="120000" y="0"/>
                </a:cubicBezTo>
                <a:lnTo>
                  <a:pt x="120000" y="120000"/>
                </a:lnTo>
                <a:close/>
              </a:path>
            </a:pathLst>
          </a:custGeom>
          <a:solidFill>
            <a:srgbClr val="007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4684400" y="1765100"/>
            <a:ext cx="1212881" cy="97685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156450" lIns="156450" spcFirstLastPara="1" rIns="156450" wrap="square" tIns="156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Sprin</a:t>
            </a: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b="1" i="0" lang="en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Grooming   </a:t>
            </a:r>
            <a:endParaRPr b="1" i="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4684394" y="2828004"/>
            <a:ext cx="1276876" cy="97685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156450" lIns="156450" spcFirstLastPara="1" rIns="156450" wrap="square" tIns="156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Sprint Implementation</a:t>
            </a:r>
            <a:endParaRPr b="1" i="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32"/>
          <p:cNvSpPr/>
          <p:nvPr/>
        </p:nvSpPr>
        <p:spPr>
          <a:xfrm rot="-5400000">
            <a:off x="3248370" y="2851764"/>
            <a:ext cx="1381287" cy="133392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120000"/>
                </a:lnTo>
                <a:cubicBezTo>
                  <a:pt x="0" y="53726"/>
                  <a:pt x="53726" y="0"/>
                  <a:pt x="120000" y="0"/>
                </a:cubicBezTo>
                <a:lnTo>
                  <a:pt x="120000" y="120000"/>
                </a:lnTo>
                <a:close/>
              </a:path>
            </a:pathLst>
          </a:custGeom>
          <a:solidFill>
            <a:srgbClr val="007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3584150" y="2828000"/>
            <a:ext cx="1021965" cy="97685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156450" lIns="156450" spcFirstLastPara="1" rIns="156450" wrap="square" tIns="156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Delivery</a:t>
            </a:r>
            <a:endParaRPr b="1" i="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32"/>
          <p:cNvSpPr/>
          <p:nvPr/>
        </p:nvSpPr>
        <p:spPr>
          <a:xfrm>
            <a:off x="4406570" y="2508974"/>
            <a:ext cx="460624" cy="414774"/>
          </a:xfrm>
          <a:custGeom>
            <a:rect b="b" l="l" r="r" t="t"/>
            <a:pathLst>
              <a:path extrusionOk="0" h="120000" w="120000">
                <a:moveTo>
                  <a:pt x="6522" y="60000"/>
                </a:moveTo>
                <a:lnTo>
                  <a:pt x="6522" y="60000"/>
                </a:lnTo>
                <a:cubicBezTo>
                  <a:pt x="6522" y="34374"/>
                  <a:pt x="25367" y="12492"/>
                  <a:pt x="51107" y="8231"/>
                </a:cubicBezTo>
                <a:cubicBezTo>
                  <a:pt x="76848" y="3970"/>
                  <a:pt x="101961" y="18574"/>
                  <a:pt x="110521" y="42783"/>
                </a:cubicBezTo>
                <a:lnTo>
                  <a:pt x="116427" y="42783"/>
                </a:lnTo>
                <a:lnTo>
                  <a:pt x="106957" y="60000"/>
                </a:lnTo>
                <a:lnTo>
                  <a:pt x="90340" y="42783"/>
                </a:lnTo>
                <a:lnTo>
                  <a:pt x="95921" y="42783"/>
                </a:lnTo>
                <a:cubicBezTo>
                  <a:pt x="87358" y="27416"/>
                  <a:pt x="68572" y="19475"/>
                  <a:pt x="50448" y="23561"/>
                </a:cubicBezTo>
                <a:cubicBezTo>
                  <a:pt x="32324" y="27648"/>
                  <a:pt x="19565" y="42702"/>
                  <a:pt x="19565" y="600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2"/>
          <p:cNvSpPr/>
          <p:nvPr/>
        </p:nvSpPr>
        <p:spPr>
          <a:xfrm rot="10800000">
            <a:off x="4406530" y="2668442"/>
            <a:ext cx="460624" cy="414774"/>
          </a:xfrm>
          <a:custGeom>
            <a:rect b="b" l="l" r="r" t="t"/>
            <a:pathLst>
              <a:path extrusionOk="0" h="120000" w="120000">
                <a:moveTo>
                  <a:pt x="6522" y="60000"/>
                </a:moveTo>
                <a:lnTo>
                  <a:pt x="6522" y="60000"/>
                </a:lnTo>
                <a:cubicBezTo>
                  <a:pt x="6522" y="34374"/>
                  <a:pt x="25367" y="12492"/>
                  <a:pt x="51107" y="8231"/>
                </a:cubicBezTo>
                <a:cubicBezTo>
                  <a:pt x="76848" y="3970"/>
                  <a:pt x="101961" y="18574"/>
                  <a:pt x="110521" y="42783"/>
                </a:cubicBezTo>
                <a:lnTo>
                  <a:pt x="116427" y="42783"/>
                </a:lnTo>
                <a:lnTo>
                  <a:pt x="106957" y="60000"/>
                </a:lnTo>
                <a:lnTo>
                  <a:pt x="90340" y="42783"/>
                </a:lnTo>
                <a:lnTo>
                  <a:pt x="95921" y="42783"/>
                </a:lnTo>
                <a:cubicBezTo>
                  <a:pt x="87358" y="27416"/>
                  <a:pt x="68572" y="19475"/>
                  <a:pt x="50448" y="23561"/>
                </a:cubicBezTo>
                <a:cubicBezTo>
                  <a:pt x="32324" y="27648"/>
                  <a:pt x="19565" y="42702"/>
                  <a:pt x="19565" y="600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5744951" y="3365025"/>
            <a:ext cx="1121400" cy="11277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t" bIns="60950" lIns="60950" spcFirstLastPara="1" rIns="60950" wrap="square" tIns="60950">
            <a:noAutofit/>
          </a:bodyPr>
          <a:lstStyle/>
          <a:p>
            <a:pPr indent="-133350" lvl="1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LLD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33350" lvl="1" marL="1714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Development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33350" lvl="1" marL="1714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Code Review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33350" lvl="1" marL="1714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Commit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ipkar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