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4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2" r:id="rId12"/>
    <p:sldId id="2146847063" r:id="rId13"/>
    <p:sldId id="2146847064" r:id="rId14"/>
    <p:sldId id="2146847065" r:id="rId15"/>
    <p:sldId id="268" r:id="rId16"/>
    <p:sldId id="2146847055" r:id="rId17"/>
    <p:sldId id="269" r:id="rId18"/>
    <p:sldId id="2146847059" r:id="rId19"/>
    <p:sldId id="2146847060" r:id="rId20"/>
    <p:sldId id="2146847061" r:id="rId21"/>
    <p:sldId id="2146847066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CF8706-F78D-4374-98D9-3EAD7B823176}">
          <p14:sldIdLst>
            <p14:sldId id="256"/>
            <p14:sldId id="2146847054"/>
            <p14:sldId id="262"/>
            <p14:sldId id="263"/>
          </p14:sldIdLst>
        </p14:section>
        <p14:section name="Untitled Section" id="{19EDF72F-51AD-43A0-9887-9E64828C7201}">
          <p14:sldIdLst>
            <p14:sldId id="265"/>
            <p14:sldId id="266"/>
            <p14:sldId id="267"/>
            <p14:sldId id="2146847062"/>
            <p14:sldId id="2146847063"/>
            <p14:sldId id="2146847064"/>
            <p14:sldId id="2146847065"/>
            <p14:sldId id="268"/>
            <p14:sldId id="2146847055"/>
            <p14:sldId id="269"/>
            <p14:sldId id="2146847059"/>
            <p14:sldId id="2146847060"/>
            <p14:sldId id="2146847061"/>
            <p14:sldId id="2146847066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hyperlink" Target="https://www.ibm.com/cloud/watson-studio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Predictive Maintenance of Industrial Machinery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Student Name - Manya Vasudeva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College Name - Jamia Hamdard University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Department – BTECH (CSE)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E751-B459-8129-5489-4C9A4D9B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7D1A9AC-3EF4-B07C-13C0-707100D6D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1321915"/>
            <a:ext cx="11029950" cy="463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12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42B6B-5241-F264-3F9F-28F4539A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B57660-A65C-40F9-E595-32A15588F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204" y="1301750"/>
            <a:ext cx="9139591" cy="4673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B0D5CA-96A5-F4EA-7850-6684903A2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3557"/>
            <a:ext cx="12192000" cy="593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08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The proposed predictive maintenance solution effectively utilizes machine learning to anticipate failures in industrial machines based on real-time sensor data. By classifying different failure types (e.g., tool wear, power failure, overstrain) with high accuracy, the model enables proactive maintenance, reducing unexpected downtime and operational costs.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</a:rPr>
              <a:t>Accurate failure prediction not only enhances machine reliability but also significantly optimizes maintenance schedules, leading to improved productivity and cost savings in industrial operations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solidFill>
                  <a:schemeClr val="tx1"/>
                </a:solidFill>
                <a:latin typeface="Franklin Gothic Book" panose="020B0503020102020204" pitchFamily="34" charset="0"/>
              </a:rPr>
              <a:t>Integrate additional sensor and operational data</a:t>
            </a:r>
            <a:endParaRPr lang="en-US" sz="2400" b="1" dirty="0">
              <a:latin typeface="Franklin Gothic Book" panose="020B0503020102020204" pitchFamily="34" charset="0"/>
            </a:endParaRPr>
          </a:p>
          <a:p>
            <a:pPr marL="305435" indent="-305435"/>
            <a:r>
              <a:rPr lang="en-US" altLang="en-US" sz="2400" dirty="0">
                <a:solidFill>
                  <a:schemeClr val="tx1"/>
                </a:solidFill>
                <a:latin typeface="Franklin Gothic Book" panose="020B0503020102020204" pitchFamily="34" charset="0"/>
              </a:rPr>
              <a:t>Optimize algorithm for faster, more accurate predictions</a:t>
            </a:r>
          </a:p>
          <a:p>
            <a:pPr marL="305435" indent="-305435"/>
            <a:r>
              <a:rPr lang="en-US" altLang="en-US" sz="2400" dirty="0">
                <a:solidFill>
                  <a:schemeClr val="tx1"/>
                </a:solidFill>
                <a:latin typeface="Franklin Gothic Book" panose="020B0503020102020204" pitchFamily="34" charset="0"/>
              </a:rPr>
              <a:t>Scale system across multiple machines or sites</a:t>
            </a:r>
          </a:p>
          <a:p>
            <a:pPr marL="305435" indent="-305435"/>
            <a:r>
              <a:rPr lang="en-US" altLang="en-US" sz="2400" dirty="0">
                <a:solidFill>
                  <a:schemeClr val="tx1"/>
                </a:solidFill>
                <a:latin typeface="Franklin Gothic Book" panose="020B0503020102020204" pitchFamily="34" charset="0"/>
              </a:rPr>
              <a:t>Leverage edge computing for real-time decision-making</a:t>
            </a:r>
          </a:p>
          <a:p>
            <a:pPr marL="305435" indent="-305435"/>
            <a:r>
              <a:rPr lang="en-US" altLang="en-US" sz="2400" dirty="0">
                <a:solidFill>
                  <a:schemeClr val="tx1"/>
                </a:solidFill>
                <a:latin typeface="Franklin Gothic Book" panose="020B0503020102020204" pitchFamily="34" charset="0"/>
              </a:rPr>
              <a:t>Explore deep learning for complex failure patterns</a:t>
            </a:r>
          </a:p>
          <a:p>
            <a:pPr marL="305435" indent="-305435"/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dirty="0">
                <a:hlinkClick r:id="rId2"/>
              </a:rPr>
              <a:t>https://www.ibm.com/cloud/watson-studio</a:t>
            </a:r>
            <a:endParaRPr lang="en-IN" sz="2800" dirty="0"/>
          </a:p>
          <a:p>
            <a:pPr marL="305435" indent="-305435"/>
            <a:r>
              <a:rPr lang="en-IN" sz="2800" dirty="0">
                <a:hlinkClick r:id="rId3"/>
              </a:rPr>
              <a:t>https://www.kaggle.com</a:t>
            </a:r>
            <a:endParaRPr lang="en-IN" sz="28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994274-F3A5-298F-841A-6F711426C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261" y="1301750"/>
            <a:ext cx="6401478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5640C6-C95D-0536-FD0F-4D7C881843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7220" y="1301750"/>
            <a:ext cx="6417559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94C2DA-60A7-6918-0CE5-F4A0F60D8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378" y="1301750"/>
            <a:ext cx="8769243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2BF5-713F-87F2-93AE-C5803A9FD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48752F-9A65-376A-CE3D-8076D4DB3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822" y="1301750"/>
            <a:ext cx="9306356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91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chemeClr val="tx1"/>
                </a:solidFill>
              </a:rPr>
              <a:t>To develop a predictive maintenance model for a fleet of industrial machines to anticipate failures before they occur. This project will involve analyzing sensor data from machinery to identify patterns that precede a failure. The goal is to create a classification model that can predict the type of failure (e.g., tool wear, heat dissipation, power failure) based on real-time operational data. This will enable proactive maintenance, reducing downtime and operational costs. 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71048"/>
            <a:ext cx="11473964" cy="488030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Develop a machine learning model that classifies industrial machine failures using real-time sensor data. The model will analyze operational measurements to identify the type of failure quickly and accurately, enabling proactive maintenance and minimizing downtime.</a:t>
            </a:r>
          </a:p>
          <a:p>
            <a:pPr marL="0" indent="0" algn="just">
              <a:buNone/>
            </a:pPr>
            <a:r>
              <a:rPr lang="en-IN" sz="2000" b="1" dirty="0">
                <a:solidFill>
                  <a:schemeClr val="tx1"/>
                </a:solidFill>
              </a:rPr>
              <a:t>Key Components:</a:t>
            </a:r>
          </a:p>
          <a:p>
            <a:pPr algn="just"/>
            <a:r>
              <a:rPr lang="en-IN" sz="2000" b="1" dirty="0">
                <a:solidFill>
                  <a:schemeClr val="tx1"/>
                </a:solidFill>
              </a:rPr>
              <a:t>Data Collection</a:t>
            </a:r>
            <a:r>
              <a:rPr lang="en-IN" sz="2000" dirty="0">
                <a:solidFill>
                  <a:schemeClr val="tx1"/>
                </a:solidFill>
              </a:rPr>
              <a:t>: Gather data from the Kaggle dataset on industrial machines.</a:t>
            </a:r>
          </a:p>
          <a:p>
            <a:pPr algn="just"/>
            <a:r>
              <a:rPr lang="en-IN" sz="2000" b="1" dirty="0">
                <a:solidFill>
                  <a:schemeClr val="tx1"/>
                </a:solidFill>
              </a:rPr>
              <a:t>Preprocessing</a:t>
            </a:r>
            <a:r>
              <a:rPr lang="en-IN" sz="2000" dirty="0">
                <a:solidFill>
                  <a:schemeClr val="tx1"/>
                </a:solidFill>
              </a:rPr>
              <a:t>: Clean, normalize, and engineer features from sensor data to improve model quality.</a:t>
            </a:r>
          </a:p>
          <a:p>
            <a:pPr algn="just"/>
            <a:r>
              <a:rPr lang="en-IN" sz="2000" b="1" dirty="0">
                <a:solidFill>
                  <a:schemeClr val="tx1"/>
                </a:solidFill>
              </a:rPr>
              <a:t>Model Training</a:t>
            </a:r>
            <a:r>
              <a:rPr lang="en-IN" sz="2000" dirty="0">
                <a:solidFill>
                  <a:schemeClr val="tx1"/>
                </a:solidFill>
              </a:rPr>
              <a:t>: Train a classification model (e.g., Random Forest, </a:t>
            </a:r>
            <a:r>
              <a:rPr lang="en-IN" sz="2000" dirty="0" err="1">
                <a:solidFill>
                  <a:schemeClr val="tx1"/>
                </a:solidFill>
              </a:rPr>
              <a:t>XGBoost</a:t>
            </a:r>
            <a:r>
              <a:rPr lang="en-IN" sz="2000" dirty="0">
                <a:solidFill>
                  <a:schemeClr val="tx1"/>
                </a:solidFill>
              </a:rPr>
              <a:t>, or LSTM) to predict failure types.</a:t>
            </a:r>
          </a:p>
          <a:p>
            <a:pPr algn="just"/>
            <a:r>
              <a:rPr lang="en-IN" sz="2000" b="1" dirty="0">
                <a:solidFill>
                  <a:schemeClr val="tx1"/>
                </a:solidFill>
              </a:rPr>
              <a:t>Evaluation</a:t>
            </a:r>
            <a:r>
              <a:rPr lang="en-IN" sz="2000" dirty="0">
                <a:solidFill>
                  <a:schemeClr val="tx1"/>
                </a:solidFill>
              </a:rPr>
              <a:t>: Validate the model using metrics like accuracy, precision, recall, and F1-score.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The "System Approach" section outlines the overall strategy and methodology for developing and deploying the predictive maintenance model for industrial machines.</a:t>
            </a:r>
            <a:endParaRPr lang="en-US" sz="2400" dirty="0"/>
          </a:p>
          <a:p>
            <a:pPr marL="305435" indent="-305435"/>
            <a:r>
              <a:rPr lang="en-IN" sz="2400" dirty="0">
                <a:solidFill>
                  <a:srgbClr val="0F0F0F"/>
                </a:solidFill>
              </a:rPr>
              <a:t>System requirements:</a:t>
            </a:r>
          </a:p>
          <a:p>
            <a:pPr marL="305435" indent="-305435"/>
            <a:r>
              <a:rPr lang="en-IN" sz="2400" b="1" dirty="0">
                <a:solidFill>
                  <a:srgbClr val="0F0F0F"/>
                </a:solidFill>
              </a:rPr>
              <a:t>IBM Cloud : </a:t>
            </a:r>
            <a:r>
              <a:rPr lang="en-IN" sz="2400" dirty="0">
                <a:solidFill>
                  <a:srgbClr val="0F0F0F"/>
                </a:solidFill>
              </a:rPr>
              <a:t>for secure , scalable cloud infrastructure</a:t>
            </a:r>
          </a:p>
          <a:p>
            <a:pPr marL="305435" indent="-305435"/>
            <a:r>
              <a:rPr lang="en-IN" sz="2400" b="1" dirty="0">
                <a:solidFill>
                  <a:srgbClr val="0F0F0F"/>
                </a:solidFill>
              </a:rPr>
              <a:t>IBM Watson Studio : </a:t>
            </a:r>
            <a:r>
              <a:rPr lang="en-IN" sz="2400" dirty="0">
                <a:solidFill>
                  <a:srgbClr val="0F0F0F"/>
                </a:solidFill>
              </a:rPr>
              <a:t>For building, training and deploying machine learning models.</a:t>
            </a:r>
          </a:p>
          <a:p>
            <a:pPr marL="305435" indent="-305435"/>
            <a:r>
              <a:rPr lang="en-IN" sz="2400" b="1" dirty="0">
                <a:solidFill>
                  <a:srgbClr val="0F0F0F"/>
                </a:solidFill>
              </a:rPr>
              <a:t>IBM Cloud Storage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Algorithm Selection:</a:t>
            </a:r>
            <a:endParaRPr lang="en-IN" sz="2000" dirty="0">
              <a:solidFill>
                <a:schemeClr val="tx1"/>
              </a:solidFill>
            </a:endParaRPr>
          </a:p>
          <a:p>
            <a:pPr marL="324485" lvl="1" indent="0">
              <a:buNone/>
            </a:pPr>
            <a:r>
              <a:rPr lang="en-IN" sz="2000" dirty="0">
                <a:solidFill>
                  <a:schemeClr val="tx1"/>
                </a:solidFill>
                <a:ea typeface="+mn-lt"/>
                <a:cs typeface="+mn-lt"/>
              </a:rPr>
              <a:t>Snap Random Forest Classifier</a:t>
            </a:r>
            <a:endParaRPr lang="en-IN" sz="2000" dirty="0">
              <a:solidFill>
                <a:schemeClr val="tx1"/>
              </a:solidFill>
            </a:endParaRPr>
          </a:p>
          <a:p>
            <a:pPr marL="305435" indent="-305435"/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Data Input:</a:t>
            </a:r>
            <a:endParaRPr lang="en-IN" sz="2000" dirty="0">
              <a:solidFill>
                <a:schemeClr val="tx1"/>
              </a:solidFill>
            </a:endParaRPr>
          </a:p>
          <a:p>
            <a:pPr marL="324485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Sensor data such as torque, rotational speed, temperature, tool wear, and vibration readings from industrial machines</a:t>
            </a:r>
          </a:p>
          <a:p>
            <a:pPr marL="286235" indent="-285750"/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Training Process:</a:t>
            </a:r>
            <a:endParaRPr lang="en-IN" sz="2000" dirty="0">
              <a:solidFill>
                <a:schemeClr val="tx1"/>
              </a:solidFill>
            </a:endParaRPr>
          </a:p>
          <a:p>
            <a:pPr marL="324485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Supervised learning using labeled data that indicates the type of machine failure .</a:t>
            </a:r>
          </a:p>
          <a:p>
            <a:pPr marL="286235" indent="-285750"/>
            <a:r>
              <a:rPr lang="en-IN" sz="2000" b="1" dirty="0">
                <a:solidFill>
                  <a:schemeClr val="tx1"/>
                </a:solidFill>
                <a:ea typeface="+mn-lt"/>
                <a:cs typeface="+mn-lt"/>
              </a:rPr>
              <a:t>Prediction Process:</a:t>
            </a:r>
            <a:endParaRPr lang="en-IN" sz="2000" dirty="0">
              <a:solidFill>
                <a:schemeClr val="tx1"/>
              </a:solidFill>
            </a:endParaRPr>
          </a:p>
          <a:p>
            <a:pPr marL="324485" lvl="1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Model deployed on IBM Watson Studio with a REST API endpoint to enable real-time failure prediction and proactive maintenance.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CFEE7F-7931-3F50-859F-99F6CAA9E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736" y="1301750"/>
            <a:ext cx="10054527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5B24-4430-DE90-06B5-872F246A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829A4D-097C-6EB4-C0AD-F3DD434CB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2164" y="1301750"/>
            <a:ext cx="9047671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31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D093D-C429-FC1D-FB90-F12C419E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AD90B1-775B-10CD-8975-8B1CFB49F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2311" y="1301750"/>
            <a:ext cx="9127378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864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75</TotalTime>
  <Words>534</Words>
  <Application>Microsoft Office PowerPoint</Application>
  <PresentationFormat>Widescreen</PresentationFormat>
  <Paragraphs>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Predictive Maintenance of Industrial Machinery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Vickram Kumar Vasudeva</cp:lastModifiedBy>
  <cp:revision>29</cp:revision>
  <dcterms:created xsi:type="dcterms:W3CDTF">2021-05-26T16:50:10Z</dcterms:created>
  <dcterms:modified xsi:type="dcterms:W3CDTF">2025-08-04T01:04:41Z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