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837" r:id="rId5"/>
    <p:sldId id="838" r:id="rId6"/>
    <p:sldId id="840" r:id="rId7"/>
    <p:sldId id="839" r:id="rId8"/>
    <p:sldId id="841" r:id="rId9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swanath Maddali" initials="V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7AAE"/>
    <a:srgbClr val="55AB57"/>
    <a:srgbClr val="3D7FCF"/>
    <a:srgbClr val="DCF369"/>
    <a:srgbClr val="4D31F7"/>
    <a:srgbClr val="2B67AF"/>
    <a:srgbClr val="CBBC91"/>
    <a:srgbClr val="F9E763"/>
    <a:srgbClr val="FAD962"/>
    <a:srgbClr val="68D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737" autoAdjust="0"/>
  </p:normalViewPr>
  <p:slideViewPr>
    <p:cSldViewPr>
      <p:cViewPr varScale="1">
        <p:scale>
          <a:sx n="85" d="100"/>
          <a:sy n="85" d="100"/>
        </p:scale>
        <p:origin x="88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74" y="-9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D9123-162A-43A7-8D31-488B884A7236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E14AB-D01B-4C5E-9391-4B816A66D0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233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CE406EA-4FEF-45CD-91F8-BCEA608AA953}" type="datetimeFigureOut">
              <a:rPr lang="en-US"/>
              <a:pPr>
                <a:defRPr/>
              </a:pPr>
              <a:t>12/7/2015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DE4410E-9D2D-4210-AD11-8B90CE1B90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82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4145" indent="-29005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60223" indent="-23204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24313" indent="-23204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88401" indent="-23204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52491" indent="-2320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16581" indent="-2320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80670" indent="-2320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44759" indent="-2320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FEA525-FEC6-45A5-89A6-5D26EE4B995A}" type="slidenum">
              <a:rPr lang="en-US" smtClean="0"/>
              <a:pPr eaLnBrk="1" hangingPunct="1"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7160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4145" indent="-29005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60223" indent="-23204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24313" indent="-23204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88401" indent="-23204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52491" indent="-2320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16581" indent="-2320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80670" indent="-2320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44759" indent="-2320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FEA525-FEC6-45A5-89A6-5D26EE4B995A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7141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4145" indent="-29005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60223" indent="-23204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24313" indent="-23204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88401" indent="-23204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52491" indent="-2320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16581" indent="-2320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80670" indent="-2320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44759" indent="-2320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FEA525-FEC6-45A5-89A6-5D26EE4B995A}" type="slidenum">
              <a:rPr lang="en-US" smtClean="0"/>
              <a:pPr eaLnBrk="1" hangingPunct="1"/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0498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4145" indent="-29005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60223" indent="-23204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24313" indent="-23204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88401" indent="-23204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52491" indent="-2320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16581" indent="-2320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80670" indent="-2320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44759" indent="-2320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FEA525-FEC6-45A5-89A6-5D26EE4B995A}" type="slidenum">
              <a:rPr lang="en-US" smtClean="0"/>
              <a:pPr eaLnBrk="1" hangingPunct="1"/>
              <a:t>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2633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4145" indent="-29005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60223" indent="-23204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24313" indent="-23204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88401" indent="-23204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52491" indent="-2320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16581" indent="-2320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80670" indent="-2320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44759" indent="-2320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FEA525-FEC6-45A5-89A6-5D26EE4B995A}" type="slidenum">
              <a:rPr lang="en-US" smtClean="0"/>
              <a:pPr eaLnBrk="1" hangingPunct="1"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8923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2"/>
          <p:cNvSpPr>
            <a:spLocks noChangeArrowheads="1"/>
          </p:cNvSpPr>
          <p:nvPr userDrawn="1"/>
        </p:nvSpPr>
        <p:spPr bwMode="auto">
          <a:xfrm>
            <a:off x="0" y="4648200"/>
            <a:ext cx="9144000" cy="7620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" name="Rectangle 62"/>
          <p:cNvSpPr>
            <a:spLocks noChangeArrowheads="1"/>
          </p:cNvSpPr>
          <p:nvPr userDrawn="1"/>
        </p:nvSpPr>
        <p:spPr bwMode="auto">
          <a:xfrm>
            <a:off x="0" y="1220788"/>
            <a:ext cx="6400800" cy="7620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Rectangle 63"/>
          <p:cNvSpPr>
            <a:spLocks noChangeArrowheads="1"/>
          </p:cNvSpPr>
          <p:nvPr userDrawn="1"/>
        </p:nvSpPr>
        <p:spPr bwMode="auto">
          <a:xfrm>
            <a:off x="6400800" y="1220788"/>
            <a:ext cx="990600" cy="763587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Rectangle 64"/>
          <p:cNvSpPr>
            <a:spLocks noChangeArrowheads="1"/>
          </p:cNvSpPr>
          <p:nvPr userDrawn="1"/>
        </p:nvSpPr>
        <p:spPr bwMode="auto">
          <a:xfrm>
            <a:off x="8763000" y="1220788"/>
            <a:ext cx="381000" cy="763587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Rectangle 65"/>
          <p:cNvSpPr>
            <a:spLocks noChangeArrowheads="1"/>
          </p:cNvSpPr>
          <p:nvPr userDrawn="1"/>
        </p:nvSpPr>
        <p:spPr bwMode="auto">
          <a:xfrm>
            <a:off x="6781800" y="1220788"/>
            <a:ext cx="304800" cy="763587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" name="Rectangle 66"/>
          <p:cNvSpPr>
            <a:spLocks noChangeArrowheads="1"/>
          </p:cNvSpPr>
          <p:nvPr userDrawn="1"/>
        </p:nvSpPr>
        <p:spPr bwMode="auto">
          <a:xfrm>
            <a:off x="-76200" y="1219200"/>
            <a:ext cx="7010400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120000"/>
              <a:tabLst>
                <a:tab pos="1828800" algn="l"/>
              </a:tabLst>
              <a:defRPr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VMI – GEICO Automation Regression T</a:t>
            </a:r>
            <a:r>
              <a:rPr lang="en-US" sz="2400" baseline="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esting 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120000"/>
              <a:tabLst>
                <a:tab pos="1828800" algn="l"/>
              </a:tabLst>
              <a:defRPr/>
            </a:pPr>
            <a:r>
              <a:rPr lang="en-US" sz="2400" baseline="0" dirty="0" smtClean="0">
                <a:solidFill>
                  <a:schemeClr val="bg1"/>
                </a:solidFill>
                <a:latin typeface="+mn-lt"/>
              </a:rPr>
              <a:t>Governance Meeting - 9/30/2011</a:t>
            </a:r>
            <a:endParaRPr lang="en-US" sz="2400" dirty="0" smtClean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1220788"/>
            <a:ext cx="1150938" cy="78263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</p:pic>
      <p:sp>
        <p:nvSpPr>
          <p:cNvPr id="13" name="Rectangle 63"/>
          <p:cNvSpPr>
            <a:spLocks noChangeArrowheads="1"/>
          </p:cNvSpPr>
          <p:nvPr userDrawn="1"/>
        </p:nvSpPr>
        <p:spPr bwMode="auto">
          <a:xfrm>
            <a:off x="8763000" y="1219200"/>
            <a:ext cx="762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5" name="Text Box 50"/>
          <p:cNvSpPr txBox="1">
            <a:spLocks noChangeArrowheads="1"/>
          </p:cNvSpPr>
          <p:nvPr userDrawn="1"/>
        </p:nvSpPr>
        <p:spPr bwMode="auto">
          <a:xfrm>
            <a:off x="0" y="4724400"/>
            <a:ext cx="8915400" cy="6096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lIns="36576" tIns="36576" rIns="36576" bIns="36576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120000"/>
              <a:defRPr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Deliver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Value,</a:t>
            </a:r>
            <a:r>
              <a:rPr lang="en-US" sz="2400" baseline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Build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Momentum.</a:t>
            </a:r>
          </a:p>
        </p:txBody>
      </p:sp>
      <p:pic>
        <p:nvPicPr>
          <p:cNvPr id="12" name="Picture 11" descr="42-26773494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1981200"/>
            <a:ext cx="3704167" cy="2667000"/>
          </a:xfrm>
          <a:prstGeom prst="rect">
            <a:avLst/>
          </a:prstGeom>
        </p:spPr>
      </p:pic>
      <p:pic>
        <p:nvPicPr>
          <p:cNvPr id="14" name="Picture 13" descr="JS1567175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124200" y="1981200"/>
            <a:ext cx="3995507" cy="2667000"/>
          </a:xfrm>
          <a:prstGeom prst="rect">
            <a:avLst/>
          </a:prstGeom>
        </p:spPr>
      </p:pic>
      <p:pic>
        <p:nvPicPr>
          <p:cNvPr id="24" name="Picture 23" descr="img5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476216" y="1981200"/>
            <a:ext cx="2667784" cy="2674471"/>
          </a:xfrm>
          <a:prstGeom prst="rect">
            <a:avLst/>
          </a:prstGeom>
        </p:spPr>
      </p:pic>
      <p:pic>
        <p:nvPicPr>
          <p:cNvPr id="16" name="Picture 57"/>
          <p:cNvPicPr>
            <a:picLocks noChangeAspect="1" noChangeArrowheads="1"/>
          </p:cNvPicPr>
          <p:nvPr userDrawn="1"/>
        </p:nvPicPr>
        <p:blipFill>
          <a:blip r:embed="rId6" cstate="print">
            <a:lum bright="24000"/>
          </a:blip>
          <a:srcRect t="50450" r="-420"/>
          <a:stretch>
            <a:fillRect/>
          </a:stretch>
        </p:blipFill>
        <p:spPr bwMode="gray">
          <a:xfrm>
            <a:off x="2514601" y="5410200"/>
            <a:ext cx="4038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EAD9A-A90E-440A-BC2E-351FAF9C2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3E3C-5649-466E-9C44-1A8DDEF75B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>
            <a:spLocks noChangeArrowheads="1"/>
          </p:cNvSpPr>
          <p:nvPr userDrawn="1"/>
        </p:nvSpPr>
        <p:spPr bwMode="auto">
          <a:xfrm>
            <a:off x="0" y="0"/>
            <a:ext cx="7391400" cy="7620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3" name="Rectangle 63"/>
          <p:cNvSpPr>
            <a:spLocks noChangeArrowheads="1"/>
          </p:cNvSpPr>
          <p:nvPr userDrawn="1"/>
        </p:nvSpPr>
        <p:spPr bwMode="auto">
          <a:xfrm>
            <a:off x="6400800" y="0"/>
            <a:ext cx="9906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" name="Rectangle 64"/>
          <p:cNvSpPr>
            <a:spLocks noChangeArrowheads="1"/>
          </p:cNvSpPr>
          <p:nvPr userDrawn="1"/>
        </p:nvSpPr>
        <p:spPr bwMode="auto">
          <a:xfrm>
            <a:off x="8763000" y="0"/>
            <a:ext cx="381000" cy="76358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Rectangle 65"/>
          <p:cNvSpPr>
            <a:spLocks noChangeArrowheads="1"/>
          </p:cNvSpPr>
          <p:nvPr userDrawn="1"/>
        </p:nvSpPr>
        <p:spPr bwMode="auto">
          <a:xfrm>
            <a:off x="6781800" y="0"/>
            <a:ext cx="304800" cy="76358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Rectangle 67"/>
          <p:cNvSpPr>
            <a:spLocks noChangeArrowheads="1"/>
          </p:cNvSpPr>
          <p:nvPr userDrawn="1"/>
        </p:nvSpPr>
        <p:spPr bwMode="auto">
          <a:xfrm>
            <a:off x="0" y="762000"/>
            <a:ext cx="9144000" cy="762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Text Box 46"/>
          <p:cNvSpPr txBox="1">
            <a:spLocks noChangeArrowheads="1"/>
          </p:cNvSpPr>
          <p:nvPr userDrawn="1"/>
        </p:nvSpPr>
        <p:spPr bwMode="auto">
          <a:xfrm>
            <a:off x="1905000" y="6654464"/>
            <a:ext cx="53340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5F5F5F"/>
                </a:solidFill>
                <a:latin typeface="Arial Narrow" pitchFamily="34" charset="0"/>
              </a:rPr>
              <a:t>NOTE: All information contained herein is Proprietary &amp; Confidential material of ValueMomentum Inc. All rights are reserved.</a:t>
            </a:r>
          </a:p>
        </p:txBody>
      </p:sp>
      <p:sp>
        <p:nvSpPr>
          <p:cNvPr id="9" name="Rectangle 63"/>
          <p:cNvSpPr>
            <a:spLocks noChangeArrowheads="1"/>
          </p:cNvSpPr>
          <p:nvPr userDrawn="1"/>
        </p:nvSpPr>
        <p:spPr bwMode="auto">
          <a:xfrm>
            <a:off x="8763000" y="0"/>
            <a:ext cx="762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pic>
        <p:nvPicPr>
          <p:cNvPr id="13" name="Picture 12" descr="VAM-Logo201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91400" y="5219"/>
            <a:ext cx="1396459" cy="75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88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>
            <a:spLocks noChangeArrowheads="1"/>
          </p:cNvSpPr>
          <p:nvPr userDrawn="1"/>
        </p:nvSpPr>
        <p:spPr bwMode="auto">
          <a:xfrm>
            <a:off x="0" y="0"/>
            <a:ext cx="7391400" cy="7620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3" name="Rectangle 63"/>
          <p:cNvSpPr>
            <a:spLocks noChangeArrowheads="1"/>
          </p:cNvSpPr>
          <p:nvPr userDrawn="1"/>
        </p:nvSpPr>
        <p:spPr bwMode="auto">
          <a:xfrm>
            <a:off x="6400800" y="0"/>
            <a:ext cx="9906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" name="Rectangle 64"/>
          <p:cNvSpPr>
            <a:spLocks noChangeArrowheads="1"/>
          </p:cNvSpPr>
          <p:nvPr userDrawn="1"/>
        </p:nvSpPr>
        <p:spPr bwMode="auto">
          <a:xfrm>
            <a:off x="8763000" y="0"/>
            <a:ext cx="381000" cy="76358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Rectangle 65"/>
          <p:cNvSpPr>
            <a:spLocks noChangeArrowheads="1"/>
          </p:cNvSpPr>
          <p:nvPr userDrawn="1"/>
        </p:nvSpPr>
        <p:spPr bwMode="auto">
          <a:xfrm>
            <a:off x="6781800" y="0"/>
            <a:ext cx="304800" cy="76358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0"/>
            <a:ext cx="1150938" cy="7826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</p:pic>
      <p:sp>
        <p:nvSpPr>
          <p:cNvPr id="7" name="Rectangle 67"/>
          <p:cNvSpPr>
            <a:spLocks noChangeArrowheads="1"/>
          </p:cNvSpPr>
          <p:nvPr userDrawn="1"/>
        </p:nvSpPr>
        <p:spPr bwMode="auto">
          <a:xfrm>
            <a:off x="0" y="762000"/>
            <a:ext cx="9144000" cy="762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Text Box 46"/>
          <p:cNvSpPr txBox="1">
            <a:spLocks noChangeArrowheads="1"/>
          </p:cNvSpPr>
          <p:nvPr userDrawn="1"/>
        </p:nvSpPr>
        <p:spPr bwMode="auto">
          <a:xfrm>
            <a:off x="0" y="6553200"/>
            <a:ext cx="906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5F5F5F"/>
                </a:solidFill>
                <a:latin typeface="Arial Narrow" pitchFamily="34" charset="0"/>
              </a:rPr>
              <a:t>NOTE: All information contained herein is Proprietary &amp; Confidential material of ValueMomentum Inc. All rights are reserved.</a:t>
            </a:r>
          </a:p>
        </p:txBody>
      </p:sp>
      <p:sp>
        <p:nvSpPr>
          <p:cNvPr id="9" name="Rectangle 63"/>
          <p:cNvSpPr>
            <a:spLocks noChangeArrowheads="1"/>
          </p:cNvSpPr>
          <p:nvPr userDrawn="1"/>
        </p:nvSpPr>
        <p:spPr bwMode="auto">
          <a:xfrm>
            <a:off x="8763000" y="0"/>
            <a:ext cx="762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5709319"/>
      </p:ext>
    </p:extLst>
  </p:cSld>
  <p:clrMapOvr>
    <a:masterClrMapping/>
  </p:clrMapOvr>
  <p:transition spd="slow">
    <p:randomBa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>
            <a:spLocks noChangeArrowheads="1"/>
          </p:cNvSpPr>
          <p:nvPr userDrawn="1"/>
        </p:nvSpPr>
        <p:spPr bwMode="auto">
          <a:xfrm>
            <a:off x="0" y="0"/>
            <a:ext cx="7391400" cy="7620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3" name="Rectangle 63"/>
          <p:cNvSpPr>
            <a:spLocks noChangeArrowheads="1"/>
          </p:cNvSpPr>
          <p:nvPr userDrawn="1"/>
        </p:nvSpPr>
        <p:spPr bwMode="auto">
          <a:xfrm>
            <a:off x="6400800" y="0"/>
            <a:ext cx="9906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" name="Rectangle 64"/>
          <p:cNvSpPr>
            <a:spLocks noChangeArrowheads="1"/>
          </p:cNvSpPr>
          <p:nvPr userDrawn="1"/>
        </p:nvSpPr>
        <p:spPr bwMode="auto">
          <a:xfrm>
            <a:off x="8763000" y="0"/>
            <a:ext cx="381000" cy="76358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Rectangle 65"/>
          <p:cNvSpPr>
            <a:spLocks noChangeArrowheads="1"/>
          </p:cNvSpPr>
          <p:nvPr userDrawn="1"/>
        </p:nvSpPr>
        <p:spPr bwMode="auto">
          <a:xfrm>
            <a:off x="6781800" y="0"/>
            <a:ext cx="304800" cy="76358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Rectangle 67"/>
          <p:cNvSpPr>
            <a:spLocks noChangeArrowheads="1"/>
          </p:cNvSpPr>
          <p:nvPr userDrawn="1"/>
        </p:nvSpPr>
        <p:spPr bwMode="auto">
          <a:xfrm>
            <a:off x="0" y="762000"/>
            <a:ext cx="9144000" cy="762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Text Box 46"/>
          <p:cNvSpPr txBox="1">
            <a:spLocks noChangeArrowheads="1"/>
          </p:cNvSpPr>
          <p:nvPr userDrawn="1"/>
        </p:nvSpPr>
        <p:spPr bwMode="auto">
          <a:xfrm>
            <a:off x="0" y="6553200"/>
            <a:ext cx="906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5F5F5F"/>
                </a:solidFill>
                <a:latin typeface="Arial Narrow" pitchFamily="34" charset="0"/>
              </a:rPr>
              <a:t>NOTE: All information contained herein is Proprietary &amp; Confidential material of ValueMomentum Inc. All rights are reserved.</a:t>
            </a:r>
          </a:p>
        </p:txBody>
      </p:sp>
      <p:sp>
        <p:nvSpPr>
          <p:cNvPr id="9" name="Rectangle 63"/>
          <p:cNvSpPr>
            <a:spLocks noChangeArrowheads="1"/>
          </p:cNvSpPr>
          <p:nvPr userDrawn="1"/>
        </p:nvSpPr>
        <p:spPr bwMode="auto">
          <a:xfrm>
            <a:off x="8763000" y="0"/>
            <a:ext cx="762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pic>
        <p:nvPicPr>
          <p:cNvPr id="10" name="Picture 9" descr="VAM-Logo201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05048" y="32098"/>
            <a:ext cx="1337997" cy="72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69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>
            <a:spLocks noChangeArrowheads="1"/>
          </p:cNvSpPr>
          <p:nvPr userDrawn="1"/>
        </p:nvSpPr>
        <p:spPr bwMode="auto">
          <a:xfrm>
            <a:off x="0" y="0"/>
            <a:ext cx="7391400" cy="7620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3" name="Rectangle 63"/>
          <p:cNvSpPr>
            <a:spLocks noChangeArrowheads="1"/>
          </p:cNvSpPr>
          <p:nvPr userDrawn="1"/>
        </p:nvSpPr>
        <p:spPr bwMode="auto">
          <a:xfrm>
            <a:off x="6400800" y="0"/>
            <a:ext cx="9906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" name="Rectangle 64"/>
          <p:cNvSpPr>
            <a:spLocks noChangeArrowheads="1"/>
          </p:cNvSpPr>
          <p:nvPr userDrawn="1"/>
        </p:nvSpPr>
        <p:spPr bwMode="auto">
          <a:xfrm>
            <a:off x="8763000" y="0"/>
            <a:ext cx="381000" cy="76358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Rectangle 65"/>
          <p:cNvSpPr>
            <a:spLocks noChangeArrowheads="1"/>
          </p:cNvSpPr>
          <p:nvPr userDrawn="1"/>
        </p:nvSpPr>
        <p:spPr bwMode="auto">
          <a:xfrm>
            <a:off x="6781800" y="0"/>
            <a:ext cx="304800" cy="76358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Rectangle 67"/>
          <p:cNvSpPr>
            <a:spLocks noChangeArrowheads="1"/>
          </p:cNvSpPr>
          <p:nvPr userDrawn="1"/>
        </p:nvSpPr>
        <p:spPr bwMode="auto">
          <a:xfrm>
            <a:off x="0" y="762000"/>
            <a:ext cx="9144000" cy="762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Text Box 46"/>
          <p:cNvSpPr txBox="1">
            <a:spLocks noChangeArrowheads="1"/>
          </p:cNvSpPr>
          <p:nvPr userDrawn="1"/>
        </p:nvSpPr>
        <p:spPr bwMode="auto">
          <a:xfrm>
            <a:off x="0" y="6553200"/>
            <a:ext cx="906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5F5F5F"/>
                </a:solidFill>
                <a:latin typeface="Arial Narrow" pitchFamily="34" charset="0"/>
              </a:rPr>
              <a:t>NOTE: All information contained herein is Proprietary &amp; Confidential material of ValueMomentum Inc. All rights are reserved.</a:t>
            </a:r>
          </a:p>
        </p:txBody>
      </p:sp>
      <p:sp>
        <p:nvSpPr>
          <p:cNvPr id="9" name="Rectangle 63"/>
          <p:cNvSpPr>
            <a:spLocks noChangeArrowheads="1"/>
          </p:cNvSpPr>
          <p:nvPr userDrawn="1"/>
        </p:nvSpPr>
        <p:spPr bwMode="auto">
          <a:xfrm>
            <a:off x="8763000" y="0"/>
            <a:ext cx="762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pic>
        <p:nvPicPr>
          <p:cNvPr id="10" name="Picture 9" descr="VAM-Logo201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05048" y="32098"/>
            <a:ext cx="1337997" cy="72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59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>
            <a:spLocks noChangeArrowheads="1"/>
          </p:cNvSpPr>
          <p:nvPr userDrawn="1"/>
        </p:nvSpPr>
        <p:spPr bwMode="auto">
          <a:xfrm>
            <a:off x="0" y="0"/>
            <a:ext cx="7391400" cy="7620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3" name="Rectangle 63"/>
          <p:cNvSpPr>
            <a:spLocks noChangeArrowheads="1"/>
          </p:cNvSpPr>
          <p:nvPr userDrawn="1"/>
        </p:nvSpPr>
        <p:spPr bwMode="auto">
          <a:xfrm>
            <a:off x="6400800" y="0"/>
            <a:ext cx="9906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" name="Rectangle 64"/>
          <p:cNvSpPr>
            <a:spLocks noChangeArrowheads="1"/>
          </p:cNvSpPr>
          <p:nvPr userDrawn="1"/>
        </p:nvSpPr>
        <p:spPr bwMode="auto">
          <a:xfrm>
            <a:off x="8763000" y="0"/>
            <a:ext cx="381000" cy="76358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Rectangle 65"/>
          <p:cNvSpPr>
            <a:spLocks noChangeArrowheads="1"/>
          </p:cNvSpPr>
          <p:nvPr userDrawn="1"/>
        </p:nvSpPr>
        <p:spPr bwMode="auto">
          <a:xfrm>
            <a:off x="6781800" y="0"/>
            <a:ext cx="304800" cy="76358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Rectangle 67"/>
          <p:cNvSpPr>
            <a:spLocks noChangeArrowheads="1"/>
          </p:cNvSpPr>
          <p:nvPr userDrawn="1"/>
        </p:nvSpPr>
        <p:spPr bwMode="auto">
          <a:xfrm>
            <a:off x="0" y="762000"/>
            <a:ext cx="9144000" cy="762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Text Box 46"/>
          <p:cNvSpPr txBox="1">
            <a:spLocks noChangeArrowheads="1"/>
          </p:cNvSpPr>
          <p:nvPr userDrawn="1"/>
        </p:nvSpPr>
        <p:spPr bwMode="auto">
          <a:xfrm>
            <a:off x="0" y="6553200"/>
            <a:ext cx="906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5F5F5F"/>
                </a:solidFill>
                <a:latin typeface="Arial Narrow" pitchFamily="34" charset="0"/>
              </a:rPr>
              <a:t>NOTE: All information contained herein is Proprietary &amp; Confidential material of ValueMomentum Inc. All rights are reserved.</a:t>
            </a:r>
          </a:p>
        </p:txBody>
      </p:sp>
      <p:sp>
        <p:nvSpPr>
          <p:cNvPr id="9" name="Rectangle 63"/>
          <p:cNvSpPr>
            <a:spLocks noChangeArrowheads="1"/>
          </p:cNvSpPr>
          <p:nvPr userDrawn="1"/>
        </p:nvSpPr>
        <p:spPr bwMode="auto">
          <a:xfrm>
            <a:off x="8763000" y="0"/>
            <a:ext cx="762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pic>
        <p:nvPicPr>
          <p:cNvPr id="10" name="Picture 9" descr="VAM-Logo201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05048" y="32098"/>
            <a:ext cx="1337997" cy="72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16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>
            <a:spLocks noChangeArrowheads="1"/>
          </p:cNvSpPr>
          <p:nvPr userDrawn="1"/>
        </p:nvSpPr>
        <p:spPr bwMode="auto">
          <a:xfrm>
            <a:off x="0" y="0"/>
            <a:ext cx="7391400" cy="7620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3" name="Rectangle 63"/>
          <p:cNvSpPr>
            <a:spLocks noChangeArrowheads="1"/>
          </p:cNvSpPr>
          <p:nvPr userDrawn="1"/>
        </p:nvSpPr>
        <p:spPr bwMode="auto">
          <a:xfrm>
            <a:off x="6400800" y="0"/>
            <a:ext cx="9906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" name="Rectangle 64"/>
          <p:cNvSpPr>
            <a:spLocks noChangeArrowheads="1"/>
          </p:cNvSpPr>
          <p:nvPr userDrawn="1"/>
        </p:nvSpPr>
        <p:spPr bwMode="auto">
          <a:xfrm>
            <a:off x="8763000" y="0"/>
            <a:ext cx="381000" cy="76358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Rectangle 65"/>
          <p:cNvSpPr>
            <a:spLocks noChangeArrowheads="1"/>
          </p:cNvSpPr>
          <p:nvPr userDrawn="1"/>
        </p:nvSpPr>
        <p:spPr bwMode="auto">
          <a:xfrm>
            <a:off x="6781800" y="0"/>
            <a:ext cx="304800" cy="76358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Rectangle 67"/>
          <p:cNvSpPr>
            <a:spLocks noChangeArrowheads="1"/>
          </p:cNvSpPr>
          <p:nvPr userDrawn="1"/>
        </p:nvSpPr>
        <p:spPr bwMode="auto">
          <a:xfrm>
            <a:off x="0" y="762000"/>
            <a:ext cx="9144000" cy="762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Text Box 46"/>
          <p:cNvSpPr txBox="1">
            <a:spLocks noChangeArrowheads="1"/>
          </p:cNvSpPr>
          <p:nvPr userDrawn="1"/>
        </p:nvSpPr>
        <p:spPr bwMode="auto">
          <a:xfrm>
            <a:off x="0" y="6553200"/>
            <a:ext cx="906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5F5F5F"/>
                </a:solidFill>
                <a:latin typeface="Arial Narrow" pitchFamily="34" charset="0"/>
              </a:rPr>
              <a:t>NOTE: All information contained herein is Proprietary &amp; Confidential material of ValueMomentum Inc. All rights are reserved.</a:t>
            </a:r>
          </a:p>
        </p:txBody>
      </p:sp>
      <p:sp>
        <p:nvSpPr>
          <p:cNvPr id="9" name="Rectangle 63"/>
          <p:cNvSpPr>
            <a:spLocks noChangeArrowheads="1"/>
          </p:cNvSpPr>
          <p:nvPr userDrawn="1"/>
        </p:nvSpPr>
        <p:spPr bwMode="auto">
          <a:xfrm>
            <a:off x="8763000" y="0"/>
            <a:ext cx="762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pic>
        <p:nvPicPr>
          <p:cNvPr id="10" name="Picture 9" descr="VAM-Logo201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05048" y="32098"/>
            <a:ext cx="1337997" cy="72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14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>
            <a:spLocks noChangeArrowheads="1"/>
          </p:cNvSpPr>
          <p:nvPr userDrawn="1"/>
        </p:nvSpPr>
        <p:spPr bwMode="auto">
          <a:xfrm>
            <a:off x="0" y="0"/>
            <a:ext cx="7391400" cy="7620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3" name="Rectangle 63"/>
          <p:cNvSpPr>
            <a:spLocks noChangeArrowheads="1"/>
          </p:cNvSpPr>
          <p:nvPr userDrawn="1"/>
        </p:nvSpPr>
        <p:spPr bwMode="auto">
          <a:xfrm>
            <a:off x="6400800" y="0"/>
            <a:ext cx="9906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" name="Rectangle 64"/>
          <p:cNvSpPr>
            <a:spLocks noChangeArrowheads="1"/>
          </p:cNvSpPr>
          <p:nvPr userDrawn="1"/>
        </p:nvSpPr>
        <p:spPr bwMode="auto">
          <a:xfrm>
            <a:off x="8763000" y="0"/>
            <a:ext cx="381000" cy="76358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Rectangle 65"/>
          <p:cNvSpPr>
            <a:spLocks noChangeArrowheads="1"/>
          </p:cNvSpPr>
          <p:nvPr userDrawn="1"/>
        </p:nvSpPr>
        <p:spPr bwMode="auto">
          <a:xfrm>
            <a:off x="6781800" y="0"/>
            <a:ext cx="304800" cy="76358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Rectangle 67"/>
          <p:cNvSpPr>
            <a:spLocks noChangeArrowheads="1"/>
          </p:cNvSpPr>
          <p:nvPr userDrawn="1"/>
        </p:nvSpPr>
        <p:spPr bwMode="auto">
          <a:xfrm>
            <a:off x="0" y="762000"/>
            <a:ext cx="9144000" cy="762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Text Box 46"/>
          <p:cNvSpPr txBox="1">
            <a:spLocks noChangeArrowheads="1"/>
          </p:cNvSpPr>
          <p:nvPr userDrawn="1"/>
        </p:nvSpPr>
        <p:spPr bwMode="auto">
          <a:xfrm>
            <a:off x="0" y="6553200"/>
            <a:ext cx="906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5F5F5F"/>
                </a:solidFill>
                <a:latin typeface="Arial Narrow" pitchFamily="34" charset="0"/>
              </a:rPr>
              <a:t>NOTE: All information contained herein is Proprietary &amp; Confidential material of ValueMomentum Inc. All rights are reserved.</a:t>
            </a:r>
          </a:p>
        </p:txBody>
      </p:sp>
      <p:sp>
        <p:nvSpPr>
          <p:cNvPr id="9" name="Rectangle 63"/>
          <p:cNvSpPr>
            <a:spLocks noChangeArrowheads="1"/>
          </p:cNvSpPr>
          <p:nvPr userDrawn="1"/>
        </p:nvSpPr>
        <p:spPr bwMode="auto">
          <a:xfrm>
            <a:off x="8763000" y="0"/>
            <a:ext cx="762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pic>
        <p:nvPicPr>
          <p:cNvPr id="10" name="Picture 9" descr="VAM-Logo201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05048" y="32098"/>
            <a:ext cx="1337997" cy="72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73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2"/>
          <p:cNvSpPr>
            <a:spLocks noChangeArrowheads="1"/>
          </p:cNvSpPr>
          <p:nvPr userDrawn="1"/>
        </p:nvSpPr>
        <p:spPr bwMode="auto">
          <a:xfrm>
            <a:off x="0" y="0"/>
            <a:ext cx="7391400" cy="7620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" name="Rectangle 63"/>
          <p:cNvSpPr>
            <a:spLocks noChangeArrowheads="1"/>
          </p:cNvSpPr>
          <p:nvPr userDrawn="1"/>
        </p:nvSpPr>
        <p:spPr bwMode="auto">
          <a:xfrm>
            <a:off x="6400800" y="0"/>
            <a:ext cx="9906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3" name="Rectangle 64"/>
          <p:cNvSpPr>
            <a:spLocks noChangeArrowheads="1"/>
          </p:cNvSpPr>
          <p:nvPr userDrawn="1"/>
        </p:nvSpPr>
        <p:spPr bwMode="auto">
          <a:xfrm>
            <a:off x="8763000" y="0"/>
            <a:ext cx="381000" cy="76358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4" name="Rectangle 65"/>
          <p:cNvSpPr>
            <a:spLocks noChangeArrowheads="1"/>
          </p:cNvSpPr>
          <p:nvPr userDrawn="1"/>
        </p:nvSpPr>
        <p:spPr bwMode="auto">
          <a:xfrm>
            <a:off x="6781800" y="0"/>
            <a:ext cx="304800" cy="76358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5" name="Rectangle 67"/>
          <p:cNvSpPr>
            <a:spLocks noChangeArrowheads="1"/>
          </p:cNvSpPr>
          <p:nvPr userDrawn="1"/>
        </p:nvSpPr>
        <p:spPr bwMode="auto">
          <a:xfrm>
            <a:off x="0" y="762000"/>
            <a:ext cx="9144000" cy="762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6" name="Text Box 46"/>
          <p:cNvSpPr txBox="1">
            <a:spLocks noChangeArrowheads="1"/>
          </p:cNvSpPr>
          <p:nvPr userDrawn="1"/>
        </p:nvSpPr>
        <p:spPr bwMode="auto">
          <a:xfrm>
            <a:off x="1790700" y="6627168"/>
            <a:ext cx="5562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5F5F5F"/>
                </a:solidFill>
                <a:latin typeface="Arial Narrow" pitchFamily="34" charset="0"/>
              </a:rPr>
              <a:t>NOTE: All information contained herein is Proprietary &amp; Confidential material of ValueMomentum Inc. All rights are reserved.</a:t>
            </a:r>
          </a:p>
        </p:txBody>
      </p:sp>
      <p:sp>
        <p:nvSpPr>
          <p:cNvPr id="17" name="Rectangle 63"/>
          <p:cNvSpPr>
            <a:spLocks noChangeArrowheads="1"/>
          </p:cNvSpPr>
          <p:nvPr userDrawn="1"/>
        </p:nvSpPr>
        <p:spPr bwMode="auto">
          <a:xfrm>
            <a:off x="8763000" y="0"/>
            <a:ext cx="762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pic>
        <p:nvPicPr>
          <p:cNvPr id="18" name="Picture 17" descr="VM-Logo-drive_smal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91400" y="-65926"/>
            <a:ext cx="1371600" cy="88777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DFDE8-8AB1-403C-ABA0-A9F1722801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E1D12-9F64-4AD2-924F-2D50D88050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E37EB-7DFB-4E6A-A935-05CAC73820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831B5-954A-4AE8-B092-750375A4AD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B9936-6A0A-4EB1-8654-43E25B6F54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AE802-2CF0-4783-8E27-343B129803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7267F-BC29-48E2-9053-1B97BF8EE1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63F837B-E653-447C-8C06-8DAA0FFC23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50" r:id="rId12"/>
    <p:sldLayoutId id="2147483751" r:id="rId13"/>
    <p:sldLayoutId id="2147483756" r:id="rId14"/>
    <p:sldLayoutId id="2147483758" r:id="rId15"/>
    <p:sldLayoutId id="2147483759" r:id="rId16"/>
    <p:sldLayoutId id="2147483760" r:id="rId17"/>
    <p:sldLayoutId id="2147483762" r:id="rId18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1" descr="CSL13458"/>
          <p:cNvPicPr>
            <a:picLocks noChangeAspect="1" noChangeArrowheads="1"/>
          </p:cNvPicPr>
          <p:nvPr/>
        </p:nvPicPr>
        <p:blipFill>
          <a:blip r:embed="rId3" cstate="print"/>
          <a:srcRect r="2702"/>
          <a:stretch>
            <a:fillRect/>
          </a:stretch>
        </p:blipFill>
        <p:spPr bwMode="auto">
          <a:xfrm>
            <a:off x="0" y="876300"/>
            <a:ext cx="9145588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6934200" y="6553200"/>
            <a:ext cx="2209800" cy="228600"/>
          </a:xfrm>
          <a:prstGeom prst="rect">
            <a:avLst/>
          </a:prstGeom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4654A57-69DE-4F52-93F4-937116322F47}" type="slidenum">
              <a:rPr lang="en-US" sz="14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en-US" sz="1400" dirty="0">
              <a:latin typeface="+mn-lt"/>
              <a:cs typeface="+mn-cs"/>
            </a:endParaRPr>
          </a:p>
        </p:txBody>
      </p:sp>
      <p:sp>
        <p:nvSpPr>
          <p:cNvPr id="12" name="Rectangle 66"/>
          <p:cNvSpPr>
            <a:spLocks noChangeArrowheads="1"/>
          </p:cNvSpPr>
          <p:nvPr/>
        </p:nvSpPr>
        <p:spPr bwMode="auto">
          <a:xfrm>
            <a:off x="0" y="152400"/>
            <a:ext cx="6400800" cy="461665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eaLnBrk="0" hangingPunct="0">
              <a:buSzPct val="120000"/>
              <a:tabLst>
                <a:tab pos="1828800" algn="l"/>
              </a:tabLst>
            </a:pP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charset="0"/>
              </a:rPr>
              <a:t> QA Functional Test Process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143000"/>
            <a:ext cx="7086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600" dirty="0" smtClean="0">
              <a:cs typeface="Calibri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b="1" dirty="0">
              <a:latin typeface="+mn-lt"/>
            </a:endParaRPr>
          </a:p>
          <a:p>
            <a:pPr marL="285750" indent="-285750" algn="just">
              <a:buFont typeface="Wingdings"/>
              <a:buChar char="Ø"/>
            </a:pPr>
            <a:endParaRPr lang="en-US" sz="1600" b="1" dirty="0" smtClean="0">
              <a:latin typeface="+mn-lt"/>
            </a:endParaRPr>
          </a:p>
          <a:p>
            <a:pPr algn="just"/>
            <a:endParaRPr lang="en-US" sz="16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706" y="3581400"/>
            <a:ext cx="8763000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latin typeface="+mn-lt"/>
              </a:defRPr>
            </a:lvl1pPr>
          </a:lstStyle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38200"/>
            <a:ext cx="8839200" cy="603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91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1" descr="CSL13458"/>
          <p:cNvPicPr>
            <a:picLocks noChangeAspect="1" noChangeArrowheads="1"/>
          </p:cNvPicPr>
          <p:nvPr/>
        </p:nvPicPr>
        <p:blipFill>
          <a:blip r:embed="rId3" cstate="print"/>
          <a:srcRect r="2702"/>
          <a:stretch>
            <a:fillRect/>
          </a:stretch>
        </p:blipFill>
        <p:spPr bwMode="auto">
          <a:xfrm>
            <a:off x="0" y="876300"/>
            <a:ext cx="9145588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6934200" y="6553200"/>
            <a:ext cx="2209800" cy="228600"/>
          </a:xfrm>
          <a:prstGeom prst="rect">
            <a:avLst/>
          </a:prstGeom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4654A57-69DE-4F52-93F4-937116322F47}" type="slidenum">
              <a:rPr lang="en-US" sz="14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n-US" sz="1400" dirty="0">
              <a:latin typeface="+mn-lt"/>
              <a:cs typeface="+mn-cs"/>
            </a:endParaRPr>
          </a:p>
        </p:txBody>
      </p:sp>
      <p:sp>
        <p:nvSpPr>
          <p:cNvPr id="12" name="Rectangle 66"/>
          <p:cNvSpPr>
            <a:spLocks noChangeArrowheads="1"/>
          </p:cNvSpPr>
          <p:nvPr/>
        </p:nvSpPr>
        <p:spPr bwMode="auto">
          <a:xfrm>
            <a:off x="0" y="152400"/>
            <a:ext cx="6400800" cy="461665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eaLnBrk="0" hangingPunct="0">
              <a:buSzPct val="120000"/>
              <a:tabLst>
                <a:tab pos="1828800" algn="l"/>
              </a:tabLst>
            </a:pP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charset="0"/>
              </a:rPr>
              <a:t> QA Functional Test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charset="0"/>
              </a:rPr>
              <a:t>Process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charset="0"/>
              </a:rPr>
              <a:t> – Contd..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919132"/>
            <a:ext cx="70866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QA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team start the analysis on the requirements or JIRA once it is identified for the release after JIRA prioritization (tagged to a particular APD release in JIRA tool with “Fixed Version”)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appropriate tasks in TFS for QA team effort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Walkthroughs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clarifications on the Test Scenarios and obtain Analysts sign-off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Test cases in MTM (new or update existing tests)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Test data based on test cases / scenarios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smoke tests on the new builds deployed for testing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Functional Testing for JIRAs mapped to current APD release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Upload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Test artifacts in MTM &amp; JIRA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Defect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logging and triaging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test status</a:t>
            </a:r>
          </a:p>
          <a:p>
            <a:pPr algn="just"/>
            <a:endParaRPr lang="en-US" sz="1600" b="1" dirty="0" smtClean="0">
              <a:latin typeface="+mn-lt"/>
            </a:endParaRPr>
          </a:p>
          <a:p>
            <a:pPr algn="just"/>
            <a:endParaRPr lang="en-US" sz="16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706" y="3581400"/>
            <a:ext cx="8763000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latin typeface="+mn-lt"/>
              </a:defRPr>
            </a:lvl1pPr>
          </a:lstStyle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3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1" descr="CSL13458"/>
          <p:cNvPicPr>
            <a:picLocks noChangeAspect="1" noChangeArrowheads="1"/>
          </p:cNvPicPr>
          <p:nvPr/>
        </p:nvPicPr>
        <p:blipFill>
          <a:blip r:embed="rId4" cstate="print"/>
          <a:srcRect r="2702"/>
          <a:stretch>
            <a:fillRect/>
          </a:stretch>
        </p:blipFill>
        <p:spPr bwMode="auto">
          <a:xfrm>
            <a:off x="0" y="876300"/>
            <a:ext cx="9145588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6934200" y="6553200"/>
            <a:ext cx="2209800" cy="228600"/>
          </a:xfrm>
          <a:prstGeom prst="rect">
            <a:avLst/>
          </a:prstGeom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4654A57-69DE-4F52-93F4-937116322F47}" type="slidenum">
              <a:rPr lang="en-US" sz="14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sz="1400" dirty="0">
              <a:latin typeface="+mn-lt"/>
              <a:cs typeface="+mn-cs"/>
            </a:endParaRPr>
          </a:p>
        </p:txBody>
      </p:sp>
      <p:sp>
        <p:nvSpPr>
          <p:cNvPr id="12" name="Rectangle 66"/>
          <p:cNvSpPr>
            <a:spLocks noChangeArrowheads="1"/>
          </p:cNvSpPr>
          <p:nvPr/>
        </p:nvSpPr>
        <p:spPr bwMode="auto">
          <a:xfrm>
            <a:off x="0" y="152400"/>
            <a:ext cx="6400800" cy="461665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eaLnBrk="0" hangingPunct="0">
              <a:buSzPct val="120000"/>
              <a:tabLst>
                <a:tab pos="1828800" algn="l"/>
              </a:tabLst>
            </a:pP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charset="0"/>
              </a:rPr>
              <a:t> QA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charset="0"/>
              </a:rPr>
              <a:t>Regression Test 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charset="0"/>
              </a:rPr>
              <a:t>Process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143000"/>
            <a:ext cx="7086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600" dirty="0" smtClean="0">
              <a:cs typeface="Calibri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b="1" dirty="0">
              <a:latin typeface="+mn-lt"/>
            </a:endParaRPr>
          </a:p>
          <a:p>
            <a:pPr marL="285750" indent="-285750" algn="just">
              <a:buFont typeface="Wingdings"/>
              <a:buChar char="Ø"/>
            </a:pPr>
            <a:endParaRPr lang="en-US" sz="1600" b="1" dirty="0" smtClean="0">
              <a:latin typeface="+mn-lt"/>
            </a:endParaRPr>
          </a:p>
          <a:p>
            <a:pPr algn="just"/>
            <a:endParaRPr lang="en-US" sz="16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706" y="3581400"/>
            <a:ext cx="8763000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latin typeface="+mn-lt"/>
              </a:defRPr>
            </a:lvl1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3399" y="910037"/>
            <a:ext cx="130664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737254"/>
              </p:ext>
            </p:extLst>
          </p:nvPr>
        </p:nvGraphicFramePr>
        <p:xfrm>
          <a:off x="533400" y="910038"/>
          <a:ext cx="7894320" cy="594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r:id="rId5" imgW="9614484" imgH="7246367" progId="Visio.Drawing.11">
                  <p:embed/>
                </p:oleObj>
              </mc:Choice>
              <mc:Fallback>
                <p:oleObj r:id="rId5" imgW="9614484" imgH="724636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910038"/>
                        <a:ext cx="7894320" cy="5947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7180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1" descr="CSL13458"/>
          <p:cNvPicPr>
            <a:picLocks noChangeAspect="1" noChangeArrowheads="1"/>
          </p:cNvPicPr>
          <p:nvPr/>
        </p:nvPicPr>
        <p:blipFill>
          <a:blip r:embed="rId3" cstate="print"/>
          <a:srcRect r="2702"/>
          <a:stretch>
            <a:fillRect/>
          </a:stretch>
        </p:blipFill>
        <p:spPr bwMode="auto">
          <a:xfrm>
            <a:off x="0" y="876300"/>
            <a:ext cx="9145588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6934200" y="6553200"/>
            <a:ext cx="2209800" cy="228600"/>
          </a:xfrm>
          <a:prstGeom prst="rect">
            <a:avLst/>
          </a:prstGeom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4654A57-69DE-4F52-93F4-937116322F47}" type="slidenum">
              <a:rPr lang="en-US" sz="14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sz="1400" dirty="0">
              <a:latin typeface="+mn-lt"/>
              <a:cs typeface="+mn-cs"/>
            </a:endParaRPr>
          </a:p>
        </p:txBody>
      </p:sp>
      <p:sp>
        <p:nvSpPr>
          <p:cNvPr id="12" name="Rectangle 66"/>
          <p:cNvSpPr>
            <a:spLocks noChangeArrowheads="1"/>
          </p:cNvSpPr>
          <p:nvPr/>
        </p:nvSpPr>
        <p:spPr bwMode="auto">
          <a:xfrm>
            <a:off x="0" y="152400"/>
            <a:ext cx="6400800" cy="461665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eaLnBrk="0" hangingPunct="0">
              <a:buSzPct val="120000"/>
              <a:tabLst>
                <a:tab pos="1828800" algn="l"/>
              </a:tabLst>
            </a:pP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charset="0"/>
              </a:rPr>
              <a:t> QA Regression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charset="0"/>
              </a:rPr>
              <a:t>Test Process – Contd..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143000"/>
            <a:ext cx="7086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Identify Regression Test candidates / Test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 appropriate tasks in TFS for QA team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effort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Automate identified automatable regression test cases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existing regression test cases as applicable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test data based on test cases / scenarios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smoke tests on the new builds deployed for testing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Regression Testing across functional areas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Defect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logging and triaging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Regression Test Results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Continuous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Optimization of Regression test suite</a:t>
            </a:r>
          </a:p>
          <a:p>
            <a:pPr algn="just"/>
            <a:endParaRPr lang="en-US" sz="1600" b="1" dirty="0" smtClean="0">
              <a:latin typeface="+mn-lt"/>
            </a:endParaRPr>
          </a:p>
          <a:p>
            <a:pPr algn="just"/>
            <a:endParaRPr lang="en-US" sz="16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706" y="3581400"/>
            <a:ext cx="8763000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latin typeface="+mn-lt"/>
              </a:defRPr>
            </a:lvl1pPr>
          </a:lstStyle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62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1" descr="CSL13458"/>
          <p:cNvPicPr>
            <a:picLocks noChangeAspect="1" noChangeArrowheads="1"/>
          </p:cNvPicPr>
          <p:nvPr/>
        </p:nvPicPr>
        <p:blipFill>
          <a:blip r:embed="rId4" cstate="print"/>
          <a:srcRect r="2702"/>
          <a:stretch>
            <a:fillRect/>
          </a:stretch>
        </p:blipFill>
        <p:spPr bwMode="auto">
          <a:xfrm>
            <a:off x="0" y="876300"/>
            <a:ext cx="9145588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6934200" y="6553200"/>
            <a:ext cx="2209800" cy="228600"/>
          </a:xfrm>
          <a:prstGeom prst="rect">
            <a:avLst/>
          </a:prstGeom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4654A57-69DE-4F52-93F4-937116322F47}" type="slidenum">
              <a:rPr lang="en-US" sz="14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sz="1400" dirty="0">
              <a:latin typeface="+mn-lt"/>
              <a:cs typeface="+mn-cs"/>
            </a:endParaRPr>
          </a:p>
        </p:txBody>
      </p:sp>
      <p:sp>
        <p:nvSpPr>
          <p:cNvPr id="12" name="Rectangle 66"/>
          <p:cNvSpPr>
            <a:spLocks noChangeArrowheads="1"/>
          </p:cNvSpPr>
          <p:nvPr/>
        </p:nvSpPr>
        <p:spPr bwMode="auto">
          <a:xfrm>
            <a:off x="0" y="152400"/>
            <a:ext cx="6400800" cy="461665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eaLnBrk="0" hangingPunct="0">
              <a:buSzPct val="120000"/>
              <a:tabLst>
                <a:tab pos="1828800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charset="0"/>
              </a:rPr>
              <a:t>Defect Management Process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143000"/>
            <a:ext cx="708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600" b="1" dirty="0" smtClean="0">
              <a:latin typeface="+mn-lt"/>
            </a:endParaRPr>
          </a:p>
          <a:p>
            <a:pPr algn="just"/>
            <a:endParaRPr lang="en-US" sz="16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706" y="3581400"/>
            <a:ext cx="8763000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latin typeface="+mn-lt"/>
              </a:defRPr>
            </a:lvl1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153738"/>
              </p:ext>
            </p:extLst>
          </p:nvPr>
        </p:nvGraphicFramePr>
        <p:xfrm>
          <a:off x="76200" y="1028700"/>
          <a:ext cx="90678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r:id="rId5" imgW="9660207" imgH="5317165" progId="Visio.Drawing.11">
                  <p:embed/>
                </p:oleObj>
              </mc:Choice>
              <mc:Fallback>
                <p:oleObj r:id="rId5" imgW="9660207" imgH="531716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028700"/>
                        <a:ext cx="9067800" cy="5143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2277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C0E4FAD239F449A2438DF5C41367E1" ma:contentTypeVersion="0" ma:contentTypeDescription="Create a new document." ma:contentTypeScope="" ma:versionID="34bb51231cba6aff91c238cbcfbcd9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069DB0-B739-4D4F-BD86-B24DF8186DCF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1D81DA3-85FC-48E4-A359-5C1ABE33CC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2946722-D276-4B8B-ACB3-7AD2417BA4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42829</TotalTime>
  <Words>218</Words>
  <Application>Microsoft Office PowerPoint</Application>
  <PresentationFormat>On-screen Show (4:3)</PresentationFormat>
  <Paragraphs>59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Calibri</vt:lpstr>
      <vt:lpstr>Wingdings</vt:lpstr>
      <vt:lpstr>Office Theme</vt:lpstr>
      <vt:lpstr>Visio.Drawing.11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VMI</dc:creator>
  <cp:lastModifiedBy>Rama Singupati</cp:lastModifiedBy>
  <cp:revision>2336</cp:revision>
  <cp:lastPrinted>2012-10-12T15:58:45Z</cp:lastPrinted>
  <dcterms:created xsi:type="dcterms:W3CDTF">2010-11-19T06:53:04Z</dcterms:created>
  <dcterms:modified xsi:type="dcterms:W3CDTF">2015-12-07T15:02:56Z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0x0101004CC0E4FAD239F449A2438DF5C41367E1</vt:lpwstr>
  </property>
</Properties>
</file>