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95" r:id="rId4"/>
    <p:sldId id="267" r:id="rId5"/>
    <p:sldId id="284" r:id="rId6"/>
    <p:sldId id="285" r:id="rId7"/>
    <p:sldId id="269" r:id="rId8"/>
    <p:sldId id="298" r:id="rId9"/>
    <p:sldId id="268" r:id="rId10"/>
    <p:sldId id="278" r:id="rId11"/>
    <p:sldId id="270" r:id="rId12"/>
    <p:sldId id="291" r:id="rId13"/>
    <p:sldId id="290" r:id="rId14"/>
    <p:sldId id="288" r:id="rId15"/>
    <p:sldId id="293" r:id="rId16"/>
    <p:sldId id="296" r:id="rId17"/>
    <p:sldId id="297" r:id="rId18"/>
    <p:sldId id="274" r:id="rId19"/>
    <p:sldId id="261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7" autoAdjust="0"/>
    <p:restoredTop sz="96914" autoAdjust="0"/>
  </p:normalViewPr>
  <p:slideViewPr>
    <p:cSldViewPr>
      <p:cViewPr varScale="1">
        <p:scale>
          <a:sx n="74" d="100"/>
          <a:sy n="74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7.xml"/><Relationship Id="rId1" Type="http://schemas.openxmlformats.org/officeDocument/2006/relationships/slide" Target="../slides/slide9.xml"/><Relationship Id="rId6" Type="http://schemas.openxmlformats.org/officeDocument/2006/relationships/slide" Target="../slides/slide19.xml"/><Relationship Id="rId5" Type="http://schemas.openxmlformats.org/officeDocument/2006/relationships/slide" Target="../slides/slide10.xml"/><Relationship Id="rId4" Type="http://schemas.openxmlformats.org/officeDocument/2006/relationships/slide" Target="../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636AC-2A27-4488-93A8-C3EC5BC3B2B6}" type="doc">
      <dgm:prSet loTypeId="urn:microsoft.com/office/officeart/2005/8/layout/cycle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DDC922-FA7E-48DF-AF81-67B83A0F1E33}">
      <dgm:prSet phldrT="[Text]" custT="1"/>
      <dgm:spPr/>
      <dgm:t>
        <a:bodyPr/>
        <a:lstStyle/>
        <a:p>
          <a:r>
            <a:rPr lang="en-US" sz="1000" dirty="0"/>
            <a:t>Sprint Planning Meeting</a:t>
          </a:r>
          <a:r>
            <a:rPr lang="en-US" sz="1200" dirty="0"/>
            <a:t>	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E0DC0A9-CB73-4060-8975-2E2F318B0913}" type="parTrans" cxnId="{3EE604DC-9308-4BCB-95C4-C0F8D71319F5}">
      <dgm:prSet/>
      <dgm:spPr/>
      <dgm:t>
        <a:bodyPr/>
        <a:lstStyle/>
        <a:p>
          <a:endParaRPr lang="en-US"/>
        </a:p>
      </dgm:t>
    </dgm:pt>
    <dgm:pt modelId="{7C578E4E-CA72-4786-8CAC-32E24D09991D}" type="sibTrans" cxnId="{3EE604DC-9308-4BCB-95C4-C0F8D71319F5}">
      <dgm:prSet/>
      <dgm:spPr/>
      <dgm:t>
        <a:bodyPr/>
        <a:lstStyle/>
        <a:p>
          <a:endParaRPr lang="en-US"/>
        </a:p>
      </dgm:t>
    </dgm:pt>
    <dgm:pt modelId="{E42A852F-12C1-4386-A3D6-AAE73652BAB8}">
      <dgm:prSet phldrT="[Text]" custT="1"/>
      <dgm:spPr/>
      <dgm:t>
        <a:bodyPr/>
        <a:lstStyle/>
        <a:p>
          <a:r>
            <a:rPr lang="en-US" sz="1000" dirty="0"/>
            <a:t>Smoke Test Creation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 tooltip="Smoke Testing"/>
          </dgm14:cNvPr>
        </a:ext>
      </dgm:extLst>
    </dgm:pt>
    <dgm:pt modelId="{261EFE0C-FC9A-4A96-9458-28F098DD9616}" type="parTrans" cxnId="{07C7BD25-D83D-431C-AB42-7614E2B19338}">
      <dgm:prSet/>
      <dgm:spPr/>
      <dgm:t>
        <a:bodyPr/>
        <a:lstStyle/>
        <a:p>
          <a:endParaRPr lang="en-US"/>
        </a:p>
      </dgm:t>
    </dgm:pt>
    <dgm:pt modelId="{081660DF-0309-49F2-A6B3-2A539B86EACD}" type="sibTrans" cxnId="{07C7BD25-D83D-431C-AB42-7614E2B19338}">
      <dgm:prSet/>
      <dgm:spPr/>
      <dgm:t>
        <a:bodyPr/>
        <a:lstStyle/>
        <a:p>
          <a:endParaRPr lang="en-US"/>
        </a:p>
      </dgm:t>
    </dgm:pt>
    <dgm:pt modelId="{E1EC5C41-D5A9-4E42-9AF1-31C1B6E38F57}">
      <dgm:prSet phldrT="[Text]" custT="1"/>
      <dgm:spPr/>
      <dgm:t>
        <a:bodyPr/>
        <a:lstStyle/>
        <a:p>
          <a:r>
            <a:rPr lang="en-US" sz="1000" dirty="0"/>
            <a:t>Functional Test Creation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EE077544-98E0-4C06-8188-6DB98012410C}" type="parTrans" cxnId="{E5BF168A-FF28-46A6-A640-35612D1BD405}">
      <dgm:prSet/>
      <dgm:spPr/>
      <dgm:t>
        <a:bodyPr/>
        <a:lstStyle/>
        <a:p>
          <a:endParaRPr lang="en-US"/>
        </a:p>
      </dgm:t>
    </dgm:pt>
    <dgm:pt modelId="{A0F5C1B3-5BEE-434B-A001-6FDD0EBFB80E}" type="sibTrans" cxnId="{E5BF168A-FF28-46A6-A640-35612D1BD405}">
      <dgm:prSet/>
      <dgm:spPr/>
      <dgm:t>
        <a:bodyPr/>
        <a:lstStyle/>
        <a:p>
          <a:endParaRPr lang="en-US"/>
        </a:p>
      </dgm:t>
    </dgm:pt>
    <dgm:pt modelId="{8478CB8F-715B-4E5E-959F-CE20D9AAF8C0}">
      <dgm:prSet phldrT="[Text]" custT="1"/>
      <dgm:spPr/>
      <dgm:t>
        <a:bodyPr/>
        <a:lstStyle/>
        <a:p>
          <a:r>
            <a:rPr lang="en-US" sz="1000" dirty="0"/>
            <a:t> Automated Build &amp; Deployment </a:t>
          </a:r>
          <a:br>
            <a:rPr lang="en-US" sz="1000" dirty="0"/>
          </a:br>
          <a:r>
            <a:rPr lang="en-US" sz="1000" dirty="0"/>
            <a:t>Step 2     (Functional Test)</a:t>
          </a:r>
          <a:endParaRPr lang="en-US" sz="9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DD06A865-6F7F-4C97-B0E5-D9A53F45229F}" type="parTrans" cxnId="{B4748414-3A63-42E4-98C7-CA00B446BE81}">
      <dgm:prSet/>
      <dgm:spPr/>
      <dgm:t>
        <a:bodyPr/>
        <a:lstStyle/>
        <a:p>
          <a:endParaRPr lang="en-US"/>
        </a:p>
      </dgm:t>
    </dgm:pt>
    <dgm:pt modelId="{71A49A53-6A41-4BD5-B360-FE1E0DEBCEEB}" type="sibTrans" cxnId="{B4748414-3A63-42E4-98C7-CA00B446BE81}">
      <dgm:prSet/>
      <dgm:spPr/>
      <dgm:t>
        <a:bodyPr/>
        <a:lstStyle/>
        <a:p>
          <a:endParaRPr lang="en-US"/>
        </a:p>
      </dgm:t>
    </dgm:pt>
    <dgm:pt modelId="{10961193-DD24-4552-B5A0-51FA59AB50B0}">
      <dgm:prSet custT="1"/>
      <dgm:spPr/>
      <dgm:t>
        <a:bodyPr/>
        <a:lstStyle/>
        <a:p>
          <a:r>
            <a:rPr lang="en-US" sz="1000" dirty="0"/>
            <a:t>Automated Build &amp; Deployment </a:t>
          </a:r>
          <a:br>
            <a:rPr lang="en-US" sz="1000" dirty="0"/>
          </a:br>
          <a:r>
            <a:rPr lang="en-US" sz="1000" dirty="0"/>
            <a:t>Step 3            (Regression Test)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08291B02-2C1D-44E0-8C56-1F7B53EF5C79}" type="parTrans" cxnId="{A3A3ABD5-590C-4BC0-B3FE-3C308087B602}">
      <dgm:prSet/>
      <dgm:spPr/>
      <dgm:t>
        <a:bodyPr/>
        <a:lstStyle/>
        <a:p>
          <a:endParaRPr lang="en-US"/>
        </a:p>
      </dgm:t>
    </dgm:pt>
    <dgm:pt modelId="{429FF61C-7EF8-46F6-B767-5C265C7D324B}" type="sibTrans" cxnId="{A3A3ABD5-590C-4BC0-B3FE-3C308087B602}">
      <dgm:prSet/>
      <dgm:spPr/>
      <dgm:t>
        <a:bodyPr/>
        <a:lstStyle/>
        <a:p>
          <a:endParaRPr lang="en-US"/>
        </a:p>
      </dgm:t>
    </dgm:pt>
    <dgm:pt modelId="{C96C6754-42C6-43FC-9138-DADE7358D86A}">
      <dgm:prSet custT="1"/>
      <dgm:spPr/>
      <dgm:t>
        <a:bodyPr/>
        <a:lstStyle/>
        <a:p>
          <a:r>
            <a:rPr lang="en-US" sz="1000" dirty="0"/>
            <a:t>Regression &amp; Smoke Test Optimization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A08743C4-68A1-4647-B2B9-B9814BB9FB1E}" type="parTrans" cxnId="{FE14526B-0FAA-404E-98B8-E85195781EA2}">
      <dgm:prSet/>
      <dgm:spPr/>
      <dgm:t>
        <a:bodyPr/>
        <a:lstStyle/>
        <a:p>
          <a:endParaRPr lang="en-US"/>
        </a:p>
      </dgm:t>
    </dgm:pt>
    <dgm:pt modelId="{94AD6378-A87A-4CF6-B462-C2C5AE612192}" type="sibTrans" cxnId="{FE14526B-0FAA-404E-98B8-E85195781EA2}">
      <dgm:prSet/>
      <dgm:spPr/>
      <dgm:t>
        <a:bodyPr/>
        <a:lstStyle/>
        <a:p>
          <a:endParaRPr lang="en-US"/>
        </a:p>
      </dgm:t>
    </dgm:pt>
    <dgm:pt modelId="{2061FEB7-0934-4BB3-8480-C5577FE94BD7}">
      <dgm:prSet custT="1"/>
      <dgm:spPr/>
      <dgm:t>
        <a:bodyPr/>
        <a:lstStyle/>
        <a:p>
          <a:r>
            <a:rPr lang="en-US" sz="900" dirty="0"/>
            <a:t> </a:t>
          </a:r>
          <a:r>
            <a:rPr lang="en-US" sz="1000" dirty="0"/>
            <a:t>Automated Build &amp; Deployment </a:t>
          </a:r>
          <a:br>
            <a:rPr lang="en-US" sz="1000" dirty="0"/>
          </a:br>
          <a:r>
            <a:rPr lang="en-US" sz="1000" dirty="0"/>
            <a:t>Step 1                (Smoke Test)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81A9AB54-764A-4E53-81D3-888771B2B11B}" type="parTrans" cxnId="{9C7F04C3-E462-4F7F-9CA4-8B5F8F4FCAA0}">
      <dgm:prSet/>
      <dgm:spPr/>
      <dgm:t>
        <a:bodyPr/>
        <a:lstStyle/>
        <a:p>
          <a:endParaRPr lang="en-US"/>
        </a:p>
      </dgm:t>
    </dgm:pt>
    <dgm:pt modelId="{6CF5628D-1116-408A-B219-5EDFCA61F45A}" type="sibTrans" cxnId="{9C7F04C3-E462-4F7F-9CA4-8B5F8F4FCAA0}">
      <dgm:prSet/>
      <dgm:spPr/>
      <dgm:t>
        <a:bodyPr/>
        <a:lstStyle/>
        <a:p>
          <a:endParaRPr lang="en-US"/>
        </a:p>
      </dgm:t>
    </dgm:pt>
    <dgm:pt modelId="{2254114C-9CB5-4F62-B814-41207D451129}">
      <dgm:prSet custT="1"/>
      <dgm:spPr/>
      <dgm:t>
        <a:bodyPr/>
        <a:lstStyle/>
        <a:p>
          <a:r>
            <a:rPr lang="en-US" sz="1000" dirty="0"/>
            <a:t>Sprint Retrospective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6D50A20-3AFD-4A61-B776-D87562A62DE3}" type="parTrans" cxnId="{A1B856EB-7AF7-4735-9D86-67D034820DF3}">
      <dgm:prSet/>
      <dgm:spPr/>
      <dgm:t>
        <a:bodyPr/>
        <a:lstStyle/>
        <a:p>
          <a:endParaRPr lang="en-US"/>
        </a:p>
      </dgm:t>
    </dgm:pt>
    <dgm:pt modelId="{62FD37E5-4ABE-45E2-9EDD-647361922E5A}" type="sibTrans" cxnId="{A1B856EB-7AF7-4735-9D86-67D034820DF3}">
      <dgm:prSet/>
      <dgm:spPr/>
      <dgm:t>
        <a:bodyPr/>
        <a:lstStyle/>
        <a:p>
          <a:endParaRPr lang="en-US"/>
        </a:p>
      </dgm:t>
    </dgm:pt>
    <dgm:pt modelId="{48440C4F-9080-48EF-9CFB-2A78A01476D7}" type="pres">
      <dgm:prSet presAssocID="{199636AC-2A27-4488-93A8-C3EC5BC3B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C6D39C-CF69-41D9-9E29-20EA5DDA88FD}" type="pres">
      <dgm:prSet presAssocID="{4ADDC922-FA7E-48DF-AF81-67B83A0F1E3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F7FC3-1C24-4066-B0C3-EB5974229B7B}" type="pres">
      <dgm:prSet presAssocID="{4ADDC922-FA7E-48DF-AF81-67B83A0F1E33}" presName="spNode" presStyleCnt="0"/>
      <dgm:spPr/>
    </dgm:pt>
    <dgm:pt modelId="{6C7B0C5E-C3D3-431F-AD6F-4F442C2249BB}" type="pres">
      <dgm:prSet presAssocID="{7C578E4E-CA72-4786-8CAC-32E24D09991D}" presName="sibTrans" presStyleLbl="sibTrans1D1" presStyleIdx="0" presStyleCnt="8"/>
      <dgm:spPr/>
      <dgm:t>
        <a:bodyPr/>
        <a:lstStyle/>
        <a:p>
          <a:endParaRPr lang="en-US"/>
        </a:p>
      </dgm:t>
    </dgm:pt>
    <dgm:pt modelId="{05A4AA6F-5DB7-4FAB-9264-75BC9F6D9D6B}" type="pres">
      <dgm:prSet presAssocID="{E42A852F-12C1-4386-A3D6-AAE73652BAB8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1D6D9-A614-4A1E-8112-E38E707CEDF2}" type="pres">
      <dgm:prSet presAssocID="{E42A852F-12C1-4386-A3D6-AAE73652BAB8}" presName="spNode" presStyleCnt="0"/>
      <dgm:spPr/>
    </dgm:pt>
    <dgm:pt modelId="{AE6BC515-3F5E-46BC-8FDD-4C74F66D109F}" type="pres">
      <dgm:prSet presAssocID="{081660DF-0309-49F2-A6B3-2A539B86EACD}" presName="sibTrans" presStyleLbl="sibTrans1D1" presStyleIdx="1" presStyleCnt="8"/>
      <dgm:spPr/>
      <dgm:t>
        <a:bodyPr/>
        <a:lstStyle/>
        <a:p>
          <a:endParaRPr lang="en-US"/>
        </a:p>
      </dgm:t>
    </dgm:pt>
    <dgm:pt modelId="{268688FB-0AF8-4845-B91F-D73A39D563B3}" type="pres">
      <dgm:prSet presAssocID="{E1EC5C41-D5A9-4E42-9AF1-31C1B6E38F5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0A0D4-A604-47D0-A0F7-1898782685E5}" type="pres">
      <dgm:prSet presAssocID="{E1EC5C41-D5A9-4E42-9AF1-31C1B6E38F57}" presName="spNode" presStyleCnt="0"/>
      <dgm:spPr/>
    </dgm:pt>
    <dgm:pt modelId="{0326965D-3033-4C72-AC54-D8DEFF668696}" type="pres">
      <dgm:prSet presAssocID="{A0F5C1B3-5BEE-434B-A001-6FDD0EBFB80E}" presName="sibTrans" presStyleLbl="sibTrans1D1" presStyleIdx="2" presStyleCnt="8"/>
      <dgm:spPr/>
      <dgm:t>
        <a:bodyPr/>
        <a:lstStyle/>
        <a:p>
          <a:endParaRPr lang="en-US"/>
        </a:p>
      </dgm:t>
    </dgm:pt>
    <dgm:pt modelId="{83ECD439-131F-4144-BB36-2935CC63204E}" type="pres">
      <dgm:prSet presAssocID="{2061FEB7-0934-4BB3-8480-C5577FE94BD7}" presName="node" presStyleLbl="node1" presStyleIdx="3" presStyleCnt="8" custScaleX="127178" custRadScaleRad="102200" custRadScaleInc="-29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9FB5F-BDBB-4F96-976F-919B5A4CEB30}" type="pres">
      <dgm:prSet presAssocID="{2061FEB7-0934-4BB3-8480-C5577FE94BD7}" presName="spNode" presStyleCnt="0"/>
      <dgm:spPr/>
    </dgm:pt>
    <dgm:pt modelId="{6A5FF140-45E0-4555-ABD1-FA807BACC9DF}" type="pres">
      <dgm:prSet presAssocID="{6CF5628D-1116-408A-B219-5EDFCA61F45A}" presName="sibTrans" presStyleLbl="sibTrans1D1" presStyleIdx="3" presStyleCnt="8"/>
      <dgm:spPr/>
      <dgm:t>
        <a:bodyPr/>
        <a:lstStyle/>
        <a:p>
          <a:endParaRPr lang="en-US"/>
        </a:p>
      </dgm:t>
    </dgm:pt>
    <dgm:pt modelId="{9A82048A-085C-43C3-BEA1-B9CCC66B8C13}" type="pres">
      <dgm:prSet presAssocID="{8478CB8F-715B-4E5E-959F-CE20D9AAF8C0}" presName="node" presStyleLbl="node1" presStyleIdx="4" presStyleCnt="8" custScaleX="117436" custRadScaleRad="952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90333-546E-4739-8D5F-A3DBED088B74}" type="pres">
      <dgm:prSet presAssocID="{8478CB8F-715B-4E5E-959F-CE20D9AAF8C0}" presName="spNode" presStyleCnt="0"/>
      <dgm:spPr/>
    </dgm:pt>
    <dgm:pt modelId="{546335D4-AB1F-4952-ADAF-D9CFBE232C0F}" type="pres">
      <dgm:prSet presAssocID="{71A49A53-6A41-4BD5-B360-FE1E0DEBCEEB}" presName="sibTrans" presStyleLbl="sibTrans1D1" presStyleIdx="4" presStyleCnt="8"/>
      <dgm:spPr/>
      <dgm:t>
        <a:bodyPr/>
        <a:lstStyle/>
        <a:p>
          <a:endParaRPr lang="en-US"/>
        </a:p>
      </dgm:t>
    </dgm:pt>
    <dgm:pt modelId="{F3A0C22C-7D71-4AD9-8191-870AF2D0824C}" type="pres">
      <dgm:prSet presAssocID="{10961193-DD24-4552-B5A0-51FA59AB50B0}" presName="node" presStyleLbl="node1" presStyleIdx="5" presStyleCnt="8" custScaleX="139010" custRadScaleRad="93773" custRadScaleInc="26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85FE4-BC47-41DC-9EC5-CB2F6CBD7E93}" type="pres">
      <dgm:prSet presAssocID="{10961193-DD24-4552-B5A0-51FA59AB50B0}" presName="spNode" presStyleCnt="0"/>
      <dgm:spPr/>
    </dgm:pt>
    <dgm:pt modelId="{49067AC8-59BF-4A1F-93DB-2208828ED489}" type="pres">
      <dgm:prSet presAssocID="{429FF61C-7EF8-46F6-B767-5C265C7D324B}" presName="sibTrans" presStyleLbl="sibTrans1D1" presStyleIdx="5" presStyleCnt="8"/>
      <dgm:spPr/>
      <dgm:t>
        <a:bodyPr/>
        <a:lstStyle/>
        <a:p>
          <a:endParaRPr lang="en-US"/>
        </a:p>
      </dgm:t>
    </dgm:pt>
    <dgm:pt modelId="{31A9EECF-5B21-4C13-BB4D-DB505AA13BAF}" type="pres">
      <dgm:prSet presAssocID="{C96C6754-42C6-43FC-9138-DADE7358D86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73058-1CFD-4FD6-9E10-9431672EB0BE}" type="pres">
      <dgm:prSet presAssocID="{C96C6754-42C6-43FC-9138-DADE7358D86A}" presName="spNode" presStyleCnt="0"/>
      <dgm:spPr/>
    </dgm:pt>
    <dgm:pt modelId="{FFF4C464-A40C-4041-97B9-F5608CF5D68D}" type="pres">
      <dgm:prSet presAssocID="{94AD6378-A87A-4CF6-B462-C2C5AE612192}" presName="sibTrans" presStyleLbl="sibTrans1D1" presStyleIdx="6" presStyleCnt="8"/>
      <dgm:spPr/>
      <dgm:t>
        <a:bodyPr/>
        <a:lstStyle/>
        <a:p>
          <a:endParaRPr lang="en-US"/>
        </a:p>
      </dgm:t>
    </dgm:pt>
    <dgm:pt modelId="{81A36DE2-6EE3-4012-A91A-D7400505D11E}" type="pres">
      <dgm:prSet presAssocID="{2254114C-9CB5-4F62-B814-41207D451129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0174C9-6293-44FC-B41D-6B5C0A098340}" type="pres">
      <dgm:prSet presAssocID="{2254114C-9CB5-4F62-B814-41207D451129}" presName="spNode" presStyleCnt="0"/>
      <dgm:spPr/>
    </dgm:pt>
    <dgm:pt modelId="{39D54798-1C2B-4BC9-8C9D-4DCF0782985F}" type="pres">
      <dgm:prSet presAssocID="{62FD37E5-4ABE-45E2-9EDD-647361922E5A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694B0133-505B-4B51-9EEB-4AC69D179D56}" type="presOf" srcId="{429FF61C-7EF8-46F6-B767-5C265C7D324B}" destId="{49067AC8-59BF-4A1F-93DB-2208828ED489}" srcOrd="0" destOrd="0" presId="urn:microsoft.com/office/officeart/2005/8/layout/cycle5"/>
    <dgm:cxn modelId="{6898FA88-6168-45EF-B279-A2B226DB0ECB}" type="presOf" srcId="{199636AC-2A27-4488-93A8-C3EC5BC3B2B6}" destId="{48440C4F-9080-48EF-9CFB-2A78A01476D7}" srcOrd="0" destOrd="0" presId="urn:microsoft.com/office/officeart/2005/8/layout/cycle5"/>
    <dgm:cxn modelId="{07C7BD25-D83D-431C-AB42-7614E2B19338}" srcId="{199636AC-2A27-4488-93A8-C3EC5BC3B2B6}" destId="{E42A852F-12C1-4386-A3D6-AAE73652BAB8}" srcOrd="1" destOrd="0" parTransId="{261EFE0C-FC9A-4A96-9458-28F098DD9616}" sibTransId="{081660DF-0309-49F2-A6B3-2A539B86EACD}"/>
    <dgm:cxn modelId="{F1DB6ECC-7509-436B-ADDD-B809DDF35526}" type="presOf" srcId="{2254114C-9CB5-4F62-B814-41207D451129}" destId="{81A36DE2-6EE3-4012-A91A-D7400505D11E}" srcOrd="0" destOrd="0" presId="urn:microsoft.com/office/officeart/2005/8/layout/cycle5"/>
    <dgm:cxn modelId="{EFE8DEE4-2AEE-426B-891F-D388F5DC05F6}" type="presOf" srcId="{C96C6754-42C6-43FC-9138-DADE7358D86A}" destId="{31A9EECF-5B21-4C13-BB4D-DB505AA13BAF}" srcOrd="0" destOrd="0" presId="urn:microsoft.com/office/officeart/2005/8/layout/cycle5"/>
    <dgm:cxn modelId="{9C7F04C3-E462-4F7F-9CA4-8B5F8F4FCAA0}" srcId="{199636AC-2A27-4488-93A8-C3EC5BC3B2B6}" destId="{2061FEB7-0934-4BB3-8480-C5577FE94BD7}" srcOrd="3" destOrd="0" parTransId="{81A9AB54-764A-4E53-81D3-888771B2B11B}" sibTransId="{6CF5628D-1116-408A-B219-5EDFCA61F45A}"/>
    <dgm:cxn modelId="{B4748414-3A63-42E4-98C7-CA00B446BE81}" srcId="{199636AC-2A27-4488-93A8-C3EC5BC3B2B6}" destId="{8478CB8F-715B-4E5E-959F-CE20D9AAF8C0}" srcOrd="4" destOrd="0" parTransId="{DD06A865-6F7F-4C97-B0E5-D9A53F45229F}" sibTransId="{71A49A53-6A41-4BD5-B360-FE1E0DEBCEEB}"/>
    <dgm:cxn modelId="{DD058577-1B70-480D-B440-D6ED51104A02}" type="presOf" srcId="{4ADDC922-FA7E-48DF-AF81-67B83A0F1E33}" destId="{6EC6D39C-CF69-41D9-9E29-20EA5DDA88FD}" srcOrd="0" destOrd="0" presId="urn:microsoft.com/office/officeart/2005/8/layout/cycle5"/>
    <dgm:cxn modelId="{E5BF168A-FF28-46A6-A640-35612D1BD405}" srcId="{199636AC-2A27-4488-93A8-C3EC5BC3B2B6}" destId="{E1EC5C41-D5A9-4E42-9AF1-31C1B6E38F57}" srcOrd="2" destOrd="0" parTransId="{EE077544-98E0-4C06-8188-6DB98012410C}" sibTransId="{A0F5C1B3-5BEE-434B-A001-6FDD0EBFB80E}"/>
    <dgm:cxn modelId="{2CBC4884-B254-4BEE-8EDF-15D8F3C3D46E}" type="presOf" srcId="{081660DF-0309-49F2-A6B3-2A539B86EACD}" destId="{AE6BC515-3F5E-46BC-8FDD-4C74F66D109F}" srcOrd="0" destOrd="0" presId="urn:microsoft.com/office/officeart/2005/8/layout/cycle5"/>
    <dgm:cxn modelId="{A9E75964-E406-471C-9BC9-92850CF2EB96}" type="presOf" srcId="{8478CB8F-715B-4E5E-959F-CE20D9AAF8C0}" destId="{9A82048A-085C-43C3-BEA1-B9CCC66B8C13}" srcOrd="0" destOrd="0" presId="urn:microsoft.com/office/officeart/2005/8/layout/cycle5"/>
    <dgm:cxn modelId="{730A1900-3700-40E9-B984-01C7C0772842}" type="presOf" srcId="{71A49A53-6A41-4BD5-B360-FE1E0DEBCEEB}" destId="{546335D4-AB1F-4952-ADAF-D9CFBE232C0F}" srcOrd="0" destOrd="0" presId="urn:microsoft.com/office/officeart/2005/8/layout/cycle5"/>
    <dgm:cxn modelId="{05167D38-CAD6-4639-862B-CEDC6DFD157C}" type="presOf" srcId="{62FD37E5-4ABE-45E2-9EDD-647361922E5A}" destId="{39D54798-1C2B-4BC9-8C9D-4DCF0782985F}" srcOrd="0" destOrd="0" presId="urn:microsoft.com/office/officeart/2005/8/layout/cycle5"/>
    <dgm:cxn modelId="{FE14526B-0FAA-404E-98B8-E85195781EA2}" srcId="{199636AC-2A27-4488-93A8-C3EC5BC3B2B6}" destId="{C96C6754-42C6-43FC-9138-DADE7358D86A}" srcOrd="6" destOrd="0" parTransId="{A08743C4-68A1-4647-B2B9-B9814BB9FB1E}" sibTransId="{94AD6378-A87A-4CF6-B462-C2C5AE612192}"/>
    <dgm:cxn modelId="{462D36B4-DD36-435A-A10C-16611E570610}" type="presOf" srcId="{10961193-DD24-4552-B5A0-51FA59AB50B0}" destId="{F3A0C22C-7D71-4AD9-8191-870AF2D0824C}" srcOrd="0" destOrd="0" presId="urn:microsoft.com/office/officeart/2005/8/layout/cycle5"/>
    <dgm:cxn modelId="{C89F9BF8-965B-44F5-A286-42F53199A7A7}" type="presOf" srcId="{94AD6378-A87A-4CF6-B462-C2C5AE612192}" destId="{FFF4C464-A40C-4041-97B9-F5608CF5D68D}" srcOrd="0" destOrd="0" presId="urn:microsoft.com/office/officeart/2005/8/layout/cycle5"/>
    <dgm:cxn modelId="{F0E14C8C-BD34-417E-A00C-4174AA41ABF6}" type="presOf" srcId="{E42A852F-12C1-4386-A3D6-AAE73652BAB8}" destId="{05A4AA6F-5DB7-4FAB-9264-75BC9F6D9D6B}" srcOrd="0" destOrd="0" presId="urn:microsoft.com/office/officeart/2005/8/layout/cycle5"/>
    <dgm:cxn modelId="{3D52E8A3-5E4A-4E78-8B76-2365432230FA}" type="presOf" srcId="{A0F5C1B3-5BEE-434B-A001-6FDD0EBFB80E}" destId="{0326965D-3033-4C72-AC54-D8DEFF668696}" srcOrd="0" destOrd="0" presId="urn:microsoft.com/office/officeart/2005/8/layout/cycle5"/>
    <dgm:cxn modelId="{3EE604DC-9308-4BCB-95C4-C0F8D71319F5}" srcId="{199636AC-2A27-4488-93A8-C3EC5BC3B2B6}" destId="{4ADDC922-FA7E-48DF-AF81-67B83A0F1E33}" srcOrd="0" destOrd="0" parTransId="{BE0DC0A9-CB73-4060-8975-2E2F318B0913}" sibTransId="{7C578E4E-CA72-4786-8CAC-32E24D09991D}"/>
    <dgm:cxn modelId="{A3A3ABD5-590C-4BC0-B3FE-3C308087B602}" srcId="{199636AC-2A27-4488-93A8-C3EC5BC3B2B6}" destId="{10961193-DD24-4552-B5A0-51FA59AB50B0}" srcOrd="5" destOrd="0" parTransId="{08291B02-2C1D-44E0-8C56-1F7B53EF5C79}" sibTransId="{429FF61C-7EF8-46F6-B767-5C265C7D324B}"/>
    <dgm:cxn modelId="{87E7B2B7-4DEA-468A-9D50-A30657AF0E61}" type="presOf" srcId="{2061FEB7-0934-4BB3-8480-C5577FE94BD7}" destId="{83ECD439-131F-4144-BB36-2935CC63204E}" srcOrd="0" destOrd="0" presId="urn:microsoft.com/office/officeart/2005/8/layout/cycle5"/>
    <dgm:cxn modelId="{8B4DA27F-F471-415A-8450-F55DC8201D1B}" type="presOf" srcId="{6CF5628D-1116-408A-B219-5EDFCA61F45A}" destId="{6A5FF140-45E0-4555-ABD1-FA807BACC9DF}" srcOrd="0" destOrd="0" presId="urn:microsoft.com/office/officeart/2005/8/layout/cycle5"/>
    <dgm:cxn modelId="{1F72D511-C8D7-4F43-85A6-B9D2D49853DB}" type="presOf" srcId="{7C578E4E-CA72-4786-8CAC-32E24D09991D}" destId="{6C7B0C5E-C3D3-431F-AD6F-4F442C2249BB}" srcOrd="0" destOrd="0" presId="urn:microsoft.com/office/officeart/2005/8/layout/cycle5"/>
    <dgm:cxn modelId="{A1B856EB-7AF7-4735-9D86-67D034820DF3}" srcId="{199636AC-2A27-4488-93A8-C3EC5BC3B2B6}" destId="{2254114C-9CB5-4F62-B814-41207D451129}" srcOrd="7" destOrd="0" parTransId="{C6D50A20-3AFD-4A61-B776-D87562A62DE3}" sibTransId="{62FD37E5-4ABE-45E2-9EDD-647361922E5A}"/>
    <dgm:cxn modelId="{407BEF8C-43A8-42C2-9C1B-186871A0E3BB}" type="presOf" srcId="{E1EC5C41-D5A9-4E42-9AF1-31C1B6E38F57}" destId="{268688FB-0AF8-4845-B91F-D73A39D563B3}" srcOrd="0" destOrd="0" presId="urn:microsoft.com/office/officeart/2005/8/layout/cycle5"/>
    <dgm:cxn modelId="{B0C624DF-72BB-40DC-B24C-1D5CE32DD9D0}" type="presParOf" srcId="{48440C4F-9080-48EF-9CFB-2A78A01476D7}" destId="{6EC6D39C-CF69-41D9-9E29-20EA5DDA88FD}" srcOrd="0" destOrd="0" presId="urn:microsoft.com/office/officeart/2005/8/layout/cycle5"/>
    <dgm:cxn modelId="{50D224D2-D90C-4EF6-AA8D-A34EC6051BE5}" type="presParOf" srcId="{48440C4F-9080-48EF-9CFB-2A78A01476D7}" destId="{1B8F7FC3-1C24-4066-B0C3-EB5974229B7B}" srcOrd="1" destOrd="0" presId="urn:microsoft.com/office/officeart/2005/8/layout/cycle5"/>
    <dgm:cxn modelId="{1BEADD50-ABC2-4BC6-8CED-B336BAA0EC90}" type="presParOf" srcId="{48440C4F-9080-48EF-9CFB-2A78A01476D7}" destId="{6C7B0C5E-C3D3-431F-AD6F-4F442C2249BB}" srcOrd="2" destOrd="0" presId="urn:microsoft.com/office/officeart/2005/8/layout/cycle5"/>
    <dgm:cxn modelId="{E9E24C1B-D47A-4144-8B83-707E634EC91B}" type="presParOf" srcId="{48440C4F-9080-48EF-9CFB-2A78A01476D7}" destId="{05A4AA6F-5DB7-4FAB-9264-75BC9F6D9D6B}" srcOrd="3" destOrd="0" presId="urn:microsoft.com/office/officeart/2005/8/layout/cycle5"/>
    <dgm:cxn modelId="{E75AE92E-7FB2-44D1-BE27-AE0F0C93E3FD}" type="presParOf" srcId="{48440C4F-9080-48EF-9CFB-2A78A01476D7}" destId="{DDC1D6D9-A614-4A1E-8112-E38E707CEDF2}" srcOrd="4" destOrd="0" presId="urn:microsoft.com/office/officeart/2005/8/layout/cycle5"/>
    <dgm:cxn modelId="{539B3E2E-9B4C-498A-8F83-4E85B45FDA9B}" type="presParOf" srcId="{48440C4F-9080-48EF-9CFB-2A78A01476D7}" destId="{AE6BC515-3F5E-46BC-8FDD-4C74F66D109F}" srcOrd="5" destOrd="0" presId="urn:microsoft.com/office/officeart/2005/8/layout/cycle5"/>
    <dgm:cxn modelId="{247D3CDB-3D67-4582-86C6-F1B59D47BE48}" type="presParOf" srcId="{48440C4F-9080-48EF-9CFB-2A78A01476D7}" destId="{268688FB-0AF8-4845-B91F-D73A39D563B3}" srcOrd="6" destOrd="0" presId="urn:microsoft.com/office/officeart/2005/8/layout/cycle5"/>
    <dgm:cxn modelId="{AF1FB29D-9471-4290-B046-61F998F6FD9B}" type="presParOf" srcId="{48440C4F-9080-48EF-9CFB-2A78A01476D7}" destId="{69C0A0D4-A604-47D0-A0F7-1898782685E5}" srcOrd="7" destOrd="0" presId="urn:microsoft.com/office/officeart/2005/8/layout/cycle5"/>
    <dgm:cxn modelId="{D9BE2F74-4C8D-4DA2-BD78-D6E10CC7661D}" type="presParOf" srcId="{48440C4F-9080-48EF-9CFB-2A78A01476D7}" destId="{0326965D-3033-4C72-AC54-D8DEFF668696}" srcOrd="8" destOrd="0" presId="urn:microsoft.com/office/officeart/2005/8/layout/cycle5"/>
    <dgm:cxn modelId="{4A3ACFBE-3541-4CA8-8A0A-219493968B3D}" type="presParOf" srcId="{48440C4F-9080-48EF-9CFB-2A78A01476D7}" destId="{83ECD439-131F-4144-BB36-2935CC63204E}" srcOrd="9" destOrd="0" presId="urn:microsoft.com/office/officeart/2005/8/layout/cycle5"/>
    <dgm:cxn modelId="{E6089D53-A19F-458D-A95C-0DD2A8F9DFEC}" type="presParOf" srcId="{48440C4F-9080-48EF-9CFB-2A78A01476D7}" destId="{8439FB5F-BDBB-4F96-976F-919B5A4CEB30}" srcOrd="10" destOrd="0" presId="urn:microsoft.com/office/officeart/2005/8/layout/cycle5"/>
    <dgm:cxn modelId="{E053506A-16F4-4EB5-A362-D7B7C2815DB5}" type="presParOf" srcId="{48440C4F-9080-48EF-9CFB-2A78A01476D7}" destId="{6A5FF140-45E0-4555-ABD1-FA807BACC9DF}" srcOrd="11" destOrd="0" presId="urn:microsoft.com/office/officeart/2005/8/layout/cycle5"/>
    <dgm:cxn modelId="{C20F4211-198D-440C-A2CE-5680013B19FB}" type="presParOf" srcId="{48440C4F-9080-48EF-9CFB-2A78A01476D7}" destId="{9A82048A-085C-43C3-BEA1-B9CCC66B8C13}" srcOrd="12" destOrd="0" presId="urn:microsoft.com/office/officeart/2005/8/layout/cycle5"/>
    <dgm:cxn modelId="{F2919213-7DC0-4C41-897A-E5CBF7599410}" type="presParOf" srcId="{48440C4F-9080-48EF-9CFB-2A78A01476D7}" destId="{CEA90333-546E-4739-8D5F-A3DBED088B74}" srcOrd="13" destOrd="0" presId="urn:microsoft.com/office/officeart/2005/8/layout/cycle5"/>
    <dgm:cxn modelId="{7BF00607-FF1E-45E6-95AD-F7697F177A48}" type="presParOf" srcId="{48440C4F-9080-48EF-9CFB-2A78A01476D7}" destId="{546335D4-AB1F-4952-ADAF-D9CFBE232C0F}" srcOrd="14" destOrd="0" presId="urn:microsoft.com/office/officeart/2005/8/layout/cycle5"/>
    <dgm:cxn modelId="{328EC5AD-001B-4A8D-952E-35423D43FD5F}" type="presParOf" srcId="{48440C4F-9080-48EF-9CFB-2A78A01476D7}" destId="{F3A0C22C-7D71-4AD9-8191-870AF2D0824C}" srcOrd="15" destOrd="0" presId="urn:microsoft.com/office/officeart/2005/8/layout/cycle5"/>
    <dgm:cxn modelId="{B1A31006-D0D4-4AE2-877F-FB8344DD7C39}" type="presParOf" srcId="{48440C4F-9080-48EF-9CFB-2A78A01476D7}" destId="{0F585FE4-BC47-41DC-9EC5-CB2F6CBD7E93}" srcOrd="16" destOrd="0" presId="urn:microsoft.com/office/officeart/2005/8/layout/cycle5"/>
    <dgm:cxn modelId="{85F5810E-1CCC-43F0-B7D4-1EFDF2E96553}" type="presParOf" srcId="{48440C4F-9080-48EF-9CFB-2A78A01476D7}" destId="{49067AC8-59BF-4A1F-93DB-2208828ED489}" srcOrd="17" destOrd="0" presId="urn:microsoft.com/office/officeart/2005/8/layout/cycle5"/>
    <dgm:cxn modelId="{0A2B5DC5-D94E-4C21-8FA4-FB25893E7077}" type="presParOf" srcId="{48440C4F-9080-48EF-9CFB-2A78A01476D7}" destId="{31A9EECF-5B21-4C13-BB4D-DB505AA13BAF}" srcOrd="18" destOrd="0" presId="urn:microsoft.com/office/officeart/2005/8/layout/cycle5"/>
    <dgm:cxn modelId="{0556C68E-7A70-44DB-90E5-58A764A1CF63}" type="presParOf" srcId="{48440C4F-9080-48EF-9CFB-2A78A01476D7}" destId="{4C873058-1CFD-4FD6-9E10-9431672EB0BE}" srcOrd="19" destOrd="0" presId="urn:microsoft.com/office/officeart/2005/8/layout/cycle5"/>
    <dgm:cxn modelId="{B8FDF7C4-8AD3-477A-9C69-7DAB3A89C9BB}" type="presParOf" srcId="{48440C4F-9080-48EF-9CFB-2A78A01476D7}" destId="{FFF4C464-A40C-4041-97B9-F5608CF5D68D}" srcOrd="20" destOrd="0" presId="urn:microsoft.com/office/officeart/2005/8/layout/cycle5"/>
    <dgm:cxn modelId="{876FE97A-D4F2-4C4F-B33E-C27B9A5E619F}" type="presParOf" srcId="{48440C4F-9080-48EF-9CFB-2A78A01476D7}" destId="{81A36DE2-6EE3-4012-A91A-D7400505D11E}" srcOrd="21" destOrd="0" presId="urn:microsoft.com/office/officeart/2005/8/layout/cycle5"/>
    <dgm:cxn modelId="{DE8E1A0B-0E03-4F16-905F-0443A91124F2}" type="presParOf" srcId="{48440C4F-9080-48EF-9CFB-2A78A01476D7}" destId="{BF0174C9-6293-44FC-B41D-6B5C0A098340}" srcOrd="22" destOrd="0" presId="urn:microsoft.com/office/officeart/2005/8/layout/cycle5"/>
    <dgm:cxn modelId="{9A7240BE-BB25-4BE7-9F4A-D744BFC39915}" type="presParOf" srcId="{48440C4F-9080-48EF-9CFB-2A78A01476D7}" destId="{39D54798-1C2B-4BC9-8C9D-4DCF0782985F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6D39C-CF69-41D9-9E29-20EA5DDA88FD}">
      <dsp:nvSpPr>
        <dsp:cNvPr id="0" name=""/>
        <dsp:cNvSpPr/>
      </dsp:nvSpPr>
      <dsp:spPr>
        <a:xfrm>
          <a:off x="3346418" y="3172"/>
          <a:ext cx="1003362" cy="6521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Sprint Planning Meeting</a:t>
          </a:r>
          <a:r>
            <a:rPr lang="en-US" sz="1200" kern="1200" dirty="0"/>
            <a:t>	</a:t>
          </a:r>
        </a:p>
      </dsp:txBody>
      <dsp:txXfrm>
        <a:off x="3378255" y="35009"/>
        <a:ext cx="939688" cy="588511"/>
      </dsp:txXfrm>
    </dsp:sp>
    <dsp:sp modelId="{6C7B0C5E-C3D3-431F-AD6F-4F442C2249BB}">
      <dsp:nvSpPr>
        <dsp:cNvPr id="0" name=""/>
        <dsp:cNvSpPr/>
      </dsp:nvSpPr>
      <dsp:spPr>
        <a:xfrm>
          <a:off x="1586565" y="329265"/>
          <a:ext cx="4523069" cy="4523069"/>
        </a:xfrm>
        <a:custGeom>
          <a:avLst/>
          <a:gdLst/>
          <a:ahLst/>
          <a:cxnLst/>
          <a:rect l="0" t="0" r="0" b="0"/>
          <a:pathLst>
            <a:path>
              <a:moveTo>
                <a:pt x="2906334" y="93869"/>
              </a:moveTo>
              <a:arcTo wR="2261534" hR="2261534" stAng="17193947" swAng="67992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4AA6F-5DB7-4FAB-9264-75BC9F6D9D6B}">
      <dsp:nvSpPr>
        <dsp:cNvPr id="0" name=""/>
        <dsp:cNvSpPr/>
      </dsp:nvSpPr>
      <dsp:spPr>
        <a:xfrm>
          <a:off x="4945565" y="665560"/>
          <a:ext cx="1003362" cy="6521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Smoke Test Creation</a:t>
          </a:r>
        </a:p>
      </dsp:txBody>
      <dsp:txXfrm>
        <a:off x="4977402" y="697397"/>
        <a:ext cx="939688" cy="588511"/>
      </dsp:txXfrm>
    </dsp:sp>
    <dsp:sp modelId="{AE6BC515-3F5E-46BC-8FDD-4C74F66D109F}">
      <dsp:nvSpPr>
        <dsp:cNvPr id="0" name=""/>
        <dsp:cNvSpPr/>
      </dsp:nvSpPr>
      <dsp:spPr>
        <a:xfrm>
          <a:off x="1586565" y="329265"/>
          <a:ext cx="4523069" cy="4523069"/>
        </a:xfrm>
        <a:custGeom>
          <a:avLst/>
          <a:gdLst/>
          <a:ahLst/>
          <a:cxnLst/>
          <a:rect l="0" t="0" r="0" b="0"/>
          <a:pathLst>
            <a:path>
              <a:moveTo>
                <a:pt x="4237436" y="1161374"/>
              </a:moveTo>
              <a:arcTo wR="2261534" hR="2261534" stAng="19853486" swAng="94014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688FB-0AF8-4845-B91F-D73A39D563B3}">
      <dsp:nvSpPr>
        <dsp:cNvPr id="0" name=""/>
        <dsp:cNvSpPr/>
      </dsp:nvSpPr>
      <dsp:spPr>
        <a:xfrm>
          <a:off x="5607953" y="2264707"/>
          <a:ext cx="1003362" cy="65218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Functional Test Creation</a:t>
          </a:r>
        </a:p>
      </dsp:txBody>
      <dsp:txXfrm>
        <a:off x="5639790" y="2296544"/>
        <a:ext cx="939688" cy="588511"/>
      </dsp:txXfrm>
    </dsp:sp>
    <dsp:sp modelId="{0326965D-3033-4C72-AC54-D8DEFF668696}">
      <dsp:nvSpPr>
        <dsp:cNvPr id="0" name=""/>
        <dsp:cNvSpPr/>
      </dsp:nvSpPr>
      <dsp:spPr>
        <a:xfrm>
          <a:off x="1571506" y="458615"/>
          <a:ext cx="4523069" cy="4523069"/>
        </a:xfrm>
        <a:custGeom>
          <a:avLst/>
          <a:gdLst/>
          <a:ahLst/>
          <a:cxnLst/>
          <a:rect l="0" t="0" r="0" b="0"/>
          <a:pathLst>
            <a:path>
              <a:moveTo>
                <a:pt x="4492180" y="2634039"/>
              </a:moveTo>
              <a:arcTo wR="2261534" hR="2261534" stAng="568834" swAng="816931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CD439-131F-4144-BB36-2935CC63204E}">
      <dsp:nvSpPr>
        <dsp:cNvPr id="0" name=""/>
        <dsp:cNvSpPr/>
      </dsp:nvSpPr>
      <dsp:spPr>
        <a:xfrm>
          <a:off x="4966182" y="3767415"/>
          <a:ext cx="1276055" cy="65218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 </a:t>
          </a:r>
          <a:r>
            <a:rPr lang="en-US" sz="1000" kern="1200" dirty="0"/>
            <a:t>Automated Build &amp; Deployment </a:t>
          </a:r>
          <a:br>
            <a:rPr lang="en-US" sz="1000" kern="1200" dirty="0"/>
          </a:br>
          <a:r>
            <a:rPr lang="en-US" sz="1000" kern="1200" dirty="0"/>
            <a:t>Step 1                (Smoke Test)</a:t>
          </a:r>
        </a:p>
      </dsp:txBody>
      <dsp:txXfrm>
        <a:off x="4998019" y="3799252"/>
        <a:ext cx="1212381" cy="588511"/>
      </dsp:txXfrm>
    </dsp:sp>
    <dsp:sp modelId="{6A5FF140-45E0-4555-ABD1-FA807BACC9DF}">
      <dsp:nvSpPr>
        <dsp:cNvPr id="0" name=""/>
        <dsp:cNvSpPr/>
      </dsp:nvSpPr>
      <dsp:spPr>
        <a:xfrm>
          <a:off x="1957530" y="151081"/>
          <a:ext cx="4523069" cy="4523069"/>
        </a:xfrm>
        <a:custGeom>
          <a:avLst/>
          <a:gdLst/>
          <a:ahLst/>
          <a:cxnLst/>
          <a:rect l="0" t="0" r="0" b="0"/>
          <a:pathLst>
            <a:path>
              <a:moveTo>
                <a:pt x="3148489" y="4341883"/>
              </a:moveTo>
              <a:arcTo wR="2261534" hR="2261534" stAng="4014544" swAng="791953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2048A-085C-43C3-BEA1-B9CCC66B8C13}">
      <dsp:nvSpPr>
        <dsp:cNvPr id="0" name=""/>
        <dsp:cNvSpPr/>
      </dsp:nvSpPr>
      <dsp:spPr>
        <a:xfrm>
          <a:off x="3258945" y="4419610"/>
          <a:ext cx="1178308" cy="65218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 Automated Build &amp; Deployment </a:t>
          </a:r>
          <a:br>
            <a:rPr lang="en-US" sz="1000" kern="1200" dirty="0"/>
          </a:br>
          <a:r>
            <a:rPr lang="en-US" sz="1000" kern="1200" dirty="0"/>
            <a:t>Step 2     (Functional Test)</a:t>
          </a:r>
          <a:endParaRPr lang="en-US" sz="900" kern="1200" dirty="0"/>
        </a:p>
      </dsp:txBody>
      <dsp:txXfrm>
        <a:off x="3290782" y="4451447"/>
        <a:ext cx="1114634" cy="588511"/>
      </dsp:txXfrm>
    </dsp:sp>
    <dsp:sp modelId="{546335D4-AB1F-4952-ADAF-D9CFBE232C0F}">
      <dsp:nvSpPr>
        <dsp:cNvPr id="0" name=""/>
        <dsp:cNvSpPr/>
      </dsp:nvSpPr>
      <dsp:spPr>
        <a:xfrm>
          <a:off x="1733996" y="263847"/>
          <a:ext cx="4523069" cy="4523069"/>
        </a:xfrm>
        <a:custGeom>
          <a:avLst/>
          <a:gdLst/>
          <a:ahLst/>
          <a:cxnLst/>
          <a:rect l="0" t="0" r="0" b="0"/>
          <a:pathLst>
            <a:path>
              <a:moveTo>
                <a:pt x="1386226" y="4346810"/>
              </a:moveTo>
              <a:arcTo wR="2261534" hR="2261534" stAng="6766233" swAng="682374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0C22C-7D71-4AD9-8191-870AF2D0824C}">
      <dsp:nvSpPr>
        <dsp:cNvPr id="0" name=""/>
        <dsp:cNvSpPr/>
      </dsp:nvSpPr>
      <dsp:spPr>
        <a:xfrm>
          <a:off x="1551566" y="3657595"/>
          <a:ext cx="1394773" cy="6521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Automated Build &amp; Deployment </a:t>
          </a:r>
          <a:br>
            <a:rPr lang="en-US" sz="1000" kern="1200" dirty="0"/>
          </a:br>
          <a:r>
            <a:rPr lang="en-US" sz="1000" kern="1200" dirty="0"/>
            <a:t>Step 3            (Regression Test)</a:t>
          </a:r>
        </a:p>
      </dsp:txBody>
      <dsp:txXfrm>
        <a:off x="1583403" y="3689432"/>
        <a:ext cx="1331099" cy="588511"/>
      </dsp:txXfrm>
    </dsp:sp>
    <dsp:sp modelId="{49067AC8-59BF-4A1F-93DB-2208828ED489}">
      <dsp:nvSpPr>
        <dsp:cNvPr id="0" name=""/>
        <dsp:cNvSpPr/>
      </dsp:nvSpPr>
      <dsp:spPr>
        <a:xfrm>
          <a:off x="1500551" y="-40284"/>
          <a:ext cx="4523069" cy="4523069"/>
        </a:xfrm>
        <a:custGeom>
          <a:avLst/>
          <a:gdLst/>
          <a:ahLst/>
          <a:cxnLst/>
          <a:rect l="0" t="0" r="0" b="0"/>
          <a:pathLst>
            <a:path>
              <a:moveTo>
                <a:pt x="412424" y="3563583"/>
              </a:moveTo>
              <a:arcTo wR="2261534" hR="2261534" stAng="8690926" swAng="777545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9EECF-5B21-4C13-BB4D-DB505AA13BAF}">
      <dsp:nvSpPr>
        <dsp:cNvPr id="0" name=""/>
        <dsp:cNvSpPr/>
      </dsp:nvSpPr>
      <dsp:spPr>
        <a:xfrm>
          <a:off x="1084884" y="2264707"/>
          <a:ext cx="1003362" cy="65218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Regression &amp; Smoke Test Optimization</a:t>
          </a:r>
        </a:p>
      </dsp:txBody>
      <dsp:txXfrm>
        <a:off x="1116721" y="2296544"/>
        <a:ext cx="939688" cy="588511"/>
      </dsp:txXfrm>
    </dsp:sp>
    <dsp:sp modelId="{FFF4C464-A40C-4041-97B9-F5608CF5D68D}">
      <dsp:nvSpPr>
        <dsp:cNvPr id="0" name=""/>
        <dsp:cNvSpPr/>
      </dsp:nvSpPr>
      <dsp:spPr>
        <a:xfrm>
          <a:off x="1586565" y="329265"/>
          <a:ext cx="4523069" cy="4523069"/>
        </a:xfrm>
        <a:custGeom>
          <a:avLst/>
          <a:gdLst/>
          <a:ahLst/>
          <a:cxnLst/>
          <a:rect l="0" t="0" r="0" b="0"/>
          <a:pathLst>
            <a:path>
              <a:moveTo>
                <a:pt x="61930" y="1735910"/>
              </a:moveTo>
              <a:arcTo wR="2261534" hR="2261534" stAng="11606373" swAng="940142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36DE2-6EE3-4012-A91A-D7400505D11E}">
      <dsp:nvSpPr>
        <dsp:cNvPr id="0" name=""/>
        <dsp:cNvSpPr/>
      </dsp:nvSpPr>
      <dsp:spPr>
        <a:xfrm>
          <a:off x="1747272" y="665560"/>
          <a:ext cx="1003362" cy="65218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Sprint Retrospective</a:t>
          </a:r>
        </a:p>
      </dsp:txBody>
      <dsp:txXfrm>
        <a:off x="1779109" y="697397"/>
        <a:ext cx="939688" cy="588511"/>
      </dsp:txXfrm>
    </dsp:sp>
    <dsp:sp modelId="{39D54798-1C2B-4BC9-8C9D-4DCF0782985F}">
      <dsp:nvSpPr>
        <dsp:cNvPr id="0" name=""/>
        <dsp:cNvSpPr/>
      </dsp:nvSpPr>
      <dsp:spPr>
        <a:xfrm>
          <a:off x="1586565" y="329265"/>
          <a:ext cx="4523069" cy="4523069"/>
        </a:xfrm>
        <a:custGeom>
          <a:avLst/>
          <a:gdLst/>
          <a:ahLst/>
          <a:cxnLst/>
          <a:rect l="0" t="0" r="0" b="0"/>
          <a:pathLst>
            <a:path>
              <a:moveTo>
                <a:pt x="1203372" y="262827"/>
              </a:moveTo>
              <a:arcTo wR="2261534" hR="2261534" stAng="14526133" swAng="679920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EB457-D259-4D29-8FB8-147CCA24EFCE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C1377-D020-474A-8A0C-82DED931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D80-FE4F-4261-92A1-22D750431DB4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0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E90FB-8B74-47FA-9B65-27EBB3D6B2BD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14FC-6A81-4900-A494-C81DAF29EAEB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9BF0-A9F6-4E04-B2CB-236131946770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503-B9B7-4388-8CE0-D7B2471AAC21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1D60-6B51-4F1F-8B8D-F4BFF4DBE27A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969-24A2-40AC-A440-A6CE25528C05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56CF-944F-476A-A93F-0D4245214E6C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E157-D5BE-4376-8A9C-1EB19E7A4511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E20-8B65-42A3-8635-D65D2B88D3B7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7F9A-0A7A-46DA-9486-09CD6200FFB2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AA212-E032-4A87-A64D-1AD7541D3FF5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25AD-0204-4E3F-AF93-4D9173C1C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>
                <a:latin typeface="Algerian" panose="04020705040A02060702" pitchFamily="82" charset="0"/>
              </a:rPr>
              <a:t>Agile TEST PROCESS</a:t>
            </a:r>
            <a:endParaRPr lang="en-US" i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05600" y="5715000"/>
            <a:ext cx="2057400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Version 5.7</a:t>
            </a:r>
          </a:p>
          <a:p>
            <a:r>
              <a:rPr lang="en-US" dirty="0"/>
              <a:t>11/02/2017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990600"/>
          </a:xfrm>
        </p:spPr>
        <p:txBody>
          <a:bodyPr>
            <a:noAutofit/>
          </a:bodyPr>
          <a:lstStyle/>
          <a:p>
            <a:r>
              <a:rPr lang="en-US" sz="3600" i="1" dirty="0">
                <a:latin typeface="Algerian" panose="04020705040A02060702" pitchFamily="82" charset="0"/>
              </a:rPr>
              <a:t>Automated Build &amp; Deployment </a:t>
            </a:r>
            <a:br>
              <a:rPr lang="en-US" sz="3600" i="1" dirty="0">
                <a:latin typeface="Algerian" panose="04020705040A02060702" pitchFamily="82" charset="0"/>
              </a:rPr>
            </a:br>
            <a:r>
              <a:rPr lang="en-US" sz="3600" i="1" dirty="0">
                <a:latin typeface="Algerian" panose="04020705040A02060702" pitchFamily="82" charset="0"/>
              </a:rPr>
              <a:t>Step 1 (SMOKE Test)</a:t>
            </a:r>
            <a:endParaRPr lang="en-US" sz="3600" dirty="0"/>
          </a:p>
        </p:txBody>
      </p:sp>
      <p:sp>
        <p:nvSpPr>
          <p:cNvPr id="31" name="Flowchart: Process 30"/>
          <p:cNvSpPr/>
          <p:nvPr/>
        </p:nvSpPr>
        <p:spPr>
          <a:xfrm>
            <a:off x="3448051" y="4047785"/>
            <a:ext cx="974725" cy="510784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Smoke Test Execution in CI Solution</a:t>
            </a:r>
          </a:p>
        </p:txBody>
      </p:sp>
      <p:cxnSp>
        <p:nvCxnSpPr>
          <p:cNvPr id="43" name="Straight Arrow Connector 42"/>
          <p:cNvCxnSpPr>
            <a:endCxn id="68" idx="1"/>
          </p:cNvCxnSpPr>
          <p:nvPr/>
        </p:nvCxnSpPr>
        <p:spPr>
          <a:xfrm flipV="1">
            <a:off x="4419600" y="4311244"/>
            <a:ext cx="449262" cy="121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/>
          <p:cNvSpPr/>
          <p:nvPr/>
        </p:nvSpPr>
        <p:spPr>
          <a:xfrm>
            <a:off x="6096000" y="3913673"/>
            <a:ext cx="1066800" cy="786902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Smoke Test  Pass*</a:t>
            </a:r>
          </a:p>
        </p:txBody>
      </p:sp>
      <p:cxnSp>
        <p:nvCxnSpPr>
          <p:cNvPr id="46" name="Straight Arrow Connector 45"/>
          <p:cNvCxnSpPr>
            <a:stCxn id="44" idx="2"/>
            <a:endCxn id="47" idx="0"/>
          </p:cNvCxnSpPr>
          <p:nvPr/>
        </p:nvCxnSpPr>
        <p:spPr>
          <a:xfrm>
            <a:off x="6629400" y="4700575"/>
            <a:ext cx="1" cy="4033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edefined Process 46"/>
          <p:cNvSpPr/>
          <p:nvPr/>
        </p:nvSpPr>
        <p:spPr>
          <a:xfrm>
            <a:off x="5943600" y="5103876"/>
            <a:ext cx="1371601" cy="458724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Sprint Functional Testing  Starts**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29400" y="4800600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cxnSp>
        <p:nvCxnSpPr>
          <p:cNvPr id="50" name="Straight Arrow Connector 49"/>
          <p:cNvCxnSpPr>
            <a:stCxn id="44" idx="3"/>
            <a:endCxn id="51" idx="1"/>
          </p:cNvCxnSpPr>
          <p:nvPr/>
        </p:nvCxnSpPr>
        <p:spPr>
          <a:xfrm flipV="1">
            <a:off x="7162800" y="4303177"/>
            <a:ext cx="685800" cy="39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7848600" y="4047784"/>
            <a:ext cx="914400" cy="5107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Analyze  Test Failure</a:t>
            </a:r>
          </a:p>
        </p:txBody>
      </p:sp>
      <p:sp>
        <p:nvSpPr>
          <p:cNvPr id="56" name="Flowchart: Process 55"/>
          <p:cNvSpPr/>
          <p:nvPr/>
        </p:nvSpPr>
        <p:spPr>
          <a:xfrm>
            <a:off x="7924800" y="3400085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Report Bug </a:t>
            </a:r>
          </a:p>
        </p:txBody>
      </p:sp>
      <p:cxnSp>
        <p:nvCxnSpPr>
          <p:cNvPr id="61" name="Straight Arrow Connector 60"/>
          <p:cNvCxnSpPr>
            <a:stCxn id="56" idx="1"/>
          </p:cNvCxnSpPr>
          <p:nvPr/>
        </p:nvCxnSpPr>
        <p:spPr>
          <a:xfrm flipH="1">
            <a:off x="6511925" y="3552485"/>
            <a:ext cx="14128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 flipV="1">
            <a:off x="1143000" y="3498418"/>
            <a:ext cx="4384041" cy="609981"/>
          </a:xfrm>
          <a:prstGeom prst="bentConnector3">
            <a:avLst>
              <a:gd name="adj1" fmla="val 10019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/>
          <p:cNvSpPr/>
          <p:nvPr/>
        </p:nvSpPr>
        <p:spPr>
          <a:xfrm>
            <a:off x="1724025" y="6248400"/>
            <a:ext cx="7620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Tester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4090986" y="6248400"/>
            <a:ext cx="1273176" cy="30480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DevOps Team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62800" y="4070401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1500" y="1371600"/>
            <a:ext cx="735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Goal:  Deploy code, execute Smoke Test and report result to stakeholders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287592" y="2523785"/>
            <a:ext cx="1617408" cy="914399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Input</a:t>
            </a:r>
          </a:p>
          <a:p>
            <a:r>
              <a:rPr lang="en-US" sz="1000" dirty="0"/>
              <a:t>1. Automated Smoke Test signed off by Analysts</a:t>
            </a:r>
          </a:p>
          <a:p>
            <a:r>
              <a:rPr lang="en-US" sz="1000" dirty="0"/>
              <a:t>2.  Automated Smoke Test Integrated in CI solution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33450" y="3400085"/>
            <a:ext cx="0" cy="7223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Process 67"/>
          <p:cNvSpPr/>
          <p:nvPr/>
        </p:nvSpPr>
        <p:spPr>
          <a:xfrm>
            <a:off x="4868862" y="4082644"/>
            <a:ext cx="914400" cy="4572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Email Smoke Test Result to Stakeholders</a:t>
            </a:r>
          </a:p>
        </p:txBody>
      </p:sp>
      <p:cxnSp>
        <p:nvCxnSpPr>
          <p:cNvPr id="57" name="Straight Arrow Connector 56"/>
          <p:cNvCxnSpPr>
            <a:stCxn id="51" idx="0"/>
            <a:endCxn id="56" idx="2"/>
          </p:cNvCxnSpPr>
          <p:nvPr/>
        </p:nvCxnSpPr>
        <p:spPr>
          <a:xfrm flipV="1">
            <a:off x="8305800" y="3704885"/>
            <a:ext cx="0" cy="342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3"/>
            <a:endCxn id="44" idx="1"/>
          </p:cNvCxnSpPr>
          <p:nvPr/>
        </p:nvCxnSpPr>
        <p:spPr>
          <a:xfrm flipV="1">
            <a:off x="5783262" y="4307124"/>
            <a:ext cx="312738" cy="41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ocument 94"/>
          <p:cNvSpPr/>
          <p:nvPr/>
        </p:nvSpPr>
        <p:spPr>
          <a:xfrm>
            <a:off x="3259458" y="4900626"/>
            <a:ext cx="1977384" cy="1119173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Output</a:t>
            </a:r>
          </a:p>
          <a:p>
            <a:pPr marL="228600" indent="-228600">
              <a:buAutoNum type="arabicPeriod"/>
            </a:pPr>
            <a:r>
              <a:rPr lang="en-US" sz="900" dirty="0"/>
              <a:t>Smoke Test executed  within CI solution.</a:t>
            </a:r>
          </a:p>
          <a:p>
            <a:pPr marL="228600" indent="-228600">
              <a:buAutoNum type="arabicPeriod"/>
            </a:pPr>
            <a:r>
              <a:rPr lang="en-US" sz="900" dirty="0"/>
              <a:t>Smoke Test executed after every build deployment to every environment.</a:t>
            </a:r>
          </a:p>
          <a:p>
            <a:pPr marL="228600" indent="-228600">
              <a:buAutoNum type="arabicPeriod"/>
            </a:pPr>
            <a:r>
              <a:rPr lang="en-US" sz="900" dirty="0"/>
              <a:t>Published Test Results</a:t>
            </a:r>
          </a:p>
        </p:txBody>
      </p:sp>
      <p:sp>
        <p:nvSpPr>
          <p:cNvPr id="97" name="Flowchart: Process 96"/>
          <p:cNvSpPr/>
          <p:nvPr/>
        </p:nvSpPr>
        <p:spPr>
          <a:xfrm>
            <a:off x="361950" y="4123985"/>
            <a:ext cx="1162050" cy="39106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 is Checked-in to Build</a:t>
            </a:r>
          </a:p>
        </p:txBody>
      </p:sp>
      <p:sp>
        <p:nvSpPr>
          <p:cNvPr id="98" name="Flowchart: Process 97"/>
          <p:cNvSpPr/>
          <p:nvPr/>
        </p:nvSpPr>
        <p:spPr>
          <a:xfrm>
            <a:off x="2016126" y="4061910"/>
            <a:ext cx="974725" cy="510784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Build Deployed to next environment</a:t>
            </a:r>
          </a:p>
        </p:txBody>
      </p:sp>
      <p:cxnSp>
        <p:nvCxnSpPr>
          <p:cNvPr id="101" name="Straight Arrow Connector 100"/>
          <p:cNvCxnSpPr>
            <a:stCxn id="98" idx="3"/>
            <a:endCxn id="31" idx="1"/>
          </p:cNvCxnSpPr>
          <p:nvPr/>
        </p:nvCxnSpPr>
        <p:spPr>
          <a:xfrm flipV="1">
            <a:off x="2990851" y="4303177"/>
            <a:ext cx="457200" cy="141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7" idx="3"/>
            <a:endCxn id="98" idx="1"/>
          </p:cNvCxnSpPr>
          <p:nvPr/>
        </p:nvCxnSpPr>
        <p:spPr>
          <a:xfrm flipV="1">
            <a:off x="1524000" y="4317302"/>
            <a:ext cx="492126" cy="22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ocess 106"/>
          <p:cNvSpPr/>
          <p:nvPr/>
        </p:nvSpPr>
        <p:spPr>
          <a:xfrm>
            <a:off x="571500" y="6172200"/>
            <a:ext cx="935038" cy="38100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Automated Activity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457512" y="1754343"/>
            <a:ext cx="193052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Near term automation capabilities: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/>
              <a:t>* Future enhancement will be a roll back feature on smoke test failure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00" dirty="0"/>
              <a:t>** Functional test cases will be automatically selected and triggered after Smoke Testing is complete.</a:t>
            </a:r>
          </a:p>
        </p:txBody>
      </p:sp>
      <p:cxnSp>
        <p:nvCxnSpPr>
          <p:cNvPr id="109" name="Straight Arrow Connector 108"/>
          <p:cNvCxnSpPr>
            <a:stCxn id="47" idx="1"/>
          </p:cNvCxnSpPr>
          <p:nvPr/>
        </p:nvCxnSpPr>
        <p:spPr>
          <a:xfrm flipH="1">
            <a:off x="5236842" y="5333238"/>
            <a:ext cx="70675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2767922" y="6286500"/>
            <a:ext cx="838200" cy="2667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Dev Activity</a:t>
            </a:r>
          </a:p>
        </p:txBody>
      </p:sp>
      <p:sp>
        <p:nvSpPr>
          <p:cNvPr id="39" name="Flowchart: Predefined Process 38"/>
          <p:cNvSpPr/>
          <p:nvPr/>
        </p:nvSpPr>
        <p:spPr>
          <a:xfrm>
            <a:off x="5527041" y="3323123"/>
            <a:ext cx="965200" cy="381762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Bug Fix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10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6492241" y="1810658"/>
            <a:ext cx="22040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TE1 - Test Execution Cycle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TE2 - Test Execution Productivity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P5 - Invalid defects</a:t>
            </a:r>
          </a:p>
        </p:txBody>
      </p:sp>
    </p:spTree>
    <p:extLst>
      <p:ext uri="{BB962C8B-B14F-4D97-AF65-F5344CB8AC3E}">
        <p14:creationId xmlns:p14="http://schemas.microsoft.com/office/powerpoint/2010/main" val="6728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89231" cy="10969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Algerian" panose="04020705040A02060702" pitchFamily="82" charset="0"/>
              </a:rPr>
              <a:t> </a:t>
            </a:r>
            <a:r>
              <a:rPr lang="en-US" sz="4000" i="1" dirty="0">
                <a:latin typeface="Algerian" panose="04020705040A02060702" pitchFamily="82" charset="0"/>
              </a:rPr>
              <a:t>Automated Build &amp; Deployment </a:t>
            </a:r>
            <a:br>
              <a:rPr lang="en-US" sz="4000" i="1" dirty="0">
                <a:latin typeface="Algerian" panose="04020705040A02060702" pitchFamily="82" charset="0"/>
              </a:rPr>
            </a:br>
            <a:r>
              <a:rPr lang="en-US" sz="4000" i="1" dirty="0">
                <a:latin typeface="Algerian" panose="04020705040A02060702" pitchFamily="82" charset="0"/>
              </a:rPr>
              <a:t>STEP 2 (Functional TEST) </a:t>
            </a:r>
            <a:endParaRPr lang="en-US" sz="4000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1879557" y="3803451"/>
            <a:ext cx="391290" cy="125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2270847" y="3432290"/>
            <a:ext cx="1005753" cy="7448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Execute Sprint Functional Test*</a:t>
            </a:r>
          </a:p>
        </p:txBody>
      </p:sp>
      <p:cxnSp>
        <p:nvCxnSpPr>
          <p:cNvPr id="12" name="Straight Arrow Connector 11"/>
          <p:cNvCxnSpPr>
            <a:stCxn id="10" idx="3"/>
            <a:endCxn id="32" idx="1"/>
          </p:cNvCxnSpPr>
          <p:nvPr/>
        </p:nvCxnSpPr>
        <p:spPr>
          <a:xfrm flipV="1">
            <a:off x="3276600" y="3791412"/>
            <a:ext cx="429045" cy="132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4800600" y="3352800"/>
            <a:ext cx="971550" cy="866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Pass</a:t>
            </a:r>
          </a:p>
        </p:txBody>
      </p:sp>
      <p:cxnSp>
        <p:nvCxnSpPr>
          <p:cNvPr id="15" name="Straight Arrow Connector 14"/>
          <p:cNvCxnSpPr>
            <a:stCxn id="13" idx="3"/>
            <a:endCxn id="74" idx="1"/>
          </p:cNvCxnSpPr>
          <p:nvPr/>
        </p:nvCxnSpPr>
        <p:spPr>
          <a:xfrm flipV="1">
            <a:off x="5772150" y="3783208"/>
            <a:ext cx="323850" cy="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24524" y="3551839"/>
            <a:ext cx="38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685800" y="6477000"/>
            <a:ext cx="914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Tester Activity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1963376" y="6477000"/>
            <a:ext cx="838200" cy="2286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Dev Activity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" y="5911290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**Refer Bug Reporting &amp; Triaging Slide for Bug Life Cycle Details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59400" y="4054018"/>
            <a:ext cx="37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304801" y="3328293"/>
            <a:ext cx="1574756" cy="1015107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Input</a:t>
            </a:r>
          </a:p>
          <a:p>
            <a:r>
              <a:rPr lang="en-US" sz="1000" dirty="0"/>
              <a:t>1. Successful Smoke Test </a:t>
            </a:r>
          </a:p>
          <a:p>
            <a:r>
              <a:rPr lang="en-US" sz="1000" dirty="0"/>
              <a:t>2. Resolved User Stories</a:t>
            </a:r>
          </a:p>
          <a:p>
            <a:r>
              <a:rPr lang="en-US" sz="1000" dirty="0"/>
              <a:t>3. </a:t>
            </a:r>
            <a:r>
              <a:rPr lang="en-US" sz="1000" b="1" dirty="0"/>
              <a:t>Automated Functional Test Scripts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976" y="4230024"/>
            <a:ext cx="19305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Near term automation capabilities:</a:t>
            </a:r>
          </a:p>
          <a:p>
            <a:r>
              <a:rPr lang="en-US" sz="1000" dirty="0"/>
              <a:t>*Implement solution to automatically select , execute  targeted functional test and publish results</a:t>
            </a:r>
          </a:p>
          <a:p>
            <a:endParaRPr lang="en-US" sz="1000" dirty="0"/>
          </a:p>
          <a:p>
            <a:r>
              <a:rPr lang="en-US" sz="1000" dirty="0"/>
              <a:t>** Regression test cases will be automatically selected and triggered after Functional Testing is complete.</a:t>
            </a:r>
          </a:p>
          <a:p>
            <a:endParaRPr lang="en-US" sz="1000" dirty="0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27050" y="1594884"/>
            <a:ext cx="8229600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Goal: Complete execution of functional test cases, document and report test results.</a:t>
            </a:r>
          </a:p>
        </p:txBody>
      </p:sp>
      <p:sp>
        <p:nvSpPr>
          <p:cNvPr id="46" name="Flowchart: Document 45"/>
          <p:cNvSpPr/>
          <p:nvPr/>
        </p:nvSpPr>
        <p:spPr>
          <a:xfrm>
            <a:off x="2046689" y="4495800"/>
            <a:ext cx="1818553" cy="980616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Output</a:t>
            </a:r>
          </a:p>
          <a:p>
            <a:r>
              <a:rPr lang="en-US" sz="1000" dirty="0"/>
              <a:t>1. Published Test Results</a:t>
            </a:r>
          </a:p>
          <a:p>
            <a:r>
              <a:rPr lang="en-US" sz="1000" dirty="0"/>
              <a:t>2. TFS Tasks Closed</a:t>
            </a:r>
          </a:p>
          <a:p>
            <a:r>
              <a:rPr lang="en-US" sz="1000" dirty="0"/>
              <a:t>3. User Story Closed</a:t>
            </a:r>
          </a:p>
          <a:p>
            <a:endParaRPr lang="en-US" sz="1000" dirty="0"/>
          </a:p>
        </p:txBody>
      </p:sp>
      <p:sp>
        <p:nvSpPr>
          <p:cNvPr id="33" name="Flowchart: Predefined Process 32"/>
          <p:cNvSpPr/>
          <p:nvPr/>
        </p:nvSpPr>
        <p:spPr>
          <a:xfrm>
            <a:off x="584155" y="2234767"/>
            <a:ext cx="1371601" cy="458724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Sprint Functional Testing  Starts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11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7042939" y="1987729"/>
            <a:ext cx="20668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P1 - Test Execution Cycle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P2 - Test Execution Productivity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A1 - TC  Automation Percentage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P5 - Invalid defects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Q1-Q5 - Defect Slippage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Q6 - Test Coverage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3705645" y="3352800"/>
            <a:ext cx="790155" cy="8772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Publish Test Results to  Scrum Team*</a:t>
            </a:r>
          </a:p>
        </p:txBody>
      </p:sp>
      <p:cxnSp>
        <p:nvCxnSpPr>
          <p:cNvPr id="52" name="Straight Arrow Connector 51"/>
          <p:cNvCxnSpPr>
            <a:stCxn id="32" idx="3"/>
            <a:endCxn id="13" idx="1"/>
          </p:cNvCxnSpPr>
          <p:nvPr/>
        </p:nvCxnSpPr>
        <p:spPr>
          <a:xfrm flipV="1">
            <a:off x="4495800" y="3785816"/>
            <a:ext cx="304800" cy="55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Process 73"/>
          <p:cNvSpPr/>
          <p:nvPr/>
        </p:nvSpPr>
        <p:spPr>
          <a:xfrm>
            <a:off x="6096000" y="3527815"/>
            <a:ext cx="914400" cy="5107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Analyze  Test Failure</a:t>
            </a:r>
          </a:p>
        </p:txBody>
      </p:sp>
      <p:sp>
        <p:nvSpPr>
          <p:cNvPr id="76" name="Flowchart: Predefined Process 75"/>
          <p:cNvSpPr/>
          <p:nvPr/>
        </p:nvSpPr>
        <p:spPr>
          <a:xfrm>
            <a:off x="4191000" y="2438400"/>
            <a:ext cx="965200" cy="457200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Bug Fix</a:t>
            </a:r>
          </a:p>
        </p:txBody>
      </p:sp>
      <p:sp>
        <p:nvSpPr>
          <p:cNvPr id="81" name="Flowchart: Process 80"/>
          <p:cNvSpPr/>
          <p:nvPr/>
        </p:nvSpPr>
        <p:spPr>
          <a:xfrm>
            <a:off x="6096000" y="2514600"/>
            <a:ext cx="914400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**Report Bug</a:t>
            </a:r>
          </a:p>
        </p:txBody>
      </p:sp>
      <p:cxnSp>
        <p:nvCxnSpPr>
          <p:cNvPr id="82" name="Straight Arrow Connector 81"/>
          <p:cNvCxnSpPr>
            <a:stCxn id="74" idx="0"/>
            <a:endCxn id="81" idx="2"/>
          </p:cNvCxnSpPr>
          <p:nvPr/>
        </p:nvCxnSpPr>
        <p:spPr>
          <a:xfrm flipV="1">
            <a:off x="6553200" y="2820924"/>
            <a:ext cx="0" cy="7068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1"/>
            <a:endCxn id="76" idx="3"/>
          </p:cNvCxnSpPr>
          <p:nvPr/>
        </p:nvCxnSpPr>
        <p:spPr>
          <a:xfrm flipH="1" flipV="1">
            <a:off x="5156200" y="2667000"/>
            <a:ext cx="939800" cy="7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3" idx="2"/>
            <a:endCxn id="90" idx="0"/>
          </p:cNvCxnSpPr>
          <p:nvPr/>
        </p:nvCxnSpPr>
        <p:spPr>
          <a:xfrm flipH="1">
            <a:off x="5272088" y="4218832"/>
            <a:ext cx="14287" cy="52899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edefined Process 89"/>
          <p:cNvSpPr/>
          <p:nvPr/>
        </p:nvSpPr>
        <p:spPr>
          <a:xfrm>
            <a:off x="4572000" y="4747822"/>
            <a:ext cx="1400175" cy="458724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Sprint Regression Testing  Starts</a:t>
            </a:r>
          </a:p>
        </p:txBody>
      </p:sp>
      <p:cxnSp>
        <p:nvCxnSpPr>
          <p:cNvPr id="91" name="Straight Arrow Connector 90"/>
          <p:cNvCxnSpPr>
            <a:stCxn id="90" idx="1"/>
          </p:cNvCxnSpPr>
          <p:nvPr/>
        </p:nvCxnSpPr>
        <p:spPr>
          <a:xfrm flipH="1">
            <a:off x="3865242" y="4977184"/>
            <a:ext cx="70675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6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239713"/>
            <a:ext cx="8255000" cy="1143000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Algerian" panose="04020705040A02060702" pitchFamily="82" charset="0"/>
              </a:rPr>
              <a:t>Automated Build &amp; Deployment</a:t>
            </a:r>
            <a:br>
              <a:rPr lang="en-US" sz="2800" i="1" dirty="0">
                <a:latin typeface="Algerian" panose="04020705040A02060702" pitchFamily="82" charset="0"/>
              </a:rPr>
            </a:br>
            <a:r>
              <a:rPr lang="en-US" sz="2800" i="1" dirty="0">
                <a:latin typeface="Algerian" panose="04020705040A02060702" pitchFamily="82" charset="0"/>
              </a:rPr>
              <a:t> Step 3 (regression Test)</a:t>
            </a:r>
            <a:endParaRPr lang="en-US" alt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74335" y="3533775"/>
            <a:ext cx="3651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/>
          <p:cNvSpPr/>
          <p:nvPr/>
        </p:nvSpPr>
        <p:spPr>
          <a:xfrm>
            <a:off x="1152525" y="6223000"/>
            <a:ext cx="914400" cy="228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Tester Activity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2720975" y="6223000"/>
            <a:ext cx="838200" cy="22860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Dev Activity</a:t>
            </a:r>
          </a:p>
        </p:txBody>
      </p:sp>
      <p:sp>
        <p:nvSpPr>
          <p:cNvPr id="3089" name="TextBox 39"/>
          <p:cNvSpPr txBox="1">
            <a:spLocks noChangeArrowheads="1"/>
          </p:cNvSpPr>
          <p:nvPr/>
        </p:nvSpPr>
        <p:spPr bwMode="auto">
          <a:xfrm>
            <a:off x="762000" y="5638800"/>
            <a:ext cx="6400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200" dirty="0"/>
              <a:t> **Refer Bug Reporting &amp; Triaging Slide for Bug Life Cycle Details 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355060" y="2867502"/>
            <a:ext cx="1819275" cy="1371600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Input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1. Successful Smoke Test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2. Successful Functional Test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3. Resolved User Stories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4. Optimized Regression Test Bed from prior Sprint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71488" y="1200150"/>
            <a:ext cx="8229600" cy="304800"/>
          </a:xfrm>
          <a:prstGeom prst="rect">
            <a:avLst/>
          </a:prstGeom>
        </p:spPr>
        <p:txBody>
          <a:bodyPr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000" b="1" dirty="0"/>
              <a:t>Goal: Complete execution of Regression test cases, document and report test results.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12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7162799" y="1497846"/>
            <a:ext cx="206685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P1 - Test Execution Cycle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P2 - Test Execution Productivity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A1 - TC  Automation Percentage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P5 - Invalid defects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P10 - EPET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Q1-Q5 - Defect Slippage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Q6 - Test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Q7 - Defect Density</a:t>
            </a:r>
          </a:p>
          <a:p>
            <a:endParaRPr lang="en-US" sz="1100" dirty="0"/>
          </a:p>
        </p:txBody>
      </p:sp>
      <p:sp>
        <p:nvSpPr>
          <p:cNvPr id="30" name="Flowchart: Predefined Process 29"/>
          <p:cNvSpPr/>
          <p:nvPr/>
        </p:nvSpPr>
        <p:spPr>
          <a:xfrm>
            <a:off x="743445" y="1827276"/>
            <a:ext cx="1400175" cy="458724"/>
          </a:xfrm>
          <a:prstGeom prst="flowChartPredefined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Sprint Regression Testing  Starts</a:t>
            </a:r>
          </a:p>
        </p:txBody>
      </p:sp>
      <p:sp>
        <p:nvSpPr>
          <p:cNvPr id="33" name="Flowchart: Document 32"/>
          <p:cNvSpPr/>
          <p:nvPr/>
        </p:nvSpPr>
        <p:spPr>
          <a:xfrm>
            <a:off x="4398962" y="4383634"/>
            <a:ext cx="1819275" cy="749300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Output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1. Published Test Results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2. Regression TFS Task Closed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/>
          </a:p>
        </p:txBody>
      </p:sp>
      <p:sp>
        <p:nvSpPr>
          <p:cNvPr id="34" name="Flowchart: Process 33"/>
          <p:cNvSpPr/>
          <p:nvPr/>
        </p:nvSpPr>
        <p:spPr>
          <a:xfrm>
            <a:off x="2423247" y="3147360"/>
            <a:ext cx="1005753" cy="7448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Execute Sprint Regression Test*</a:t>
            </a:r>
          </a:p>
        </p:txBody>
      </p:sp>
      <p:cxnSp>
        <p:nvCxnSpPr>
          <p:cNvPr id="37" name="Straight Arrow Connector 36"/>
          <p:cNvCxnSpPr>
            <a:stCxn id="34" idx="3"/>
            <a:endCxn id="44" idx="1"/>
          </p:cNvCxnSpPr>
          <p:nvPr/>
        </p:nvCxnSpPr>
        <p:spPr>
          <a:xfrm flipV="1">
            <a:off x="3429000" y="3506482"/>
            <a:ext cx="429045" cy="132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953000" y="3067870"/>
            <a:ext cx="971550" cy="866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Pass</a:t>
            </a:r>
          </a:p>
        </p:txBody>
      </p:sp>
      <p:cxnSp>
        <p:nvCxnSpPr>
          <p:cNvPr id="40" name="Straight Arrow Connector 39"/>
          <p:cNvCxnSpPr>
            <a:stCxn id="39" idx="3"/>
            <a:endCxn id="48" idx="1"/>
          </p:cNvCxnSpPr>
          <p:nvPr/>
        </p:nvCxnSpPr>
        <p:spPr>
          <a:xfrm flipV="1">
            <a:off x="5924550" y="3498278"/>
            <a:ext cx="323850" cy="26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76924" y="3266909"/>
            <a:ext cx="38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11800" y="3769088"/>
            <a:ext cx="37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4" name="Flowchart: Process 43"/>
          <p:cNvSpPr/>
          <p:nvPr/>
        </p:nvSpPr>
        <p:spPr>
          <a:xfrm>
            <a:off x="3858045" y="3067870"/>
            <a:ext cx="790155" cy="8772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Publish Test Results to  Scrum Team*</a:t>
            </a:r>
          </a:p>
        </p:txBody>
      </p:sp>
      <p:cxnSp>
        <p:nvCxnSpPr>
          <p:cNvPr id="47" name="Straight Arrow Connector 46"/>
          <p:cNvCxnSpPr>
            <a:stCxn id="44" idx="3"/>
            <a:endCxn id="39" idx="1"/>
          </p:cNvCxnSpPr>
          <p:nvPr/>
        </p:nvCxnSpPr>
        <p:spPr>
          <a:xfrm flipV="1">
            <a:off x="4648200" y="3500886"/>
            <a:ext cx="304800" cy="55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6248400" y="3242885"/>
            <a:ext cx="914400" cy="5107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Analyze  Test Failure</a:t>
            </a:r>
          </a:p>
        </p:txBody>
      </p:sp>
      <p:sp>
        <p:nvSpPr>
          <p:cNvPr id="49" name="Flowchart: Predefined Process 48"/>
          <p:cNvSpPr/>
          <p:nvPr/>
        </p:nvSpPr>
        <p:spPr>
          <a:xfrm>
            <a:off x="4343400" y="2153470"/>
            <a:ext cx="965200" cy="457200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Bug Fix</a:t>
            </a:r>
          </a:p>
        </p:txBody>
      </p:sp>
      <p:sp>
        <p:nvSpPr>
          <p:cNvPr id="52" name="Flowchart: Process 51"/>
          <p:cNvSpPr/>
          <p:nvPr/>
        </p:nvSpPr>
        <p:spPr>
          <a:xfrm>
            <a:off x="6248400" y="2208276"/>
            <a:ext cx="914400" cy="3825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**Report Bug</a:t>
            </a:r>
          </a:p>
        </p:txBody>
      </p:sp>
      <p:cxnSp>
        <p:nvCxnSpPr>
          <p:cNvPr id="54" name="Straight Arrow Connector 53"/>
          <p:cNvCxnSpPr>
            <a:stCxn id="48" idx="0"/>
            <a:endCxn id="52" idx="2"/>
          </p:cNvCxnSpPr>
          <p:nvPr/>
        </p:nvCxnSpPr>
        <p:spPr>
          <a:xfrm flipV="1">
            <a:off x="6705600" y="2590800"/>
            <a:ext cx="0" cy="6520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1"/>
            <a:endCxn id="49" idx="3"/>
          </p:cNvCxnSpPr>
          <p:nvPr/>
        </p:nvCxnSpPr>
        <p:spPr>
          <a:xfrm flipH="1" flipV="1">
            <a:off x="5308600" y="2382070"/>
            <a:ext cx="939800" cy="174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103" y="5145782"/>
            <a:ext cx="1930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Near term automation capabilities:</a:t>
            </a:r>
          </a:p>
          <a:p>
            <a:r>
              <a:rPr lang="en-US" sz="1000" dirty="0"/>
              <a:t>* Implement solution to automatically select , execute  targeted Regression test and publish results</a:t>
            </a:r>
          </a:p>
        </p:txBody>
      </p:sp>
      <p:cxnSp>
        <p:nvCxnSpPr>
          <p:cNvPr id="57" name="Straight Arrow Connector 56"/>
          <p:cNvCxnSpPr>
            <a:stCxn id="39" idx="2"/>
          </p:cNvCxnSpPr>
          <p:nvPr/>
        </p:nvCxnSpPr>
        <p:spPr>
          <a:xfrm>
            <a:off x="5438775" y="3933902"/>
            <a:ext cx="0" cy="4497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i="1" dirty="0">
                <a:latin typeface="Algerian" panose="04020705040A02060702" pitchFamily="82" charset="0"/>
              </a:rPr>
              <a:t>Regression &amp; smoke test  optimization</a:t>
            </a:r>
            <a:endParaRPr lang="en-US" dirty="0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2576513" y="4051300"/>
            <a:ext cx="547687" cy="12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3124200" y="3816350"/>
            <a:ext cx="1524000" cy="49530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Walkthrough Regression &amp; Smoke  Test Case Candidates by Test Review Board</a:t>
            </a:r>
          </a:p>
        </p:txBody>
      </p: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4648200" y="4064000"/>
            <a:ext cx="5334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5080000" y="3635375"/>
            <a:ext cx="1473200" cy="857250"/>
          </a:xfrm>
          <a:prstGeom prst="flowChartDecisi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Regression/ Smoke Test Approved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7010400" y="3725863"/>
            <a:ext cx="1600200" cy="6762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Add /Update Regression/Smoke Test Suite</a:t>
            </a:r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6553200" y="4064000"/>
            <a:ext cx="457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edefined Process 19"/>
          <p:cNvSpPr/>
          <p:nvPr/>
        </p:nvSpPr>
        <p:spPr>
          <a:xfrm>
            <a:off x="7010400" y="2565400"/>
            <a:ext cx="1600200" cy="79375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Automation Team automates the approved Regression/Smoke Test Suite</a:t>
            </a:r>
          </a:p>
        </p:txBody>
      </p:sp>
      <p:cxnSp>
        <p:nvCxnSpPr>
          <p:cNvPr id="22" name="Straight Arrow Connector 21"/>
          <p:cNvCxnSpPr>
            <a:stCxn id="17" idx="0"/>
          </p:cNvCxnSpPr>
          <p:nvPr/>
        </p:nvCxnSpPr>
        <p:spPr>
          <a:xfrm flipV="1">
            <a:off x="7810500" y="3382645"/>
            <a:ext cx="0" cy="343218"/>
          </a:xfrm>
          <a:prstGeom prst="straightConnector1">
            <a:avLst/>
          </a:prstGeom>
          <a:ln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22"/>
          <p:cNvSpPr txBox="1">
            <a:spLocks noChangeArrowheads="1"/>
          </p:cNvSpPr>
          <p:nvPr/>
        </p:nvSpPr>
        <p:spPr bwMode="auto">
          <a:xfrm>
            <a:off x="6477000" y="38163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100"/>
              <a:t>Yes</a:t>
            </a:r>
          </a:p>
        </p:txBody>
      </p:sp>
      <p:cxnSp>
        <p:nvCxnSpPr>
          <p:cNvPr id="25" name="Straight Arrow Connector 24"/>
          <p:cNvCxnSpPr>
            <a:stCxn id="16" idx="2"/>
            <a:endCxn id="26" idx="0"/>
          </p:cNvCxnSpPr>
          <p:nvPr/>
        </p:nvCxnSpPr>
        <p:spPr>
          <a:xfrm flipH="1">
            <a:off x="5810250" y="4492625"/>
            <a:ext cx="6350" cy="457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5105400" y="4949825"/>
            <a:ext cx="1409700" cy="612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Update test based on feedback</a:t>
            </a:r>
          </a:p>
        </p:txBody>
      </p:sp>
      <p:cxnSp>
        <p:nvCxnSpPr>
          <p:cNvPr id="28" name="Elbow Connector 27"/>
          <p:cNvCxnSpPr>
            <a:stCxn id="26" idx="1"/>
            <a:endCxn id="11" idx="2"/>
          </p:cNvCxnSpPr>
          <p:nvPr/>
        </p:nvCxnSpPr>
        <p:spPr>
          <a:xfrm rot="10800000">
            <a:off x="3886200" y="4311651"/>
            <a:ext cx="1219200" cy="94456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TextBox 28"/>
          <p:cNvSpPr txBox="1">
            <a:spLocks noChangeArrowheads="1"/>
          </p:cNvSpPr>
          <p:nvPr/>
        </p:nvSpPr>
        <p:spPr bwMode="auto">
          <a:xfrm>
            <a:off x="5851525" y="4575175"/>
            <a:ext cx="381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100"/>
              <a:t>No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891540" y="5791200"/>
            <a:ext cx="1219200" cy="30480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Analysts\Dev Leads\Test Leads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2667000" y="5791200"/>
            <a:ext cx="1219200" cy="304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Test Team Activity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4533900" y="2971800"/>
            <a:ext cx="1905000" cy="5016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Review Obsolete\Redundant Cases  in current regression suite to achieve optimization</a:t>
            </a:r>
          </a:p>
        </p:txBody>
      </p:sp>
      <p:cxnSp>
        <p:nvCxnSpPr>
          <p:cNvPr id="47" name="Straight Connector 46"/>
          <p:cNvCxnSpPr>
            <a:stCxn id="33" idx="1"/>
          </p:cNvCxnSpPr>
          <p:nvPr/>
        </p:nvCxnSpPr>
        <p:spPr>
          <a:xfrm flipH="1">
            <a:off x="3886199" y="3222625"/>
            <a:ext cx="647701" cy="0"/>
          </a:xfrm>
          <a:prstGeom prst="line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86200" y="3222625"/>
            <a:ext cx="0" cy="555625"/>
          </a:xfrm>
          <a:prstGeom prst="line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/>
          <p:cNvSpPr/>
          <p:nvPr/>
        </p:nvSpPr>
        <p:spPr>
          <a:xfrm>
            <a:off x="623888" y="3429000"/>
            <a:ext cx="1952625" cy="1447800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Input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1. List of Regression Candidates identified by Tester/Analyst during  Functional Sprint Testing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2. List of Smoke Test Candidates signed-off  by Analysts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/>
              <a:t>3. Review Board Members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6861175" y="4949825"/>
            <a:ext cx="1978025" cy="841375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/>
              <a:t>Output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900" dirty="0"/>
              <a:t>Regression Suite updated and automated.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900" dirty="0"/>
              <a:t>Smoke Test Suite updated and automated</a:t>
            </a:r>
          </a:p>
        </p:txBody>
      </p:sp>
      <p:sp>
        <p:nvSpPr>
          <p:cNvPr id="2072" name="TextBox 34"/>
          <p:cNvSpPr txBox="1">
            <a:spLocks noChangeArrowheads="1"/>
          </p:cNvSpPr>
          <p:nvPr/>
        </p:nvSpPr>
        <p:spPr bwMode="auto">
          <a:xfrm>
            <a:off x="533400" y="1389063"/>
            <a:ext cx="7353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 b="1" dirty="0"/>
              <a:t>Goal: Determine and maintain optimized Regression &amp; Smoke Test suites.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732713" y="4402138"/>
            <a:ext cx="1588" cy="5651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6945630" y="1708796"/>
            <a:ext cx="1612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P9 - CPET</a:t>
            </a:r>
          </a:p>
        </p:txBody>
      </p:sp>
    </p:spTree>
    <p:extLst>
      <p:ext uri="{BB962C8B-B14F-4D97-AF65-F5344CB8AC3E}">
        <p14:creationId xmlns:p14="http://schemas.microsoft.com/office/powerpoint/2010/main" val="310538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458" y="234286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>
                <a:latin typeface="Algerian" panose="04020705040A02060702" pitchFamily="82" charset="0"/>
              </a:rPr>
              <a:t>Sprint  Retrospective </a:t>
            </a:r>
            <a:br>
              <a:rPr lang="en-US" i="1" dirty="0">
                <a:latin typeface="Algerian" panose="04020705040A02060702" pitchFamily="82" charset="0"/>
              </a:rPr>
            </a:br>
            <a:r>
              <a:rPr lang="en-US" sz="2000" i="1" dirty="0"/>
              <a:t>Goal: Analyze sprint  performance and adopt lessons learnt in Next Sprint</a:t>
            </a:r>
            <a:endParaRPr lang="en-US" sz="2000" dirty="0"/>
          </a:p>
        </p:txBody>
      </p:sp>
      <p:cxnSp>
        <p:nvCxnSpPr>
          <p:cNvPr id="38" name="Elbow Connector 37"/>
          <p:cNvCxnSpPr>
            <a:stCxn id="61" idx="0"/>
            <a:endCxn id="58" idx="3"/>
          </p:cNvCxnSpPr>
          <p:nvPr/>
        </p:nvCxnSpPr>
        <p:spPr>
          <a:xfrm rot="16200000" flipV="1">
            <a:off x="4886437" y="1751203"/>
            <a:ext cx="512932" cy="1529630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1" idx="1"/>
            <a:endCxn id="59" idx="3"/>
          </p:cNvCxnSpPr>
          <p:nvPr/>
        </p:nvCxnSpPr>
        <p:spPr>
          <a:xfrm flipH="1">
            <a:off x="4381500" y="3039184"/>
            <a:ext cx="571500" cy="0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1" idx="2"/>
            <a:endCxn id="60" idx="3"/>
          </p:cNvCxnSpPr>
          <p:nvPr/>
        </p:nvCxnSpPr>
        <p:spPr>
          <a:xfrm rot="5400000">
            <a:off x="4828155" y="2875151"/>
            <a:ext cx="648830" cy="1510296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6" idx="3"/>
          </p:cNvCxnSpPr>
          <p:nvPr/>
        </p:nvCxnSpPr>
        <p:spPr>
          <a:xfrm>
            <a:off x="2274058" y="2200983"/>
            <a:ext cx="5800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616088" y="2479336"/>
            <a:ext cx="0" cy="340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2"/>
          </p:cNvCxnSpPr>
          <p:nvPr/>
        </p:nvCxnSpPr>
        <p:spPr>
          <a:xfrm flipH="1">
            <a:off x="3616088" y="3258968"/>
            <a:ext cx="3412" cy="4748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0" idx="2"/>
          </p:cNvCxnSpPr>
          <p:nvPr/>
        </p:nvCxnSpPr>
        <p:spPr>
          <a:xfrm flipH="1">
            <a:off x="3616088" y="4174498"/>
            <a:ext cx="19334" cy="54990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059395" y="4867984"/>
            <a:ext cx="1120823" cy="22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Activity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200" y="570607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retrospective is a collaborative process among all members, including the team, the product owner, and the Scrum Master.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Scrum Master prioritizes actions and lessons learned based on team direction.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retrospective supports team formation and bonding, particularly as many areas of conflict can be identified and dealt with.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retrospective helps build the team's sense of ownership and its self-management.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56" name="Flowchart: Document 55"/>
          <p:cNvSpPr/>
          <p:nvPr/>
        </p:nvSpPr>
        <p:spPr>
          <a:xfrm>
            <a:off x="521458" y="1676399"/>
            <a:ext cx="1752600" cy="1049168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Input:</a:t>
            </a:r>
            <a:r>
              <a:rPr lang="en-US" sz="1200" dirty="0"/>
              <a:t> </a:t>
            </a:r>
          </a:p>
          <a:p>
            <a:r>
              <a:rPr lang="en-US" sz="800" dirty="0"/>
              <a:t>1.Story Points Planned vs Achieved in prior sprint</a:t>
            </a:r>
          </a:p>
          <a:p>
            <a:r>
              <a:rPr lang="en-US" sz="800" dirty="0"/>
              <a:t>2. Hours Estimated/Burnt</a:t>
            </a:r>
          </a:p>
          <a:p>
            <a:r>
              <a:rPr lang="en-US" sz="800" dirty="0"/>
              <a:t>3. Test Design/Execution Metrics</a:t>
            </a:r>
          </a:p>
          <a:p>
            <a:r>
              <a:rPr lang="en-US" sz="800" dirty="0"/>
              <a:t>4. Bugs Reported vs Resolved</a:t>
            </a:r>
          </a:p>
          <a:p>
            <a:r>
              <a:rPr lang="en-US" sz="800" dirty="0"/>
              <a:t>5. Sprint Velocity</a:t>
            </a:r>
          </a:p>
          <a:p>
            <a:endParaRPr lang="en-US" sz="800" dirty="0"/>
          </a:p>
          <a:p>
            <a:endParaRPr lang="en-US" sz="800" dirty="0"/>
          </a:p>
          <a:p>
            <a:pPr algn="ctr"/>
            <a:endParaRPr lang="en-US" sz="1200" dirty="0"/>
          </a:p>
        </p:txBody>
      </p:sp>
      <p:sp>
        <p:nvSpPr>
          <p:cNvPr id="57" name="Flowchart: Document 56"/>
          <p:cNvSpPr/>
          <p:nvPr/>
        </p:nvSpPr>
        <p:spPr>
          <a:xfrm>
            <a:off x="2901855" y="4714164"/>
            <a:ext cx="1600200" cy="848436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Output: </a:t>
            </a:r>
          </a:p>
          <a:p>
            <a:r>
              <a:rPr lang="en-US" sz="800" dirty="0"/>
              <a:t>1. Sprint Retrospective MOM prepared to adopt Lessons Learnt and track  mentioned  input parameters for comparison</a:t>
            </a:r>
          </a:p>
          <a:p>
            <a:endParaRPr lang="en-US" sz="800" dirty="0"/>
          </a:p>
          <a:p>
            <a:pPr algn="ctr"/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2854088" y="2039768"/>
            <a:ext cx="1524000" cy="439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 what went well during Sprint Cycle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857500" y="2819400"/>
            <a:ext cx="1524000" cy="439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 what went wrong during Sprint Cycle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3422" y="3734930"/>
            <a:ext cx="1524000" cy="439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 what we could do differently to improve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4953000" y="2772484"/>
            <a:ext cx="1909435" cy="5334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Scrum </a:t>
            </a:r>
            <a:r>
              <a:rPr lang="en-US" sz="1000" dirty="0"/>
              <a:t>Master/Product owner /Analysts /Testers/Developers </a:t>
            </a:r>
            <a:r>
              <a:rPr lang="en-US" sz="1050" dirty="0"/>
              <a:t>Inputs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6930390" y="1366255"/>
            <a:ext cx="2213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Velocity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P9 - CPET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P10 - EPET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P11 - Analyst Time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Q7 - Defect Density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Q1- Q5 - Defect Slippage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Q6 - Test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A1 - Test Automation Percentage</a:t>
            </a:r>
          </a:p>
        </p:txBody>
      </p:sp>
    </p:spTree>
    <p:extLst>
      <p:ext uri="{BB962C8B-B14F-4D97-AF65-F5344CB8AC3E}">
        <p14:creationId xmlns:p14="http://schemas.microsoft.com/office/powerpoint/2010/main" val="113263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59830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Algerian" panose="04020705040A02060702" pitchFamily="82" charset="0"/>
              </a:rPr>
              <a:t>Sprint Timelines &amp; Activities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433886" y="2274301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45992" y="22393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68449" y="2274301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838200"/>
            <a:ext cx="6248400" cy="461300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lIns="274320" tIns="274320" rIns="182880" bIns="182880" anchor="ctr"/>
          <a:lstStyle>
            <a:defPPr>
              <a:defRPr lang="en-US"/>
            </a:defPPr>
            <a:lvl1pPr defTabSz="457200" fontAlgn="auto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80000"/>
              <a:defRPr sz="1600" b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marL="461963" lvl="1" indent="-407988" ea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Wingdings" pitchFamily="2" charset="2"/>
              <a:buChar char="²"/>
              <a:defRPr/>
            </a:pPr>
            <a:endParaRPr lang="en-US" sz="1600" b="1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21680" y="1832519"/>
            <a:ext cx="2721520" cy="3124200"/>
          </a:xfrm>
          <a:prstGeom prst="stripedRightArrow">
            <a:avLst>
              <a:gd name="adj1" fmla="val 70838"/>
              <a:gd name="adj2" fmla="val 30647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4681519"/>
              <a:satOff val="-5839"/>
              <a:lumOff val="1373"/>
              <a:alphaOff val="0"/>
            </a:schemeClr>
          </a:fillRef>
          <a:effectRef idx="1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Early Defect detection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Cost of Fixing Defects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daily builds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cost of QA delivery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Adherence to planned schedules and budgets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24118" y="22393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0192" y="2252431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33518" y="21631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3855" y="2226305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963255" y="943968"/>
            <a:ext cx="5952144" cy="381000"/>
          </a:xfrm>
          <a:prstGeom prst="roundRect">
            <a:avLst/>
          </a:prstGeom>
          <a:gradFill>
            <a:gsLst>
              <a:gs pos="34000">
                <a:schemeClr val="accent1">
                  <a:shade val="51000"/>
                  <a:satMod val="130000"/>
                </a:schemeClr>
              </a:gs>
              <a:gs pos="75000">
                <a:schemeClr val="accent1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Release 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963254" y="1401168"/>
            <a:ext cx="1957387" cy="381000"/>
          </a:xfrm>
          <a:prstGeom prst="roundRect">
            <a:avLst/>
          </a:prstGeom>
          <a:gradFill>
            <a:gsLst>
              <a:gs pos="35000">
                <a:schemeClr val="accent3">
                  <a:shade val="51000"/>
                  <a:satMod val="130000"/>
                </a:schemeClr>
              </a:gs>
              <a:gs pos="75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Sprint 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96842" y="1401168"/>
            <a:ext cx="1939018" cy="381000"/>
          </a:xfrm>
          <a:prstGeom prst="roundRect">
            <a:avLst/>
          </a:prstGeom>
          <a:gradFill>
            <a:gsLst>
              <a:gs pos="35000">
                <a:schemeClr val="accent3">
                  <a:shade val="51000"/>
                  <a:satMod val="130000"/>
                </a:schemeClr>
              </a:gs>
              <a:gs pos="75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Sprint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975728" y="1401168"/>
            <a:ext cx="1939671" cy="381000"/>
          </a:xfrm>
          <a:prstGeom prst="roundRect">
            <a:avLst/>
          </a:prstGeom>
          <a:gradFill>
            <a:gsLst>
              <a:gs pos="35000">
                <a:schemeClr val="accent3">
                  <a:shade val="51000"/>
                  <a:satMod val="130000"/>
                </a:schemeClr>
              </a:gs>
              <a:gs pos="75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Sprint 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066832" y="1849836"/>
            <a:ext cx="457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25255" y="1849836"/>
            <a:ext cx="457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07467" y="1849836"/>
            <a:ext cx="457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118166" y="1858368"/>
            <a:ext cx="457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35146" y="1858368"/>
            <a:ext cx="457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 Light" panose="020B0502040204020203" pitchFamily="34" charset="0"/>
                <a:cs typeface="Segoe UI Light" panose="020B0502040204020203" pitchFamily="34" charset="0"/>
              </a:rPr>
              <a:t>W2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398167" y="1858368"/>
            <a:ext cx="457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 Light" panose="020B0502040204020203" pitchFamily="34" charset="0"/>
                <a:cs typeface="Segoe UI Light" panose="020B0502040204020203" pitchFamily="34" charset="0"/>
              </a:rPr>
              <a:t>W3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43833" y="1865194"/>
            <a:ext cx="457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 Light" panose="020B0502040204020203" pitchFamily="34" charset="0"/>
                <a:cs typeface="Segoe UI Light" panose="020B0502040204020203" pitchFamily="34" charset="0"/>
              </a:rPr>
              <a:t>W1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61128" y="3024445"/>
            <a:ext cx="428375" cy="172034"/>
          </a:xfrm>
          <a:prstGeom prst="roundRect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96842" y="4028032"/>
            <a:ext cx="18787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 acceptance criteria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 non acceptance criteria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Optimize test cases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Automate test cases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959003" y="22393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187227" y="3519545"/>
            <a:ext cx="728172" cy="162537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RTB + S1 + S2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414718" y="2226305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05318" y="21631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214359" y="5744244"/>
            <a:ext cx="777240" cy="182880"/>
          </a:xfrm>
          <a:prstGeom prst="roundRect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214360" y="5991856"/>
            <a:ext cx="777240" cy="182880"/>
          </a:xfrm>
          <a:prstGeom prst="roundRect">
            <a:avLst/>
          </a:prstGeom>
          <a:solidFill>
            <a:srgbClr val="DE5F00"/>
          </a:solidFill>
          <a:ln>
            <a:solidFill>
              <a:srgbClr val="DE5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214360" y="6231406"/>
            <a:ext cx="777240" cy="205305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6832" y="5892772"/>
            <a:ext cx="266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CONTINUOUS</a:t>
            </a:r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AUTOMATED SMOKE (CI) AFTER EVERY BUILD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1795" y="5715000"/>
            <a:ext cx="191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TESTING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11795" y="5985703"/>
            <a:ext cx="191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FUNCTIONAL TESTING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0" y="6214303"/>
            <a:ext cx="2890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&amp; REGRESSION TESTING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59992" y="2331005"/>
            <a:ext cx="1910441" cy="19425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 Development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07283" y="2334505"/>
            <a:ext cx="1910441" cy="19425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 Development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715103" y="1849836"/>
            <a:ext cx="457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 Light" panose="020B0502040204020203" pitchFamily="34" charset="0"/>
                <a:cs typeface="Segoe UI Light" panose="020B0502040204020203" pitchFamily="34" charset="0"/>
              </a:rPr>
              <a:t>W2</a:t>
            </a:r>
            <a:endParaRPr lang="en-US" sz="1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55214" y="1849836"/>
            <a:ext cx="4572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W3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988483" y="2328587"/>
            <a:ext cx="1910441" cy="19425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 Development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7287684" y="2822481"/>
            <a:ext cx="1603002" cy="129130"/>
          </a:xfrm>
          <a:prstGeom prst="roundRect">
            <a:avLst/>
          </a:prstGeom>
          <a:solidFill>
            <a:srgbClr val="DE5F00"/>
          </a:solidFill>
          <a:ln>
            <a:solidFill>
              <a:srgbClr val="DE5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 TESTING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239401" y="2816329"/>
            <a:ext cx="1664646" cy="155776"/>
          </a:xfrm>
          <a:prstGeom prst="roundRect">
            <a:avLst/>
          </a:prstGeom>
          <a:solidFill>
            <a:srgbClr val="DE5F00"/>
          </a:solidFill>
          <a:ln>
            <a:solidFill>
              <a:srgbClr val="DE5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 TESTING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477000" y="3016071"/>
            <a:ext cx="428375" cy="172034"/>
          </a:xfrm>
          <a:prstGeom prst="roundRect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462311" y="3023209"/>
            <a:ext cx="428375" cy="172034"/>
          </a:xfrm>
          <a:prstGeom prst="roundRect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735146" y="3273342"/>
            <a:ext cx="1179624" cy="19354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S2 Fix &amp; Retest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715103" y="3266841"/>
            <a:ext cx="1200297" cy="19603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S3 Fix &amp; Retest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60460" y="4025205"/>
            <a:ext cx="187874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Complete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acceptance criteria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Complete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 acceptance criteria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Optimize test cases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Automate test cases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Continuous Regression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063314" y="25908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528752" y="25908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083496" y="25908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75366" y="25977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072521" y="25911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537959" y="25911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16182" y="25908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608052" y="25977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105207" y="25911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570645" y="25911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960460" y="2161109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8213238" y="5490917"/>
            <a:ext cx="778361" cy="19125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08092" y="5478162"/>
            <a:ext cx="191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FOR SPRINT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50365" y="25977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173512" y="25977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87485" y="2822481"/>
            <a:ext cx="1649054" cy="156224"/>
          </a:xfrm>
          <a:prstGeom prst="roundRect">
            <a:avLst/>
          </a:prstGeom>
          <a:solidFill>
            <a:srgbClr val="DE5F00"/>
          </a:solidFill>
          <a:ln>
            <a:solidFill>
              <a:srgbClr val="DE5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 TESTING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12914" y="3519545"/>
            <a:ext cx="728172" cy="162537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RTB + S1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121255" y="3519544"/>
            <a:ext cx="728172" cy="162537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RTB</a:t>
            </a:r>
          </a:p>
        </p:txBody>
      </p:sp>
      <p:sp>
        <p:nvSpPr>
          <p:cNvPr id="69" name="Rounded Rectangle 50">
            <a:extLst>
              <a:ext uri="{FF2B5EF4-FFF2-40B4-BE49-F238E27FC236}">
                <a16:creationId xmlns="" xmlns:a16="http://schemas.microsoft.com/office/drawing/2014/main" id="{A265073B-9105-4412-8992-9FAD0433F63D}"/>
              </a:ext>
            </a:extLst>
          </p:cNvPr>
          <p:cNvSpPr/>
          <p:nvPr/>
        </p:nvSpPr>
        <p:spPr>
          <a:xfrm>
            <a:off x="4062861" y="3809695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ounded Rectangle 51">
            <a:extLst>
              <a:ext uri="{FF2B5EF4-FFF2-40B4-BE49-F238E27FC236}">
                <a16:creationId xmlns="" xmlns:a16="http://schemas.microsoft.com/office/drawing/2014/main" id="{E15A3F29-B7F3-4609-9BEE-670BE0804AC0}"/>
              </a:ext>
            </a:extLst>
          </p:cNvPr>
          <p:cNvSpPr/>
          <p:nvPr/>
        </p:nvSpPr>
        <p:spPr>
          <a:xfrm>
            <a:off x="4528299" y="3809695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ounded Rectangle 52">
            <a:extLst>
              <a:ext uri="{FF2B5EF4-FFF2-40B4-BE49-F238E27FC236}">
                <a16:creationId xmlns="" xmlns:a16="http://schemas.microsoft.com/office/drawing/2014/main" id="{4C6F25B5-2448-4914-8F85-A9B700A6ECA5}"/>
              </a:ext>
            </a:extLst>
          </p:cNvPr>
          <p:cNvSpPr/>
          <p:nvPr/>
        </p:nvSpPr>
        <p:spPr>
          <a:xfrm>
            <a:off x="5083043" y="3809695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ounded Rectangle 53">
            <a:extLst>
              <a:ext uri="{FF2B5EF4-FFF2-40B4-BE49-F238E27FC236}">
                <a16:creationId xmlns="" xmlns:a16="http://schemas.microsoft.com/office/drawing/2014/main" id="{134A00AA-C0F6-4249-9AAE-22FE3C0B83FC}"/>
              </a:ext>
            </a:extLst>
          </p:cNvPr>
          <p:cNvSpPr/>
          <p:nvPr/>
        </p:nvSpPr>
        <p:spPr>
          <a:xfrm>
            <a:off x="5574913" y="3816608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ounded Rectangle 54">
            <a:extLst>
              <a:ext uri="{FF2B5EF4-FFF2-40B4-BE49-F238E27FC236}">
                <a16:creationId xmlns="" xmlns:a16="http://schemas.microsoft.com/office/drawing/2014/main" id="{60E1D999-ED87-4A41-A4C2-666F9BA93255}"/>
              </a:ext>
            </a:extLst>
          </p:cNvPr>
          <p:cNvSpPr/>
          <p:nvPr/>
        </p:nvSpPr>
        <p:spPr>
          <a:xfrm>
            <a:off x="6072068" y="3810000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ounded Rectangle 55">
            <a:extLst>
              <a:ext uri="{FF2B5EF4-FFF2-40B4-BE49-F238E27FC236}">
                <a16:creationId xmlns="" xmlns:a16="http://schemas.microsoft.com/office/drawing/2014/main" id="{0A655A29-C09B-4E29-9B74-F03E5A91A609}"/>
              </a:ext>
            </a:extLst>
          </p:cNvPr>
          <p:cNvSpPr/>
          <p:nvPr/>
        </p:nvSpPr>
        <p:spPr>
          <a:xfrm>
            <a:off x="6537506" y="3810000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56">
            <a:extLst>
              <a:ext uri="{FF2B5EF4-FFF2-40B4-BE49-F238E27FC236}">
                <a16:creationId xmlns="" xmlns:a16="http://schemas.microsoft.com/office/drawing/2014/main" id="{5B6ADEB2-A5C5-416A-B620-F0BD39FC84A2}"/>
              </a:ext>
            </a:extLst>
          </p:cNvPr>
          <p:cNvSpPr/>
          <p:nvPr/>
        </p:nvSpPr>
        <p:spPr>
          <a:xfrm>
            <a:off x="7115729" y="3809695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Rounded Rectangle 57">
            <a:extLst>
              <a:ext uri="{FF2B5EF4-FFF2-40B4-BE49-F238E27FC236}">
                <a16:creationId xmlns="" xmlns:a16="http://schemas.microsoft.com/office/drawing/2014/main" id="{171F7C8B-B43B-4DD4-AD74-ABEF6485E6D0}"/>
              </a:ext>
            </a:extLst>
          </p:cNvPr>
          <p:cNvSpPr/>
          <p:nvPr/>
        </p:nvSpPr>
        <p:spPr>
          <a:xfrm>
            <a:off x="7607599" y="3816608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7" name="Rounded Rectangle 58">
            <a:extLst>
              <a:ext uri="{FF2B5EF4-FFF2-40B4-BE49-F238E27FC236}">
                <a16:creationId xmlns="" xmlns:a16="http://schemas.microsoft.com/office/drawing/2014/main" id="{B1B086AC-FDB3-4AE1-A6E0-9CA5ACFBFE7C}"/>
              </a:ext>
            </a:extLst>
          </p:cNvPr>
          <p:cNvSpPr/>
          <p:nvPr/>
        </p:nvSpPr>
        <p:spPr>
          <a:xfrm>
            <a:off x="8104754" y="3810000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Rounded Rectangle 59">
            <a:extLst>
              <a:ext uri="{FF2B5EF4-FFF2-40B4-BE49-F238E27FC236}">
                <a16:creationId xmlns="" xmlns:a16="http://schemas.microsoft.com/office/drawing/2014/main" id="{21282CEA-ECCE-495D-BEA8-636014B721CF}"/>
              </a:ext>
            </a:extLst>
          </p:cNvPr>
          <p:cNvSpPr/>
          <p:nvPr/>
        </p:nvSpPr>
        <p:spPr>
          <a:xfrm>
            <a:off x="8570192" y="3810000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9" name="Rounded Rectangle 63">
            <a:extLst>
              <a:ext uri="{FF2B5EF4-FFF2-40B4-BE49-F238E27FC236}">
                <a16:creationId xmlns="" xmlns:a16="http://schemas.microsoft.com/office/drawing/2014/main" id="{FCAEBC0C-467B-4156-B857-8503E7FC7DBA}"/>
              </a:ext>
            </a:extLst>
          </p:cNvPr>
          <p:cNvSpPr/>
          <p:nvPr/>
        </p:nvSpPr>
        <p:spPr>
          <a:xfrm>
            <a:off x="3649912" y="3816608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ounded Rectangle 64">
            <a:extLst>
              <a:ext uri="{FF2B5EF4-FFF2-40B4-BE49-F238E27FC236}">
                <a16:creationId xmlns="" xmlns:a16="http://schemas.microsoft.com/office/drawing/2014/main" id="{5BA83639-3AB2-4A4A-B24C-F927185663D7}"/>
              </a:ext>
            </a:extLst>
          </p:cNvPr>
          <p:cNvSpPr/>
          <p:nvPr/>
        </p:nvSpPr>
        <p:spPr>
          <a:xfrm>
            <a:off x="3173059" y="3816608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Rounded Rectangle 59">
            <a:extLst>
              <a:ext uri="{FF2B5EF4-FFF2-40B4-BE49-F238E27FC236}">
                <a16:creationId xmlns="" xmlns:a16="http://schemas.microsoft.com/office/drawing/2014/main" id="{26616945-0A58-4C18-96D7-40FEACDBB7E1}"/>
              </a:ext>
            </a:extLst>
          </p:cNvPr>
          <p:cNvSpPr/>
          <p:nvPr/>
        </p:nvSpPr>
        <p:spPr>
          <a:xfrm>
            <a:off x="2743200" y="5635451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60192C7-F5DE-4CA2-90CA-4323A3134112}"/>
              </a:ext>
            </a:extLst>
          </p:cNvPr>
          <p:cNvSpPr txBox="1"/>
          <p:nvPr/>
        </p:nvSpPr>
        <p:spPr>
          <a:xfrm>
            <a:off x="2812929" y="5586671"/>
            <a:ext cx="2922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DAILY REGRESSION (FUTURE ENHANCEMENT)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A8F1786A-E662-4653-837B-B1EA0CDCD1C6}"/>
              </a:ext>
            </a:extLst>
          </p:cNvPr>
          <p:cNvCxnSpPr/>
          <p:nvPr/>
        </p:nvCxnSpPr>
        <p:spPr>
          <a:xfrm>
            <a:off x="5818754" y="5490917"/>
            <a:ext cx="0" cy="12305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Rounded Rectangle 33">
            <a:extLst>
              <a:ext uri="{FF2B5EF4-FFF2-40B4-BE49-F238E27FC236}">
                <a16:creationId xmlns="" xmlns:a16="http://schemas.microsoft.com/office/drawing/2014/main" id="{503DA2DE-6F22-46B4-AB92-37E1EABDD4DE}"/>
              </a:ext>
            </a:extLst>
          </p:cNvPr>
          <p:cNvSpPr/>
          <p:nvPr/>
        </p:nvSpPr>
        <p:spPr>
          <a:xfrm>
            <a:off x="2743200" y="5948211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Rounded Rectangle 47">
            <a:extLst>
              <a:ext uri="{FF2B5EF4-FFF2-40B4-BE49-F238E27FC236}">
                <a16:creationId xmlns="" xmlns:a16="http://schemas.microsoft.com/office/drawing/2014/main" id="{92DDB85F-3FE8-474F-8ABF-2C27353452B6}"/>
              </a:ext>
            </a:extLst>
          </p:cNvPr>
          <p:cNvSpPr/>
          <p:nvPr/>
        </p:nvSpPr>
        <p:spPr>
          <a:xfrm>
            <a:off x="3725255" y="3266322"/>
            <a:ext cx="1216578" cy="2026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S1 Fix &amp; Retest</a:t>
            </a:r>
          </a:p>
        </p:txBody>
      </p:sp>
      <p:sp>
        <p:nvSpPr>
          <p:cNvPr id="86" name="Rounded Rectangle 47">
            <a:extLst>
              <a:ext uri="{FF2B5EF4-FFF2-40B4-BE49-F238E27FC236}">
                <a16:creationId xmlns="" xmlns:a16="http://schemas.microsoft.com/office/drawing/2014/main" id="{26E464DB-64BB-44BB-8CD3-8E479EA05E9E}"/>
              </a:ext>
            </a:extLst>
          </p:cNvPr>
          <p:cNvSpPr/>
          <p:nvPr/>
        </p:nvSpPr>
        <p:spPr>
          <a:xfrm>
            <a:off x="8230911" y="6521078"/>
            <a:ext cx="760688" cy="2026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AF3D2A23-C229-48E1-9377-E11DF7557C67}"/>
              </a:ext>
            </a:extLst>
          </p:cNvPr>
          <p:cNvSpPr txBox="1"/>
          <p:nvPr/>
        </p:nvSpPr>
        <p:spPr>
          <a:xfrm>
            <a:off x="5334000" y="6500091"/>
            <a:ext cx="2890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SPRINT BUG FIX &amp; RETEST</a:t>
            </a:r>
          </a:p>
        </p:txBody>
      </p:sp>
    </p:spTree>
    <p:extLst>
      <p:ext uri="{BB962C8B-B14F-4D97-AF65-F5344CB8AC3E}">
        <p14:creationId xmlns:p14="http://schemas.microsoft.com/office/powerpoint/2010/main" val="35932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192" y="214250"/>
            <a:ext cx="7620000" cy="859830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latin typeface="Algerian" panose="04020705040A02060702" pitchFamily="82" charset="0"/>
              </a:rPr>
              <a:t>Functional Testing in Sprint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433886" y="2274301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45992" y="22393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68449" y="2274301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838200"/>
            <a:ext cx="6248400" cy="461300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lIns="274320" tIns="274320" rIns="182880" bIns="182880" anchor="ctr"/>
          <a:lstStyle>
            <a:defPPr>
              <a:defRPr lang="en-US"/>
            </a:defPPr>
            <a:lvl1pPr defTabSz="457200" fontAlgn="auto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80000"/>
              <a:defRPr sz="1600" b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marL="461963" lvl="1" indent="-407988" ea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Wingdings" pitchFamily="2" charset="2"/>
              <a:buChar char="²"/>
              <a:defRPr/>
            </a:pPr>
            <a:endParaRPr lang="en-US" sz="1600" b="1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21680" y="1832519"/>
            <a:ext cx="2721520" cy="3124200"/>
          </a:xfrm>
          <a:prstGeom prst="stripedRightArrow">
            <a:avLst>
              <a:gd name="adj1" fmla="val 70838"/>
              <a:gd name="adj2" fmla="val 30647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4681519"/>
              <a:satOff val="-5839"/>
              <a:lumOff val="1373"/>
              <a:alphaOff val="0"/>
            </a:schemeClr>
          </a:fillRef>
          <a:effectRef idx="1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Early Defect detection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Cost of Fixing Defects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daily builds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cost of QA delivery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Adherence to planned schedules and budgets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24118" y="22393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0192" y="2252431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33518" y="21631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53855" y="2226305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963255" y="943968"/>
            <a:ext cx="5952144" cy="381000"/>
          </a:xfrm>
          <a:prstGeom prst="roundRect">
            <a:avLst/>
          </a:prstGeom>
          <a:gradFill>
            <a:gsLst>
              <a:gs pos="34000">
                <a:schemeClr val="accent1">
                  <a:shade val="51000"/>
                  <a:satMod val="130000"/>
                </a:schemeClr>
              </a:gs>
              <a:gs pos="75000">
                <a:schemeClr val="accent1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Sprint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63254" y="1401168"/>
            <a:ext cx="1957387" cy="381000"/>
          </a:xfrm>
          <a:prstGeom prst="roundRect">
            <a:avLst/>
          </a:prstGeom>
          <a:gradFill>
            <a:gsLst>
              <a:gs pos="35000">
                <a:schemeClr val="accent3">
                  <a:shade val="51000"/>
                  <a:satMod val="130000"/>
                </a:schemeClr>
              </a:gs>
              <a:gs pos="75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6842" y="1401168"/>
            <a:ext cx="1939018" cy="381000"/>
          </a:xfrm>
          <a:prstGeom prst="roundRect">
            <a:avLst/>
          </a:prstGeom>
          <a:gradFill>
            <a:gsLst>
              <a:gs pos="35000">
                <a:schemeClr val="accent3">
                  <a:shade val="51000"/>
                  <a:satMod val="130000"/>
                </a:schemeClr>
              </a:gs>
              <a:gs pos="75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W2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75728" y="1401168"/>
            <a:ext cx="1939671" cy="381000"/>
          </a:xfrm>
          <a:prstGeom prst="roundRect">
            <a:avLst/>
          </a:prstGeom>
          <a:gradFill>
            <a:gsLst>
              <a:gs pos="35000">
                <a:schemeClr val="accent3">
                  <a:shade val="51000"/>
                  <a:satMod val="130000"/>
                </a:schemeClr>
              </a:gs>
              <a:gs pos="75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W3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959003" y="22393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4718" y="2226305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05318" y="21631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8214359" y="5744244"/>
            <a:ext cx="777240" cy="182880"/>
          </a:xfrm>
          <a:prstGeom prst="roundRect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214360" y="5991856"/>
            <a:ext cx="777240" cy="182880"/>
          </a:xfrm>
          <a:prstGeom prst="roundRect">
            <a:avLst/>
          </a:prstGeom>
          <a:solidFill>
            <a:srgbClr val="DE5F00"/>
          </a:solidFill>
          <a:ln>
            <a:solidFill>
              <a:srgbClr val="DE5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214360" y="6231406"/>
            <a:ext cx="777240" cy="205305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6832" y="5892772"/>
            <a:ext cx="266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CONTINUOUS</a:t>
            </a:r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AUTOMATED SMOKE (CI) AFTER EVERY BUILD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1795" y="5715000"/>
            <a:ext cx="191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TESTING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11795" y="5985703"/>
            <a:ext cx="191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FUNCTIONAL TESTING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0" y="6214303"/>
            <a:ext cx="2890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&amp; REGRESSION TESTING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59992" y="1935849"/>
            <a:ext cx="1910441" cy="19425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07283" y="1939349"/>
            <a:ext cx="1910441" cy="19425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988483" y="1933431"/>
            <a:ext cx="1910441" cy="19425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239000" y="3016070"/>
            <a:ext cx="1575032" cy="172326"/>
          </a:xfrm>
          <a:prstGeom prst="roundRect">
            <a:avLst/>
          </a:prstGeom>
          <a:solidFill>
            <a:srgbClr val="008A3E"/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735146" y="3273342"/>
            <a:ext cx="3078886" cy="17648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Bug </a:t>
            </a:r>
            <a:r>
              <a:rPr lang="en-US" sz="11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 &amp; Retest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60460" y="4025205"/>
            <a:ext cx="18787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 acceptance criteria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 non acceptance criteria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Optimize test cases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Automate test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cases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063314" y="22860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528752" y="22860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083496" y="22860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75366" y="22929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072521" y="22863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537959" y="22863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16182" y="22860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608052" y="22929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105207" y="22863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570645" y="22863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960460" y="2161109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8213238" y="5490917"/>
            <a:ext cx="778361" cy="19125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08092" y="5478162"/>
            <a:ext cx="191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FOR </a:t>
            </a:r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SPRINIT</a:t>
            </a:r>
            <a:endParaRPr lang="en-US"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650365" y="22929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173512" y="22929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4528298" y="2784731"/>
            <a:ext cx="4310901" cy="188014"/>
          </a:xfrm>
          <a:prstGeom prst="roundRect">
            <a:avLst/>
          </a:prstGeom>
          <a:solidFill>
            <a:srgbClr val="DE5F00"/>
          </a:solidFill>
          <a:ln>
            <a:solidFill>
              <a:srgbClr val="DE5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 </a:t>
            </a:r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TESTING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5735147" y="3519545"/>
            <a:ext cx="3078886" cy="150211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Integration &amp; Regression </a:t>
            </a:r>
            <a:endParaRPr lang="en-US" sz="11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ounded Rectangle 51">
            <a:extLst>
              <a:ext uri="{FF2B5EF4-FFF2-40B4-BE49-F238E27FC236}">
                <a16:creationId xmlns="" xmlns:a16="http://schemas.microsoft.com/office/drawing/2014/main" id="{E15A3F29-B7F3-4609-9BEE-670BE0804AC0}"/>
              </a:ext>
            </a:extLst>
          </p:cNvPr>
          <p:cNvSpPr/>
          <p:nvPr/>
        </p:nvSpPr>
        <p:spPr>
          <a:xfrm>
            <a:off x="4528299" y="3809695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ounded Rectangle 55">
            <a:extLst>
              <a:ext uri="{FF2B5EF4-FFF2-40B4-BE49-F238E27FC236}">
                <a16:creationId xmlns="" xmlns:a16="http://schemas.microsoft.com/office/drawing/2014/main" id="{0A655A29-C09B-4E29-9B74-F03E5A91A609}"/>
              </a:ext>
            </a:extLst>
          </p:cNvPr>
          <p:cNvSpPr/>
          <p:nvPr/>
        </p:nvSpPr>
        <p:spPr>
          <a:xfrm>
            <a:off x="6537506" y="3810000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Rounded Rectangle 59">
            <a:extLst>
              <a:ext uri="{FF2B5EF4-FFF2-40B4-BE49-F238E27FC236}">
                <a16:creationId xmlns="" xmlns:a16="http://schemas.microsoft.com/office/drawing/2014/main" id="{21282CEA-ECCE-495D-BEA8-636014B721CF}"/>
              </a:ext>
            </a:extLst>
          </p:cNvPr>
          <p:cNvSpPr/>
          <p:nvPr/>
        </p:nvSpPr>
        <p:spPr>
          <a:xfrm>
            <a:off x="8570192" y="3810000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Rounded Rectangle 59">
            <a:extLst>
              <a:ext uri="{FF2B5EF4-FFF2-40B4-BE49-F238E27FC236}">
                <a16:creationId xmlns="" xmlns:a16="http://schemas.microsoft.com/office/drawing/2014/main" id="{26616945-0A58-4C18-96D7-40FEACDBB7E1}"/>
              </a:ext>
            </a:extLst>
          </p:cNvPr>
          <p:cNvSpPr/>
          <p:nvPr/>
        </p:nvSpPr>
        <p:spPr>
          <a:xfrm>
            <a:off x="2743200" y="5635451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60192C7-F5DE-4CA2-90CA-4323A3134112}"/>
              </a:ext>
            </a:extLst>
          </p:cNvPr>
          <p:cNvSpPr txBox="1"/>
          <p:nvPr/>
        </p:nvSpPr>
        <p:spPr>
          <a:xfrm>
            <a:off x="2812929" y="5586671"/>
            <a:ext cx="2922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WEEKLY MINI REGRESSION</a:t>
            </a:r>
            <a:endParaRPr lang="en-US"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A8F1786A-E662-4653-837B-B1EA0CDCD1C6}"/>
              </a:ext>
            </a:extLst>
          </p:cNvPr>
          <p:cNvCxnSpPr/>
          <p:nvPr/>
        </p:nvCxnSpPr>
        <p:spPr>
          <a:xfrm>
            <a:off x="5818754" y="5490917"/>
            <a:ext cx="0" cy="12305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Rounded Rectangle 33">
            <a:extLst>
              <a:ext uri="{FF2B5EF4-FFF2-40B4-BE49-F238E27FC236}">
                <a16:creationId xmlns="" xmlns:a16="http://schemas.microsoft.com/office/drawing/2014/main" id="{503DA2DE-6F22-46B4-AB92-37E1EABDD4DE}"/>
              </a:ext>
            </a:extLst>
          </p:cNvPr>
          <p:cNvSpPr/>
          <p:nvPr/>
        </p:nvSpPr>
        <p:spPr>
          <a:xfrm>
            <a:off x="2743200" y="5948211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="" xmlns:a16="http://schemas.microsoft.com/office/drawing/2014/main" id="{26E464DB-64BB-44BB-8CD3-8E479EA05E9E}"/>
              </a:ext>
            </a:extLst>
          </p:cNvPr>
          <p:cNvSpPr/>
          <p:nvPr/>
        </p:nvSpPr>
        <p:spPr>
          <a:xfrm>
            <a:off x="8230911" y="6521078"/>
            <a:ext cx="760688" cy="2026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AF3D2A23-C229-48E1-9377-E11DF7557C67}"/>
              </a:ext>
            </a:extLst>
          </p:cNvPr>
          <p:cNvSpPr txBox="1"/>
          <p:nvPr/>
        </p:nvSpPr>
        <p:spPr>
          <a:xfrm>
            <a:off x="5334000" y="6500091"/>
            <a:ext cx="2890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SPRINT BUG FIX &amp; RETEST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147893" y="2556019"/>
            <a:ext cx="2852112" cy="1590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 DESIGN &amp; REVIEW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776749" y="6499095"/>
            <a:ext cx="824809" cy="2373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1224" y="6493330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DESIGN &amp; </a:t>
            </a:r>
            <a:r>
              <a:rPr lang="en-US" sz="11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REVIEW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996842" y="4028032"/>
            <a:ext cx="18787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Complete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 design and Review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Identify Regression cases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SzPct val="90000"/>
            </a:pP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48" y="-16086"/>
            <a:ext cx="7620000" cy="859830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latin typeface="Algerian" panose="04020705040A02060702" pitchFamily="82" charset="0"/>
              </a:rPr>
              <a:t>Regression Testing in Sprint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433886" y="2274301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45992" y="22393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68449" y="2274301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838200"/>
            <a:ext cx="6248400" cy="461300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txBody>
          <a:bodyPr lIns="274320" tIns="274320" rIns="182880" bIns="182880" anchor="ctr"/>
          <a:lstStyle>
            <a:defPPr>
              <a:defRPr lang="en-US"/>
            </a:defPPr>
            <a:lvl1pPr defTabSz="457200" fontAlgn="auto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Pct val="80000"/>
              <a:defRPr sz="1600" b="0">
                <a:solidFill>
                  <a:schemeClr val="tx1">
                    <a:lumMod val="85000"/>
                    <a:lumOff val="15000"/>
                    <a:alpha val="99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pPr marL="461963" lvl="1" indent="-407988" eaLnBrk="0" hangingPunc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0000"/>
              <a:buFont typeface="Wingdings" pitchFamily="2" charset="2"/>
              <a:buChar char="²"/>
              <a:defRPr/>
            </a:pPr>
            <a:endParaRPr lang="en-US" sz="1600" b="1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21680" y="1832519"/>
            <a:ext cx="2721520" cy="3124200"/>
          </a:xfrm>
          <a:prstGeom prst="stripedRightArrow">
            <a:avLst>
              <a:gd name="adj1" fmla="val 70838"/>
              <a:gd name="adj2" fmla="val 30647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5000">
                <a:schemeClr val="accent5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2">
              <a:hueOff val="4681519"/>
              <a:satOff val="-5839"/>
              <a:lumOff val="1373"/>
              <a:alphaOff val="0"/>
            </a:schemeClr>
          </a:fillRef>
          <a:effectRef idx="1">
            <a:schemeClr val="accent2">
              <a:hueOff val="4681519"/>
              <a:satOff val="-5839"/>
              <a:lumOff val="1373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Early Defect detection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Cost of Fixing Defects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daily builds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cost of QA delivery</a:t>
            </a:r>
          </a:p>
          <a:p>
            <a:pPr marL="285750" lvl="1" indent="-285750" defTabSz="1066800" eaLnBrk="0" hangingPunct="0">
              <a:lnSpc>
                <a:spcPct val="90000"/>
              </a:lnSpc>
              <a:spcAft>
                <a:spcPct val="350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v"/>
              <a:tabLst>
                <a:tab pos="282575" algn="l"/>
              </a:tabLst>
              <a:defRPr/>
            </a:pPr>
            <a:r>
              <a:rPr lang="en-US" sz="125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Adherence to planned schedules and budgets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24118" y="22393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50192" y="2252431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33518" y="21631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94206" y="2016042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963255" y="943968"/>
            <a:ext cx="5952144" cy="381000"/>
          </a:xfrm>
          <a:prstGeom prst="roundRect">
            <a:avLst/>
          </a:prstGeom>
          <a:gradFill>
            <a:gsLst>
              <a:gs pos="34000">
                <a:schemeClr val="accent1">
                  <a:shade val="51000"/>
                  <a:satMod val="130000"/>
                </a:schemeClr>
              </a:gs>
              <a:gs pos="75000">
                <a:schemeClr val="accent1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Sprint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63254" y="1401168"/>
            <a:ext cx="1957387" cy="381000"/>
          </a:xfrm>
          <a:prstGeom prst="roundRect">
            <a:avLst/>
          </a:prstGeom>
          <a:gradFill>
            <a:gsLst>
              <a:gs pos="35000">
                <a:schemeClr val="accent3">
                  <a:shade val="51000"/>
                  <a:satMod val="130000"/>
                </a:schemeClr>
              </a:gs>
              <a:gs pos="75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W1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96842" y="1401168"/>
            <a:ext cx="1939018" cy="381000"/>
          </a:xfrm>
          <a:prstGeom prst="roundRect">
            <a:avLst/>
          </a:prstGeom>
          <a:gradFill>
            <a:gsLst>
              <a:gs pos="35000">
                <a:schemeClr val="accent3">
                  <a:shade val="51000"/>
                  <a:satMod val="130000"/>
                </a:schemeClr>
              </a:gs>
              <a:gs pos="75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W2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75728" y="1401168"/>
            <a:ext cx="1939671" cy="381000"/>
          </a:xfrm>
          <a:prstGeom prst="roundRect">
            <a:avLst/>
          </a:prstGeom>
          <a:gradFill>
            <a:gsLst>
              <a:gs pos="35000">
                <a:schemeClr val="accent3">
                  <a:shade val="51000"/>
                  <a:satMod val="130000"/>
                </a:schemeClr>
              </a:gs>
              <a:gs pos="75000">
                <a:schemeClr val="accent3">
                  <a:shade val="93000"/>
                  <a:satMod val="13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W3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96842" y="4028032"/>
            <a:ext cx="18787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Identify Mini Regression cases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Identify Full Regression cases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959003" y="22393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4718" y="2226305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05318" y="2163168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8214360" y="6036903"/>
            <a:ext cx="777240" cy="205305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66832" y="5892772"/>
            <a:ext cx="266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CONTINUOUS</a:t>
            </a:r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AUTOMATED SMOKE (CI) AFTER EVERY BUILD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79737" y="5715000"/>
            <a:ext cx="2249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IDENTIFY REGRESSION CANDIDATES</a:t>
            </a:r>
            <a:endParaRPr lang="en-US"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0" y="6019800"/>
            <a:ext cx="2890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FULL </a:t>
            </a:r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REGRESSION TESTING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959992" y="1935849"/>
            <a:ext cx="1910441" cy="19425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007283" y="1939349"/>
            <a:ext cx="1910441" cy="19425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988483" y="1933431"/>
            <a:ext cx="1910441" cy="194251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Development</a:t>
            </a:r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735146" y="3273342"/>
            <a:ext cx="3078886" cy="17648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Bug </a:t>
            </a:r>
            <a:r>
              <a:rPr lang="en-US" sz="11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 &amp; Retest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60460" y="4025205"/>
            <a:ext cx="187874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Optimize Regression test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cases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Automate 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newly identified test cases</a:t>
            </a: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SzPct val="90000"/>
              <a:buFont typeface="Wingdings" panose="05000000000000000000" pitchFamily="2" charset="2"/>
              <a:buChar char="ü"/>
            </a:pP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063314" y="22860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528752" y="22860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083496" y="22860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575366" y="22929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072521" y="22863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537959" y="22863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16182" y="2286000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608052" y="22929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105207" y="22863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570645" y="2286305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6960460" y="2161109"/>
            <a:ext cx="0" cy="25146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8213238" y="5490917"/>
            <a:ext cx="778361" cy="19125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08092" y="5478162"/>
            <a:ext cx="1917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FOR SPRINT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650365" y="22929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173512" y="2292913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445991" y="3519545"/>
            <a:ext cx="1368041" cy="183364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Full Regression </a:t>
            </a:r>
            <a:endParaRPr lang="en-US" sz="11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ounded Rectangle 51">
            <a:extLst>
              <a:ext uri="{FF2B5EF4-FFF2-40B4-BE49-F238E27FC236}">
                <a16:creationId xmlns="" xmlns:a16="http://schemas.microsoft.com/office/drawing/2014/main" id="{E15A3F29-B7F3-4609-9BEE-670BE0804AC0}"/>
              </a:ext>
            </a:extLst>
          </p:cNvPr>
          <p:cNvSpPr/>
          <p:nvPr/>
        </p:nvSpPr>
        <p:spPr>
          <a:xfrm>
            <a:off x="4528299" y="3809695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ounded Rectangle 55">
            <a:extLst>
              <a:ext uri="{FF2B5EF4-FFF2-40B4-BE49-F238E27FC236}">
                <a16:creationId xmlns="" xmlns:a16="http://schemas.microsoft.com/office/drawing/2014/main" id="{0A655A29-C09B-4E29-9B74-F03E5A91A609}"/>
              </a:ext>
            </a:extLst>
          </p:cNvPr>
          <p:cNvSpPr/>
          <p:nvPr/>
        </p:nvSpPr>
        <p:spPr>
          <a:xfrm>
            <a:off x="6537506" y="3810000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Rounded Rectangle 59">
            <a:extLst>
              <a:ext uri="{FF2B5EF4-FFF2-40B4-BE49-F238E27FC236}">
                <a16:creationId xmlns="" xmlns:a16="http://schemas.microsoft.com/office/drawing/2014/main" id="{21282CEA-ECCE-495D-BEA8-636014B721CF}"/>
              </a:ext>
            </a:extLst>
          </p:cNvPr>
          <p:cNvSpPr/>
          <p:nvPr/>
        </p:nvSpPr>
        <p:spPr>
          <a:xfrm>
            <a:off x="8570192" y="3810000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Rounded Rectangle 59">
            <a:extLst>
              <a:ext uri="{FF2B5EF4-FFF2-40B4-BE49-F238E27FC236}">
                <a16:creationId xmlns="" xmlns:a16="http://schemas.microsoft.com/office/drawing/2014/main" id="{26616945-0A58-4C18-96D7-40FEACDBB7E1}"/>
              </a:ext>
            </a:extLst>
          </p:cNvPr>
          <p:cNvSpPr/>
          <p:nvPr/>
        </p:nvSpPr>
        <p:spPr>
          <a:xfrm>
            <a:off x="2743200" y="5635451"/>
            <a:ext cx="243841" cy="14579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60192C7-F5DE-4CA2-90CA-4323A3134112}"/>
              </a:ext>
            </a:extLst>
          </p:cNvPr>
          <p:cNvSpPr txBox="1"/>
          <p:nvPr/>
        </p:nvSpPr>
        <p:spPr>
          <a:xfrm>
            <a:off x="2812929" y="5586671"/>
            <a:ext cx="2922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WEEKLY MINI REGRESSION</a:t>
            </a:r>
            <a:endParaRPr lang="en-US" sz="1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A8F1786A-E662-4653-837B-B1EA0CDCD1C6}"/>
              </a:ext>
            </a:extLst>
          </p:cNvPr>
          <p:cNvCxnSpPr/>
          <p:nvPr/>
        </p:nvCxnSpPr>
        <p:spPr>
          <a:xfrm>
            <a:off x="5818754" y="5490917"/>
            <a:ext cx="0" cy="123055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Rounded Rectangle 33">
            <a:extLst>
              <a:ext uri="{FF2B5EF4-FFF2-40B4-BE49-F238E27FC236}">
                <a16:creationId xmlns="" xmlns:a16="http://schemas.microsoft.com/office/drawing/2014/main" id="{503DA2DE-6F22-46B4-AB92-37E1EABDD4DE}"/>
              </a:ext>
            </a:extLst>
          </p:cNvPr>
          <p:cNvSpPr/>
          <p:nvPr/>
        </p:nvSpPr>
        <p:spPr>
          <a:xfrm>
            <a:off x="2743200" y="5948211"/>
            <a:ext cx="243841" cy="1457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ebdings" panose="05030102010509060703" pitchFamily="18" charset="2"/>
              </a:rPr>
              <a:t></a:t>
            </a:r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ounded Rectangle 47">
            <a:extLst>
              <a:ext uri="{FF2B5EF4-FFF2-40B4-BE49-F238E27FC236}">
                <a16:creationId xmlns="" xmlns:a16="http://schemas.microsoft.com/office/drawing/2014/main" id="{26E464DB-64BB-44BB-8CD3-8E479EA05E9E}"/>
              </a:ext>
            </a:extLst>
          </p:cNvPr>
          <p:cNvSpPr/>
          <p:nvPr/>
        </p:nvSpPr>
        <p:spPr>
          <a:xfrm>
            <a:off x="8230911" y="6345587"/>
            <a:ext cx="760688" cy="2026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AF3D2A23-C229-48E1-9377-E11DF7557C67}"/>
              </a:ext>
            </a:extLst>
          </p:cNvPr>
          <p:cNvSpPr txBox="1"/>
          <p:nvPr/>
        </p:nvSpPr>
        <p:spPr>
          <a:xfrm>
            <a:off x="5334000" y="6324600"/>
            <a:ext cx="2890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SPRINT BUG FIX &amp; RETEST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8224730" y="5742648"/>
            <a:ext cx="766869" cy="1995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948195" y="2497288"/>
            <a:ext cx="1059088" cy="42392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Identify regression candidates</a:t>
            </a:r>
            <a:endParaRPr lang="en-US" sz="9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924435" y="2506764"/>
            <a:ext cx="963844" cy="4144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9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9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Identify </a:t>
            </a:r>
            <a:r>
              <a:rPr lang="en-US" sz="9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regression candidates</a:t>
            </a:r>
          </a:p>
          <a:p>
            <a:pPr algn="ctr"/>
            <a:endParaRPr lang="en-US" sz="9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899830" y="2488301"/>
            <a:ext cx="999094" cy="46265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Identify </a:t>
            </a:r>
            <a:r>
              <a:rPr lang="en-US" sz="9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regression candidates</a:t>
            </a:r>
          </a:p>
          <a:p>
            <a:pPr algn="ctr"/>
            <a:endParaRPr lang="en-US" sz="7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appendix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lgerian" panose="04020705040A02060702" pitchFamily="82" charset="0"/>
              </a:rPr>
              <a:t>BUG reporting &amp; triaging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04" y="1828800"/>
            <a:ext cx="7039696" cy="37249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</p:pic>
      <p:sp>
        <p:nvSpPr>
          <p:cNvPr id="4" name="TextBox 3"/>
          <p:cNvSpPr txBox="1"/>
          <p:nvPr/>
        </p:nvSpPr>
        <p:spPr>
          <a:xfrm>
            <a:off x="580304" y="5629126"/>
            <a:ext cx="742069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Cross check TFS/JIRA for known issues to avoid duplicate bugs.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Failed test case should be linked to User Story.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Create Link from US to test case in HP ALM.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Prioritize defect to keep in sprint or project backlog.</a:t>
            </a:r>
          </a:p>
        </p:txBody>
      </p:sp>
      <p:sp>
        <p:nvSpPr>
          <p:cNvPr id="5" name="Flowchart: Predefined Process 4"/>
          <p:cNvSpPr/>
          <p:nvPr/>
        </p:nvSpPr>
        <p:spPr>
          <a:xfrm>
            <a:off x="123104" y="1371600"/>
            <a:ext cx="925144" cy="303269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Bug Fix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28AEF4D-AE76-47CC-9066-9D189EB28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074361"/>
              </p:ext>
            </p:extLst>
          </p:nvPr>
        </p:nvGraphicFramePr>
        <p:xfrm>
          <a:off x="457200" y="37338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many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 Quote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927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many 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many 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many 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CC, 1X,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r>
                        <a:rPr lang="en-US" baseline="0" dirty="0"/>
                        <a:t> Flow 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Positive,</a:t>
                      </a:r>
                      <a:r>
                        <a:rPr lang="en-US" baseline="0" dirty="0"/>
                        <a:t> Negative, Boundary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 descr="Agile work item types">
            <a:extLst>
              <a:ext uri="{FF2B5EF4-FFF2-40B4-BE49-F238E27FC236}">
                <a16:creationId xmlns="" xmlns:a16="http://schemas.microsoft.com/office/drawing/2014/main" id="{0682B43D-62C5-4D01-9928-8442C06D0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219200"/>
            <a:ext cx="45148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2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>
              <a:defRPr/>
            </a:pPr>
            <a:r>
              <a:rPr lang="en-US" dirty="0"/>
              <a:t>Acceptance Criteria</a:t>
            </a:r>
          </a:p>
          <a:p>
            <a:pPr>
              <a:defRPr/>
            </a:pPr>
            <a:r>
              <a:rPr lang="en-US" dirty="0"/>
              <a:t>Application</a:t>
            </a:r>
          </a:p>
          <a:p>
            <a:pPr>
              <a:defRPr/>
            </a:pPr>
            <a:r>
              <a:rPr lang="en-US" dirty="0"/>
              <a:t>Director Area</a:t>
            </a:r>
          </a:p>
          <a:p>
            <a:pPr>
              <a:defRPr/>
            </a:pPr>
            <a:r>
              <a:rPr lang="en-US" dirty="0"/>
              <a:t>Project</a:t>
            </a:r>
          </a:p>
          <a:p>
            <a:pPr>
              <a:defRPr/>
            </a:pPr>
            <a:r>
              <a:rPr lang="en-US" dirty="0"/>
              <a:t>Sprint</a:t>
            </a:r>
          </a:p>
          <a:p>
            <a:pPr>
              <a:defRPr/>
            </a:pPr>
            <a:r>
              <a:rPr lang="en-US" dirty="0"/>
              <a:t>Sprint Velocity</a:t>
            </a:r>
          </a:p>
          <a:p>
            <a:pPr>
              <a:defRPr/>
            </a:pPr>
            <a:r>
              <a:rPr lang="en-US" dirty="0"/>
              <a:t>Stack Ranking</a:t>
            </a:r>
          </a:p>
          <a:p>
            <a:pPr>
              <a:defRPr/>
            </a:pPr>
            <a:r>
              <a:rPr lang="en-US" dirty="0"/>
              <a:t>Story Points</a:t>
            </a:r>
          </a:p>
          <a:p>
            <a:pPr>
              <a:defRPr/>
            </a:pPr>
            <a:r>
              <a:rPr lang="en-US" dirty="0"/>
              <a:t>Test Approach</a:t>
            </a:r>
          </a:p>
          <a:p>
            <a:pPr>
              <a:defRPr/>
            </a:pPr>
            <a:r>
              <a:rPr lang="en-US" dirty="0"/>
              <a:t>Test Case</a:t>
            </a:r>
          </a:p>
          <a:p>
            <a:pPr>
              <a:defRPr/>
            </a:pPr>
            <a:r>
              <a:rPr lang="en-US" dirty="0"/>
              <a:t>Test Plan</a:t>
            </a:r>
          </a:p>
          <a:p>
            <a:pPr>
              <a:defRPr/>
            </a:pPr>
            <a:r>
              <a:rPr lang="en-US" dirty="0"/>
              <a:t>Test Scenario</a:t>
            </a:r>
          </a:p>
          <a:p>
            <a:pPr>
              <a:defRPr/>
            </a:pPr>
            <a:r>
              <a:rPr lang="en-US" dirty="0"/>
              <a:t>Test Strategy</a:t>
            </a:r>
          </a:p>
          <a:p>
            <a:pPr>
              <a:defRPr/>
            </a:pPr>
            <a:r>
              <a:rPr lang="en-US" dirty="0"/>
              <a:t>Traceability Matrix</a:t>
            </a:r>
          </a:p>
          <a:p>
            <a:pPr>
              <a:defRPr/>
            </a:pPr>
            <a:r>
              <a:rPr lang="en-US" dirty="0"/>
              <a:t>User Story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266700" y="-201613"/>
            <a:ext cx="8686800" cy="639763"/>
          </a:xfrm>
        </p:spPr>
        <p:txBody>
          <a:bodyPr/>
          <a:lstStyle/>
          <a:p>
            <a:r>
              <a:rPr lang="en-US" altLang="en-US" sz="2000" b="1"/>
              <a:t>Basic Terminology – Test Artifacts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7417"/>
              </p:ext>
            </p:extLst>
          </p:nvPr>
        </p:nvGraphicFramePr>
        <p:xfrm>
          <a:off x="227013" y="2517775"/>
          <a:ext cx="8777287" cy="422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9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0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697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59061">
                <a:tc>
                  <a:txBody>
                    <a:bodyPr/>
                    <a:lstStyle/>
                    <a:p>
                      <a:r>
                        <a:rPr lang="en-US" sz="1100" dirty="0"/>
                        <a:t>Level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Test Artifact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Purpose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7707">
                <a:tc>
                  <a:txBody>
                    <a:bodyPr/>
                    <a:lstStyle/>
                    <a:p>
                      <a:r>
                        <a:rPr lang="en-US" sz="1100" dirty="0"/>
                        <a:t>Portfolio (How)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Portfolio Test Strategy (1 per Area)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Documents</a:t>
                      </a:r>
                      <a:r>
                        <a:rPr lang="en-US" sz="1100" baseline="0" dirty="0"/>
                        <a:t> test strategy for each component of a system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Architecture and Tools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GUI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Services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Database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Regression testing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End to End test case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Performance and security test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Test data conditioning and storage methods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Bug Reporting and Triage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245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Project</a:t>
                      </a:r>
                    </a:p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(Why, When, Where)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Project Test Approach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derived from Test Strategy (e.g. Policy API)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Document</a:t>
                      </a: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 following testing approach for each component impacted by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Test types and timelines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Test environments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Regression test plan (dynamic selected from regression suite based on function risk and coverage requirements)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Performance and security test plan (derived from test approach)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End to End tests (derived form test approach based on code coverage for user stories in sprint)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>
                          <a:solidFill>
                            <a:srgbClr val="FF0000"/>
                          </a:solidFill>
                        </a:rPr>
                        <a:t>Best practices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1943">
                <a:tc>
                  <a:txBody>
                    <a:bodyPr/>
                    <a:lstStyle/>
                    <a:p>
                      <a:r>
                        <a:rPr lang="en-US" sz="1100" dirty="0"/>
                        <a:t>Sprint</a:t>
                      </a:r>
                    </a:p>
                    <a:p>
                      <a:r>
                        <a:rPr lang="en-US" sz="1100" dirty="0"/>
                        <a:t>(What)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Sprint Test</a:t>
                      </a:r>
                      <a:r>
                        <a:rPr lang="en-US" sz="1100" baseline="0" dirty="0"/>
                        <a:t> Approach</a:t>
                      </a:r>
                      <a:endParaRPr lang="en-US" sz="11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dirty="0"/>
                        <a:t>Evolves </a:t>
                      </a:r>
                      <a:r>
                        <a:rPr lang="en-US" sz="1100" baseline="0" dirty="0"/>
                        <a:t>with sprint maturity. It contains: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Functional tests (As requirements mature from User Stories tests are identified and automated)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/>
                        <a:t>Test </a:t>
                      </a:r>
                      <a:r>
                        <a:rPr lang="en-US" sz="1100" baseline="0" dirty="0"/>
                        <a:t>Data Requirements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568EA-07CE-4DBF-A073-AD552A251F0B}" type="slidenum">
              <a:rPr lang="en-US"/>
              <a:pPr>
                <a:defRPr/>
              </a:pPr>
              <a:t>3</a:t>
            </a:fld>
            <a:endParaRPr lang="en-US"/>
          </a:p>
        </p:txBody>
      </p:sp>
      <p:grpSp>
        <p:nvGrpSpPr>
          <p:cNvPr id="2074" name="Group 29"/>
          <p:cNvGrpSpPr>
            <a:grpSpLocks/>
          </p:cNvGrpSpPr>
          <p:nvPr/>
        </p:nvGrpSpPr>
        <p:grpSpPr bwMode="auto">
          <a:xfrm>
            <a:off x="227013" y="276225"/>
            <a:ext cx="8764587" cy="2260600"/>
            <a:chOff x="227286" y="530739"/>
            <a:chExt cx="8686800" cy="3622162"/>
          </a:xfrm>
        </p:grpSpPr>
        <p:sp>
          <p:nvSpPr>
            <p:cNvPr id="7" name="Rectangle 6"/>
            <p:cNvSpPr/>
            <p:nvPr/>
          </p:nvSpPr>
          <p:spPr>
            <a:xfrm>
              <a:off x="227286" y="591787"/>
              <a:ext cx="8686800" cy="35611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4260" y="530739"/>
              <a:ext cx="4875999" cy="5917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Portfolio Test Strategy (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DirectNet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004" y="1115779"/>
              <a:ext cx="8230511" cy="28158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/>
                <a:t>Project Test Approach (if required)</a:t>
              </a:r>
            </a:p>
          </p:txBody>
        </p:sp>
        <p:grpSp>
          <p:nvGrpSpPr>
            <p:cNvPr id="2078" name="Group 21"/>
            <p:cNvGrpSpPr>
              <a:grpSpLocks/>
            </p:cNvGrpSpPr>
            <p:nvPr/>
          </p:nvGrpSpPr>
          <p:grpSpPr bwMode="auto">
            <a:xfrm>
              <a:off x="944617" y="1714500"/>
              <a:ext cx="2362200" cy="2095500"/>
              <a:chOff x="944617" y="1714500"/>
              <a:chExt cx="2362200" cy="20955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44762" y="1713539"/>
                <a:ext cx="2361689" cy="209596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/>
                  <a:t>Sprint 1 Test Approach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105250" y="2102717"/>
                <a:ext cx="2056447" cy="7249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/>
                  <a:t>Test Scenario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05250" y="2893793"/>
                <a:ext cx="2056447" cy="7249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/>
                  <a:t>Test Scenario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06646" y="2522420"/>
                <a:ext cx="819746" cy="1907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05063" y="2522420"/>
                <a:ext cx="818173" cy="1907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286191" y="3313495"/>
                <a:ext cx="818173" cy="19077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5063" y="3316040"/>
                <a:ext cx="818173" cy="1882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</p:grpSp>
        <p:grpSp>
          <p:nvGrpSpPr>
            <p:cNvPr id="2079" name="Group 30"/>
            <p:cNvGrpSpPr>
              <a:grpSpLocks/>
            </p:cNvGrpSpPr>
            <p:nvPr/>
          </p:nvGrpSpPr>
          <p:grpSpPr bwMode="auto">
            <a:xfrm>
              <a:off x="3520309" y="1714500"/>
              <a:ext cx="2362200" cy="2095500"/>
              <a:chOff x="944617" y="1714500"/>
              <a:chExt cx="2362200" cy="20955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44742" y="1713539"/>
                <a:ext cx="2361690" cy="209596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/>
                  <a:t>Sprint 2 Test Approach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05230" y="2102717"/>
                <a:ext cx="2056448" cy="7249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/>
                  <a:t>Test Scenario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05230" y="2893793"/>
                <a:ext cx="2056448" cy="7249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/>
                  <a:t>Test Scenario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306626" y="2522420"/>
                <a:ext cx="819747" cy="1907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05044" y="2522420"/>
                <a:ext cx="818173" cy="1907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86172" y="3313495"/>
                <a:ext cx="818173" cy="19077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205044" y="3316040"/>
                <a:ext cx="818173" cy="1882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</p:grpSp>
        <p:grpSp>
          <p:nvGrpSpPr>
            <p:cNvPr id="2080" name="Group 38"/>
            <p:cNvGrpSpPr>
              <a:grpSpLocks/>
            </p:cNvGrpSpPr>
            <p:nvPr/>
          </p:nvGrpSpPr>
          <p:grpSpPr bwMode="auto">
            <a:xfrm>
              <a:off x="6096000" y="1714500"/>
              <a:ext cx="2362200" cy="2095500"/>
              <a:chOff x="944617" y="1714500"/>
              <a:chExt cx="2362200" cy="20955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44725" y="1713539"/>
                <a:ext cx="2361689" cy="209596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 dirty="0"/>
                  <a:t>Sprint 3 Test Approach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05213" y="2102717"/>
                <a:ext cx="2056447" cy="7249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/>
                  <a:t>Test Scenario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05213" y="2893793"/>
                <a:ext cx="2056447" cy="72494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dirty="0"/>
                  <a:t>Test Scenario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06609" y="2522420"/>
                <a:ext cx="819746" cy="1907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205026" y="2522420"/>
                <a:ext cx="818173" cy="19077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86155" y="3313495"/>
                <a:ext cx="818173" cy="19077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205026" y="3316040"/>
                <a:ext cx="818173" cy="18823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b="1" dirty="0"/>
                  <a:t>Test Case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93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6821899"/>
              </p:ext>
            </p:extLst>
          </p:nvPr>
        </p:nvGraphicFramePr>
        <p:xfrm>
          <a:off x="533400" y="1524000"/>
          <a:ext cx="7696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 19"/>
          <p:cNvSpPr/>
          <p:nvPr/>
        </p:nvSpPr>
        <p:spPr>
          <a:xfrm>
            <a:off x="762000" y="228600"/>
            <a:ext cx="7391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Algerian" panose="04020705040A02060702" pitchFamily="82" charset="0"/>
              </a:rPr>
              <a:t>PROJECT KICK-OFF</a:t>
            </a:r>
            <a:endParaRPr lang="en-US" sz="2000" dirty="0"/>
          </a:p>
        </p:txBody>
      </p:sp>
      <p:sp>
        <p:nvSpPr>
          <p:cNvPr id="21" name="Down Arrow 20"/>
          <p:cNvSpPr/>
          <p:nvPr/>
        </p:nvSpPr>
        <p:spPr>
          <a:xfrm>
            <a:off x="4114800" y="9144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Algerian" panose="04020705040A02060702" pitchFamily="82" charset="0"/>
              </a:rPr>
              <a:t>Project  Phase</a:t>
            </a:r>
            <a:br>
              <a:rPr lang="en-US" sz="4000" i="1" dirty="0">
                <a:latin typeface="Algerian" panose="04020705040A02060702" pitchFamily="82" charset="0"/>
              </a:rPr>
            </a:br>
            <a:r>
              <a:rPr lang="en-US" sz="1300" b="1" dirty="0"/>
              <a:t>Goal</a:t>
            </a:r>
            <a:r>
              <a:rPr lang="en-US" sz="1600" b="1" dirty="0"/>
              <a:t>:  Create Project Plan &amp; Test Approach</a:t>
            </a:r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407578" y="2540727"/>
            <a:ext cx="1878422" cy="1066800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Input </a:t>
            </a:r>
          </a:p>
          <a:p>
            <a:r>
              <a:rPr lang="en-US" sz="1000" dirty="0"/>
              <a:t>1. Identify Key Stakeholders for Project Planning</a:t>
            </a:r>
          </a:p>
          <a:p>
            <a:r>
              <a:rPr lang="en-US" sz="1000" dirty="0"/>
              <a:t>2. Definition of Project Goal</a:t>
            </a:r>
          </a:p>
          <a:p>
            <a:r>
              <a:rPr lang="en-US" sz="1000" dirty="0"/>
              <a:t>3. Project Plan</a:t>
            </a:r>
          </a:p>
          <a:p>
            <a:r>
              <a:rPr lang="en-US" sz="1000" dirty="0"/>
              <a:t>4. Portfolio Test Strategy</a:t>
            </a:r>
          </a:p>
        </p:txBody>
      </p:sp>
      <p:sp>
        <p:nvSpPr>
          <p:cNvPr id="65" name="Flowchart: Document 64"/>
          <p:cNvSpPr/>
          <p:nvPr/>
        </p:nvSpPr>
        <p:spPr>
          <a:xfrm>
            <a:off x="6248399" y="5295899"/>
            <a:ext cx="1600200" cy="1143001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Output </a:t>
            </a:r>
          </a:p>
          <a:p>
            <a:r>
              <a:rPr lang="en-US" sz="1000" dirty="0"/>
              <a:t>1. Signed off Application Test Approach</a:t>
            </a:r>
          </a:p>
          <a:p>
            <a:r>
              <a:rPr lang="en-US" sz="1000" dirty="0"/>
              <a:t>2. Backlog identified</a:t>
            </a:r>
          </a:p>
          <a:p>
            <a:endParaRPr lang="en-US" sz="100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8E87A137-C1AB-4133-ABBC-CFD984655377}"/>
              </a:ext>
            </a:extLst>
          </p:cNvPr>
          <p:cNvGrpSpPr/>
          <p:nvPr/>
        </p:nvGrpSpPr>
        <p:grpSpPr>
          <a:xfrm>
            <a:off x="3469526" y="1693818"/>
            <a:ext cx="1940674" cy="2743200"/>
            <a:chOff x="3469526" y="1981200"/>
            <a:chExt cx="1940674" cy="27432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3B4FE1F3-DE28-43E0-AAD2-FE516B53ECD0}"/>
                </a:ext>
              </a:extLst>
            </p:cNvPr>
            <p:cNvSpPr/>
            <p:nvPr/>
          </p:nvSpPr>
          <p:spPr>
            <a:xfrm>
              <a:off x="3469526" y="1981200"/>
              <a:ext cx="1940674" cy="2743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28264" y="3175352"/>
              <a:ext cx="1423197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Resource Planning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738755" y="2642774"/>
              <a:ext cx="1423197" cy="45637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Product Backlog Identification and prioritization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38755" y="2107367"/>
              <a:ext cx="1423196" cy="4572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Kick Off Meeting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28264" y="4197486"/>
              <a:ext cx="1423197" cy="4507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Scrum Team Identification &amp; Feature Assignment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28264" y="3704150"/>
              <a:ext cx="1423197" cy="42173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Define Sprint  Time Lines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6336901" y="2854861"/>
            <a:ext cx="1423197" cy="4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Prepare Application Test Approach</a:t>
            </a:r>
          </a:p>
        </p:txBody>
      </p:sp>
      <p:cxnSp>
        <p:nvCxnSpPr>
          <p:cNvPr id="78" name="Straight Arrow Connector 77"/>
          <p:cNvCxnSpPr>
            <a:cxnSpLocks/>
            <a:stCxn id="64" idx="3"/>
            <a:endCxn id="4" idx="1"/>
          </p:cNvCxnSpPr>
          <p:nvPr/>
        </p:nvCxnSpPr>
        <p:spPr>
          <a:xfrm flipV="1">
            <a:off x="2286000" y="3065418"/>
            <a:ext cx="1183526" cy="8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F27AEB8B-E57E-496C-BBFE-8E53E9EEC85F}"/>
              </a:ext>
            </a:extLst>
          </p:cNvPr>
          <p:cNvCxnSpPr>
            <a:cxnSpLocks/>
            <a:stCxn id="4" idx="3"/>
            <a:endCxn id="76" idx="1"/>
          </p:cNvCxnSpPr>
          <p:nvPr/>
        </p:nvCxnSpPr>
        <p:spPr>
          <a:xfrm>
            <a:off x="5410200" y="3065418"/>
            <a:ext cx="926701" cy="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C14E7A37-2B51-4928-B62B-7DBF15D400C6}"/>
              </a:ext>
            </a:extLst>
          </p:cNvPr>
          <p:cNvSpPr/>
          <p:nvPr/>
        </p:nvSpPr>
        <p:spPr>
          <a:xfrm>
            <a:off x="6336901" y="3624798"/>
            <a:ext cx="1423197" cy="4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Review with Analysts / Dev / PO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8EE5031-7DF0-4B7D-A9BF-F69851A451CF}"/>
              </a:ext>
            </a:extLst>
          </p:cNvPr>
          <p:cNvSpPr/>
          <p:nvPr/>
        </p:nvSpPr>
        <p:spPr>
          <a:xfrm>
            <a:off x="990600" y="5715000"/>
            <a:ext cx="1157136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Owner / Scrum Master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0B7BF8E8-EC7C-40A5-A991-356A1C8BF6C8}"/>
              </a:ext>
            </a:extLst>
          </p:cNvPr>
          <p:cNvSpPr/>
          <p:nvPr/>
        </p:nvSpPr>
        <p:spPr>
          <a:xfrm>
            <a:off x="3928670" y="5708469"/>
            <a:ext cx="154860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Team  Activity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D51B6978-3A37-4A0E-B184-C5D385AA4926}"/>
              </a:ext>
            </a:extLst>
          </p:cNvPr>
          <p:cNvSpPr/>
          <p:nvPr/>
        </p:nvSpPr>
        <p:spPr>
          <a:xfrm>
            <a:off x="2466703" y="5715000"/>
            <a:ext cx="1143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Scrum Team Activity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BD2BCE93-60B0-4EC8-ADD3-BDF11A1D1BE3}"/>
              </a:ext>
            </a:extLst>
          </p:cNvPr>
          <p:cNvCxnSpPr>
            <a:stCxn id="76" idx="2"/>
            <a:endCxn id="38" idx="0"/>
          </p:cNvCxnSpPr>
          <p:nvPr/>
        </p:nvCxnSpPr>
        <p:spPr>
          <a:xfrm>
            <a:off x="7048500" y="3276600"/>
            <a:ext cx="0" cy="34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E3AC9F32-BD7E-4CC2-BEAC-27F90A00AF43}"/>
              </a:ext>
            </a:extLst>
          </p:cNvPr>
          <p:cNvSpPr/>
          <p:nvPr/>
        </p:nvSpPr>
        <p:spPr>
          <a:xfrm>
            <a:off x="6476999" y="4461453"/>
            <a:ext cx="1143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Application Test Approach Sign Off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CDC64501-5B7B-4A80-AAE1-F72BE9D5E086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 flipH="1">
            <a:off x="7048499" y="4046537"/>
            <a:ext cx="1" cy="41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F4EC429B-4296-41AB-B5BF-6F5D9ACC9069}"/>
              </a:ext>
            </a:extLst>
          </p:cNvPr>
          <p:cNvCxnSpPr>
            <a:cxnSpLocks/>
            <a:stCxn id="46" idx="2"/>
            <a:endCxn id="65" idx="0"/>
          </p:cNvCxnSpPr>
          <p:nvPr/>
        </p:nvCxnSpPr>
        <p:spPr>
          <a:xfrm>
            <a:off x="7048499" y="4766253"/>
            <a:ext cx="0" cy="52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7760098" y="3535585"/>
            <a:ext cx="13077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Include Developers / Leads / Managers as needed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5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6953847" y="1604541"/>
            <a:ext cx="1612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Metrics:</a:t>
            </a:r>
          </a:p>
          <a:p>
            <a:r>
              <a:rPr lang="en-US" sz="1100" dirty="0"/>
              <a:t>Onsite/Offshore Ratio</a:t>
            </a:r>
          </a:p>
        </p:txBody>
      </p:sp>
    </p:spTree>
    <p:extLst>
      <p:ext uri="{BB962C8B-B14F-4D97-AF65-F5344CB8AC3E}">
        <p14:creationId xmlns:p14="http://schemas.microsoft.com/office/powerpoint/2010/main" val="144508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i="1" dirty="0">
                <a:latin typeface="Algerian" panose="04020705040A02060702" pitchFamily="82" charset="0"/>
              </a:rPr>
              <a:t>Sprint planning meeting</a:t>
            </a:r>
            <a:br>
              <a:rPr lang="en-US" i="1" dirty="0">
                <a:latin typeface="Algerian" panose="04020705040A02060702" pitchFamily="82" charset="0"/>
              </a:rPr>
            </a:br>
            <a:r>
              <a:rPr lang="en-US" sz="1800" b="1" dirty="0"/>
              <a:t>Goal: Determine what will be done in Sprint and align test approach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01491" y="3200400"/>
            <a:ext cx="12192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Assign Stack Ranking to all US </a:t>
            </a:r>
          </a:p>
        </p:txBody>
      </p:sp>
      <p:sp>
        <p:nvSpPr>
          <p:cNvPr id="11" name="Flowchart: Predefined Process 10"/>
          <p:cNvSpPr/>
          <p:nvPr/>
        </p:nvSpPr>
        <p:spPr>
          <a:xfrm>
            <a:off x="7162800" y="1731272"/>
            <a:ext cx="1371600" cy="533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Analyze Test Data Requirements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100" y="4740802"/>
            <a:ext cx="1143000" cy="304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Scrum Team Activity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9100" y="5197532"/>
            <a:ext cx="11430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Analyst &amp; Tester Activity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288094" y="1066800"/>
            <a:ext cx="2226506" cy="1847850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Input : </a:t>
            </a: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dirty="0"/>
              <a:t>Sprint Backlog defined in TFS</a:t>
            </a:r>
          </a:p>
          <a:p>
            <a:pPr marL="228600" indent="-228600">
              <a:buAutoNum type="arabicPeriod"/>
            </a:pPr>
            <a:r>
              <a:rPr lang="en-US" sz="1100" dirty="0"/>
              <a:t>All US requirements are documented in TFS </a:t>
            </a:r>
          </a:p>
          <a:p>
            <a:pPr marL="228600" indent="-228600">
              <a:buAutoNum type="arabicPeriod"/>
            </a:pPr>
            <a:r>
              <a:rPr lang="en-US" sz="1100" dirty="0"/>
              <a:t>US Walkthrough meeting completed within scrum team at the end of prior Sprint</a:t>
            </a:r>
          </a:p>
          <a:p>
            <a:pPr marL="228600" indent="-228600">
              <a:buAutoNum type="arabicPeriod"/>
            </a:pPr>
            <a:r>
              <a:rPr lang="en-US" sz="1100" dirty="0"/>
              <a:t>Application Test Approach</a:t>
            </a:r>
          </a:p>
        </p:txBody>
      </p:sp>
      <p:sp>
        <p:nvSpPr>
          <p:cNvPr id="46" name="Flowchart: Document 45"/>
          <p:cNvSpPr/>
          <p:nvPr/>
        </p:nvSpPr>
        <p:spPr>
          <a:xfrm>
            <a:off x="2895600" y="4598127"/>
            <a:ext cx="2514600" cy="1650273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Output:</a:t>
            </a:r>
          </a:p>
          <a:p>
            <a:pPr marL="228600" indent="-228600">
              <a:buAutoNum type="arabicPeriod"/>
            </a:pPr>
            <a:r>
              <a:rPr lang="en-US" sz="1100" dirty="0"/>
              <a:t>Acceptance Criteria Finalized for all User Stories </a:t>
            </a:r>
          </a:p>
          <a:p>
            <a:pPr marL="228600" indent="-228600">
              <a:buAutoNum type="arabicPeriod"/>
            </a:pPr>
            <a:r>
              <a:rPr lang="en-US" sz="1100" dirty="0"/>
              <a:t>Story Points &amp; Stack Ranking Completed for all US within Sprint</a:t>
            </a:r>
          </a:p>
          <a:p>
            <a:pPr marL="228600" indent="-228600">
              <a:buAutoNum type="arabicPeriod"/>
            </a:pPr>
            <a:r>
              <a:rPr lang="en-US" sz="1100" dirty="0"/>
              <a:t>Sprint timelines and testing schedule</a:t>
            </a:r>
          </a:p>
          <a:p>
            <a:pPr marL="228600" indent="-228600">
              <a:buAutoNum type="arabicPeriod"/>
            </a:pPr>
            <a:r>
              <a:rPr lang="en-US" sz="1100" dirty="0"/>
              <a:t>Sprint Test Approach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971800" y="1806486"/>
            <a:ext cx="1880462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Sprint User Stories for Acceptance Criteria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74628" y="2590800"/>
            <a:ext cx="146685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Assign Story Points to  User Stories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74628" y="1676326"/>
            <a:ext cx="1466850" cy="6432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Acceptance Criteria finalized and laid out in User Story</a:t>
            </a:r>
          </a:p>
        </p:txBody>
      </p:sp>
      <p:cxnSp>
        <p:nvCxnSpPr>
          <p:cNvPr id="58" name="Straight Arrow Connector 57"/>
          <p:cNvCxnSpPr>
            <a:cxnSpLocks/>
            <a:stCxn id="45" idx="3"/>
            <a:endCxn id="49" idx="1"/>
          </p:cNvCxnSpPr>
          <p:nvPr/>
        </p:nvCxnSpPr>
        <p:spPr>
          <a:xfrm>
            <a:off x="2514600" y="1990725"/>
            <a:ext cx="457200" cy="62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391867" y="3810000"/>
            <a:ext cx="1237533" cy="3619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Complete Sprint Estimates</a:t>
            </a:r>
          </a:p>
        </p:txBody>
      </p:sp>
      <p:cxnSp>
        <p:nvCxnSpPr>
          <p:cNvPr id="77" name="Straight Arrow Connector 76"/>
          <p:cNvCxnSpPr>
            <a:stCxn id="6" idx="2"/>
            <a:endCxn id="75" idx="0"/>
          </p:cNvCxnSpPr>
          <p:nvPr/>
        </p:nvCxnSpPr>
        <p:spPr>
          <a:xfrm flipH="1">
            <a:off x="6010634" y="3581400"/>
            <a:ext cx="457" cy="228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51" idx="2"/>
            <a:endCxn id="50" idx="0"/>
          </p:cNvCxnSpPr>
          <p:nvPr/>
        </p:nvCxnSpPr>
        <p:spPr>
          <a:xfrm>
            <a:off x="6008053" y="2319619"/>
            <a:ext cx="0" cy="2711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9100" y="5654262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Tester Activity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100" y="4284072"/>
            <a:ext cx="11430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Analyst Activity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C8317374-8277-4AF2-8409-E217498A85CF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4852262" y="1996986"/>
            <a:ext cx="422366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3F5CCCD8-8F22-42BC-9517-D29CBDF86C64}"/>
              </a:ext>
            </a:extLst>
          </p:cNvPr>
          <p:cNvCxnSpPr>
            <a:stCxn id="51" idx="3"/>
            <a:endCxn id="11" idx="1"/>
          </p:cNvCxnSpPr>
          <p:nvPr/>
        </p:nvCxnSpPr>
        <p:spPr>
          <a:xfrm flipV="1">
            <a:off x="6741478" y="1997972"/>
            <a:ext cx="421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A6927FDE-60F6-4A77-AABB-6BE5B9427B59}"/>
              </a:ext>
            </a:extLst>
          </p:cNvPr>
          <p:cNvSpPr/>
          <p:nvPr/>
        </p:nvSpPr>
        <p:spPr>
          <a:xfrm>
            <a:off x="7277100" y="3810000"/>
            <a:ext cx="1143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Test Approach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381BD554-CDC2-4A7B-B3A2-52095D211F97}"/>
              </a:ext>
            </a:extLst>
          </p:cNvPr>
          <p:cNvSpPr/>
          <p:nvPr/>
        </p:nvSpPr>
        <p:spPr>
          <a:xfrm>
            <a:off x="7277100" y="4441922"/>
            <a:ext cx="1143000" cy="511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Review with Analysts / PO / SM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CFAB7484-92C4-4CF6-BA55-3DE90BA27A26}"/>
              </a:ext>
            </a:extLst>
          </p:cNvPr>
          <p:cNvSpPr/>
          <p:nvPr/>
        </p:nvSpPr>
        <p:spPr>
          <a:xfrm>
            <a:off x="404964" y="6110992"/>
            <a:ext cx="1157136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Product Owner / Scrum Master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917BEFED-0218-4ED6-A8EA-D727EC6F1BFE}"/>
              </a:ext>
            </a:extLst>
          </p:cNvPr>
          <p:cNvSpPr/>
          <p:nvPr/>
        </p:nvSpPr>
        <p:spPr>
          <a:xfrm>
            <a:off x="7277100" y="5257800"/>
            <a:ext cx="1157136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Sign off Sprint Test Approach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8C98286B-85A3-4CF2-9322-40A88FB81E82}"/>
              </a:ext>
            </a:extLst>
          </p:cNvPr>
          <p:cNvCxnSpPr>
            <a:cxnSpLocks/>
            <a:stCxn id="50" idx="2"/>
            <a:endCxn id="6" idx="0"/>
          </p:cNvCxnSpPr>
          <p:nvPr/>
        </p:nvCxnSpPr>
        <p:spPr>
          <a:xfrm>
            <a:off x="6008053" y="2971800"/>
            <a:ext cx="3038" cy="228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976AA3D9-D7D1-41E5-B7E8-369825728BE0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6741478" y="2781300"/>
            <a:ext cx="497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769CC6F-5F98-49F6-B699-91D1351D0DFF}"/>
              </a:ext>
            </a:extLst>
          </p:cNvPr>
          <p:cNvSpPr/>
          <p:nvPr/>
        </p:nvSpPr>
        <p:spPr>
          <a:xfrm>
            <a:off x="7238985" y="26289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TFS tasks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D1254589-807A-4907-ACF8-483EE6D3B59B}"/>
              </a:ext>
            </a:extLst>
          </p:cNvPr>
          <p:cNvCxnSpPr>
            <a:cxnSpLocks/>
            <a:stCxn id="75" idx="3"/>
            <a:endCxn id="35" idx="1"/>
          </p:cNvCxnSpPr>
          <p:nvPr/>
        </p:nvCxnSpPr>
        <p:spPr>
          <a:xfrm>
            <a:off x="6629400" y="3990975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032977CF-6AD2-4E73-AB2C-E30BF26BC668}"/>
              </a:ext>
            </a:extLst>
          </p:cNvPr>
          <p:cNvCxnSpPr>
            <a:cxnSpLocks/>
            <a:stCxn id="38" idx="1"/>
            <a:endCxn id="46" idx="3"/>
          </p:cNvCxnSpPr>
          <p:nvPr/>
        </p:nvCxnSpPr>
        <p:spPr>
          <a:xfrm flipH="1">
            <a:off x="5410200" y="5410200"/>
            <a:ext cx="1866900" cy="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DD9CFAAC-AA77-48D7-A288-85376EFFFFD3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7848600" y="4171950"/>
            <a:ext cx="0" cy="26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33972399-5F31-4F98-894C-E657B2AB3F01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7848600" y="4953076"/>
            <a:ext cx="7068" cy="30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6741478" y="1083956"/>
            <a:ext cx="20215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V1 - Onsite/Offshore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P9 - CPET</a:t>
            </a:r>
          </a:p>
        </p:txBody>
      </p:sp>
    </p:spTree>
    <p:extLst>
      <p:ext uri="{BB962C8B-B14F-4D97-AF65-F5344CB8AC3E}">
        <p14:creationId xmlns:p14="http://schemas.microsoft.com/office/powerpoint/2010/main" val="76496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47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Algerian" panose="04020705040A02060702" pitchFamily="82" charset="0"/>
              </a:rPr>
              <a:t>Smoke test Creation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2561" y="685800"/>
            <a:ext cx="735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Goal:  Smoke Test Case designed, scripted, signed-off and integrated in CI solution</a:t>
            </a:r>
          </a:p>
        </p:txBody>
      </p:sp>
      <p:sp>
        <p:nvSpPr>
          <p:cNvPr id="71" name="Flowchart: Process 70"/>
          <p:cNvSpPr/>
          <p:nvPr/>
        </p:nvSpPr>
        <p:spPr>
          <a:xfrm>
            <a:off x="3943350" y="1602849"/>
            <a:ext cx="914400" cy="612648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Walkthrough Smoke Test Scenarios with TRB*</a:t>
            </a:r>
          </a:p>
        </p:txBody>
      </p:sp>
      <p:sp>
        <p:nvSpPr>
          <p:cNvPr id="72" name="Flowchart: Decision 71"/>
          <p:cNvSpPr/>
          <p:nvPr/>
        </p:nvSpPr>
        <p:spPr>
          <a:xfrm>
            <a:off x="5410200" y="1563624"/>
            <a:ext cx="1285875" cy="722376"/>
          </a:xfrm>
          <a:prstGeom prst="flowChartDecisi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Test  Scenarios Approved</a:t>
            </a:r>
          </a:p>
        </p:txBody>
      </p:sp>
      <p:sp>
        <p:nvSpPr>
          <p:cNvPr id="73" name="Flowchart: Process 72"/>
          <p:cNvSpPr/>
          <p:nvPr/>
        </p:nvSpPr>
        <p:spPr>
          <a:xfrm>
            <a:off x="4686300" y="1054058"/>
            <a:ext cx="1066800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Test Based On Feedback</a:t>
            </a:r>
          </a:p>
        </p:txBody>
      </p:sp>
      <p:cxnSp>
        <p:nvCxnSpPr>
          <p:cNvPr id="74" name="Elbow Connector 73"/>
          <p:cNvCxnSpPr/>
          <p:nvPr/>
        </p:nvCxnSpPr>
        <p:spPr>
          <a:xfrm rot="10800000" flipV="1">
            <a:off x="4305300" y="1217781"/>
            <a:ext cx="381000" cy="40983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0" idx="3"/>
            <a:endCxn id="71" idx="1"/>
          </p:cNvCxnSpPr>
          <p:nvPr/>
        </p:nvCxnSpPr>
        <p:spPr>
          <a:xfrm flipV="1">
            <a:off x="3581400" y="1909173"/>
            <a:ext cx="361950" cy="286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2" idx="0"/>
          </p:cNvCxnSpPr>
          <p:nvPr/>
        </p:nvCxnSpPr>
        <p:spPr>
          <a:xfrm rot="16200000" flipV="1">
            <a:off x="5697460" y="1207946"/>
            <a:ext cx="303498" cy="40785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981700" y="1024354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78" name="Flowchart: Process 77"/>
          <p:cNvSpPr/>
          <p:nvPr/>
        </p:nvSpPr>
        <p:spPr>
          <a:xfrm>
            <a:off x="5410199" y="2531153"/>
            <a:ext cx="1285875" cy="457200"/>
          </a:xfrm>
          <a:prstGeom prst="flowChart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Off On Test Scenarios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500" y="648441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Tester Activity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465881" y="6489163"/>
            <a:ext cx="1066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Analyst Activity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106258" y="6534456"/>
            <a:ext cx="1389791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Analyst &amp; Tester Activity</a:t>
            </a:r>
          </a:p>
        </p:txBody>
      </p:sp>
      <p:cxnSp>
        <p:nvCxnSpPr>
          <p:cNvPr id="82" name="Straight Arrow Connector 81"/>
          <p:cNvCxnSpPr>
            <a:stCxn id="78" idx="2"/>
          </p:cNvCxnSpPr>
          <p:nvPr/>
        </p:nvCxnSpPr>
        <p:spPr>
          <a:xfrm flipH="1">
            <a:off x="6042834" y="2988353"/>
            <a:ext cx="10303" cy="318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2" idx="2"/>
            <a:endCxn id="78" idx="0"/>
          </p:cNvCxnSpPr>
          <p:nvPr/>
        </p:nvCxnSpPr>
        <p:spPr>
          <a:xfrm flipH="1">
            <a:off x="6053137" y="2286000"/>
            <a:ext cx="1" cy="24515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26" idx="3"/>
            <a:endCxn id="90" idx="1"/>
          </p:cNvCxnSpPr>
          <p:nvPr/>
        </p:nvCxnSpPr>
        <p:spPr>
          <a:xfrm flipV="1">
            <a:off x="2133600" y="1937853"/>
            <a:ext cx="304800" cy="38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3"/>
            <a:endCxn id="72" idx="1"/>
          </p:cNvCxnSpPr>
          <p:nvPr/>
        </p:nvCxnSpPr>
        <p:spPr>
          <a:xfrm>
            <a:off x="4857750" y="1909173"/>
            <a:ext cx="552450" cy="156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19800" y="2252990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38400" y="1665905"/>
            <a:ext cx="1143000" cy="54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Smoke Test Scenarios Documented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303867" y="3275693"/>
            <a:ext cx="1477933" cy="5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Smoke Test Cases &amp; </a:t>
            </a:r>
            <a:r>
              <a:rPr lang="en-US" sz="1200" b="1" dirty="0"/>
              <a:t>Generate Required Test Data</a:t>
            </a:r>
          </a:p>
        </p:txBody>
      </p:sp>
      <p:cxnSp>
        <p:nvCxnSpPr>
          <p:cNvPr id="93" name="Straight Arrow Connector 92"/>
          <p:cNvCxnSpPr>
            <a:endCxn id="94" idx="3"/>
          </p:cNvCxnSpPr>
          <p:nvPr/>
        </p:nvCxnSpPr>
        <p:spPr>
          <a:xfrm flipH="1">
            <a:off x="4908978" y="3492691"/>
            <a:ext cx="394889" cy="11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/>
          <p:cNvSpPr/>
          <p:nvPr/>
        </p:nvSpPr>
        <p:spPr>
          <a:xfrm>
            <a:off x="3994578" y="3187473"/>
            <a:ext cx="914400" cy="61264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Walkthrough Test Cases with Analysts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3504231" y="3501037"/>
            <a:ext cx="465201" cy="41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cision 95"/>
          <p:cNvSpPr/>
          <p:nvPr/>
        </p:nvSpPr>
        <p:spPr>
          <a:xfrm>
            <a:off x="2209800" y="3141935"/>
            <a:ext cx="1285875" cy="722376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Test  Case Approved</a:t>
            </a:r>
          </a:p>
        </p:txBody>
      </p:sp>
      <p:sp>
        <p:nvSpPr>
          <p:cNvPr id="97" name="Flowchart: Process 96"/>
          <p:cNvSpPr/>
          <p:nvPr/>
        </p:nvSpPr>
        <p:spPr>
          <a:xfrm>
            <a:off x="381000" y="3264091"/>
            <a:ext cx="1295400" cy="4572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Off On Test Cases</a:t>
            </a:r>
          </a:p>
        </p:txBody>
      </p:sp>
      <p:sp>
        <p:nvSpPr>
          <p:cNvPr id="98" name="Flowchart: Process 97"/>
          <p:cNvSpPr/>
          <p:nvPr/>
        </p:nvSpPr>
        <p:spPr>
          <a:xfrm>
            <a:off x="3237531" y="2590800"/>
            <a:ext cx="1066800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Test Based On Feedback</a:t>
            </a:r>
          </a:p>
        </p:txBody>
      </p:sp>
      <p:cxnSp>
        <p:nvCxnSpPr>
          <p:cNvPr id="99" name="Elbow Connector 98"/>
          <p:cNvCxnSpPr>
            <a:stCxn id="96" idx="0"/>
            <a:endCxn id="98" idx="1"/>
          </p:cNvCxnSpPr>
          <p:nvPr/>
        </p:nvCxnSpPr>
        <p:spPr>
          <a:xfrm rot="5400000" flipH="1" flipV="1">
            <a:off x="2846148" y="2750553"/>
            <a:ext cx="397973" cy="38479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532681" y="2628654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101" name="Straight Arrow Connector 100"/>
          <p:cNvCxnSpPr>
            <a:stCxn id="96" idx="1"/>
            <a:endCxn id="97" idx="3"/>
          </p:cNvCxnSpPr>
          <p:nvPr/>
        </p:nvCxnSpPr>
        <p:spPr>
          <a:xfrm flipH="1" flipV="1">
            <a:off x="1676400" y="3492691"/>
            <a:ext cx="533400" cy="104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62166" y="3281029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103" name="Elbow Connector 102"/>
          <p:cNvCxnSpPr>
            <a:stCxn id="98" idx="3"/>
            <a:endCxn id="94" idx="0"/>
          </p:cNvCxnSpPr>
          <p:nvPr/>
        </p:nvCxnSpPr>
        <p:spPr>
          <a:xfrm>
            <a:off x="4304331" y="2743962"/>
            <a:ext cx="147447" cy="44351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/>
          <p:cNvSpPr/>
          <p:nvPr/>
        </p:nvSpPr>
        <p:spPr>
          <a:xfrm>
            <a:off x="3237531" y="4470173"/>
            <a:ext cx="914400" cy="61264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Dry-run </a:t>
            </a:r>
          </a:p>
          <a:p>
            <a:pPr algn="ctr"/>
            <a:r>
              <a:rPr lang="en-US" sz="1050" dirty="0"/>
              <a:t>Test Result Review with Analysts</a:t>
            </a:r>
          </a:p>
        </p:txBody>
      </p:sp>
      <p:sp>
        <p:nvSpPr>
          <p:cNvPr id="107" name="Flowchart: Decision 106"/>
          <p:cNvSpPr/>
          <p:nvPr/>
        </p:nvSpPr>
        <p:spPr>
          <a:xfrm>
            <a:off x="4661442" y="4419600"/>
            <a:ext cx="1285875" cy="722376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Dry-run Test Result Approved</a:t>
            </a:r>
          </a:p>
        </p:txBody>
      </p:sp>
      <p:sp>
        <p:nvSpPr>
          <p:cNvPr id="108" name="Flowchart: Process 107"/>
          <p:cNvSpPr/>
          <p:nvPr/>
        </p:nvSpPr>
        <p:spPr>
          <a:xfrm>
            <a:off x="3867150" y="4027196"/>
            <a:ext cx="1066800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Test Based On Feedback</a:t>
            </a:r>
          </a:p>
        </p:txBody>
      </p:sp>
      <p:cxnSp>
        <p:nvCxnSpPr>
          <p:cNvPr id="110" name="Straight Arrow Connector 109"/>
          <p:cNvCxnSpPr>
            <a:stCxn id="119" idx="3"/>
            <a:endCxn id="106" idx="1"/>
          </p:cNvCxnSpPr>
          <p:nvPr/>
        </p:nvCxnSpPr>
        <p:spPr>
          <a:xfrm>
            <a:off x="2874536" y="4764031"/>
            <a:ext cx="362995" cy="124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7" idx="0"/>
          </p:cNvCxnSpPr>
          <p:nvPr/>
        </p:nvCxnSpPr>
        <p:spPr>
          <a:xfrm rot="16200000" flipV="1">
            <a:off x="4948702" y="4063922"/>
            <a:ext cx="303498" cy="40785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62550" y="3886200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113" name="Straight Arrow Connector 112"/>
          <p:cNvCxnSpPr>
            <a:stCxn id="106" idx="3"/>
            <a:endCxn id="107" idx="1"/>
          </p:cNvCxnSpPr>
          <p:nvPr/>
        </p:nvCxnSpPr>
        <p:spPr>
          <a:xfrm>
            <a:off x="4151931" y="4776497"/>
            <a:ext cx="509511" cy="42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53156" y="4478966"/>
            <a:ext cx="1117436" cy="54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Smoke Test Scripts (STS) Automated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755066" y="4921895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116" name="Straight Arrow Connector 115"/>
          <p:cNvCxnSpPr>
            <a:stCxn id="97" idx="2"/>
            <a:endCxn id="114" idx="0"/>
          </p:cNvCxnSpPr>
          <p:nvPr/>
        </p:nvCxnSpPr>
        <p:spPr>
          <a:xfrm>
            <a:off x="1028700" y="3721291"/>
            <a:ext cx="83174" cy="7576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/>
          <p:cNvSpPr/>
          <p:nvPr/>
        </p:nvSpPr>
        <p:spPr>
          <a:xfrm>
            <a:off x="6212003" y="4504199"/>
            <a:ext cx="1524000" cy="53342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Off on Dry-run of Test Script &amp; Close Design Review Task</a:t>
            </a:r>
          </a:p>
        </p:txBody>
      </p:sp>
      <p:cxnSp>
        <p:nvCxnSpPr>
          <p:cNvPr id="118" name="Straight Arrow Connector 117"/>
          <p:cNvCxnSpPr>
            <a:stCxn id="107" idx="3"/>
          </p:cNvCxnSpPr>
          <p:nvPr/>
        </p:nvCxnSpPr>
        <p:spPr>
          <a:xfrm flipV="1">
            <a:off x="5947317" y="4770914"/>
            <a:ext cx="293932" cy="9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051592" y="4492083"/>
            <a:ext cx="822944" cy="54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Execute Dry-run of STS </a:t>
            </a:r>
          </a:p>
        </p:txBody>
      </p:sp>
      <p:cxnSp>
        <p:nvCxnSpPr>
          <p:cNvPr id="120" name="Straight Arrow Connector 119"/>
          <p:cNvCxnSpPr>
            <a:endCxn id="119" idx="1"/>
          </p:cNvCxnSpPr>
          <p:nvPr/>
        </p:nvCxnSpPr>
        <p:spPr>
          <a:xfrm flipV="1">
            <a:off x="1621562" y="4764031"/>
            <a:ext cx="430030" cy="156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Document 123"/>
          <p:cNvSpPr/>
          <p:nvPr/>
        </p:nvSpPr>
        <p:spPr>
          <a:xfrm>
            <a:off x="499132" y="5257800"/>
            <a:ext cx="1977384" cy="990865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Output</a:t>
            </a:r>
          </a:p>
          <a:p>
            <a:pPr marL="228600" indent="-228600">
              <a:buAutoNum type="arabicPeriod"/>
            </a:pPr>
            <a:r>
              <a:rPr lang="en-US" sz="900" dirty="0"/>
              <a:t>Automated Smoke Test integrated in DevOps CI solution.</a:t>
            </a:r>
          </a:p>
          <a:p>
            <a:pPr marL="228600" indent="-228600">
              <a:buFontTx/>
              <a:buAutoNum type="arabicPeriod"/>
            </a:pPr>
            <a:r>
              <a:rPr lang="en-US" sz="900" dirty="0"/>
              <a:t>List of Smoke Test Candidates signed off  by Analysts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  <p:sp>
        <p:nvSpPr>
          <p:cNvPr id="126" name="Flowchart: Document 125"/>
          <p:cNvSpPr/>
          <p:nvPr/>
        </p:nvSpPr>
        <p:spPr>
          <a:xfrm>
            <a:off x="228600" y="1219200"/>
            <a:ext cx="1905000" cy="1445075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Input</a:t>
            </a:r>
          </a:p>
          <a:p>
            <a:r>
              <a:rPr lang="en-US" sz="900" dirty="0"/>
              <a:t>1. Test Data Identified </a:t>
            </a:r>
          </a:p>
          <a:p>
            <a:r>
              <a:rPr lang="en-US" sz="900" dirty="0"/>
              <a:t>2. Application URL/Endpoint</a:t>
            </a:r>
          </a:p>
          <a:p>
            <a:r>
              <a:rPr lang="en-US" sz="900" dirty="0"/>
              <a:t>3. Test Environments</a:t>
            </a:r>
          </a:p>
          <a:p>
            <a:r>
              <a:rPr lang="en-US" sz="900" dirty="0"/>
              <a:t>4. Access to all project specific environments / Servers are in place</a:t>
            </a:r>
          </a:p>
          <a:p>
            <a:r>
              <a:rPr lang="en-US" sz="900" dirty="0"/>
              <a:t>5. Critical Acceptance Criteria/Functionalities from  US</a:t>
            </a:r>
          </a:p>
          <a:p>
            <a:r>
              <a:rPr lang="en-US" sz="900" dirty="0"/>
              <a:t>6. List of all connection points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619739" y="6511018"/>
            <a:ext cx="1066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TRB Activity</a:t>
            </a:r>
          </a:p>
        </p:txBody>
      </p:sp>
      <p:sp>
        <p:nvSpPr>
          <p:cNvPr id="140" name="Flowchart: Process 139"/>
          <p:cNvSpPr/>
          <p:nvPr/>
        </p:nvSpPr>
        <p:spPr>
          <a:xfrm>
            <a:off x="2714069" y="5525984"/>
            <a:ext cx="1104900" cy="416081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Add Smoke  Test to CI Solution Framework</a:t>
            </a:r>
          </a:p>
        </p:txBody>
      </p:sp>
      <p:sp>
        <p:nvSpPr>
          <p:cNvPr id="141" name="Flowchart: Process 140"/>
          <p:cNvSpPr/>
          <p:nvPr/>
        </p:nvSpPr>
        <p:spPr>
          <a:xfrm>
            <a:off x="7924800" y="4519738"/>
            <a:ext cx="1066800" cy="50584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 off Automated Smoke Test to DevOps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839413" y="6511018"/>
            <a:ext cx="1190849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DevOps Activity</a:t>
            </a:r>
          </a:p>
        </p:txBody>
      </p:sp>
      <p:cxnSp>
        <p:nvCxnSpPr>
          <p:cNvPr id="146" name="Straight Arrow Connector 145"/>
          <p:cNvCxnSpPr>
            <a:stCxn id="140" idx="1"/>
            <a:endCxn id="124" idx="3"/>
          </p:cNvCxnSpPr>
          <p:nvPr/>
        </p:nvCxnSpPr>
        <p:spPr>
          <a:xfrm flipH="1">
            <a:off x="2476516" y="5734025"/>
            <a:ext cx="237553" cy="192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916708" y="2071300"/>
            <a:ext cx="1930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</a:t>
            </a:r>
            <a:r>
              <a:rPr lang="en-US" sz="1000" dirty="0"/>
              <a:t>TRB = Test Review Board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190500" y="3886200"/>
            <a:ext cx="8610600" cy="0"/>
          </a:xfrm>
          <a:prstGeom prst="line">
            <a:avLst/>
          </a:prstGeom>
          <a:ln w="31750"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49105" y="3678678"/>
            <a:ext cx="989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Design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56725" y="4005590"/>
            <a:ext cx="989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Scripting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6347" y="6339850"/>
            <a:ext cx="2133600" cy="365125"/>
          </a:xfrm>
        </p:spPr>
        <p:txBody>
          <a:bodyPr/>
          <a:lstStyle/>
          <a:p>
            <a:fld id="{EE0125AD-0204-4E3F-AF93-4D9173C1CD83}" type="slidenum">
              <a:rPr lang="en-US" smtClean="0"/>
              <a:t>7</a:t>
            </a:fld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6813751" y="990600"/>
            <a:ext cx="2066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P3 - Test Design Productivity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P4 - Test Automation Productivity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A1 - TC  Automation Percentage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04359" y="2583065"/>
            <a:ext cx="20872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Future capabilities:</a:t>
            </a:r>
          </a:p>
          <a:p>
            <a:r>
              <a:rPr lang="en-US" sz="1000" dirty="0"/>
              <a:t>**Implement the usage of Enterprise Test Data Management solution to support Test Data Management</a:t>
            </a:r>
          </a:p>
        </p:txBody>
      </p:sp>
      <p:sp>
        <p:nvSpPr>
          <p:cNvPr id="68" name="Flowchart: Process 67"/>
          <p:cNvSpPr/>
          <p:nvPr/>
        </p:nvSpPr>
        <p:spPr>
          <a:xfrm>
            <a:off x="7949691" y="5315540"/>
            <a:ext cx="1017017" cy="62652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Code is checked in to Build &amp; Deployed to QA Environment</a:t>
            </a:r>
            <a:endParaRPr lang="en-US" sz="900" dirty="0"/>
          </a:p>
        </p:txBody>
      </p:sp>
      <p:cxnSp>
        <p:nvCxnSpPr>
          <p:cNvPr id="13" name="Straight Arrow Connector 12"/>
          <p:cNvCxnSpPr>
            <a:stCxn id="117" idx="3"/>
          </p:cNvCxnSpPr>
          <p:nvPr/>
        </p:nvCxnSpPr>
        <p:spPr>
          <a:xfrm>
            <a:off x="7736003" y="4770914"/>
            <a:ext cx="229943" cy="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1" idx="2"/>
            <a:endCxn id="68" idx="0"/>
          </p:cNvCxnSpPr>
          <p:nvPr/>
        </p:nvCxnSpPr>
        <p:spPr>
          <a:xfrm>
            <a:off x="8458200" y="5025584"/>
            <a:ext cx="0" cy="2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Process 82"/>
          <p:cNvSpPr/>
          <p:nvPr/>
        </p:nvSpPr>
        <p:spPr>
          <a:xfrm>
            <a:off x="6631103" y="5308746"/>
            <a:ext cx="1104900" cy="652526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Smoke  </a:t>
            </a:r>
            <a:r>
              <a:rPr lang="en-US" sz="900" dirty="0"/>
              <a:t>Test </a:t>
            </a:r>
            <a:r>
              <a:rPr lang="en-US" sz="900" dirty="0" smtClean="0"/>
              <a:t>execution in  </a:t>
            </a:r>
            <a:r>
              <a:rPr lang="en-US" sz="900" dirty="0"/>
              <a:t>CI </a:t>
            </a:r>
            <a:r>
              <a:rPr lang="en-US" sz="900" dirty="0" smtClean="0"/>
              <a:t>Solution</a:t>
            </a:r>
            <a:endParaRPr lang="en-US" sz="900" dirty="0"/>
          </a:p>
        </p:txBody>
      </p:sp>
      <p:sp>
        <p:nvSpPr>
          <p:cNvPr id="85" name="Flowchart: Process 84"/>
          <p:cNvSpPr/>
          <p:nvPr/>
        </p:nvSpPr>
        <p:spPr>
          <a:xfrm>
            <a:off x="5296759" y="5303756"/>
            <a:ext cx="1104900" cy="652526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Email Smoke  </a:t>
            </a:r>
            <a:r>
              <a:rPr lang="en-US" sz="900" dirty="0"/>
              <a:t>Test </a:t>
            </a:r>
            <a:r>
              <a:rPr lang="en-US" sz="900" dirty="0" smtClean="0"/>
              <a:t>results to Stakeholders</a:t>
            </a:r>
            <a:endParaRPr lang="en-US" sz="900" dirty="0"/>
          </a:p>
        </p:txBody>
      </p:sp>
      <p:cxnSp>
        <p:nvCxnSpPr>
          <p:cNvPr id="20" name="Straight Arrow Connector 19"/>
          <p:cNvCxnSpPr>
            <a:stCxn id="68" idx="1"/>
            <a:endCxn id="83" idx="3"/>
          </p:cNvCxnSpPr>
          <p:nvPr/>
        </p:nvCxnSpPr>
        <p:spPr>
          <a:xfrm flipH="1">
            <a:off x="7736003" y="5628803"/>
            <a:ext cx="213688" cy="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3" idx="1"/>
            <a:endCxn id="85" idx="3"/>
          </p:cNvCxnSpPr>
          <p:nvPr/>
        </p:nvCxnSpPr>
        <p:spPr>
          <a:xfrm flipH="1" flipV="1">
            <a:off x="6401659" y="5630019"/>
            <a:ext cx="229444" cy="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4091334" y="5306120"/>
            <a:ext cx="1014924" cy="63830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Smoke Test Pass</a:t>
            </a:r>
            <a:endParaRPr lang="en-US" sz="900" dirty="0"/>
          </a:p>
        </p:txBody>
      </p:sp>
      <p:cxnSp>
        <p:nvCxnSpPr>
          <p:cNvPr id="54" name="Elbow Connector 53"/>
          <p:cNvCxnSpPr>
            <a:stCxn id="106" idx="0"/>
            <a:endCxn id="108" idx="1"/>
          </p:cNvCxnSpPr>
          <p:nvPr/>
        </p:nvCxnSpPr>
        <p:spPr>
          <a:xfrm rot="5400000" flipH="1" flipV="1">
            <a:off x="3636033" y="4239057"/>
            <a:ext cx="289815" cy="172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009722" y="6108572"/>
            <a:ext cx="1190849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Analyze Test Failures</a:t>
            </a:r>
            <a:endParaRPr lang="en-US" sz="1100" dirty="0"/>
          </a:p>
        </p:txBody>
      </p:sp>
      <p:cxnSp>
        <p:nvCxnSpPr>
          <p:cNvPr id="129" name="Straight Arrow Connector 128"/>
          <p:cNvCxnSpPr>
            <a:stCxn id="92" idx="2"/>
            <a:endCxn id="123" idx="0"/>
          </p:cNvCxnSpPr>
          <p:nvPr/>
        </p:nvCxnSpPr>
        <p:spPr>
          <a:xfrm>
            <a:off x="4598796" y="5944428"/>
            <a:ext cx="6351" cy="1641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447408" y="6104696"/>
            <a:ext cx="1190849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Report Bug</a:t>
            </a:r>
            <a:endParaRPr lang="en-US" sz="1100" dirty="0"/>
          </a:p>
        </p:txBody>
      </p:sp>
      <p:sp>
        <p:nvSpPr>
          <p:cNvPr id="135" name="Rectangle 134"/>
          <p:cNvSpPr/>
          <p:nvPr/>
        </p:nvSpPr>
        <p:spPr>
          <a:xfrm>
            <a:off x="6813751" y="6102928"/>
            <a:ext cx="1190849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Bug Fix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17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346" y="76200"/>
            <a:ext cx="8653653" cy="68580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Algerian" panose="04020705040A02060702" pitchFamily="82" charset="0"/>
              </a:rPr>
              <a:t>Smoke test </a:t>
            </a:r>
            <a:r>
              <a:rPr lang="en-US" i="1" dirty="0" smtClean="0">
                <a:latin typeface="Algerian" panose="04020705040A02060702" pitchFamily="82" charset="0"/>
              </a:rPr>
              <a:t>Creation </a:t>
            </a:r>
            <a:r>
              <a:rPr lang="en-US" sz="2700" i="1" dirty="0" smtClean="0">
                <a:latin typeface="Algerian" panose="04020705040A02060702" pitchFamily="82" charset="0"/>
              </a:rPr>
              <a:t>(</a:t>
            </a:r>
            <a:r>
              <a:rPr lang="en-US" sz="2700" i="1" dirty="0" err="1" smtClean="0">
                <a:latin typeface="Algerian" panose="04020705040A02060702" pitchFamily="82" charset="0"/>
              </a:rPr>
              <a:t>DirectNet</a:t>
            </a:r>
            <a:r>
              <a:rPr lang="en-US" sz="2700" i="1" dirty="0" smtClean="0">
                <a:latin typeface="Algerian" panose="04020705040A02060702" pitchFamily="82" charset="0"/>
              </a:rPr>
              <a:t>)</a:t>
            </a:r>
            <a:endParaRPr lang="en-US" sz="2700" dirty="0"/>
          </a:p>
        </p:txBody>
      </p:sp>
      <p:cxnSp>
        <p:nvCxnSpPr>
          <p:cNvPr id="75" name="Straight Arrow Connector 74"/>
          <p:cNvCxnSpPr>
            <a:stCxn id="90" idx="3"/>
          </p:cNvCxnSpPr>
          <p:nvPr/>
        </p:nvCxnSpPr>
        <p:spPr>
          <a:xfrm>
            <a:off x="3647772" y="1937526"/>
            <a:ext cx="361950" cy="19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0500" y="648441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Tester Activity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465881" y="6489163"/>
            <a:ext cx="1066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Analyst Activity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106258" y="6534456"/>
            <a:ext cx="1389791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Analyst &amp; Tester Activity</a:t>
            </a:r>
          </a:p>
        </p:txBody>
      </p:sp>
      <p:cxnSp>
        <p:nvCxnSpPr>
          <p:cNvPr id="87" name="Straight Arrow Connector 86"/>
          <p:cNvCxnSpPr>
            <a:stCxn id="126" idx="3"/>
            <a:endCxn id="90" idx="1"/>
          </p:cNvCxnSpPr>
          <p:nvPr/>
        </p:nvCxnSpPr>
        <p:spPr>
          <a:xfrm flipV="1">
            <a:off x="2133600" y="1937526"/>
            <a:ext cx="371172" cy="4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2504772" y="1665578"/>
            <a:ext cx="1143000" cy="54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Smoke Test Scenarios Documented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953586" y="1660404"/>
            <a:ext cx="1477933" cy="5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Smoke Test Cases &amp; Generate Required Test Data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765135" y="1660404"/>
            <a:ext cx="1117436" cy="54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Smoke Test Scripts (STS) Automated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820722" y="2560908"/>
            <a:ext cx="1013220" cy="54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Dry-run of STS </a:t>
            </a:r>
          </a:p>
        </p:txBody>
      </p:sp>
      <p:sp>
        <p:nvSpPr>
          <p:cNvPr id="124" name="Flowchart: Document 123"/>
          <p:cNvSpPr/>
          <p:nvPr/>
        </p:nvSpPr>
        <p:spPr>
          <a:xfrm>
            <a:off x="5030262" y="4252114"/>
            <a:ext cx="2219131" cy="1115587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Output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Smoke </a:t>
            </a:r>
            <a:r>
              <a:rPr lang="en-US" sz="900" dirty="0"/>
              <a:t>Test </a:t>
            </a:r>
            <a:r>
              <a:rPr lang="en-US" sz="900" dirty="0" smtClean="0"/>
              <a:t>executed within CI </a:t>
            </a:r>
            <a:r>
              <a:rPr lang="en-US" sz="900" dirty="0"/>
              <a:t>solution</a:t>
            </a:r>
            <a:r>
              <a:rPr lang="en-US" sz="9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sz="900" dirty="0"/>
              <a:t>Smoke Test executed after every build deployment to every environment.</a:t>
            </a:r>
          </a:p>
          <a:p>
            <a:pPr marL="228600" indent="-228600">
              <a:buAutoNum type="arabicPeriod"/>
            </a:pPr>
            <a:r>
              <a:rPr lang="en-US" sz="900" dirty="0"/>
              <a:t>Published Test Results</a:t>
            </a:r>
          </a:p>
        </p:txBody>
      </p:sp>
      <p:sp>
        <p:nvSpPr>
          <p:cNvPr id="126" name="Flowchart: Document 125"/>
          <p:cNvSpPr/>
          <p:nvPr/>
        </p:nvSpPr>
        <p:spPr>
          <a:xfrm>
            <a:off x="228600" y="1219200"/>
            <a:ext cx="1905000" cy="1445075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Input</a:t>
            </a:r>
          </a:p>
          <a:p>
            <a:r>
              <a:rPr lang="en-US" sz="900" dirty="0"/>
              <a:t>1. Test Data Identified </a:t>
            </a:r>
          </a:p>
          <a:p>
            <a:r>
              <a:rPr lang="en-US" sz="900" dirty="0"/>
              <a:t>2. Application URL/Endpoint</a:t>
            </a:r>
          </a:p>
          <a:p>
            <a:r>
              <a:rPr lang="en-US" sz="900" dirty="0"/>
              <a:t>3. Test Environments</a:t>
            </a:r>
          </a:p>
          <a:p>
            <a:r>
              <a:rPr lang="en-US" sz="900" dirty="0"/>
              <a:t>4. Access to all project specific environments / Servers are in place</a:t>
            </a:r>
          </a:p>
          <a:p>
            <a:r>
              <a:rPr lang="en-US" sz="900" dirty="0"/>
              <a:t>5. Critical Acceptance Criteria/Functionalities from  </a:t>
            </a:r>
            <a:r>
              <a:rPr lang="en-US" sz="900" dirty="0" smtClean="0"/>
              <a:t>US</a:t>
            </a:r>
            <a:endParaRPr lang="en-US" sz="900" dirty="0"/>
          </a:p>
        </p:txBody>
      </p:sp>
      <p:sp>
        <p:nvSpPr>
          <p:cNvPr id="130" name="Rectangle 129"/>
          <p:cNvSpPr/>
          <p:nvPr/>
        </p:nvSpPr>
        <p:spPr>
          <a:xfrm>
            <a:off x="2619739" y="6511018"/>
            <a:ext cx="1066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TRB Activity</a:t>
            </a:r>
          </a:p>
        </p:txBody>
      </p:sp>
      <p:sp>
        <p:nvSpPr>
          <p:cNvPr id="141" name="Flowchart: Process 140"/>
          <p:cNvSpPr/>
          <p:nvPr/>
        </p:nvSpPr>
        <p:spPr>
          <a:xfrm>
            <a:off x="4553106" y="2494897"/>
            <a:ext cx="1066800" cy="6138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 off Automated Smoke Test to DevOps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3839413" y="6511018"/>
            <a:ext cx="1190849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DevOps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6347" y="6339850"/>
            <a:ext cx="2133600" cy="365125"/>
          </a:xfrm>
        </p:spPr>
        <p:txBody>
          <a:bodyPr/>
          <a:lstStyle/>
          <a:p>
            <a:fld id="{EE0125AD-0204-4E3F-AF93-4D9173C1CD83}" type="slidenum">
              <a:rPr lang="en-US" smtClean="0"/>
              <a:t>8</a:t>
            </a:fld>
            <a:endParaRPr lang="en-US" dirty="0"/>
          </a:p>
        </p:txBody>
      </p:sp>
      <p:sp>
        <p:nvSpPr>
          <p:cNvPr id="68" name="Flowchart: Process 67"/>
          <p:cNvSpPr/>
          <p:nvPr/>
        </p:nvSpPr>
        <p:spPr>
          <a:xfrm>
            <a:off x="3312457" y="2494898"/>
            <a:ext cx="1017017" cy="62652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Code is checked in to Build &amp; Deployed to QA Environment</a:t>
            </a:r>
            <a:endParaRPr lang="en-US" sz="1000" dirty="0"/>
          </a:p>
        </p:txBody>
      </p:sp>
      <p:sp>
        <p:nvSpPr>
          <p:cNvPr id="83" name="Flowchart: Process 82"/>
          <p:cNvSpPr/>
          <p:nvPr/>
        </p:nvSpPr>
        <p:spPr>
          <a:xfrm>
            <a:off x="1993869" y="2488104"/>
            <a:ext cx="1104900" cy="652526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Smoke  </a:t>
            </a:r>
            <a:r>
              <a:rPr lang="en-US" sz="1100" dirty="0"/>
              <a:t>Test </a:t>
            </a:r>
            <a:r>
              <a:rPr lang="en-US" sz="1100" dirty="0" smtClean="0"/>
              <a:t>execution in  </a:t>
            </a:r>
            <a:r>
              <a:rPr lang="en-US" sz="1100" dirty="0"/>
              <a:t>CI </a:t>
            </a:r>
            <a:r>
              <a:rPr lang="en-US" sz="1100" dirty="0" smtClean="0"/>
              <a:t>Solution</a:t>
            </a:r>
            <a:endParaRPr lang="en-US" sz="1100" dirty="0"/>
          </a:p>
        </p:txBody>
      </p:sp>
      <p:sp>
        <p:nvSpPr>
          <p:cNvPr id="85" name="Flowchart: Process 84"/>
          <p:cNvSpPr/>
          <p:nvPr/>
        </p:nvSpPr>
        <p:spPr>
          <a:xfrm>
            <a:off x="1980231" y="3460687"/>
            <a:ext cx="1104900" cy="652526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Email Smoke  </a:t>
            </a:r>
            <a:r>
              <a:rPr lang="en-US" sz="1100" dirty="0"/>
              <a:t>Test </a:t>
            </a:r>
            <a:r>
              <a:rPr lang="en-US" sz="1100" dirty="0" smtClean="0"/>
              <a:t>results to Stakeholders</a:t>
            </a:r>
            <a:endParaRPr lang="en-US" sz="1100" dirty="0"/>
          </a:p>
        </p:txBody>
      </p:sp>
      <p:cxnSp>
        <p:nvCxnSpPr>
          <p:cNvPr id="20" name="Straight Arrow Connector 19"/>
          <p:cNvCxnSpPr>
            <a:stCxn id="68" idx="1"/>
            <a:endCxn id="83" idx="3"/>
          </p:cNvCxnSpPr>
          <p:nvPr/>
        </p:nvCxnSpPr>
        <p:spPr>
          <a:xfrm flipH="1">
            <a:off x="3098769" y="2808161"/>
            <a:ext cx="213688" cy="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ecision 91"/>
          <p:cNvSpPr/>
          <p:nvPr/>
        </p:nvSpPr>
        <p:spPr>
          <a:xfrm>
            <a:off x="3354481" y="3486870"/>
            <a:ext cx="1090604" cy="63830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Smoke Test Pass</a:t>
            </a:r>
            <a:endParaRPr lang="en-US" sz="1000" dirty="0"/>
          </a:p>
        </p:txBody>
      </p:sp>
      <p:sp>
        <p:nvSpPr>
          <p:cNvPr id="123" name="Rectangle 122"/>
          <p:cNvSpPr/>
          <p:nvPr/>
        </p:nvSpPr>
        <p:spPr>
          <a:xfrm>
            <a:off x="4691922" y="3663244"/>
            <a:ext cx="1190849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Analyze Test Failures</a:t>
            </a:r>
            <a:endParaRPr lang="en-US" sz="11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3868961" y="4134296"/>
            <a:ext cx="1" cy="2217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6129608" y="3659368"/>
            <a:ext cx="1190849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Report Bug</a:t>
            </a:r>
            <a:endParaRPr lang="en-US" sz="1100" dirty="0"/>
          </a:p>
        </p:txBody>
      </p:sp>
      <p:sp>
        <p:nvSpPr>
          <p:cNvPr id="135" name="Rectangle 134"/>
          <p:cNvSpPr/>
          <p:nvPr/>
        </p:nvSpPr>
        <p:spPr>
          <a:xfrm>
            <a:off x="7495951" y="3657600"/>
            <a:ext cx="1190849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Bug Fix</a:t>
            </a:r>
            <a:endParaRPr lang="en-US" sz="1100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453307" y="1870779"/>
            <a:ext cx="304800" cy="38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248972" y="2227840"/>
            <a:ext cx="0" cy="2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9" idx="1"/>
          </p:cNvCxnSpPr>
          <p:nvPr/>
        </p:nvCxnSpPr>
        <p:spPr>
          <a:xfrm flipH="1" flipV="1">
            <a:off x="5639475" y="2822981"/>
            <a:ext cx="181247" cy="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4310308" y="2741615"/>
            <a:ext cx="213688" cy="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476516" y="3170731"/>
            <a:ext cx="0" cy="28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5" idx="3"/>
            <a:endCxn id="92" idx="1"/>
          </p:cNvCxnSpPr>
          <p:nvPr/>
        </p:nvCxnSpPr>
        <p:spPr>
          <a:xfrm>
            <a:off x="3085131" y="3786950"/>
            <a:ext cx="269350" cy="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3" idx="3"/>
            <a:endCxn id="134" idx="1"/>
          </p:cNvCxnSpPr>
          <p:nvPr/>
        </p:nvCxnSpPr>
        <p:spPr>
          <a:xfrm flipV="1">
            <a:off x="5882771" y="3811768"/>
            <a:ext cx="246837" cy="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35" idx="1"/>
          </p:cNvCxnSpPr>
          <p:nvPr/>
        </p:nvCxnSpPr>
        <p:spPr>
          <a:xfrm>
            <a:off x="7318085" y="3810000"/>
            <a:ext cx="177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2" idx="3"/>
            <a:endCxn id="123" idx="1"/>
          </p:cNvCxnSpPr>
          <p:nvPr/>
        </p:nvCxnSpPr>
        <p:spPr>
          <a:xfrm>
            <a:off x="4445085" y="3806024"/>
            <a:ext cx="246837" cy="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50436" y="341767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009722" y="40386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9" name="Flowchart: Predefined Process 38"/>
          <p:cNvSpPr/>
          <p:nvPr/>
        </p:nvSpPr>
        <p:spPr>
          <a:xfrm>
            <a:off x="3205613" y="4356081"/>
            <a:ext cx="1334570" cy="520719"/>
          </a:xfrm>
          <a:prstGeom prst="flowChartPredefined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Sprint Functional Testing starts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 flipV="1">
            <a:off x="4540183" y="4610096"/>
            <a:ext cx="490079" cy="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9413" y="3276600"/>
            <a:ext cx="4085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24800" y="32766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8" idx="2"/>
          </p:cNvCxnSpPr>
          <p:nvPr/>
        </p:nvCxnSpPr>
        <p:spPr>
          <a:xfrm flipH="1" flipV="1">
            <a:off x="3820966" y="3121423"/>
            <a:ext cx="18447" cy="15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70209"/>
            <a:ext cx="8229600" cy="415591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Algerian" panose="04020705040A02060702" pitchFamily="82" charset="0"/>
              </a:rPr>
              <a:t>FUNCTIONAL test creation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3943350" y="1813828"/>
            <a:ext cx="914400" cy="61264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Walkthrough Test Scenarios with Analysts</a:t>
            </a:r>
          </a:p>
        </p:txBody>
      </p:sp>
      <p:sp>
        <p:nvSpPr>
          <p:cNvPr id="22" name="Flowchart: Decision 21"/>
          <p:cNvSpPr/>
          <p:nvPr/>
        </p:nvSpPr>
        <p:spPr>
          <a:xfrm>
            <a:off x="5410200" y="1761955"/>
            <a:ext cx="1285875" cy="722376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Test  Scenarios Approved</a:t>
            </a:r>
          </a:p>
        </p:txBody>
      </p:sp>
      <p:sp>
        <p:nvSpPr>
          <p:cNvPr id="1025" name="Flowchart: Process 1024"/>
          <p:cNvSpPr/>
          <p:nvPr/>
        </p:nvSpPr>
        <p:spPr>
          <a:xfrm>
            <a:off x="4686300" y="1265037"/>
            <a:ext cx="1066800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Test Based On Feedback</a:t>
            </a:r>
          </a:p>
        </p:txBody>
      </p:sp>
      <p:cxnSp>
        <p:nvCxnSpPr>
          <p:cNvPr id="1040" name="Elbow Connector 1039"/>
          <p:cNvCxnSpPr/>
          <p:nvPr/>
        </p:nvCxnSpPr>
        <p:spPr>
          <a:xfrm rot="10800000" flipV="1">
            <a:off x="4305300" y="1428760"/>
            <a:ext cx="381000" cy="40983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>
            <a:endCxn id="20" idx="1"/>
          </p:cNvCxnSpPr>
          <p:nvPr/>
        </p:nvCxnSpPr>
        <p:spPr>
          <a:xfrm>
            <a:off x="3371850" y="2103261"/>
            <a:ext cx="571500" cy="168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/>
          <p:cNvCxnSpPr>
            <a:stCxn id="22" idx="0"/>
          </p:cNvCxnSpPr>
          <p:nvPr/>
        </p:nvCxnSpPr>
        <p:spPr>
          <a:xfrm rot="16200000" flipV="1">
            <a:off x="5697460" y="1406277"/>
            <a:ext cx="303498" cy="40785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5981700" y="1235333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sp>
        <p:nvSpPr>
          <p:cNvPr id="1052" name="Flowchart: Process 1051"/>
          <p:cNvSpPr/>
          <p:nvPr/>
        </p:nvSpPr>
        <p:spPr>
          <a:xfrm>
            <a:off x="5410199" y="2716099"/>
            <a:ext cx="1285875" cy="4572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Off On Test Scenarios</a:t>
            </a:r>
          </a:p>
        </p:txBody>
      </p:sp>
      <p:sp>
        <p:nvSpPr>
          <p:cNvPr id="1053" name="Rectangle 1052"/>
          <p:cNvSpPr/>
          <p:nvPr/>
        </p:nvSpPr>
        <p:spPr>
          <a:xfrm>
            <a:off x="1066800" y="6439408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Tester Activity</a:t>
            </a:r>
          </a:p>
        </p:txBody>
      </p:sp>
      <p:sp>
        <p:nvSpPr>
          <p:cNvPr id="1054" name="Rectangle 1053"/>
          <p:cNvSpPr/>
          <p:nvPr/>
        </p:nvSpPr>
        <p:spPr>
          <a:xfrm>
            <a:off x="3013075" y="6429883"/>
            <a:ext cx="1066800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Analyst Activity</a:t>
            </a:r>
          </a:p>
        </p:txBody>
      </p:sp>
      <p:sp>
        <p:nvSpPr>
          <p:cNvPr id="1055" name="Rectangle 1054"/>
          <p:cNvSpPr/>
          <p:nvPr/>
        </p:nvSpPr>
        <p:spPr>
          <a:xfrm>
            <a:off x="5051425" y="6429883"/>
            <a:ext cx="12954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Analyst &amp; Tester Activity</a:t>
            </a:r>
          </a:p>
        </p:txBody>
      </p:sp>
      <p:cxnSp>
        <p:nvCxnSpPr>
          <p:cNvPr id="24" name="Straight Arrow Connector 23"/>
          <p:cNvCxnSpPr>
            <a:stCxn id="22" idx="2"/>
            <a:endCxn id="1052" idx="0"/>
          </p:cNvCxnSpPr>
          <p:nvPr/>
        </p:nvCxnSpPr>
        <p:spPr>
          <a:xfrm flipH="1">
            <a:off x="6053137" y="2484331"/>
            <a:ext cx="1" cy="2317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38800" y="5334000"/>
            <a:ext cx="990600" cy="50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 Test Design Tasks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1500" y="685800"/>
            <a:ext cx="7353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Goal:  Functional Test Case designed,  scripted and signed off for all User Stories. </a:t>
            </a:r>
          </a:p>
        </p:txBody>
      </p:sp>
      <p:sp>
        <p:nvSpPr>
          <p:cNvPr id="31" name="Flowchart: Document 30"/>
          <p:cNvSpPr/>
          <p:nvPr/>
        </p:nvSpPr>
        <p:spPr>
          <a:xfrm>
            <a:off x="210965" y="1571361"/>
            <a:ext cx="1371600" cy="1078018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Input</a:t>
            </a:r>
          </a:p>
          <a:p>
            <a:r>
              <a:rPr lang="en-US" sz="1000" dirty="0"/>
              <a:t>1. User Stories</a:t>
            </a:r>
          </a:p>
          <a:p>
            <a:r>
              <a:rPr lang="en-US" sz="1000" dirty="0"/>
              <a:t>2. Acceptance Criteria </a:t>
            </a:r>
          </a:p>
          <a:p>
            <a:r>
              <a:rPr lang="en-US" sz="1000" dirty="0"/>
              <a:t>3. Test Approach</a:t>
            </a:r>
          </a:p>
          <a:p>
            <a:r>
              <a:rPr lang="en-US" sz="1000" dirty="0"/>
              <a:t>4. Test Data Identified</a:t>
            </a:r>
          </a:p>
          <a:p>
            <a:r>
              <a:rPr lang="en-US" sz="1000" dirty="0"/>
              <a:t>5. TFS Design Tasks</a:t>
            </a: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 flipV="1">
            <a:off x="1582565" y="2105992"/>
            <a:ext cx="732963" cy="43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3"/>
            <a:endCxn id="22" idx="1"/>
          </p:cNvCxnSpPr>
          <p:nvPr/>
        </p:nvCxnSpPr>
        <p:spPr>
          <a:xfrm>
            <a:off x="4857750" y="2120152"/>
            <a:ext cx="552450" cy="29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19800" y="2463969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03084" y="1876884"/>
            <a:ext cx="1143000" cy="54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Scenarios Documented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24575" y="3504527"/>
            <a:ext cx="1495425" cy="56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Smoke Test Cases &amp; </a:t>
            </a:r>
            <a:r>
              <a:rPr lang="en-US" sz="1200" b="1" dirty="0"/>
              <a:t>Generate Required Test 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56198" y="3202588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RTM Initiated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5062347" y="3779899"/>
            <a:ext cx="465201" cy="41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4038600" y="3487579"/>
            <a:ext cx="1596424" cy="612648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1. Walkthrough Test Cases with Analysts </a:t>
            </a:r>
          </a:p>
          <a:p>
            <a:r>
              <a:rPr lang="en-US" sz="1050" dirty="0">
                <a:solidFill>
                  <a:schemeClr val="tx1"/>
                </a:solidFill>
              </a:rPr>
              <a:t>2. Select Regression Candidates *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3657601" y="3784073"/>
            <a:ext cx="380999" cy="208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2363169" y="3424970"/>
            <a:ext cx="1285875" cy="722376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Test  Case Approved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381000" y="3547126"/>
            <a:ext cx="1295400" cy="4572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 Off On Test Cases</a:t>
            </a:r>
          </a:p>
        </p:txBody>
      </p:sp>
      <p:sp>
        <p:nvSpPr>
          <p:cNvPr id="68" name="Flowchart: Process 67"/>
          <p:cNvSpPr/>
          <p:nvPr/>
        </p:nvSpPr>
        <p:spPr>
          <a:xfrm>
            <a:off x="3390900" y="2873835"/>
            <a:ext cx="1066800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Test Based On Feedback</a:t>
            </a:r>
          </a:p>
        </p:txBody>
      </p:sp>
      <p:cxnSp>
        <p:nvCxnSpPr>
          <p:cNvPr id="69" name="Elbow Connector 68"/>
          <p:cNvCxnSpPr>
            <a:stCxn id="66" idx="0"/>
            <a:endCxn id="68" idx="1"/>
          </p:cNvCxnSpPr>
          <p:nvPr/>
        </p:nvCxnSpPr>
        <p:spPr>
          <a:xfrm rot="5400000" flipH="1" flipV="1">
            <a:off x="2999517" y="3033588"/>
            <a:ext cx="397973" cy="38479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86050" y="2911689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77" name="Straight Arrow Connector 76"/>
          <p:cNvCxnSpPr>
            <a:stCxn id="66" idx="1"/>
            <a:endCxn id="67" idx="3"/>
          </p:cNvCxnSpPr>
          <p:nvPr/>
        </p:nvCxnSpPr>
        <p:spPr>
          <a:xfrm flipH="1" flipV="1">
            <a:off x="1676400" y="3775726"/>
            <a:ext cx="686769" cy="104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62166" y="3492008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83" name="Elbow Connector 82"/>
          <p:cNvCxnSpPr>
            <a:stCxn id="68" idx="3"/>
            <a:endCxn id="60" idx="0"/>
          </p:cNvCxnSpPr>
          <p:nvPr/>
        </p:nvCxnSpPr>
        <p:spPr>
          <a:xfrm>
            <a:off x="4457700" y="3026997"/>
            <a:ext cx="379112" cy="46058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600200" y="3944779"/>
            <a:ext cx="118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RTM completed **</a:t>
            </a:r>
          </a:p>
        </p:txBody>
      </p:sp>
      <p:sp>
        <p:nvSpPr>
          <p:cNvPr id="99" name="Flowchart: Process 98"/>
          <p:cNvSpPr/>
          <p:nvPr/>
        </p:nvSpPr>
        <p:spPr>
          <a:xfrm>
            <a:off x="2038350" y="5273097"/>
            <a:ext cx="9906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Peer Review of Test Scripts</a:t>
            </a:r>
          </a:p>
        </p:txBody>
      </p:sp>
      <p:sp>
        <p:nvSpPr>
          <p:cNvPr id="100" name="Flowchart: Decision 99"/>
          <p:cNvSpPr/>
          <p:nvPr/>
        </p:nvSpPr>
        <p:spPr>
          <a:xfrm>
            <a:off x="3371850" y="5221224"/>
            <a:ext cx="1735516" cy="7223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Review Successful</a:t>
            </a:r>
          </a:p>
        </p:txBody>
      </p:sp>
      <p:sp>
        <p:nvSpPr>
          <p:cNvPr id="101" name="Flowchart: Process 100"/>
          <p:cNvSpPr/>
          <p:nvPr/>
        </p:nvSpPr>
        <p:spPr>
          <a:xfrm>
            <a:off x="2647950" y="4785209"/>
            <a:ext cx="1066800" cy="3063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Update Test Based On Feedback</a:t>
            </a:r>
          </a:p>
        </p:txBody>
      </p:sp>
      <p:cxnSp>
        <p:nvCxnSpPr>
          <p:cNvPr id="102" name="Elbow Connector 101"/>
          <p:cNvCxnSpPr/>
          <p:nvPr/>
        </p:nvCxnSpPr>
        <p:spPr>
          <a:xfrm rot="5400000">
            <a:off x="2367875" y="4941607"/>
            <a:ext cx="334726" cy="301626"/>
          </a:xfrm>
          <a:prstGeom prst="bentConnector3">
            <a:avLst>
              <a:gd name="adj1" fmla="val -96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0" idx="0"/>
          </p:cNvCxnSpPr>
          <p:nvPr/>
        </p:nvCxnSpPr>
        <p:spPr>
          <a:xfrm rot="16200000" flipV="1">
            <a:off x="3800096" y="4781712"/>
            <a:ext cx="303498" cy="57552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943350" y="4691390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106" name="Straight Arrow Connector 105"/>
          <p:cNvCxnSpPr>
            <a:stCxn id="99" idx="3"/>
            <a:endCxn id="100" idx="1"/>
          </p:cNvCxnSpPr>
          <p:nvPr/>
        </p:nvCxnSpPr>
        <p:spPr>
          <a:xfrm>
            <a:off x="3028950" y="5579421"/>
            <a:ext cx="342900" cy="299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72318" y="5273097"/>
            <a:ext cx="11174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Scripts  Automated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00650" y="5582332"/>
            <a:ext cx="514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109" name="Straight Arrow Connector 108"/>
          <p:cNvCxnSpPr>
            <a:stCxn id="67" idx="2"/>
            <a:endCxn id="107" idx="0"/>
          </p:cNvCxnSpPr>
          <p:nvPr/>
        </p:nvCxnSpPr>
        <p:spPr>
          <a:xfrm>
            <a:off x="1028700" y="4004326"/>
            <a:ext cx="2336" cy="12687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0" idx="3"/>
            <a:endCxn id="25" idx="1"/>
          </p:cNvCxnSpPr>
          <p:nvPr/>
        </p:nvCxnSpPr>
        <p:spPr>
          <a:xfrm>
            <a:off x="5107366" y="5582412"/>
            <a:ext cx="531434" cy="65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7" idx="3"/>
            <a:endCxn id="99" idx="1"/>
          </p:cNvCxnSpPr>
          <p:nvPr/>
        </p:nvCxnSpPr>
        <p:spPr>
          <a:xfrm>
            <a:off x="1589754" y="5577897"/>
            <a:ext cx="448596" cy="1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52400" y="2033081"/>
            <a:ext cx="19305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Near term automation capabilities: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* Selected Regression Candidate serves as input to TRB Meeting.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** Automatic link between Requirements in TFS and TCs in ALM</a:t>
            </a:r>
          </a:p>
        </p:txBody>
      </p:sp>
      <p:sp>
        <p:nvSpPr>
          <p:cNvPr id="135" name="Flowchart: Document 134"/>
          <p:cNvSpPr/>
          <p:nvPr/>
        </p:nvSpPr>
        <p:spPr>
          <a:xfrm>
            <a:off x="6936042" y="5105400"/>
            <a:ext cx="1674558" cy="927380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Output</a:t>
            </a:r>
          </a:p>
          <a:p>
            <a:r>
              <a:rPr lang="en-US" sz="1000" dirty="0"/>
              <a:t>1. RTM</a:t>
            </a:r>
          </a:p>
          <a:p>
            <a:r>
              <a:rPr lang="en-US" sz="1000" dirty="0"/>
              <a:t>2. Test Scripts automated</a:t>
            </a:r>
          </a:p>
          <a:p>
            <a:r>
              <a:rPr lang="en-US" sz="1000" dirty="0"/>
              <a:t>3. List of Regression Candidates </a:t>
            </a:r>
          </a:p>
        </p:txBody>
      </p:sp>
      <p:cxnSp>
        <p:nvCxnSpPr>
          <p:cNvPr id="136" name="Straight Arrow Connector 135"/>
          <p:cNvCxnSpPr>
            <a:stCxn id="25" idx="3"/>
            <a:endCxn id="135" idx="1"/>
          </p:cNvCxnSpPr>
          <p:nvPr/>
        </p:nvCxnSpPr>
        <p:spPr>
          <a:xfrm flipV="1">
            <a:off x="6629400" y="5569090"/>
            <a:ext cx="306642" cy="198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052" idx="2"/>
            <a:endCxn id="54" idx="0"/>
          </p:cNvCxnSpPr>
          <p:nvPr/>
        </p:nvCxnSpPr>
        <p:spPr>
          <a:xfrm rot="16200000" flipH="1">
            <a:off x="6297098" y="2929337"/>
            <a:ext cx="331228" cy="8191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4" idx="1"/>
          </p:cNvCxnSpPr>
          <p:nvPr/>
        </p:nvCxnSpPr>
        <p:spPr>
          <a:xfrm flipH="1" flipV="1">
            <a:off x="5631243" y="3773297"/>
            <a:ext cx="493332" cy="149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8600" y="4419600"/>
            <a:ext cx="8610600" cy="0"/>
          </a:xfrm>
          <a:prstGeom prst="line">
            <a:avLst/>
          </a:prstGeom>
          <a:ln w="31750"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73321" y="4191000"/>
            <a:ext cx="989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Design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73320" y="4450080"/>
            <a:ext cx="989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Scripting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25AD-0204-4E3F-AF93-4D9173C1CD83}" type="slidenum">
              <a:rPr lang="en-US" smtClean="0"/>
              <a:t>9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128D635-EE6B-4ED9-BD5B-681222472AF5}"/>
              </a:ext>
            </a:extLst>
          </p:cNvPr>
          <p:cNvSpPr txBox="1"/>
          <p:nvPr/>
        </p:nvSpPr>
        <p:spPr>
          <a:xfrm>
            <a:off x="6813751" y="1027583"/>
            <a:ext cx="2066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Metrics: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P3 - Test Design Productivity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P4 - Test Automation Productivity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P6 - % of Automated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1314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19025</TotalTime>
  <Words>2443</Words>
  <Application>Microsoft Office PowerPoint</Application>
  <PresentationFormat>On-screen Show (4:3)</PresentationFormat>
  <Paragraphs>642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Segoe UI Light</vt:lpstr>
      <vt:lpstr>Webdings</vt:lpstr>
      <vt:lpstr>Wingdings</vt:lpstr>
      <vt:lpstr>Office Theme</vt:lpstr>
      <vt:lpstr>Agile TEST PROCESS</vt:lpstr>
      <vt:lpstr>Requirements</vt:lpstr>
      <vt:lpstr>Basic Terminology – Test Artifacts</vt:lpstr>
      <vt:lpstr>PowerPoint Presentation</vt:lpstr>
      <vt:lpstr>Project  Phase Goal:  Create Project Plan &amp; Test Approach</vt:lpstr>
      <vt:lpstr>Sprint planning meeting Goal: Determine what will be done in Sprint and align test approach</vt:lpstr>
      <vt:lpstr>Smoke test Creation</vt:lpstr>
      <vt:lpstr>Smoke test Creation (DirectNet)</vt:lpstr>
      <vt:lpstr>FUNCTIONAL test creation</vt:lpstr>
      <vt:lpstr>Automated Build &amp; Deployment  Step 1 (SMOKE Test)</vt:lpstr>
      <vt:lpstr> Automated Build &amp; Deployment  STEP 2 (Functional TEST) </vt:lpstr>
      <vt:lpstr>Automated Build &amp; Deployment  Step 3 (regression Test)</vt:lpstr>
      <vt:lpstr>Regression &amp; smoke test  optimization</vt:lpstr>
      <vt:lpstr>Sprint  Retrospective  Goal: Analyze sprint  performance and adopt lessons learnt in Next Sprint</vt:lpstr>
      <vt:lpstr>Sprint Timelines &amp; Activities</vt:lpstr>
      <vt:lpstr>Functional Testing in Sprint </vt:lpstr>
      <vt:lpstr>Regression Testing in Sprint </vt:lpstr>
      <vt:lpstr>appendix</vt:lpstr>
      <vt:lpstr>BUG reporting &amp; triaging</vt:lpstr>
      <vt:lpstr>Glossary</vt:lpstr>
    </vt:vector>
  </TitlesOfParts>
  <Company>GEICO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 SYSTEMS TEST PROCESS</dc:title>
  <dc:creator>Krishna, Gopi</dc:creator>
  <cp:lastModifiedBy>Archana Agarwal</cp:lastModifiedBy>
  <cp:revision>347</cp:revision>
  <dcterms:created xsi:type="dcterms:W3CDTF">2017-10-09T18:36:41Z</dcterms:created>
  <dcterms:modified xsi:type="dcterms:W3CDTF">2018-04-23T06:39:18Z</dcterms:modified>
</cp:coreProperties>
</file>