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83" r:id="rId4"/>
    <p:sldId id="286" r:id="rId5"/>
    <p:sldId id="287" r:id="rId6"/>
    <p:sldId id="275" r:id="rId7"/>
    <p:sldId id="288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0261" autoAdjust="0"/>
  </p:normalViewPr>
  <p:slideViewPr>
    <p:cSldViewPr>
      <p:cViewPr>
        <p:scale>
          <a:sx n="70" d="100"/>
          <a:sy n="70" d="100"/>
        </p:scale>
        <p:origin x="726" y="-5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1CBE8-1012-4AAC-B240-1450D1C1E4A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7CD9-6D89-4686-AB6F-269CC801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0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7CD9-6D89-4686-AB6F-269CC801E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0" y="1666239"/>
            <a:ext cx="3571240" cy="392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40600" y="1666239"/>
            <a:ext cx="4273550" cy="392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363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9900" y="292100"/>
            <a:ext cx="8712200" cy="55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949700"/>
            <a:ext cx="7635240" cy="102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40"/>
              </a:lnSpc>
            </a:pPr>
            <a:r>
              <a:rPr sz="4400" b="1" spc="-5" dirty="0">
                <a:solidFill>
                  <a:srgbClr val="0070C0"/>
                </a:solidFill>
                <a:latin typeface="Trebuchet MS"/>
                <a:cs typeface="Trebuchet MS"/>
              </a:rPr>
              <a:t>SmartCert</a:t>
            </a:r>
            <a:endParaRPr sz="4400" dirty="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</a:pPr>
            <a:r>
              <a:rPr sz="2800" dirty="0">
                <a:solidFill>
                  <a:srgbClr val="595959"/>
                </a:solidFill>
                <a:latin typeface="Trebuchet MS"/>
                <a:cs typeface="Trebuchet MS"/>
              </a:rPr>
              <a:t>Blockchain Solution for </a:t>
            </a:r>
            <a:r>
              <a:rPr sz="2800" spc="-5" dirty="0">
                <a:solidFill>
                  <a:srgbClr val="595959"/>
                </a:solidFill>
                <a:latin typeface="Trebuchet MS"/>
                <a:cs typeface="Trebuchet MS"/>
              </a:rPr>
              <a:t>Educational</a:t>
            </a:r>
            <a:r>
              <a:rPr sz="2800" spc="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Trebuchet MS"/>
                <a:cs typeface="Trebuchet MS"/>
              </a:rPr>
              <a:t>Certificates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6273" y="5537200"/>
            <a:ext cx="2009139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95959"/>
                </a:solidFill>
                <a:latin typeface="Trebuchet MS"/>
                <a:cs typeface="Trebuchet MS"/>
              </a:rPr>
              <a:t>By - </a:t>
            </a:r>
            <a:r>
              <a:rPr lang="en-US" sz="200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XanBell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292100"/>
            <a:ext cx="508127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4175" algn="l"/>
              </a:tabLst>
            </a:pPr>
            <a:r>
              <a:rPr sz="3000" spc="-40" dirty="0"/>
              <a:t>Typical	</a:t>
            </a:r>
            <a:r>
              <a:rPr sz="3000" spc="-5" dirty="0"/>
              <a:t>Existing</a:t>
            </a:r>
            <a:r>
              <a:rPr sz="3000" spc="-55" dirty="0"/>
              <a:t> </a:t>
            </a:r>
            <a:r>
              <a:rPr sz="3000" spc="-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392135" y="985024"/>
            <a:ext cx="9461601" cy="20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5999" y="1059688"/>
            <a:ext cx="9360535" cy="0"/>
          </a:xfrm>
          <a:custGeom>
            <a:avLst/>
            <a:gdLst/>
            <a:ahLst/>
            <a:cxnLst/>
            <a:rect l="l" t="t" r="r" b="b"/>
            <a:pathLst>
              <a:path w="9360535">
                <a:moveTo>
                  <a:pt x="0" y="0"/>
                </a:moveTo>
                <a:lnTo>
                  <a:pt x="9360001" y="0"/>
                </a:lnTo>
              </a:path>
            </a:pathLst>
          </a:custGeom>
          <a:ln w="1016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6197" y="4130637"/>
            <a:ext cx="1638300" cy="2106295"/>
          </a:xfrm>
          <a:custGeom>
            <a:avLst/>
            <a:gdLst/>
            <a:ahLst/>
            <a:cxnLst/>
            <a:rect l="l" t="t" r="r" b="b"/>
            <a:pathLst>
              <a:path w="1638300" h="2106295">
                <a:moveTo>
                  <a:pt x="0" y="0"/>
                </a:moveTo>
                <a:lnTo>
                  <a:pt x="1637995" y="0"/>
                </a:lnTo>
                <a:lnTo>
                  <a:pt x="1637995" y="2106002"/>
                </a:lnTo>
                <a:lnTo>
                  <a:pt x="0" y="21060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B050"/>
            </a:solidFill>
            <a:prstDash val="dash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8000" y="5003800"/>
            <a:ext cx="718831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9600" y="5880100"/>
            <a:ext cx="5518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Student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8900" y="4254500"/>
            <a:ext cx="154876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595959"/>
                </a:solidFill>
                <a:latin typeface="Book Antiqua"/>
                <a:cs typeface="Book Antiqua"/>
              </a:rPr>
              <a:t>Participant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4845" y="2871053"/>
            <a:ext cx="125222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Convey the</a:t>
            </a:r>
            <a:r>
              <a:rPr sz="1200" spc="-95" dirty="0">
                <a:solidFill>
                  <a:srgbClr val="595959"/>
                </a:solidFill>
                <a:latin typeface="Book Antiqua"/>
                <a:cs typeface="Book Antiqua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Book Antiqua"/>
                <a:cs typeface="Book Antiqua"/>
              </a:rPr>
              <a:t>report</a:t>
            </a:r>
            <a:endParaRPr sz="1200" dirty="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4034" y="1844916"/>
            <a:ext cx="1638300" cy="2105025"/>
          </a:xfrm>
          <a:custGeom>
            <a:avLst/>
            <a:gdLst/>
            <a:ahLst/>
            <a:cxnLst/>
            <a:rect l="l" t="t" r="r" b="b"/>
            <a:pathLst>
              <a:path w="1638300" h="2105025">
                <a:moveTo>
                  <a:pt x="0" y="0"/>
                </a:moveTo>
                <a:lnTo>
                  <a:pt x="1637995" y="0"/>
                </a:lnTo>
                <a:lnTo>
                  <a:pt x="1637995" y="2104745"/>
                </a:lnTo>
                <a:lnTo>
                  <a:pt x="0" y="21047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CCCCC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5200" y="2463800"/>
            <a:ext cx="1079500" cy="1079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00300" y="3581400"/>
            <a:ext cx="7397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University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6800" y="1955800"/>
            <a:ext cx="87185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95959"/>
                </a:solidFill>
                <a:latin typeface="Book Antiqua"/>
                <a:cs typeface="Book Antiqua"/>
              </a:rPr>
              <a:t>I</a:t>
            </a:r>
            <a:r>
              <a:rPr sz="2400" b="1" spc="-5" dirty="0">
                <a:solidFill>
                  <a:srgbClr val="595959"/>
                </a:solidFill>
                <a:latin typeface="Book Antiqua"/>
                <a:cs typeface="Book Antiqua"/>
              </a:rPr>
              <a:t>ss</a:t>
            </a:r>
            <a:r>
              <a:rPr sz="2400" b="1" dirty="0">
                <a:solidFill>
                  <a:srgbClr val="595959"/>
                </a:solidFill>
                <a:latin typeface="Book Antiqua"/>
                <a:cs typeface="Book Antiqua"/>
              </a:rPr>
              <a:t>uer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67686" y="1843658"/>
            <a:ext cx="1638300" cy="2106295"/>
          </a:xfrm>
          <a:custGeom>
            <a:avLst/>
            <a:gdLst/>
            <a:ahLst/>
            <a:cxnLst/>
            <a:rect l="l" t="t" r="r" b="b"/>
            <a:pathLst>
              <a:path w="1638300" h="2106295">
                <a:moveTo>
                  <a:pt x="0" y="0"/>
                </a:moveTo>
                <a:lnTo>
                  <a:pt x="1637995" y="0"/>
                </a:lnTo>
                <a:lnTo>
                  <a:pt x="1637995" y="2106002"/>
                </a:lnTo>
                <a:lnTo>
                  <a:pt x="0" y="21060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C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26677" y="2717800"/>
            <a:ext cx="719999" cy="718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50300" y="3591559"/>
            <a:ext cx="87566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0">
              <a:lnSpc>
                <a:spcPts val="1400"/>
              </a:lnSpc>
            </a:pP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Employer  BV</a:t>
            </a:r>
            <a:r>
              <a:rPr sz="1200" spc="-145" dirty="0">
                <a:solidFill>
                  <a:srgbClr val="595959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Agencies</a:t>
            </a:r>
            <a:endParaRPr sz="1200" dirty="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8200" y="1993900"/>
            <a:ext cx="146494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595959"/>
                </a:solidFill>
                <a:latin typeface="Book Antiqua"/>
                <a:cs typeface="Book Antiqua"/>
              </a:rPr>
              <a:t>Consumer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72410" y="3954779"/>
            <a:ext cx="2334260" cy="1228090"/>
          </a:xfrm>
          <a:custGeom>
            <a:avLst/>
            <a:gdLst/>
            <a:ahLst/>
            <a:cxnLst/>
            <a:rect l="l" t="t" r="r" b="b"/>
            <a:pathLst>
              <a:path w="2334260" h="1228089">
                <a:moveTo>
                  <a:pt x="0" y="0"/>
                </a:moveTo>
                <a:lnTo>
                  <a:pt x="0" y="1228090"/>
                </a:lnTo>
                <a:lnTo>
                  <a:pt x="2330792" y="1228090"/>
                </a:lnTo>
                <a:lnTo>
                  <a:pt x="2333967" y="1228090"/>
                </a:lnTo>
              </a:path>
            </a:pathLst>
          </a:custGeom>
          <a:ln w="6350">
            <a:solidFill>
              <a:srgbClr val="1EB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1155" y="5158308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5" h="49529">
                <a:moveTo>
                  <a:pt x="6172" y="0"/>
                </a:moveTo>
                <a:lnTo>
                  <a:pt x="2933" y="850"/>
                </a:lnTo>
                <a:lnTo>
                  <a:pt x="0" y="5905"/>
                </a:lnTo>
                <a:lnTo>
                  <a:pt x="850" y="9143"/>
                </a:lnTo>
                <a:lnTo>
                  <a:pt x="27343" y="24561"/>
                </a:lnTo>
                <a:lnTo>
                  <a:pt x="850" y="39979"/>
                </a:lnTo>
                <a:lnTo>
                  <a:pt x="0" y="43218"/>
                </a:lnTo>
                <a:lnTo>
                  <a:pt x="2933" y="48272"/>
                </a:lnTo>
                <a:lnTo>
                  <a:pt x="6172" y="49123"/>
                </a:lnTo>
                <a:lnTo>
                  <a:pt x="48374" y="24561"/>
                </a:lnTo>
                <a:lnTo>
                  <a:pt x="6172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56000" y="4889500"/>
            <a:ext cx="7874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Certificates</a:t>
            </a:r>
            <a:endParaRPr sz="1200" dirty="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80530" y="4018572"/>
            <a:ext cx="2405380" cy="1164590"/>
          </a:xfrm>
          <a:custGeom>
            <a:avLst/>
            <a:gdLst/>
            <a:ahLst/>
            <a:cxnLst/>
            <a:rect l="l" t="t" r="r" b="b"/>
            <a:pathLst>
              <a:path w="2405379" h="1164589">
                <a:moveTo>
                  <a:pt x="0" y="1164297"/>
                </a:moveTo>
                <a:lnTo>
                  <a:pt x="2405380" y="1164297"/>
                </a:lnTo>
                <a:lnTo>
                  <a:pt x="2405380" y="3175"/>
                </a:lnTo>
                <a:lnTo>
                  <a:pt x="2405380" y="0"/>
                </a:lnTo>
              </a:path>
            </a:pathLst>
          </a:custGeom>
          <a:ln w="6350">
            <a:solidFill>
              <a:srgbClr val="1EB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61348" y="3995420"/>
            <a:ext cx="49530" cy="48895"/>
          </a:xfrm>
          <a:custGeom>
            <a:avLst/>
            <a:gdLst/>
            <a:ahLst/>
            <a:cxnLst/>
            <a:rect l="l" t="t" r="r" b="b"/>
            <a:pathLst>
              <a:path w="49529" h="48895">
                <a:moveTo>
                  <a:pt x="24561" y="0"/>
                </a:moveTo>
                <a:lnTo>
                  <a:pt x="0" y="42202"/>
                </a:lnTo>
                <a:lnTo>
                  <a:pt x="850" y="45440"/>
                </a:lnTo>
                <a:lnTo>
                  <a:pt x="5905" y="48374"/>
                </a:lnTo>
                <a:lnTo>
                  <a:pt x="9144" y="47523"/>
                </a:lnTo>
                <a:lnTo>
                  <a:pt x="24561" y="21031"/>
                </a:lnTo>
                <a:lnTo>
                  <a:pt x="36802" y="21031"/>
                </a:lnTo>
                <a:lnTo>
                  <a:pt x="24561" y="0"/>
                </a:lnTo>
                <a:close/>
              </a:path>
              <a:path w="49529" h="48895">
                <a:moveTo>
                  <a:pt x="36802" y="21031"/>
                </a:moveTo>
                <a:lnTo>
                  <a:pt x="24561" y="21031"/>
                </a:lnTo>
                <a:lnTo>
                  <a:pt x="39979" y="47523"/>
                </a:lnTo>
                <a:lnTo>
                  <a:pt x="43218" y="48374"/>
                </a:lnTo>
                <a:lnTo>
                  <a:pt x="48272" y="45440"/>
                </a:lnTo>
                <a:lnTo>
                  <a:pt x="49123" y="42202"/>
                </a:lnTo>
                <a:lnTo>
                  <a:pt x="36802" y="21031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75500" y="4864100"/>
            <a:ext cx="12007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595959"/>
                </a:solidFill>
                <a:latin typeface="Book Antiqua"/>
                <a:cs typeface="Book Antiqua"/>
              </a:rPr>
              <a:t>Share</a:t>
            </a:r>
            <a:r>
              <a:rPr sz="1200" spc="-100" dirty="0">
                <a:solidFill>
                  <a:srgbClr val="595959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Certificates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3800" y="2578100"/>
            <a:ext cx="16510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Apply to </a:t>
            </a:r>
            <a:r>
              <a:rPr sz="1200" spc="-25" dirty="0">
                <a:solidFill>
                  <a:srgbClr val="595959"/>
                </a:solidFill>
                <a:latin typeface="Book Antiqua"/>
                <a:cs typeface="Book Antiqua"/>
              </a:rPr>
              <a:t>Verify</a:t>
            </a:r>
            <a:r>
              <a:rPr sz="1200" spc="-75" dirty="0">
                <a:solidFill>
                  <a:srgbClr val="595959"/>
                </a:solidFill>
                <a:latin typeface="Book Antiqua"/>
                <a:cs typeface="Book Antiqua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Book Antiqua"/>
                <a:cs typeface="Book Antiqua"/>
              </a:rPr>
              <a:t>Records</a:t>
            </a:r>
            <a:endParaRPr sz="1200" dirty="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61000" y="2273300"/>
            <a:ext cx="10502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595959"/>
                </a:solidFill>
                <a:latin typeface="Book Antiqua"/>
                <a:cs typeface="Book Antiqua"/>
              </a:rPr>
              <a:t>Intermediaries</a:t>
            </a:r>
            <a:endParaRPr sz="1200" dirty="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94500" y="2540000"/>
            <a:ext cx="124587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Seek verified</a:t>
            </a:r>
            <a:r>
              <a:rPr sz="1200" spc="-100" dirty="0">
                <a:solidFill>
                  <a:srgbClr val="595959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docs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9200" y="2844800"/>
            <a:ext cx="15875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595959"/>
                </a:solidFill>
                <a:latin typeface="Book Antiqua"/>
                <a:cs typeface="Book Antiqua"/>
              </a:rPr>
              <a:t>Provide </a:t>
            </a: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verified</a:t>
            </a:r>
            <a:r>
              <a:rPr sz="1200" spc="-75" dirty="0">
                <a:solidFill>
                  <a:srgbClr val="595959"/>
                </a:solidFill>
                <a:latin typeface="Book Antiqua"/>
                <a:cs typeface="Book Antiqu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Book Antiqua"/>
                <a:cs typeface="Book Antiqua"/>
              </a:rPr>
              <a:t>record</a:t>
            </a:r>
            <a:endParaRPr sz="1200" dirty="0">
              <a:latin typeface="Book Antiqua"/>
              <a:cs typeface="Book Antiqu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59526" y="306238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0" y="0"/>
                </a:moveTo>
                <a:lnTo>
                  <a:pt x="0" y="27305"/>
                </a:lnTo>
                <a:lnTo>
                  <a:pt x="27305" y="13652"/>
                </a:lnTo>
                <a:lnTo>
                  <a:pt x="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11527" y="30823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0" y="0"/>
                </a:moveTo>
                <a:lnTo>
                  <a:pt x="0" y="27305"/>
                </a:lnTo>
                <a:lnTo>
                  <a:pt x="27304" y="13652"/>
                </a:lnTo>
                <a:lnTo>
                  <a:pt x="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1455" y="2819196"/>
            <a:ext cx="1974214" cy="635"/>
          </a:xfrm>
          <a:custGeom>
            <a:avLst/>
            <a:gdLst/>
            <a:ahLst/>
            <a:cxnLst/>
            <a:rect l="l" t="t" r="r" b="b"/>
            <a:pathLst>
              <a:path w="1974214" h="635">
                <a:moveTo>
                  <a:pt x="0" y="310"/>
                </a:moveTo>
                <a:lnTo>
                  <a:pt x="1973745" y="310"/>
                </a:lnTo>
              </a:path>
            </a:pathLst>
          </a:custGeom>
          <a:ln w="3175">
            <a:solidFill>
              <a:srgbClr val="1EB8C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2029" y="28061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305" y="0"/>
                </a:moveTo>
                <a:lnTo>
                  <a:pt x="0" y="13665"/>
                </a:lnTo>
                <a:lnTo>
                  <a:pt x="27305" y="27305"/>
                </a:lnTo>
                <a:lnTo>
                  <a:pt x="27305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15202" y="276614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92" y="0"/>
                </a:moveTo>
                <a:lnTo>
                  <a:pt x="0" y="13665"/>
                </a:lnTo>
                <a:lnTo>
                  <a:pt x="27305" y="27304"/>
                </a:lnTo>
                <a:lnTo>
                  <a:pt x="27292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6246" y="3534689"/>
            <a:ext cx="2391410" cy="6350"/>
          </a:xfrm>
          <a:custGeom>
            <a:avLst/>
            <a:gdLst/>
            <a:ahLst/>
            <a:cxnLst/>
            <a:rect l="l" t="t" r="r" b="b"/>
            <a:pathLst>
              <a:path w="2391409" h="6350">
                <a:moveTo>
                  <a:pt x="0" y="3062"/>
                </a:moveTo>
                <a:lnTo>
                  <a:pt x="2391288" y="3062"/>
                </a:lnTo>
              </a:path>
            </a:pathLst>
          </a:custGeom>
          <a:ln w="6124">
            <a:solidFill>
              <a:srgbClr val="1EB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46825" y="3527158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4">
                <a:moveTo>
                  <a:pt x="27279" y="0"/>
                </a:moveTo>
                <a:lnTo>
                  <a:pt x="0" y="13728"/>
                </a:lnTo>
                <a:lnTo>
                  <a:pt x="27343" y="27305"/>
                </a:lnTo>
                <a:lnTo>
                  <a:pt x="27279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59673" y="3286080"/>
            <a:ext cx="10160" cy="838200"/>
          </a:xfrm>
          <a:custGeom>
            <a:avLst/>
            <a:gdLst/>
            <a:ahLst/>
            <a:cxnLst/>
            <a:rect l="l" t="t" r="r" b="b"/>
            <a:pathLst>
              <a:path w="10160" h="838200">
                <a:moveTo>
                  <a:pt x="9631" y="838211"/>
                </a:moveTo>
                <a:lnTo>
                  <a:pt x="36" y="3174"/>
                </a:lnTo>
                <a:lnTo>
                  <a:pt x="0" y="0"/>
                </a:lnTo>
              </a:path>
            </a:pathLst>
          </a:custGeom>
          <a:ln w="6349">
            <a:solidFill>
              <a:srgbClr val="1EB8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6000" y="3256660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13334" y="0"/>
                </a:moveTo>
                <a:lnTo>
                  <a:pt x="0" y="27457"/>
                </a:lnTo>
                <a:lnTo>
                  <a:pt x="27304" y="27139"/>
                </a:lnTo>
                <a:lnTo>
                  <a:pt x="13334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375400" y="3568700"/>
            <a:ext cx="16116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Request</a:t>
            </a:r>
            <a:r>
              <a:rPr sz="1200" spc="-145" dirty="0">
                <a:solidFill>
                  <a:srgbClr val="595959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srgbClr val="595959"/>
                </a:solidFill>
                <a:latin typeface="Book Antiqua"/>
                <a:cs typeface="Book Antiqua"/>
              </a:rPr>
              <a:t>Authentication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733800" y="3109658"/>
            <a:ext cx="1731749" cy="1095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736339" y="2752726"/>
            <a:ext cx="1788220" cy="10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>
            <a:off x="6481349" y="2732768"/>
            <a:ext cx="1701800" cy="1179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415808" y="3055926"/>
            <a:ext cx="1788220" cy="10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bject 9"/>
          <p:cNvSpPr/>
          <p:nvPr/>
        </p:nvSpPr>
        <p:spPr>
          <a:xfrm>
            <a:off x="6240551" y="5627334"/>
            <a:ext cx="589277" cy="5829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3655061" y="4277341"/>
            <a:ext cx="589277" cy="5829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9"/>
          <p:cNvSpPr/>
          <p:nvPr/>
        </p:nvSpPr>
        <p:spPr>
          <a:xfrm>
            <a:off x="8448357" y="4530801"/>
            <a:ext cx="589277" cy="5829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911" y="2509742"/>
            <a:ext cx="1017017" cy="7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574" y="248602"/>
            <a:ext cx="87122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spc="-5" dirty="0" smtClean="0"/>
              <a:t>Case Study I</a:t>
            </a:r>
            <a:endParaRPr sz="3000" spc="-5" dirty="0"/>
          </a:p>
        </p:txBody>
      </p:sp>
      <p:sp>
        <p:nvSpPr>
          <p:cNvPr id="9" name="object 9"/>
          <p:cNvSpPr/>
          <p:nvPr/>
        </p:nvSpPr>
        <p:spPr>
          <a:xfrm>
            <a:off x="1392135" y="762000"/>
            <a:ext cx="9461601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999" y="838200"/>
            <a:ext cx="9360535" cy="0"/>
          </a:xfrm>
          <a:custGeom>
            <a:avLst/>
            <a:gdLst/>
            <a:ahLst/>
            <a:cxnLst/>
            <a:rect l="l" t="t" r="r" b="b"/>
            <a:pathLst>
              <a:path w="9360535">
                <a:moveTo>
                  <a:pt x="0" y="0"/>
                </a:moveTo>
                <a:lnTo>
                  <a:pt x="9360001" y="0"/>
                </a:lnTo>
              </a:path>
            </a:pathLst>
          </a:custGeom>
          <a:ln w="1016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7964" y="140136"/>
            <a:ext cx="1022401" cy="99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1450904" y="1600200"/>
            <a:ext cx="2964718" cy="5029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124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249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537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0498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56230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07476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58722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09968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799" y="1066800"/>
            <a:ext cx="2968497" cy="914400"/>
          </a:xfrm>
          <a:prstGeom prst="rect">
            <a:avLst/>
          </a:prstGeom>
          <a:solidFill>
            <a:srgbClr val="324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124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249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537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0498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56230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07476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58722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09968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Challenges faced by  Universities </a:t>
            </a:r>
            <a:endParaRPr lang="en-US" sz="20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4574" y="2078037"/>
            <a:ext cx="2822626" cy="4775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600" b="1" u="sng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dirty="0">
                <a:latin typeface="Trebuchet MS"/>
                <a:cs typeface="Trebuchet MS"/>
              </a:rPr>
              <a:t>Certificate document storage and</a:t>
            </a:r>
            <a:r>
              <a:rPr lang="en-US" sz="1600" spc="-100" dirty="0">
                <a:latin typeface="Trebuchet MS"/>
                <a:cs typeface="Trebuchet MS"/>
              </a:rPr>
              <a:t> </a:t>
            </a:r>
            <a:r>
              <a:rPr lang="en-US" sz="1600" dirty="0">
                <a:latin typeface="Trebuchet MS"/>
                <a:cs typeface="Trebuchet MS"/>
              </a:rPr>
              <a:t>indexing </a:t>
            </a:r>
            <a:endParaRPr lang="en-US" sz="1600" dirty="0" smtClean="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  <a:tabLst>
                <a:tab pos="304165" algn="l"/>
                <a:tab pos="304800" algn="l"/>
              </a:tabLst>
            </a:pPr>
            <a:endParaRPr lang="en-US" sz="1600" dirty="0" smtClean="0">
              <a:latin typeface="Trebuchet MS"/>
              <a:cs typeface="Trebuchet MS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dirty="0">
                <a:latin typeface="Trebuchet MS"/>
                <a:cs typeface="Trebuchet MS"/>
              </a:rPr>
              <a:t>Random Certificate requests by students </a:t>
            </a:r>
            <a:endParaRPr lang="en-US" sz="1600" dirty="0" smtClean="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  <a:tabLst>
                <a:tab pos="304165" algn="l"/>
                <a:tab pos="304800" algn="l"/>
              </a:tabLst>
            </a:pPr>
            <a:endParaRPr lang="en-US" sz="1600" dirty="0" smtClean="0">
              <a:latin typeface="Trebuchet MS"/>
              <a:cs typeface="Trebuchet MS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spc="-15" dirty="0">
                <a:latin typeface="Trebuchet MS"/>
                <a:cs typeface="Trebuchet MS"/>
              </a:rPr>
              <a:t>Verification </a:t>
            </a:r>
            <a:r>
              <a:rPr lang="en-US" sz="1600" dirty="0">
                <a:latin typeface="Trebuchet MS"/>
                <a:cs typeface="Trebuchet MS"/>
              </a:rPr>
              <a:t>overhead </a:t>
            </a:r>
            <a:r>
              <a:rPr lang="en-US" sz="1600" spc="-10" dirty="0">
                <a:latin typeface="Trebuchet MS"/>
                <a:cs typeface="Trebuchet MS"/>
              </a:rPr>
              <a:t>(Retrieve </a:t>
            </a:r>
            <a:r>
              <a:rPr lang="en-US" sz="1600" dirty="0">
                <a:latin typeface="Trebuchet MS"/>
                <a:cs typeface="Trebuchet MS"/>
              </a:rPr>
              <a:t>and </a:t>
            </a:r>
            <a:r>
              <a:rPr lang="en-US" sz="1600" spc="-5" dirty="0">
                <a:latin typeface="Trebuchet MS"/>
                <a:cs typeface="Trebuchet MS"/>
              </a:rPr>
              <a:t>verify) </a:t>
            </a:r>
            <a:endParaRPr lang="en-US" sz="1600" spc="-5" dirty="0" smtClean="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  <a:tabLst>
                <a:tab pos="304165" algn="l"/>
                <a:tab pos="304800" algn="l"/>
              </a:tabLst>
            </a:pPr>
            <a:endParaRPr lang="en-US" sz="1600" spc="-5" dirty="0" smtClean="0">
              <a:latin typeface="Trebuchet MS"/>
              <a:cs typeface="Trebuchet MS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dirty="0">
                <a:latin typeface="Trebuchet MS"/>
                <a:cs typeface="Trebuchet MS"/>
              </a:rPr>
              <a:t>Fraud and Forged</a:t>
            </a:r>
            <a:r>
              <a:rPr lang="en-US" sz="1600" spc="-100" dirty="0">
                <a:latin typeface="Trebuchet MS"/>
                <a:cs typeface="Trebuchet MS"/>
              </a:rPr>
              <a:t> </a:t>
            </a:r>
            <a:r>
              <a:rPr lang="en-US" sz="1600" dirty="0" smtClean="0">
                <a:latin typeface="Trebuchet MS"/>
                <a:cs typeface="Trebuchet MS"/>
              </a:rPr>
              <a:t>documents</a:t>
            </a:r>
          </a:p>
          <a:p>
            <a:pPr marL="12700" marR="5080">
              <a:lnSpc>
                <a:spcPts val="2100"/>
              </a:lnSpc>
              <a:spcBef>
                <a:spcPts val="90"/>
              </a:spcBef>
              <a:tabLst>
                <a:tab pos="304165" algn="l"/>
                <a:tab pos="304800" algn="l"/>
              </a:tabLst>
            </a:pPr>
            <a:endParaRPr lang="en-US" sz="1600" dirty="0">
              <a:latin typeface="Trebuchet MS"/>
              <a:cs typeface="Trebuchet MS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spc="-5" dirty="0">
                <a:latin typeface="Trebuchet MS"/>
                <a:cs typeface="Trebuchet MS"/>
              </a:rPr>
              <a:t>Maintain strict confidentiality and</a:t>
            </a:r>
            <a:r>
              <a:rPr lang="en-US" sz="1600" spc="3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privacy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  <a:buClr>
                <a:srgbClr val="BE590E"/>
              </a:buClr>
              <a:tabLst>
                <a:tab pos="304165" algn="l"/>
                <a:tab pos="304800" algn="l"/>
              </a:tabLst>
            </a:pPr>
            <a:endParaRPr lang="en-US" sz="1200" b="1" u="sng" spc="-5" dirty="0">
              <a:solidFill>
                <a:srgbClr val="595959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992" y="1145223"/>
            <a:ext cx="5683172" cy="609600"/>
          </a:xfrm>
          <a:prstGeom prst="rect">
            <a:avLst/>
          </a:prstGeom>
        </p:spPr>
      </p:pic>
      <p:sp>
        <p:nvSpPr>
          <p:cNvPr id="31" name="object 6"/>
          <p:cNvSpPr txBox="1"/>
          <p:nvPr/>
        </p:nvSpPr>
        <p:spPr>
          <a:xfrm>
            <a:off x="5904487" y="1754823"/>
            <a:ext cx="6194373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Issue</a:t>
            </a:r>
            <a:r>
              <a:rPr sz="1500" b="1" spc="-100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cryptographically-sealed  </a:t>
            </a:r>
            <a:r>
              <a:rPr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records </a:t>
            </a:r>
            <a:r>
              <a:rPr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that </a:t>
            </a:r>
            <a:r>
              <a:rPr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cannot be</a:t>
            </a:r>
            <a:r>
              <a:rPr sz="1500" b="1" spc="-4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faked</a:t>
            </a:r>
            <a:endParaRPr sz="1500" b="1" dirty="0">
              <a:latin typeface="Trebuchet MS" panose="020B0603020202020204" pitchFamily="34" charset="0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endParaRPr lang="en-US" sz="1600" dirty="0" smtClean="0"/>
          </a:p>
          <a:p>
            <a:pPr marL="12700" marR="5080">
              <a:lnSpc>
                <a:spcPts val="2100"/>
              </a:lnSpc>
            </a:pPr>
            <a:r>
              <a:rPr lang="en-US"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All </a:t>
            </a:r>
            <a:r>
              <a:rPr lang="en-US"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academic records in one place,  digital wallet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b="1" dirty="0">
              <a:latin typeface="Trebuchet MS" panose="020B0603020202020204" pitchFamily="34" charset="0"/>
              <a:cs typeface="Times New Roman"/>
            </a:endParaRPr>
          </a:p>
          <a:p>
            <a:pPr marL="12700" marR="167005">
              <a:lnSpc>
                <a:spcPts val="2100"/>
              </a:lnSpc>
            </a:pPr>
            <a:r>
              <a:rPr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Cut down unplanned time to  transmit official records </a:t>
            </a:r>
            <a:r>
              <a:rPr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to  </a:t>
            </a:r>
            <a:r>
              <a:rPr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consumers</a:t>
            </a:r>
            <a:endParaRPr sz="1500" b="1" dirty="0">
              <a:latin typeface="Trebuchet MS" panose="020B0603020202020204" pitchFamily="34" charset="0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b="1" dirty="0">
              <a:latin typeface="Trebuchet MS" panose="020B0603020202020204" pitchFamily="34" charset="0"/>
              <a:cs typeface="Times New Roman"/>
            </a:endParaRPr>
          </a:p>
          <a:p>
            <a:pPr marL="12700" marR="383540">
              <a:lnSpc>
                <a:spcPts val="2100"/>
              </a:lnSpc>
            </a:pPr>
            <a:r>
              <a:rPr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Instant verification. </a:t>
            </a:r>
            <a:r>
              <a:rPr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No  dependency on issuing  </a:t>
            </a:r>
            <a:r>
              <a:rPr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authority to verify</a:t>
            </a:r>
            <a:r>
              <a:rPr sz="1500" b="1" spc="-1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1500" b="1" spc="-5" dirty="0" smtClean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records</a:t>
            </a:r>
            <a:endParaRPr lang="en-US" sz="1500" b="1" spc="-5" dirty="0" smtClean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sz="1500" b="1" spc="-5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Own and share </a:t>
            </a:r>
            <a:r>
              <a:rPr lang="en-US"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official records</a:t>
            </a:r>
            <a:r>
              <a:rPr lang="en-US" sz="1500" b="1" spc="-4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easily  as regular</a:t>
            </a:r>
            <a:r>
              <a:rPr lang="en-US" sz="1500" b="1" spc="-100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1500" b="1" dirty="0" smtClean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process</a:t>
            </a: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No risk of losing records since  </a:t>
            </a:r>
            <a:r>
              <a:rPr lang="en-US"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the transaction </a:t>
            </a: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is </a:t>
            </a:r>
            <a:r>
              <a:rPr lang="en-US"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recorded on  </a:t>
            </a: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distributed</a:t>
            </a:r>
            <a:r>
              <a:rPr lang="en-US" sz="1500" b="1" spc="-5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1500" b="1" spc="-5" dirty="0" smtClean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blockchain</a:t>
            </a:r>
          </a:p>
          <a:p>
            <a:pPr marL="12700" marR="383540">
              <a:lnSpc>
                <a:spcPts val="2100"/>
              </a:lnSpc>
            </a:pPr>
            <a:endParaRPr lang="en-US" sz="1500" b="1" spc="-5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r>
              <a:rPr lang="en-US"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Third parties </a:t>
            </a: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can check </a:t>
            </a:r>
            <a:r>
              <a:rPr lang="en-US"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records  </a:t>
            </a:r>
            <a:r>
              <a:rPr lang="en-US" sz="1500" b="1" dirty="0" smtClean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anytime</a:t>
            </a: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Easy managing revocation</a:t>
            </a:r>
            <a:r>
              <a:rPr lang="en-US" sz="1500" b="1" spc="-100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and  expiry of</a:t>
            </a:r>
            <a:r>
              <a:rPr lang="en-US" sz="1500" b="1" spc="-80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1500" b="1" spc="-5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certificates</a:t>
            </a:r>
            <a:endParaRPr lang="en-US" sz="1500" b="1" dirty="0">
              <a:latin typeface="Trebuchet MS" panose="020B0603020202020204" pitchFamily="34" charset="0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2" name="object 15"/>
          <p:cNvSpPr/>
          <p:nvPr/>
        </p:nvSpPr>
        <p:spPr>
          <a:xfrm>
            <a:off x="5193369" y="1668146"/>
            <a:ext cx="5461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3"/>
          <p:cNvSpPr/>
          <p:nvPr/>
        </p:nvSpPr>
        <p:spPr>
          <a:xfrm>
            <a:off x="5200684" y="2201546"/>
            <a:ext cx="352845" cy="389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"/>
          <p:cNvSpPr/>
          <p:nvPr/>
        </p:nvSpPr>
        <p:spPr>
          <a:xfrm>
            <a:off x="5142942" y="2705600"/>
            <a:ext cx="5461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0"/>
          <p:cNvSpPr/>
          <p:nvPr/>
        </p:nvSpPr>
        <p:spPr>
          <a:xfrm>
            <a:off x="5142942" y="3482006"/>
            <a:ext cx="5334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4"/>
          <p:cNvSpPr/>
          <p:nvPr/>
        </p:nvSpPr>
        <p:spPr>
          <a:xfrm>
            <a:off x="5187487" y="4114800"/>
            <a:ext cx="488855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2"/>
          <p:cNvSpPr/>
          <p:nvPr/>
        </p:nvSpPr>
        <p:spPr>
          <a:xfrm>
            <a:off x="5110406" y="4706350"/>
            <a:ext cx="5334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/>
          <p:nvPr/>
        </p:nvSpPr>
        <p:spPr>
          <a:xfrm>
            <a:off x="5142942" y="5479344"/>
            <a:ext cx="457908" cy="4599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9"/>
          <p:cNvSpPr/>
          <p:nvPr/>
        </p:nvSpPr>
        <p:spPr>
          <a:xfrm>
            <a:off x="5166826" y="6058900"/>
            <a:ext cx="533400" cy="546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574" y="248602"/>
            <a:ext cx="87122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spc="-5" dirty="0" smtClean="0"/>
              <a:t>Case Study 2</a:t>
            </a:r>
            <a:endParaRPr sz="3000" spc="-5" dirty="0"/>
          </a:p>
        </p:txBody>
      </p:sp>
      <p:sp>
        <p:nvSpPr>
          <p:cNvPr id="9" name="object 9"/>
          <p:cNvSpPr/>
          <p:nvPr/>
        </p:nvSpPr>
        <p:spPr>
          <a:xfrm>
            <a:off x="1392135" y="762000"/>
            <a:ext cx="9461601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999" y="838200"/>
            <a:ext cx="9360535" cy="0"/>
          </a:xfrm>
          <a:custGeom>
            <a:avLst/>
            <a:gdLst/>
            <a:ahLst/>
            <a:cxnLst/>
            <a:rect l="l" t="t" r="r" b="b"/>
            <a:pathLst>
              <a:path w="9360535">
                <a:moveTo>
                  <a:pt x="0" y="0"/>
                </a:moveTo>
                <a:lnTo>
                  <a:pt x="9360001" y="0"/>
                </a:lnTo>
              </a:path>
            </a:pathLst>
          </a:custGeom>
          <a:ln w="1016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7964" y="140136"/>
            <a:ext cx="1022401" cy="99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1450904" y="1600200"/>
            <a:ext cx="2964718" cy="5029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124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249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537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0498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56230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07476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58722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09968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799" y="1066800"/>
            <a:ext cx="2968497" cy="914400"/>
          </a:xfrm>
          <a:prstGeom prst="rect">
            <a:avLst/>
          </a:prstGeom>
          <a:solidFill>
            <a:srgbClr val="324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124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249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537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0498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56230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07476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58722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09968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 Challenges</a:t>
            </a:r>
            <a:endParaRPr lang="en-US" sz="20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4574" y="2078037"/>
            <a:ext cx="2822626" cy="41729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Challenges </a:t>
            </a: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spc="-5" dirty="0">
                <a:latin typeface="Trebuchet MS"/>
                <a:cs typeface="Trebuchet MS"/>
              </a:rPr>
              <a:t>Certificate authentication requested by e</a:t>
            </a:r>
            <a:r>
              <a:rPr lang="en-US" sz="1600" dirty="0">
                <a:latin typeface="Trebuchet MS"/>
                <a:cs typeface="Trebuchet MS"/>
              </a:rPr>
              <a:t>mployer / Universities for higher education. </a:t>
            </a:r>
            <a:endParaRPr lang="en-US" sz="1600" dirty="0" smtClean="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  <a:tabLst>
                <a:tab pos="304165" algn="l"/>
                <a:tab pos="304800" algn="l"/>
              </a:tabLst>
            </a:pPr>
            <a:endParaRPr lang="en-US" sz="1600" dirty="0">
              <a:latin typeface="Trebuchet MS"/>
              <a:cs typeface="Trebuchet MS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dirty="0">
                <a:latin typeface="Trebuchet MS"/>
                <a:cs typeface="Trebuchet MS"/>
              </a:rPr>
              <a:t>Risk of damage of loss of  certificates. </a:t>
            </a:r>
            <a:endParaRPr lang="en-US" sz="1600" dirty="0" smtClean="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  <a:tabLst>
                <a:tab pos="304165" algn="l"/>
                <a:tab pos="304800" algn="l"/>
              </a:tabLst>
            </a:pPr>
            <a:endParaRPr lang="en-US" sz="1600" dirty="0">
              <a:latin typeface="Trebuchet MS"/>
              <a:cs typeface="Trebuchet MS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dirty="0">
                <a:latin typeface="Trebuchet MS"/>
                <a:cs typeface="Trebuchet MS"/>
              </a:rPr>
              <a:t>Waiting time for Background verification as Universities will take time to respond back to BGV firms . </a:t>
            </a:r>
          </a:p>
        </p:txBody>
      </p:sp>
      <p:sp>
        <p:nvSpPr>
          <p:cNvPr id="31" name="object 6"/>
          <p:cNvSpPr txBox="1"/>
          <p:nvPr/>
        </p:nvSpPr>
        <p:spPr>
          <a:xfrm>
            <a:off x="5904487" y="1754823"/>
            <a:ext cx="6194373" cy="6194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3675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Own and share cryptographically  sealed records</a:t>
            </a:r>
          </a:p>
          <a:p>
            <a:pPr marL="12700" marR="5080">
              <a:lnSpc>
                <a:spcPts val="2100"/>
              </a:lnSpc>
            </a:pPr>
            <a:endParaRPr lang="en-US" sz="1600" dirty="0" smtClean="0"/>
          </a:p>
          <a:p>
            <a:pPr marL="12700" marR="5080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All </a:t>
            </a: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academic records in one place,  digital wallet</a:t>
            </a:r>
          </a:p>
          <a:p>
            <a:pPr marL="12700">
              <a:lnSpc>
                <a:spcPts val="2100"/>
              </a:lnSpc>
              <a:spcBef>
                <a:spcPts val="45"/>
              </a:spcBef>
            </a:pPr>
            <a:endParaRPr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489584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No waiting time to request  authenticated official records</a:t>
            </a:r>
          </a:p>
          <a:p>
            <a:pPr marL="12700">
              <a:lnSpc>
                <a:spcPts val="2100"/>
              </a:lnSpc>
              <a:spcBef>
                <a:spcPts val="25"/>
              </a:spcBef>
            </a:pPr>
            <a:endParaRPr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843915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Instant verification. No  dependency on issuing  authority to verify records</a:t>
            </a: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Virtual verification process for employers  and background verification agencies</a:t>
            </a: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No risk of losing records since  the transaction is recorded on  distributed </a:t>
            </a: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blockchain</a:t>
            </a: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987425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Access of certificates and mark  sheets anytime</a:t>
            </a: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1317625">
              <a:lnSpc>
                <a:spcPts val="2100"/>
              </a:lnSpc>
            </a:pPr>
            <a:r>
              <a:rPr lang="en-US" sz="1500" b="1" dirty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Easily integrated blockchain  lookup services to verify  latest record</a:t>
            </a:r>
          </a:p>
          <a:p>
            <a:pPr marL="12700" marR="383540">
              <a:lnSpc>
                <a:spcPts val="2100"/>
              </a:lnSpc>
            </a:pPr>
            <a:endParaRPr lang="en-US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2" name="object 15"/>
          <p:cNvSpPr/>
          <p:nvPr/>
        </p:nvSpPr>
        <p:spPr>
          <a:xfrm>
            <a:off x="5193369" y="1668146"/>
            <a:ext cx="5461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"/>
          <p:cNvSpPr/>
          <p:nvPr/>
        </p:nvSpPr>
        <p:spPr>
          <a:xfrm>
            <a:off x="5142942" y="2705600"/>
            <a:ext cx="5461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4"/>
          <p:cNvSpPr/>
          <p:nvPr/>
        </p:nvSpPr>
        <p:spPr>
          <a:xfrm>
            <a:off x="5187487" y="4114800"/>
            <a:ext cx="488855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2"/>
          <p:cNvSpPr/>
          <p:nvPr/>
        </p:nvSpPr>
        <p:spPr>
          <a:xfrm>
            <a:off x="5110406" y="4706350"/>
            <a:ext cx="5334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/>
          <p:nvPr/>
        </p:nvSpPr>
        <p:spPr>
          <a:xfrm>
            <a:off x="5142942" y="5479344"/>
            <a:ext cx="457908" cy="459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9"/>
          <p:cNvSpPr/>
          <p:nvPr/>
        </p:nvSpPr>
        <p:spPr>
          <a:xfrm>
            <a:off x="5166826" y="6058900"/>
            <a:ext cx="5334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4828845" y="1056760"/>
            <a:ext cx="64870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rgbClr val="0070C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tabLst>
                <a:tab pos="4006215" algn="l"/>
              </a:tabLst>
            </a:pPr>
            <a:r>
              <a:rPr lang="en-US" sz="2400" kern="0" spc="-5" dirty="0" smtClean="0"/>
              <a:t>    Why  SmartCert</a:t>
            </a:r>
            <a:r>
              <a:rPr lang="en-US" sz="2400" kern="0" dirty="0" smtClean="0"/>
              <a:t> </a:t>
            </a:r>
            <a:r>
              <a:rPr lang="en-US" sz="2400" kern="0" spc="-5" dirty="0" smtClean="0"/>
              <a:t>-</a:t>
            </a:r>
            <a:r>
              <a:rPr lang="en-US" sz="2400" kern="0" spc="-105" dirty="0" smtClean="0"/>
              <a:t> </a:t>
            </a:r>
            <a:r>
              <a:rPr lang="en-US" sz="2400" kern="0" spc="-5" dirty="0" smtClean="0"/>
              <a:t>Student</a:t>
            </a:r>
            <a:endParaRPr lang="en-US" sz="2400" kern="0" spc="-5" dirty="0"/>
          </a:p>
        </p:txBody>
      </p:sp>
      <p:sp>
        <p:nvSpPr>
          <p:cNvPr id="21" name="object 7"/>
          <p:cNvSpPr/>
          <p:nvPr/>
        </p:nvSpPr>
        <p:spPr>
          <a:xfrm>
            <a:off x="5215916" y="2145688"/>
            <a:ext cx="460426" cy="388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/>
          <p:cNvSpPr/>
          <p:nvPr/>
        </p:nvSpPr>
        <p:spPr>
          <a:xfrm>
            <a:off x="5138204" y="3338446"/>
            <a:ext cx="462646" cy="446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7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574" y="248602"/>
            <a:ext cx="87122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spc="-5" dirty="0" smtClean="0"/>
              <a:t>Case Study III</a:t>
            </a:r>
            <a:endParaRPr sz="3000" spc="-5" dirty="0"/>
          </a:p>
        </p:txBody>
      </p:sp>
      <p:sp>
        <p:nvSpPr>
          <p:cNvPr id="9" name="object 9"/>
          <p:cNvSpPr/>
          <p:nvPr/>
        </p:nvSpPr>
        <p:spPr>
          <a:xfrm>
            <a:off x="1392135" y="762000"/>
            <a:ext cx="9461601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999" y="838200"/>
            <a:ext cx="9360535" cy="0"/>
          </a:xfrm>
          <a:custGeom>
            <a:avLst/>
            <a:gdLst/>
            <a:ahLst/>
            <a:cxnLst/>
            <a:rect l="l" t="t" r="r" b="b"/>
            <a:pathLst>
              <a:path w="9360535">
                <a:moveTo>
                  <a:pt x="0" y="0"/>
                </a:moveTo>
                <a:lnTo>
                  <a:pt x="9360001" y="0"/>
                </a:lnTo>
              </a:path>
            </a:pathLst>
          </a:custGeom>
          <a:ln w="1016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7964" y="140136"/>
            <a:ext cx="1022401" cy="99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1450904" y="1600200"/>
            <a:ext cx="2964718" cy="5029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124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249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537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0498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56230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07476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58722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09968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799" y="1066800"/>
            <a:ext cx="2968497" cy="914400"/>
          </a:xfrm>
          <a:prstGeom prst="rect">
            <a:avLst/>
          </a:prstGeom>
          <a:solidFill>
            <a:srgbClr val="324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124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249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537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0498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56230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07476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58722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09968" algn="l" defTabSz="1102492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Employer Challenges</a:t>
            </a:r>
            <a:endParaRPr lang="en-US" sz="20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4574" y="2078037"/>
            <a:ext cx="282262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600" b="1" u="sng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Rampant fake </a:t>
            </a:r>
            <a:r>
              <a:rPr lang="en-US" sz="1600" dirty="0" smtClean="0">
                <a:solidFill>
                  <a:srgbClr val="595959"/>
                </a:solidFill>
                <a:latin typeface="Trebuchet MS"/>
                <a:cs typeface="Trebuchet MS"/>
              </a:rPr>
              <a:t>certificates</a:t>
            </a:r>
          </a:p>
          <a:p>
            <a:pPr marL="12700" marR="5080">
              <a:lnSpc>
                <a:spcPts val="2100"/>
              </a:lnSpc>
              <a:spcBef>
                <a:spcPts val="90"/>
              </a:spcBef>
              <a:tabLst>
                <a:tab pos="304165" algn="l"/>
                <a:tab pos="304800" algn="l"/>
              </a:tabLst>
            </a:pPr>
            <a:endParaRPr lang="en-US" sz="1600" dirty="0">
              <a:latin typeface="Trebuchet MS"/>
              <a:cs typeface="Trebuchet MS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spc="-15" dirty="0">
                <a:solidFill>
                  <a:srgbClr val="595959"/>
                </a:solidFill>
                <a:latin typeface="Trebuchet MS"/>
                <a:cs typeface="Trebuchet MS"/>
              </a:rPr>
              <a:t>Require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background</a:t>
            </a:r>
            <a:r>
              <a:rPr lang="en-US" sz="1600" spc="-5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dirty="0" smtClean="0">
                <a:solidFill>
                  <a:srgbClr val="595959"/>
                </a:solidFill>
                <a:latin typeface="Trebuchet MS"/>
                <a:cs typeface="Trebuchet MS"/>
              </a:rPr>
              <a:t>verification</a:t>
            </a: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endParaRPr lang="en-US" sz="1600" dirty="0">
              <a:latin typeface="Trebuchet MS"/>
              <a:cs typeface="Trebuchet MS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r>
              <a:rPr lang="en-US" sz="1600" spc="-20" dirty="0" smtClean="0">
                <a:solidFill>
                  <a:srgbClr val="595959"/>
                </a:solidFill>
                <a:latin typeface="Trebuchet MS"/>
                <a:cs typeface="Trebuchet MS"/>
              </a:rPr>
              <a:t>Time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consuming verification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process(3</a:t>
            </a:r>
            <a:r>
              <a:rPr lang="en-US" sz="1600" spc="-7" baseline="25462" dirty="0">
                <a:solidFill>
                  <a:srgbClr val="595959"/>
                </a:solidFill>
                <a:latin typeface="Trebuchet MS"/>
                <a:cs typeface="Trebuchet MS"/>
              </a:rPr>
              <a:t>rd</a:t>
            </a:r>
            <a:r>
              <a:rPr lang="en-US" sz="1600" spc="-22" baseline="25462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party)</a:t>
            </a:r>
            <a:endParaRPr lang="en-US" sz="1600" dirty="0">
              <a:latin typeface="Trebuchet MS"/>
              <a:cs typeface="Trebuchet MS"/>
            </a:endParaRPr>
          </a:p>
          <a:p>
            <a:pPr marL="304800" marR="5080" indent="-292100">
              <a:lnSpc>
                <a:spcPts val="21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04165" algn="l"/>
                <a:tab pos="304800" algn="l"/>
              </a:tabLst>
            </a:pP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31" name="object 6"/>
          <p:cNvSpPr txBox="1"/>
          <p:nvPr/>
        </p:nvSpPr>
        <p:spPr>
          <a:xfrm>
            <a:off x="6004451" y="1668146"/>
            <a:ext cx="6194373" cy="5027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endParaRPr lang="en-US" sz="1600" dirty="0" smtClean="0"/>
          </a:p>
          <a:p>
            <a:pPr marL="12700" marR="5080">
              <a:lnSpc>
                <a:spcPts val="2100"/>
              </a:lnSpc>
            </a:pPr>
            <a:endParaRPr lang="en-US" sz="1600" dirty="0" smtClean="0"/>
          </a:p>
          <a:p>
            <a:pPr marL="12700" marR="617855">
              <a:lnSpc>
                <a:spcPts val="2100"/>
              </a:lnSpc>
            </a:pP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No waiting time to request 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authenticated official</a:t>
            </a:r>
            <a:r>
              <a:rPr lang="en-US" sz="1600" spc="-4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records</a:t>
            </a:r>
            <a:endParaRPr lang="en-US" sz="1600" dirty="0">
              <a:latin typeface="Trebuchet MS"/>
              <a:cs typeface="Trebuchet MS"/>
            </a:endParaRPr>
          </a:p>
          <a:p>
            <a:pPr marL="101600" marR="27178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01600" marR="271780">
              <a:lnSpc>
                <a:spcPts val="2100"/>
              </a:lnSpc>
            </a:pPr>
            <a:r>
              <a:rPr lang="en-US" sz="1600" spc="-5" dirty="0" smtClean="0">
                <a:solidFill>
                  <a:srgbClr val="595959"/>
                </a:solidFill>
                <a:latin typeface="Trebuchet MS"/>
                <a:cs typeface="Trebuchet MS"/>
              </a:rPr>
              <a:t>Access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certificates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and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mark 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sheets</a:t>
            </a:r>
            <a:r>
              <a:rPr lang="en-US" sz="16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anytime</a:t>
            </a:r>
            <a:endParaRPr lang="en-US" sz="1600" dirty="0">
              <a:latin typeface="Trebuchet MS"/>
              <a:cs typeface="Trebuchet MS"/>
            </a:endParaRPr>
          </a:p>
          <a:p>
            <a:pPr marL="12700">
              <a:lnSpc>
                <a:spcPts val="2100"/>
              </a:lnSpc>
              <a:spcBef>
                <a:spcPts val="25"/>
              </a:spcBef>
            </a:pPr>
            <a:endParaRPr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All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academic records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prospective 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employee one place, digital</a:t>
            </a:r>
            <a:r>
              <a:rPr lang="en-US" sz="16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wallet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5080" indent="50800">
              <a:lnSpc>
                <a:spcPts val="2100"/>
              </a:lnSpc>
            </a:pP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Effective verification bypassing  background verification</a:t>
            </a:r>
            <a:r>
              <a:rPr lang="en-US" sz="16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agencies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01600" marR="5080">
              <a:lnSpc>
                <a:spcPts val="2100"/>
              </a:lnSpc>
              <a:spcBef>
                <a:spcPts val="1430"/>
              </a:spcBef>
            </a:pPr>
            <a:r>
              <a:rPr lang="en-US" sz="1600" spc="-15" dirty="0">
                <a:solidFill>
                  <a:srgbClr val="595959"/>
                </a:solidFill>
                <a:latin typeface="Trebuchet MS"/>
                <a:cs typeface="Trebuchet MS"/>
              </a:rPr>
              <a:t>Weeding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out candidates with</a:t>
            </a:r>
            <a:r>
              <a:rPr lang="en-US" sz="1600" spc="-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fake 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academic</a:t>
            </a:r>
            <a:r>
              <a:rPr lang="en-US" sz="1600" spc="-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certificates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267970">
              <a:lnSpc>
                <a:spcPts val="2100"/>
              </a:lnSpc>
            </a:pP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Instant verification.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No  dependency on issuing</a:t>
            </a:r>
            <a:r>
              <a:rPr lang="en-US" sz="16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Trebuchet MS"/>
                <a:cs typeface="Trebuchet MS"/>
              </a:rPr>
              <a:t>authority  to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verify</a:t>
            </a:r>
            <a:r>
              <a:rPr lang="en-US" sz="1600" spc="-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US" sz="1600" spc="-5" dirty="0">
                <a:solidFill>
                  <a:srgbClr val="595959"/>
                </a:solidFill>
                <a:latin typeface="Trebuchet MS"/>
                <a:cs typeface="Trebuchet MS"/>
              </a:rPr>
              <a:t>records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sz="1500" b="1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lang="en-US" dirty="0">
              <a:latin typeface="Trebuchet MS"/>
              <a:cs typeface="Trebuchet MS"/>
            </a:endParaRPr>
          </a:p>
          <a:p>
            <a:pPr marL="12700" marR="383540">
              <a:lnSpc>
                <a:spcPts val="2100"/>
              </a:lnSpc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4" name="object 11"/>
          <p:cNvSpPr/>
          <p:nvPr/>
        </p:nvSpPr>
        <p:spPr>
          <a:xfrm>
            <a:off x="5142942" y="2705600"/>
            <a:ext cx="5461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4"/>
          <p:cNvSpPr/>
          <p:nvPr/>
        </p:nvSpPr>
        <p:spPr>
          <a:xfrm>
            <a:off x="5187487" y="3996481"/>
            <a:ext cx="48885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/>
          <p:nvPr/>
        </p:nvSpPr>
        <p:spPr>
          <a:xfrm>
            <a:off x="5142942" y="5479344"/>
            <a:ext cx="457908" cy="4599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4828845" y="1056760"/>
            <a:ext cx="64870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rgbClr val="0070C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tabLst>
                <a:tab pos="4006215" algn="l"/>
              </a:tabLst>
            </a:pPr>
            <a:r>
              <a:rPr lang="en-US" sz="2400" kern="0" spc="-5" dirty="0" smtClean="0"/>
              <a:t>    Why  SmartCert</a:t>
            </a:r>
            <a:r>
              <a:rPr lang="en-US" sz="2400" kern="0" dirty="0" smtClean="0"/>
              <a:t> </a:t>
            </a:r>
            <a:r>
              <a:rPr lang="en-US" sz="2400" kern="0" spc="-5" dirty="0" smtClean="0"/>
              <a:t>-</a:t>
            </a:r>
            <a:r>
              <a:rPr lang="en-US" sz="2400" kern="0" spc="-105" dirty="0" smtClean="0"/>
              <a:t> </a:t>
            </a:r>
            <a:r>
              <a:rPr lang="en-US" sz="2400" kern="0" spc="-5" dirty="0" smtClean="0"/>
              <a:t>Employer</a:t>
            </a:r>
            <a:endParaRPr lang="en-US" sz="2400" kern="0" spc="-5" dirty="0"/>
          </a:p>
        </p:txBody>
      </p:sp>
      <p:sp>
        <p:nvSpPr>
          <p:cNvPr id="21" name="object 7"/>
          <p:cNvSpPr/>
          <p:nvPr/>
        </p:nvSpPr>
        <p:spPr>
          <a:xfrm>
            <a:off x="5215916" y="2145688"/>
            <a:ext cx="460426" cy="388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/>
          <p:cNvSpPr/>
          <p:nvPr/>
        </p:nvSpPr>
        <p:spPr>
          <a:xfrm>
            <a:off x="5138204" y="3338446"/>
            <a:ext cx="462646" cy="446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5215916" y="4690462"/>
            <a:ext cx="5207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0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1447800" y="292100"/>
            <a:ext cx="688022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83150" algn="l"/>
              </a:tabLst>
            </a:pPr>
            <a:r>
              <a:rPr spc="-5" dirty="0"/>
              <a:t>SmartCert </a:t>
            </a:r>
            <a:r>
              <a:rPr dirty="0"/>
              <a:t>-</a:t>
            </a:r>
            <a:r>
              <a:rPr spc="25" dirty="0"/>
              <a:t> </a:t>
            </a:r>
            <a:r>
              <a:rPr spc="-5" dirty="0"/>
              <a:t>High</a:t>
            </a:r>
            <a:r>
              <a:rPr spc="10" dirty="0"/>
              <a:t> </a:t>
            </a:r>
            <a:r>
              <a:rPr spc="-5" dirty="0" smtClean="0"/>
              <a:t>leve</a:t>
            </a:r>
            <a:r>
              <a:rPr lang="en-US" spc="-5" dirty="0" smtClean="0"/>
              <a:t>l</a:t>
            </a:r>
            <a:r>
              <a:rPr lang="en-US" spc="-5" baseline="0" dirty="0" smtClean="0"/>
              <a:t> </a:t>
            </a:r>
            <a:r>
              <a:rPr spc="-5" dirty="0" smtClean="0"/>
              <a:t>workflow</a:t>
            </a:r>
            <a:endParaRPr spc="-5" dirty="0"/>
          </a:p>
        </p:txBody>
      </p:sp>
      <p:sp>
        <p:nvSpPr>
          <p:cNvPr id="75" name="object 75"/>
          <p:cNvSpPr/>
          <p:nvPr/>
        </p:nvSpPr>
        <p:spPr>
          <a:xfrm>
            <a:off x="1392135" y="985024"/>
            <a:ext cx="9461601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15999" y="1059688"/>
            <a:ext cx="9360535" cy="0"/>
          </a:xfrm>
          <a:custGeom>
            <a:avLst/>
            <a:gdLst/>
            <a:ahLst/>
            <a:cxnLst/>
            <a:rect l="l" t="t" r="r" b="b"/>
            <a:pathLst>
              <a:path w="9360535">
                <a:moveTo>
                  <a:pt x="0" y="0"/>
                </a:moveTo>
                <a:lnTo>
                  <a:pt x="9360001" y="0"/>
                </a:lnTo>
              </a:path>
            </a:pathLst>
          </a:custGeom>
          <a:ln w="1016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C:\Rahul\Personal\Professional\BlokCha\Smart_cert\SmartCert_Presentation\SmartCertWork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1103509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600" y="4419600"/>
            <a:ext cx="7635240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40"/>
              </a:lnSpc>
            </a:pPr>
            <a:r>
              <a:rPr lang="en-US" sz="4400" b="1" spc="-5" dirty="0" smtClean="0">
                <a:solidFill>
                  <a:srgbClr val="0070C0"/>
                </a:solidFill>
                <a:latin typeface="Trebuchet MS"/>
                <a:cs typeface="Trebuchet MS"/>
              </a:rPr>
              <a:t>Thank you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6273" y="5537200"/>
            <a:ext cx="2009139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95959"/>
                </a:solidFill>
                <a:latin typeface="Trebuchet MS"/>
                <a:cs typeface="Trebuchet MS"/>
              </a:rPr>
              <a:t>By - </a:t>
            </a:r>
            <a:r>
              <a:rPr lang="en-US" sz="200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XanBell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266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C11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343</Words>
  <Application>Microsoft Office PowerPoint</Application>
  <PresentationFormat>Widescreen</PresentationFormat>
  <Paragraphs>100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Book Antiqua</vt:lpstr>
      <vt:lpstr>Calibri</vt:lpstr>
      <vt:lpstr>Segoe UI Light</vt:lpstr>
      <vt:lpstr>Times New Roman</vt:lpstr>
      <vt:lpstr>Trebuchet MS</vt:lpstr>
      <vt:lpstr>Wingdings</vt:lpstr>
      <vt:lpstr>Office Theme</vt:lpstr>
      <vt:lpstr>PowerPoint Presentation</vt:lpstr>
      <vt:lpstr>Typical Existing Process</vt:lpstr>
      <vt:lpstr>Case Study I</vt:lpstr>
      <vt:lpstr>Case Study 2</vt:lpstr>
      <vt:lpstr>Case Study III</vt:lpstr>
      <vt:lpstr>SmartCert - High level workflow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Golash, Rahul x19678</dc:creator>
  <cp:lastModifiedBy>Archana Agarwal</cp:lastModifiedBy>
  <cp:revision>254</cp:revision>
  <dcterms:created xsi:type="dcterms:W3CDTF">2017-08-23T15:33:15Z</dcterms:created>
  <dcterms:modified xsi:type="dcterms:W3CDTF">2017-09-12T17:00:39Z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2017-08-23T00:00:00Z</vt:filetime>
  </property>
</Properties>
</file>