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4"/>
  </p:sldMasterIdLst>
  <p:notesMasterIdLst>
    <p:notesMasterId r:id="rId27"/>
  </p:notesMasterIdLst>
  <p:sldIdLst>
    <p:sldId id="27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0" r:id="rId13"/>
    <p:sldId id="284" r:id="rId14"/>
    <p:sldId id="285" r:id="rId15"/>
    <p:sldId id="286" r:id="rId16"/>
    <p:sldId id="287" r:id="rId17"/>
    <p:sldId id="281" r:id="rId18"/>
    <p:sldId id="282" r:id="rId19"/>
    <p:sldId id="283" r:id="rId20"/>
    <p:sldId id="288" r:id="rId21"/>
    <p:sldId id="289" r:id="rId22"/>
    <p:sldId id="292" r:id="rId23"/>
    <p:sldId id="293" r:id="rId24"/>
    <p:sldId id="291" r:id="rId25"/>
    <p:sldId id="29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4744"/>
    <a:srgbClr val="C86866"/>
    <a:srgbClr val="204D84"/>
    <a:srgbClr val="6EA0DC"/>
    <a:srgbClr val="2B67AF"/>
    <a:srgbClr val="3D7FCF"/>
    <a:srgbClr val="7BA8DF"/>
    <a:srgbClr val="A8C6EA"/>
    <a:srgbClr val="DDE9F7"/>
    <a:srgbClr val="E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418" autoAdjust="0"/>
  </p:normalViewPr>
  <p:slideViewPr>
    <p:cSldViewPr>
      <p:cViewPr varScale="1">
        <p:scale>
          <a:sx n="116" d="100"/>
          <a:sy n="116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CE406EA-4FEF-45CD-91F8-BCEA608AA953}" type="datetimeFigureOut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DE4410E-9D2D-4210-AD11-8B90CE1B9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6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Categories of Insurance based on the type of Insured.</a:t>
            </a:r>
          </a:p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F9F734-E764-4A48-A8E6-BA841BE6650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Example of a binder: Until Joe's credit and past insurance history could be researched, his agent gave him a binder for 10 days. The binder gave Joe all the same coverage's and rights as he would have with a regular insurance policy, but would automatically cease after the 10 days. </a:t>
            </a:r>
          </a:p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317C7F-E140-463D-BDFE-6609E0D5E3B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7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Example of a binder: Until Joe's credit and past insurance history could be researched, his agent gave him a binder for 10 days. The binder gave Joe all the same coverage's and rights as he would have with a regular insurance policy, but would automatically cease after the 10 days. </a:t>
            </a:r>
          </a:p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317C7F-E140-463D-BDFE-6609E0D5E3B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8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7E43D-07C5-4A08-AE4C-D3626BE0313C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17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E35B3-D137-4208-9A84-BBC867EFBD93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F837B-E653-447C-8C06-8DAA0FFC2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EA64E8-1445-406F-A7DC-11A2B99F733D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EAD9A-A90E-440A-BC2E-351FAF9C23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DB598-8FCC-4F10-9E63-D54151B4708D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E3E3C-5649-466E-9C44-1A8DDEF75B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Issac Data\isaac_works\US-office\accident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87443" y="2595563"/>
            <a:ext cx="2489158" cy="244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60"/>
          <p:cNvSpPr>
            <a:spLocks noChangeArrowheads="1"/>
          </p:cNvSpPr>
          <p:nvPr userDrawn="1"/>
        </p:nvSpPr>
        <p:spPr bwMode="auto">
          <a:xfrm>
            <a:off x="0" y="2546350"/>
            <a:ext cx="533400" cy="24844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2"/>
          <p:cNvSpPr>
            <a:spLocks noChangeArrowheads="1"/>
          </p:cNvSpPr>
          <p:nvPr userDrawn="1"/>
        </p:nvSpPr>
        <p:spPr bwMode="auto">
          <a:xfrm>
            <a:off x="0" y="1754188"/>
            <a:ext cx="72390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3"/>
          <p:cNvSpPr>
            <a:spLocks noChangeArrowheads="1"/>
          </p:cNvSpPr>
          <p:nvPr userDrawn="1"/>
        </p:nvSpPr>
        <p:spPr bwMode="auto">
          <a:xfrm>
            <a:off x="6400800" y="1754188"/>
            <a:ext cx="990600" cy="763587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64"/>
          <p:cNvSpPr>
            <a:spLocks noChangeArrowheads="1"/>
          </p:cNvSpPr>
          <p:nvPr userDrawn="1"/>
        </p:nvSpPr>
        <p:spPr bwMode="auto">
          <a:xfrm>
            <a:off x="8763000" y="1754188"/>
            <a:ext cx="381000" cy="763587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65"/>
          <p:cNvSpPr>
            <a:spLocks noChangeArrowheads="1"/>
          </p:cNvSpPr>
          <p:nvPr userDrawn="1"/>
        </p:nvSpPr>
        <p:spPr bwMode="auto">
          <a:xfrm>
            <a:off x="6781800" y="1754188"/>
            <a:ext cx="304800" cy="763587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70"/>
          <p:cNvSpPr txBox="1">
            <a:spLocks noChangeArrowheads="1"/>
          </p:cNvSpPr>
          <p:nvPr userDrawn="1"/>
        </p:nvSpPr>
        <p:spPr bwMode="auto">
          <a:xfrm>
            <a:off x="5588000" y="3689350"/>
            <a:ext cx="3009900" cy="2413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</a:rPr>
              <a:t>INCREASING PEOPLE’S EFFECTIVENESS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 Box 71"/>
          <p:cNvSpPr txBox="1">
            <a:spLocks noChangeArrowheads="1"/>
          </p:cNvSpPr>
          <p:nvPr userDrawn="1"/>
        </p:nvSpPr>
        <p:spPr bwMode="auto">
          <a:xfrm>
            <a:off x="5511800" y="3581400"/>
            <a:ext cx="3619500" cy="25558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</a:rPr>
              <a:t>FLEXIBLE AND RE-USABLE TECHNOLOGY ASSETS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66"/>
          <p:cNvSpPr>
            <a:spLocks noChangeArrowheads="1"/>
          </p:cNvSpPr>
          <p:nvPr userDrawn="1"/>
        </p:nvSpPr>
        <p:spPr bwMode="auto">
          <a:xfrm>
            <a:off x="81888" y="1891835"/>
            <a:ext cx="60960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120000"/>
              <a:tabLst>
                <a:tab pos="1828800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Reinsurance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754188"/>
            <a:ext cx="1150938" cy="7826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12" name="Rectangle 67"/>
          <p:cNvSpPr>
            <a:spLocks noChangeArrowheads="1"/>
          </p:cNvSpPr>
          <p:nvPr userDrawn="1"/>
        </p:nvSpPr>
        <p:spPr bwMode="auto">
          <a:xfrm>
            <a:off x="0" y="2516188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Rectangle 63"/>
          <p:cNvSpPr>
            <a:spLocks noChangeArrowheads="1"/>
          </p:cNvSpPr>
          <p:nvPr userDrawn="1"/>
        </p:nvSpPr>
        <p:spPr bwMode="auto">
          <a:xfrm>
            <a:off x="8763000" y="175260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3657600" y="2592388"/>
            <a:ext cx="5486400" cy="24384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Text Box 50"/>
          <p:cNvSpPr txBox="1">
            <a:spLocks noChangeArrowheads="1"/>
          </p:cNvSpPr>
          <p:nvPr userDrawn="1"/>
        </p:nvSpPr>
        <p:spPr bwMode="auto">
          <a:xfrm>
            <a:off x="3759200" y="2895600"/>
            <a:ext cx="5105400" cy="9890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120000"/>
              <a:defRPr/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Deliver Value. </a:t>
            </a:r>
            <a:br>
              <a:rPr lang="en-US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Build Momentum.</a:t>
            </a:r>
          </a:p>
        </p:txBody>
      </p:sp>
      <p:sp>
        <p:nvSpPr>
          <p:cNvPr id="16" name="Text Box 20"/>
          <p:cNvSpPr txBox="1">
            <a:spLocks noChangeArrowheads="1"/>
          </p:cNvSpPr>
          <p:nvPr userDrawn="1"/>
        </p:nvSpPr>
        <p:spPr bwMode="auto">
          <a:xfrm>
            <a:off x="3721100" y="4370388"/>
            <a:ext cx="125730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EXPERIENCE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 userDrawn="1"/>
        </p:nvSpPr>
        <p:spPr bwMode="auto">
          <a:xfrm>
            <a:off x="4854575" y="4373563"/>
            <a:ext cx="1393825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EXPERTISE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 userDrawn="1"/>
        </p:nvSpPr>
        <p:spPr bwMode="auto">
          <a:xfrm>
            <a:off x="6705600" y="4373563"/>
            <a:ext cx="2743200" cy="3524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APPROACH</a:t>
            </a:r>
            <a:b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(KEEP-CUSTOMER-FOR-LIFE approach)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Freeform 18"/>
          <p:cNvSpPr>
            <a:spLocks noChangeAspect="1"/>
          </p:cNvSpPr>
          <p:nvPr userDrawn="1"/>
        </p:nvSpPr>
        <p:spPr bwMode="auto">
          <a:xfrm rot="1628237">
            <a:off x="3957638" y="4037013"/>
            <a:ext cx="546100" cy="274637"/>
          </a:xfrm>
          <a:custGeom>
            <a:avLst/>
            <a:gdLst>
              <a:gd name="T0" fmla="*/ 2147483647 w 274"/>
              <a:gd name="T1" fmla="*/ 2147483647 h 138"/>
              <a:gd name="T2" fmla="*/ 0 w 274"/>
              <a:gd name="T3" fmla="*/ 2147483647 h 138"/>
              <a:gd name="T4" fmla="*/ 0 w 274"/>
              <a:gd name="T5" fmla="*/ 2147483647 h 138"/>
              <a:gd name="T6" fmla="*/ 2147483647 w 274"/>
              <a:gd name="T7" fmla="*/ 2147483647 h 138"/>
              <a:gd name="T8" fmla="*/ 2147483647 w 274"/>
              <a:gd name="T9" fmla="*/ 2147483647 h 138"/>
              <a:gd name="T10" fmla="*/ 2147483647 w 274"/>
              <a:gd name="T11" fmla="*/ 2147483647 h 138"/>
              <a:gd name="T12" fmla="*/ 2147483647 w 274"/>
              <a:gd name="T13" fmla="*/ 2147483647 h 138"/>
              <a:gd name="T14" fmla="*/ 2147483647 w 274"/>
              <a:gd name="T15" fmla="*/ 2147483647 h 138"/>
              <a:gd name="T16" fmla="*/ 2147483647 w 274"/>
              <a:gd name="T17" fmla="*/ 2147483647 h 138"/>
              <a:gd name="T18" fmla="*/ 2147483647 w 274"/>
              <a:gd name="T19" fmla="*/ 2147483647 h 138"/>
              <a:gd name="T20" fmla="*/ 2147483647 w 274"/>
              <a:gd name="T21" fmla="*/ 2147483647 h 138"/>
              <a:gd name="T22" fmla="*/ 2147483647 w 274"/>
              <a:gd name="T23" fmla="*/ 2147483647 h 138"/>
              <a:gd name="T24" fmla="*/ 2147483647 w 274"/>
              <a:gd name="T25" fmla="*/ 2147483647 h 138"/>
              <a:gd name="T26" fmla="*/ 2147483647 w 274"/>
              <a:gd name="T27" fmla="*/ 2147483647 h 138"/>
              <a:gd name="T28" fmla="*/ 2147483647 w 274"/>
              <a:gd name="T29" fmla="*/ 2147483647 h 138"/>
              <a:gd name="T30" fmla="*/ 2147483647 w 274"/>
              <a:gd name="T31" fmla="*/ 2147483647 h 138"/>
              <a:gd name="T32" fmla="*/ 2147483647 w 274"/>
              <a:gd name="T33" fmla="*/ 2147483647 h 138"/>
              <a:gd name="T34" fmla="*/ 2147483647 w 274"/>
              <a:gd name="T35" fmla="*/ 2147483647 h 138"/>
              <a:gd name="T36" fmla="*/ 2147483647 w 274"/>
              <a:gd name="T37" fmla="*/ 2147483647 h 138"/>
              <a:gd name="T38" fmla="*/ 2147483647 w 274"/>
              <a:gd name="T39" fmla="*/ 2147483647 h 138"/>
              <a:gd name="T40" fmla="*/ 2147483647 w 274"/>
              <a:gd name="T41" fmla="*/ 0 h 138"/>
              <a:gd name="T42" fmla="*/ 2147483647 w 274"/>
              <a:gd name="T43" fmla="*/ 2147483647 h 138"/>
              <a:gd name="T44" fmla="*/ 2147483647 w 274"/>
              <a:gd name="T45" fmla="*/ 2147483647 h 138"/>
              <a:gd name="T46" fmla="*/ 2147483647 w 274"/>
              <a:gd name="T47" fmla="*/ 2147483647 h 138"/>
              <a:gd name="T48" fmla="*/ 2147483647 w 274"/>
              <a:gd name="T49" fmla="*/ 2147483647 h 138"/>
              <a:gd name="T50" fmla="*/ 2147483647 w 274"/>
              <a:gd name="T51" fmla="*/ 2147483647 h 138"/>
              <a:gd name="T52" fmla="*/ 2147483647 w 274"/>
              <a:gd name="T53" fmla="*/ 2147483647 h 138"/>
              <a:gd name="T54" fmla="*/ 2147483647 w 274"/>
              <a:gd name="T55" fmla="*/ 2147483647 h 138"/>
              <a:gd name="T56" fmla="*/ 2147483647 w 274"/>
              <a:gd name="T57" fmla="*/ 2147483647 h 138"/>
              <a:gd name="T58" fmla="*/ 2147483647 w 274"/>
              <a:gd name="T59" fmla="*/ 2147483647 h 138"/>
              <a:gd name="T60" fmla="*/ 2147483647 w 274"/>
              <a:gd name="T61" fmla="*/ 2147483647 h 138"/>
              <a:gd name="T62" fmla="*/ 2147483647 w 274"/>
              <a:gd name="T63" fmla="*/ 2147483647 h 138"/>
              <a:gd name="T64" fmla="*/ 2147483647 w 274"/>
              <a:gd name="T65" fmla="*/ 2147483647 h 138"/>
              <a:gd name="T66" fmla="*/ 2147483647 w 274"/>
              <a:gd name="T67" fmla="*/ 2147483647 h 138"/>
              <a:gd name="T68" fmla="*/ 2147483647 w 274"/>
              <a:gd name="T69" fmla="*/ 2147483647 h 138"/>
              <a:gd name="T70" fmla="*/ 2147483647 w 274"/>
              <a:gd name="T71" fmla="*/ 2147483647 h 138"/>
              <a:gd name="T72" fmla="*/ 2147483647 w 274"/>
              <a:gd name="T73" fmla="*/ 2147483647 h 138"/>
              <a:gd name="T74" fmla="*/ 2147483647 w 274"/>
              <a:gd name="T75" fmla="*/ 2147483647 h 1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74"/>
              <a:gd name="T115" fmla="*/ 0 h 138"/>
              <a:gd name="T116" fmla="*/ 274 w 274"/>
              <a:gd name="T117" fmla="*/ 138 h 13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74" h="138">
                <a:moveTo>
                  <a:pt x="2" y="111"/>
                </a:moveTo>
                <a:lnTo>
                  <a:pt x="0" y="104"/>
                </a:lnTo>
                <a:lnTo>
                  <a:pt x="0" y="96"/>
                </a:lnTo>
                <a:lnTo>
                  <a:pt x="2" y="86"/>
                </a:lnTo>
                <a:lnTo>
                  <a:pt x="4" y="82"/>
                </a:lnTo>
                <a:lnTo>
                  <a:pt x="6" y="79"/>
                </a:lnTo>
                <a:lnTo>
                  <a:pt x="15" y="63"/>
                </a:lnTo>
                <a:lnTo>
                  <a:pt x="25" y="52"/>
                </a:lnTo>
                <a:lnTo>
                  <a:pt x="37" y="42"/>
                </a:lnTo>
                <a:lnTo>
                  <a:pt x="50" y="34"/>
                </a:lnTo>
                <a:lnTo>
                  <a:pt x="65" y="28"/>
                </a:lnTo>
                <a:lnTo>
                  <a:pt x="81" y="25"/>
                </a:lnTo>
                <a:lnTo>
                  <a:pt x="94" y="21"/>
                </a:lnTo>
                <a:lnTo>
                  <a:pt x="110" y="21"/>
                </a:lnTo>
                <a:lnTo>
                  <a:pt x="125" y="21"/>
                </a:lnTo>
                <a:lnTo>
                  <a:pt x="139" y="21"/>
                </a:lnTo>
                <a:lnTo>
                  <a:pt x="152" y="23"/>
                </a:lnTo>
                <a:lnTo>
                  <a:pt x="166" y="23"/>
                </a:lnTo>
                <a:lnTo>
                  <a:pt x="185" y="26"/>
                </a:lnTo>
                <a:lnTo>
                  <a:pt x="195" y="30"/>
                </a:lnTo>
                <a:lnTo>
                  <a:pt x="200" y="0"/>
                </a:lnTo>
                <a:lnTo>
                  <a:pt x="274" y="84"/>
                </a:lnTo>
                <a:lnTo>
                  <a:pt x="177" y="138"/>
                </a:lnTo>
                <a:lnTo>
                  <a:pt x="183" y="107"/>
                </a:lnTo>
                <a:lnTo>
                  <a:pt x="158" y="100"/>
                </a:lnTo>
                <a:lnTo>
                  <a:pt x="131" y="92"/>
                </a:lnTo>
                <a:lnTo>
                  <a:pt x="102" y="86"/>
                </a:lnTo>
                <a:lnTo>
                  <a:pt x="85" y="84"/>
                </a:lnTo>
                <a:lnTo>
                  <a:pt x="69" y="82"/>
                </a:lnTo>
                <a:lnTo>
                  <a:pt x="54" y="82"/>
                </a:lnTo>
                <a:lnTo>
                  <a:pt x="40" y="82"/>
                </a:lnTo>
                <a:lnTo>
                  <a:pt x="29" y="84"/>
                </a:lnTo>
                <a:lnTo>
                  <a:pt x="17" y="88"/>
                </a:lnTo>
                <a:lnTo>
                  <a:pt x="13" y="92"/>
                </a:lnTo>
                <a:lnTo>
                  <a:pt x="10" y="94"/>
                </a:lnTo>
                <a:lnTo>
                  <a:pt x="8" y="98"/>
                </a:lnTo>
                <a:lnTo>
                  <a:pt x="4" y="104"/>
                </a:lnTo>
                <a:lnTo>
                  <a:pt x="2" y="111"/>
                </a:lnTo>
                <a:close/>
              </a:path>
            </a:pathLst>
          </a:custGeom>
          <a:solidFill>
            <a:srgbClr val="C0504D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 userDrawn="1"/>
        </p:nvSpPr>
        <p:spPr bwMode="auto">
          <a:xfrm>
            <a:off x="6073775" y="4367213"/>
            <a:ext cx="1393825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R&amp;D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Freeform 23"/>
          <p:cNvSpPr>
            <a:spLocks noChangeAspect="1"/>
          </p:cNvSpPr>
          <p:nvPr userDrawn="1"/>
        </p:nvSpPr>
        <p:spPr bwMode="auto">
          <a:xfrm rot="1628237">
            <a:off x="5202238" y="4025900"/>
            <a:ext cx="546100" cy="274638"/>
          </a:xfrm>
          <a:custGeom>
            <a:avLst/>
            <a:gdLst>
              <a:gd name="T0" fmla="*/ 2147483647 w 274"/>
              <a:gd name="T1" fmla="*/ 2147483647 h 138"/>
              <a:gd name="T2" fmla="*/ 0 w 274"/>
              <a:gd name="T3" fmla="*/ 2147483647 h 138"/>
              <a:gd name="T4" fmla="*/ 0 w 274"/>
              <a:gd name="T5" fmla="*/ 2147483647 h 138"/>
              <a:gd name="T6" fmla="*/ 2147483647 w 274"/>
              <a:gd name="T7" fmla="*/ 2147483647 h 138"/>
              <a:gd name="T8" fmla="*/ 2147483647 w 274"/>
              <a:gd name="T9" fmla="*/ 2147483647 h 138"/>
              <a:gd name="T10" fmla="*/ 2147483647 w 274"/>
              <a:gd name="T11" fmla="*/ 2147483647 h 138"/>
              <a:gd name="T12" fmla="*/ 2147483647 w 274"/>
              <a:gd name="T13" fmla="*/ 2147483647 h 138"/>
              <a:gd name="T14" fmla="*/ 2147483647 w 274"/>
              <a:gd name="T15" fmla="*/ 2147483647 h 138"/>
              <a:gd name="T16" fmla="*/ 2147483647 w 274"/>
              <a:gd name="T17" fmla="*/ 2147483647 h 138"/>
              <a:gd name="T18" fmla="*/ 2147483647 w 274"/>
              <a:gd name="T19" fmla="*/ 2147483647 h 138"/>
              <a:gd name="T20" fmla="*/ 2147483647 w 274"/>
              <a:gd name="T21" fmla="*/ 2147483647 h 138"/>
              <a:gd name="T22" fmla="*/ 2147483647 w 274"/>
              <a:gd name="T23" fmla="*/ 2147483647 h 138"/>
              <a:gd name="T24" fmla="*/ 2147483647 w 274"/>
              <a:gd name="T25" fmla="*/ 2147483647 h 138"/>
              <a:gd name="T26" fmla="*/ 2147483647 w 274"/>
              <a:gd name="T27" fmla="*/ 2147483647 h 138"/>
              <a:gd name="T28" fmla="*/ 2147483647 w 274"/>
              <a:gd name="T29" fmla="*/ 2147483647 h 138"/>
              <a:gd name="T30" fmla="*/ 2147483647 w 274"/>
              <a:gd name="T31" fmla="*/ 2147483647 h 138"/>
              <a:gd name="T32" fmla="*/ 2147483647 w 274"/>
              <a:gd name="T33" fmla="*/ 2147483647 h 138"/>
              <a:gd name="T34" fmla="*/ 2147483647 w 274"/>
              <a:gd name="T35" fmla="*/ 2147483647 h 138"/>
              <a:gd name="T36" fmla="*/ 2147483647 w 274"/>
              <a:gd name="T37" fmla="*/ 2147483647 h 138"/>
              <a:gd name="T38" fmla="*/ 2147483647 w 274"/>
              <a:gd name="T39" fmla="*/ 2147483647 h 138"/>
              <a:gd name="T40" fmla="*/ 2147483647 w 274"/>
              <a:gd name="T41" fmla="*/ 0 h 138"/>
              <a:gd name="T42" fmla="*/ 2147483647 w 274"/>
              <a:gd name="T43" fmla="*/ 2147483647 h 138"/>
              <a:gd name="T44" fmla="*/ 2147483647 w 274"/>
              <a:gd name="T45" fmla="*/ 2147483647 h 138"/>
              <a:gd name="T46" fmla="*/ 2147483647 w 274"/>
              <a:gd name="T47" fmla="*/ 2147483647 h 138"/>
              <a:gd name="T48" fmla="*/ 2147483647 w 274"/>
              <a:gd name="T49" fmla="*/ 2147483647 h 138"/>
              <a:gd name="T50" fmla="*/ 2147483647 w 274"/>
              <a:gd name="T51" fmla="*/ 2147483647 h 138"/>
              <a:gd name="T52" fmla="*/ 2147483647 w 274"/>
              <a:gd name="T53" fmla="*/ 2147483647 h 138"/>
              <a:gd name="T54" fmla="*/ 2147483647 w 274"/>
              <a:gd name="T55" fmla="*/ 2147483647 h 138"/>
              <a:gd name="T56" fmla="*/ 2147483647 w 274"/>
              <a:gd name="T57" fmla="*/ 2147483647 h 138"/>
              <a:gd name="T58" fmla="*/ 2147483647 w 274"/>
              <a:gd name="T59" fmla="*/ 2147483647 h 138"/>
              <a:gd name="T60" fmla="*/ 2147483647 w 274"/>
              <a:gd name="T61" fmla="*/ 2147483647 h 138"/>
              <a:gd name="T62" fmla="*/ 2147483647 w 274"/>
              <a:gd name="T63" fmla="*/ 2147483647 h 138"/>
              <a:gd name="T64" fmla="*/ 2147483647 w 274"/>
              <a:gd name="T65" fmla="*/ 2147483647 h 138"/>
              <a:gd name="T66" fmla="*/ 2147483647 w 274"/>
              <a:gd name="T67" fmla="*/ 2147483647 h 138"/>
              <a:gd name="T68" fmla="*/ 2147483647 w 274"/>
              <a:gd name="T69" fmla="*/ 2147483647 h 138"/>
              <a:gd name="T70" fmla="*/ 2147483647 w 274"/>
              <a:gd name="T71" fmla="*/ 2147483647 h 138"/>
              <a:gd name="T72" fmla="*/ 2147483647 w 274"/>
              <a:gd name="T73" fmla="*/ 2147483647 h 138"/>
              <a:gd name="T74" fmla="*/ 2147483647 w 274"/>
              <a:gd name="T75" fmla="*/ 2147483647 h 1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74"/>
              <a:gd name="T115" fmla="*/ 0 h 138"/>
              <a:gd name="T116" fmla="*/ 274 w 274"/>
              <a:gd name="T117" fmla="*/ 138 h 13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74" h="138">
                <a:moveTo>
                  <a:pt x="2" y="111"/>
                </a:moveTo>
                <a:lnTo>
                  <a:pt x="0" y="104"/>
                </a:lnTo>
                <a:lnTo>
                  <a:pt x="0" y="96"/>
                </a:lnTo>
                <a:lnTo>
                  <a:pt x="2" y="86"/>
                </a:lnTo>
                <a:lnTo>
                  <a:pt x="4" y="82"/>
                </a:lnTo>
                <a:lnTo>
                  <a:pt x="6" y="79"/>
                </a:lnTo>
                <a:lnTo>
                  <a:pt x="15" y="63"/>
                </a:lnTo>
                <a:lnTo>
                  <a:pt x="25" y="52"/>
                </a:lnTo>
                <a:lnTo>
                  <a:pt x="37" y="42"/>
                </a:lnTo>
                <a:lnTo>
                  <a:pt x="50" y="34"/>
                </a:lnTo>
                <a:lnTo>
                  <a:pt x="65" y="28"/>
                </a:lnTo>
                <a:lnTo>
                  <a:pt x="81" y="25"/>
                </a:lnTo>
                <a:lnTo>
                  <a:pt x="94" y="21"/>
                </a:lnTo>
                <a:lnTo>
                  <a:pt x="110" y="21"/>
                </a:lnTo>
                <a:lnTo>
                  <a:pt x="125" y="21"/>
                </a:lnTo>
                <a:lnTo>
                  <a:pt x="139" y="21"/>
                </a:lnTo>
                <a:lnTo>
                  <a:pt x="152" y="23"/>
                </a:lnTo>
                <a:lnTo>
                  <a:pt x="166" y="23"/>
                </a:lnTo>
                <a:lnTo>
                  <a:pt x="185" y="26"/>
                </a:lnTo>
                <a:lnTo>
                  <a:pt x="195" y="30"/>
                </a:lnTo>
                <a:lnTo>
                  <a:pt x="200" y="0"/>
                </a:lnTo>
                <a:lnTo>
                  <a:pt x="274" y="84"/>
                </a:lnTo>
                <a:lnTo>
                  <a:pt x="177" y="138"/>
                </a:lnTo>
                <a:lnTo>
                  <a:pt x="183" y="107"/>
                </a:lnTo>
                <a:lnTo>
                  <a:pt x="158" y="100"/>
                </a:lnTo>
                <a:lnTo>
                  <a:pt x="131" y="92"/>
                </a:lnTo>
                <a:lnTo>
                  <a:pt x="102" y="86"/>
                </a:lnTo>
                <a:lnTo>
                  <a:pt x="85" y="84"/>
                </a:lnTo>
                <a:lnTo>
                  <a:pt x="69" y="82"/>
                </a:lnTo>
                <a:lnTo>
                  <a:pt x="54" y="82"/>
                </a:lnTo>
                <a:lnTo>
                  <a:pt x="40" y="82"/>
                </a:lnTo>
                <a:lnTo>
                  <a:pt x="29" y="84"/>
                </a:lnTo>
                <a:lnTo>
                  <a:pt x="17" y="88"/>
                </a:lnTo>
                <a:lnTo>
                  <a:pt x="13" y="92"/>
                </a:lnTo>
                <a:lnTo>
                  <a:pt x="10" y="94"/>
                </a:lnTo>
                <a:lnTo>
                  <a:pt x="8" y="98"/>
                </a:lnTo>
                <a:lnTo>
                  <a:pt x="4" y="104"/>
                </a:lnTo>
                <a:lnTo>
                  <a:pt x="2" y="111"/>
                </a:lnTo>
                <a:close/>
              </a:path>
            </a:pathLst>
          </a:custGeom>
          <a:solidFill>
            <a:srgbClr val="C0504D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2" name="Freeform 23"/>
          <p:cNvSpPr>
            <a:spLocks noChangeAspect="1"/>
          </p:cNvSpPr>
          <p:nvPr userDrawn="1"/>
        </p:nvSpPr>
        <p:spPr bwMode="auto">
          <a:xfrm rot="1628237">
            <a:off x="6445250" y="4014788"/>
            <a:ext cx="546100" cy="274637"/>
          </a:xfrm>
          <a:custGeom>
            <a:avLst/>
            <a:gdLst>
              <a:gd name="T0" fmla="*/ 2147483647 w 274"/>
              <a:gd name="T1" fmla="*/ 2147483647 h 138"/>
              <a:gd name="T2" fmla="*/ 0 w 274"/>
              <a:gd name="T3" fmla="*/ 2147483647 h 138"/>
              <a:gd name="T4" fmla="*/ 0 w 274"/>
              <a:gd name="T5" fmla="*/ 2147483647 h 138"/>
              <a:gd name="T6" fmla="*/ 2147483647 w 274"/>
              <a:gd name="T7" fmla="*/ 2147483647 h 138"/>
              <a:gd name="T8" fmla="*/ 2147483647 w 274"/>
              <a:gd name="T9" fmla="*/ 2147483647 h 138"/>
              <a:gd name="T10" fmla="*/ 2147483647 w 274"/>
              <a:gd name="T11" fmla="*/ 2147483647 h 138"/>
              <a:gd name="T12" fmla="*/ 2147483647 w 274"/>
              <a:gd name="T13" fmla="*/ 2147483647 h 138"/>
              <a:gd name="T14" fmla="*/ 2147483647 w 274"/>
              <a:gd name="T15" fmla="*/ 2147483647 h 138"/>
              <a:gd name="T16" fmla="*/ 2147483647 w 274"/>
              <a:gd name="T17" fmla="*/ 2147483647 h 138"/>
              <a:gd name="T18" fmla="*/ 2147483647 w 274"/>
              <a:gd name="T19" fmla="*/ 2147483647 h 138"/>
              <a:gd name="T20" fmla="*/ 2147483647 w 274"/>
              <a:gd name="T21" fmla="*/ 2147483647 h 138"/>
              <a:gd name="T22" fmla="*/ 2147483647 w 274"/>
              <a:gd name="T23" fmla="*/ 2147483647 h 138"/>
              <a:gd name="T24" fmla="*/ 2147483647 w 274"/>
              <a:gd name="T25" fmla="*/ 2147483647 h 138"/>
              <a:gd name="T26" fmla="*/ 2147483647 w 274"/>
              <a:gd name="T27" fmla="*/ 2147483647 h 138"/>
              <a:gd name="T28" fmla="*/ 2147483647 w 274"/>
              <a:gd name="T29" fmla="*/ 2147483647 h 138"/>
              <a:gd name="T30" fmla="*/ 2147483647 w 274"/>
              <a:gd name="T31" fmla="*/ 2147483647 h 138"/>
              <a:gd name="T32" fmla="*/ 2147483647 w 274"/>
              <a:gd name="T33" fmla="*/ 2147483647 h 138"/>
              <a:gd name="T34" fmla="*/ 2147483647 w 274"/>
              <a:gd name="T35" fmla="*/ 2147483647 h 138"/>
              <a:gd name="T36" fmla="*/ 2147483647 w 274"/>
              <a:gd name="T37" fmla="*/ 2147483647 h 138"/>
              <a:gd name="T38" fmla="*/ 2147483647 w 274"/>
              <a:gd name="T39" fmla="*/ 2147483647 h 138"/>
              <a:gd name="T40" fmla="*/ 2147483647 w 274"/>
              <a:gd name="T41" fmla="*/ 0 h 138"/>
              <a:gd name="T42" fmla="*/ 2147483647 w 274"/>
              <a:gd name="T43" fmla="*/ 2147483647 h 138"/>
              <a:gd name="T44" fmla="*/ 2147483647 w 274"/>
              <a:gd name="T45" fmla="*/ 2147483647 h 138"/>
              <a:gd name="T46" fmla="*/ 2147483647 w 274"/>
              <a:gd name="T47" fmla="*/ 2147483647 h 138"/>
              <a:gd name="T48" fmla="*/ 2147483647 w 274"/>
              <a:gd name="T49" fmla="*/ 2147483647 h 138"/>
              <a:gd name="T50" fmla="*/ 2147483647 w 274"/>
              <a:gd name="T51" fmla="*/ 2147483647 h 138"/>
              <a:gd name="T52" fmla="*/ 2147483647 w 274"/>
              <a:gd name="T53" fmla="*/ 2147483647 h 138"/>
              <a:gd name="T54" fmla="*/ 2147483647 w 274"/>
              <a:gd name="T55" fmla="*/ 2147483647 h 138"/>
              <a:gd name="T56" fmla="*/ 2147483647 w 274"/>
              <a:gd name="T57" fmla="*/ 2147483647 h 138"/>
              <a:gd name="T58" fmla="*/ 2147483647 w 274"/>
              <a:gd name="T59" fmla="*/ 2147483647 h 138"/>
              <a:gd name="T60" fmla="*/ 2147483647 w 274"/>
              <a:gd name="T61" fmla="*/ 2147483647 h 138"/>
              <a:gd name="T62" fmla="*/ 2147483647 w 274"/>
              <a:gd name="T63" fmla="*/ 2147483647 h 138"/>
              <a:gd name="T64" fmla="*/ 2147483647 w 274"/>
              <a:gd name="T65" fmla="*/ 2147483647 h 138"/>
              <a:gd name="T66" fmla="*/ 2147483647 w 274"/>
              <a:gd name="T67" fmla="*/ 2147483647 h 138"/>
              <a:gd name="T68" fmla="*/ 2147483647 w 274"/>
              <a:gd name="T69" fmla="*/ 2147483647 h 138"/>
              <a:gd name="T70" fmla="*/ 2147483647 w 274"/>
              <a:gd name="T71" fmla="*/ 2147483647 h 138"/>
              <a:gd name="T72" fmla="*/ 2147483647 w 274"/>
              <a:gd name="T73" fmla="*/ 2147483647 h 138"/>
              <a:gd name="T74" fmla="*/ 2147483647 w 274"/>
              <a:gd name="T75" fmla="*/ 2147483647 h 1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74"/>
              <a:gd name="T115" fmla="*/ 0 h 138"/>
              <a:gd name="T116" fmla="*/ 274 w 274"/>
              <a:gd name="T117" fmla="*/ 138 h 13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74" h="138">
                <a:moveTo>
                  <a:pt x="2" y="111"/>
                </a:moveTo>
                <a:lnTo>
                  <a:pt x="0" y="104"/>
                </a:lnTo>
                <a:lnTo>
                  <a:pt x="0" y="96"/>
                </a:lnTo>
                <a:lnTo>
                  <a:pt x="2" y="86"/>
                </a:lnTo>
                <a:lnTo>
                  <a:pt x="4" y="82"/>
                </a:lnTo>
                <a:lnTo>
                  <a:pt x="6" y="79"/>
                </a:lnTo>
                <a:lnTo>
                  <a:pt x="15" y="63"/>
                </a:lnTo>
                <a:lnTo>
                  <a:pt x="25" y="52"/>
                </a:lnTo>
                <a:lnTo>
                  <a:pt x="37" y="42"/>
                </a:lnTo>
                <a:lnTo>
                  <a:pt x="50" y="34"/>
                </a:lnTo>
                <a:lnTo>
                  <a:pt x="65" y="28"/>
                </a:lnTo>
                <a:lnTo>
                  <a:pt x="81" y="25"/>
                </a:lnTo>
                <a:lnTo>
                  <a:pt x="94" y="21"/>
                </a:lnTo>
                <a:lnTo>
                  <a:pt x="110" y="21"/>
                </a:lnTo>
                <a:lnTo>
                  <a:pt x="125" y="21"/>
                </a:lnTo>
                <a:lnTo>
                  <a:pt x="139" y="21"/>
                </a:lnTo>
                <a:lnTo>
                  <a:pt x="152" y="23"/>
                </a:lnTo>
                <a:lnTo>
                  <a:pt x="166" y="23"/>
                </a:lnTo>
                <a:lnTo>
                  <a:pt x="185" y="26"/>
                </a:lnTo>
                <a:lnTo>
                  <a:pt x="195" y="30"/>
                </a:lnTo>
                <a:lnTo>
                  <a:pt x="200" y="0"/>
                </a:lnTo>
                <a:lnTo>
                  <a:pt x="274" y="84"/>
                </a:lnTo>
                <a:lnTo>
                  <a:pt x="177" y="138"/>
                </a:lnTo>
                <a:lnTo>
                  <a:pt x="183" y="107"/>
                </a:lnTo>
                <a:lnTo>
                  <a:pt x="158" y="100"/>
                </a:lnTo>
                <a:lnTo>
                  <a:pt x="131" y="92"/>
                </a:lnTo>
                <a:lnTo>
                  <a:pt x="102" y="86"/>
                </a:lnTo>
                <a:lnTo>
                  <a:pt x="85" y="84"/>
                </a:lnTo>
                <a:lnTo>
                  <a:pt x="69" y="82"/>
                </a:lnTo>
                <a:lnTo>
                  <a:pt x="54" y="82"/>
                </a:lnTo>
                <a:lnTo>
                  <a:pt x="40" y="82"/>
                </a:lnTo>
                <a:lnTo>
                  <a:pt x="29" y="84"/>
                </a:lnTo>
                <a:lnTo>
                  <a:pt x="17" y="88"/>
                </a:lnTo>
                <a:lnTo>
                  <a:pt x="13" y="92"/>
                </a:lnTo>
                <a:lnTo>
                  <a:pt x="10" y="94"/>
                </a:lnTo>
                <a:lnTo>
                  <a:pt x="8" y="98"/>
                </a:lnTo>
                <a:lnTo>
                  <a:pt x="4" y="104"/>
                </a:lnTo>
                <a:lnTo>
                  <a:pt x="2" y="111"/>
                </a:lnTo>
                <a:close/>
              </a:path>
            </a:pathLst>
          </a:custGeom>
          <a:solidFill>
            <a:srgbClr val="C0504D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3" name="Freeform 23"/>
          <p:cNvSpPr>
            <a:spLocks noChangeAspect="1"/>
          </p:cNvSpPr>
          <p:nvPr userDrawn="1"/>
        </p:nvSpPr>
        <p:spPr bwMode="auto">
          <a:xfrm rot="1628237">
            <a:off x="7640638" y="4025900"/>
            <a:ext cx="546100" cy="274638"/>
          </a:xfrm>
          <a:custGeom>
            <a:avLst/>
            <a:gdLst>
              <a:gd name="T0" fmla="*/ 2147483647 w 274"/>
              <a:gd name="T1" fmla="*/ 2147483647 h 138"/>
              <a:gd name="T2" fmla="*/ 0 w 274"/>
              <a:gd name="T3" fmla="*/ 2147483647 h 138"/>
              <a:gd name="T4" fmla="*/ 0 w 274"/>
              <a:gd name="T5" fmla="*/ 2147483647 h 138"/>
              <a:gd name="T6" fmla="*/ 2147483647 w 274"/>
              <a:gd name="T7" fmla="*/ 2147483647 h 138"/>
              <a:gd name="T8" fmla="*/ 2147483647 w 274"/>
              <a:gd name="T9" fmla="*/ 2147483647 h 138"/>
              <a:gd name="T10" fmla="*/ 2147483647 w 274"/>
              <a:gd name="T11" fmla="*/ 2147483647 h 138"/>
              <a:gd name="T12" fmla="*/ 2147483647 w 274"/>
              <a:gd name="T13" fmla="*/ 2147483647 h 138"/>
              <a:gd name="T14" fmla="*/ 2147483647 w 274"/>
              <a:gd name="T15" fmla="*/ 2147483647 h 138"/>
              <a:gd name="T16" fmla="*/ 2147483647 w 274"/>
              <a:gd name="T17" fmla="*/ 2147483647 h 138"/>
              <a:gd name="T18" fmla="*/ 2147483647 w 274"/>
              <a:gd name="T19" fmla="*/ 2147483647 h 138"/>
              <a:gd name="T20" fmla="*/ 2147483647 w 274"/>
              <a:gd name="T21" fmla="*/ 2147483647 h 138"/>
              <a:gd name="T22" fmla="*/ 2147483647 w 274"/>
              <a:gd name="T23" fmla="*/ 2147483647 h 138"/>
              <a:gd name="T24" fmla="*/ 2147483647 w 274"/>
              <a:gd name="T25" fmla="*/ 2147483647 h 138"/>
              <a:gd name="T26" fmla="*/ 2147483647 w 274"/>
              <a:gd name="T27" fmla="*/ 2147483647 h 138"/>
              <a:gd name="T28" fmla="*/ 2147483647 w 274"/>
              <a:gd name="T29" fmla="*/ 2147483647 h 138"/>
              <a:gd name="T30" fmla="*/ 2147483647 w 274"/>
              <a:gd name="T31" fmla="*/ 2147483647 h 138"/>
              <a:gd name="T32" fmla="*/ 2147483647 w 274"/>
              <a:gd name="T33" fmla="*/ 2147483647 h 138"/>
              <a:gd name="T34" fmla="*/ 2147483647 w 274"/>
              <a:gd name="T35" fmla="*/ 2147483647 h 138"/>
              <a:gd name="T36" fmla="*/ 2147483647 w 274"/>
              <a:gd name="T37" fmla="*/ 2147483647 h 138"/>
              <a:gd name="T38" fmla="*/ 2147483647 w 274"/>
              <a:gd name="T39" fmla="*/ 2147483647 h 138"/>
              <a:gd name="T40" fmla="*/ 2147483647 w 274"/>
              <a:gd name="T41" fmla="*/ 0 h 138"/>
              <a:gd name="T42" fmla="*/ 2147483647 w 274"/>
              <a:gd name="T43" fmla="*/ 2147483647 h 138"/>
              <a:gd name="T44" fmla="*/ 2147483647 w 274"/>
              <a:gd name="T45" fmla="*/ 2147483647 h 138"/>
              <a:gd name="T46" fmla="*/ 2147483647 w 274"/>
              <a:gd name="T47" fmla="*/ 2147483647 h 138"/>
              <a:gd name="T48" fmla="*/ 2147483647 w 274"/>
              <a:gd name="T49" fmla="*/ 2147483647 h 138"/>
              <a:gd name="T50" fmla="*/ 2147483647 w 274"/>
              <a:gd name="T51" fmla="*/ 2147483647 h 138"/>
              <a:gd name="T52" fmla="*/ 2147483647 w 274"/>
              <a:gd name="T53" fmla="*/ 2147483647 h 138"/>
              <a:gd name="T54" fmla="*/ 2147483647 w 274"/>
              <a:gd name="T55" fmla="*/ 2147483647 h 138"/>
              <a:gd name="T56" fmla="*/ 2147483647 w 274"/>
              <a:gd name="T57" fmla="*/ 2147483647 h 138"/>
              <a:gd name="T58" fmla="*/ 2147483647 w 274"/>
              <a:gd name="T59" fmla="*/ 2147483647 h 138"/>
              <a:gd name="T60" fmla="*/ 2147483647 w 274"/>
              <a:gd name="T61" fmla="*/ 2147483647 h 138"/>
              <a:gd name="T62" fmla="*/ 2147483647 w 274"/>
              <a:gd name="T63" fmla="*/ 2147483647 h 138"/>
              <a:gd name="T64" fmla="*/ 2147483647 w 274"/>
              <a:gd name="T65" fmla="*/ 2147483647 h 138"/>
              <a:gd name="T66" fmla="*/ 2147483647 w 274"/>
              <a:gd name="T67" fmla="*/ 2147483647 h 138"/>
              <a:gd name="T68" fmla="*/ 2147483647 w 274"/>
              <a:gd name="T69" fmla="*/ 2147483647 h 138"/>
              <a:gd name="T70" fmla="*/ 2147483647 w 274"/>
              <a:gd name="T71" fmla="*/ 2147483647 h 138"/>
              <a:gd name="T72" fmla="*/ 2147483647 w 274"/>
              <a:gd name="T73" fmla="*/ 2147483647 h 138"/>
              <a:gd name="T74" fmla="*/ 2147483647 w 274"/>
              <a:gd name="T75" fmla="*/ 2147483647 h 1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74"/>
              <a:gd name="T115" fmla="*/ 0 h 138"/>
              <a:gd name="T116" fmla="*/ 274 w 274"/>
              <a:gd name="T117" fmla="*/ 138 h 13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74" h="138">
                <a:moveTo>
                  <a:pt x="2" y="111"/>
                </a:moveTo>
                <a:lnTo>
                  <a:pt x="0" y="104"/>
                </a:lnTo>
                <a:lnTo>
                  <a:pt x="0" y="96"/>
                </a:lnTo>
                <a:lnTo>
                  <a:pt x="2" y="86"/>
                </a:lnTo>
                <a:lnTo>
                  <a:pt x="4" y="82"/>
                </a:lnTo>
                <a:lnTo>
                  <a:pt x="6" y="79"/>
                </a:lnTo>
                <a:lnTo>
                  <a:pt x="15" y="63"/>
                </a:lnTo>
                <a:lnTo>
                  <a:pt x="25" y="52"/>
                </a:lnTo>
                <a:lnTo>
                  <a:pt x="37" y="42"/>
                </a:lnTo>
                <a:lnTo>
                  <a:pt x="50" y="34"/>
                </a:lnTo>
                <a:lnTo>
                  <a:pt x="65" y="28"/>
                </a:lnTo>
                <a:lnTo>
                  <a:pt x="81" y="25"/>
                </a:lnTo>
                <a:lnTo>
                  <a:pt x="94" y="21"/>
                </a:lnTo>
                <a:lnTo>
                  <a:pt x="110" y="21"/>
                </a:lnTo>
                <a:lnTo>
                  <a:pt x="125" y="21"/>
                </a:lnTo>
                <a:lnTo>
                  <a:pt x="139" y="21"/>
                </a:lnTo>
                <a:lnTo>
                  <a:pt x="152" y="23"/>
                </a:lnTo>
                <a:lnTo>
                  <a:pt x="166" y="23"/>
                </a:lnTo>
                <a:lnTo>
                  <a:pt x="185" y="26"/>
                </a:lnTo>
                <a:lnTo>
                  <a:pt x="195" y="30"/>
                </a:lnTo>
                <a:lnTo>
                  <a:pt x="200" y="0"/>
                </a:lnTo>
                <a:lnTo>
                  <a:pt x="274" y="84"/>
                </a:lnTo>
                <a:lnTo>
                  <a:pt x="177" y="138"/>
                </a:lnTo>
                <a:lnTo>
                  <a:pt x="183" y="107"/>
                </a:lnTo>
                <a:lnTo>
                  <a:pt x="158" y="100"/>
                </a:lnTo>
                <a:lnTo>
                  <a:pt x="131" y="92"/>
                </a:lnTo>
                <a:lnTo>
                  <a:pt x="102" y="86"/>
                </a:lnTo>
                <a:lnTo>
                  <a:pt x="85" y="84"/>
                </a:lnTo>
                <a:lnTo>
                  <a:pt x="69" y="82"/>
                </a:lnTo>
                <a:lnTo>
                  <a:pt x="54" y="82"/>
                </a:lnTo>
                <a:lnTo>
                  <a:pt x="40" y="82"/>
                </a:lnTo>
                <a:lnTo>
                  <a:pt x="29" y="84"/>
                </a:lnTo>
                <a:lnTo>
                  <a:pt x="17" y="88"/>
                </a:lnTo>
                <a:lnTo>
                  <a:pt x="13" y="92"/>
                </a:lnTo>
                <a:lnTo>
                  <a:pt x="10" y="94"/>
                </a:lnTo>
                <a:lnTo>
                  <a:pt x="8" y="98"/>
                </a:lnTo>
                <a:lnTo>
                  <a:pt x="4" y="104"/>
                </a:lnTo>
                <a:lnTo>
                  <a:pt x="2" y="111"/>
                </a:lnTo>
                <a:close/>
              </a:path>
            </a:pathLst>
          </a:custGeom>
          <a:solidFill>
            <a:srgbClr val="C0504D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79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2320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645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63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598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6081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35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E35B3-D137-4208-9A84-BBC867EFBD93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F837B-E653-447C-8C06-8DAA0FFC2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85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2300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131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8079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3482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764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461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158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4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2022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2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0C4F2A-9D4F-4C47-8C3E-E7F09684ADF2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DFDE8-8AB1-403C-ABA0-A9F1722801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4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750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5F5F5F"/>
                </a:solidFill>
                <a:latin typeface="Arial Narrow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661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/>
          <p:cNvSpPr>
            <a:spLocks noChangeArrowheads="1"/>
          </p:cNvSpPr>
          <p:nvPr userDrawn="1"/>
        </p:nvSpPr>
        <p:spPr bwMode="auto">
          <a:xfrm>
            <a:off x="0" y="-8328"/>
            <a:ext cx="7239000" cy="762000"/>
          </a:xfrm>
          <a:prstGeom prst="rect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 userDrawn="1"/>
        </p:nvSpPr>
        <p:spPr bwMode="auto">
          <a:xfrm>
            <a:off x="6400800" y="-8327"/>
            <a:ext cx="990600" cy="763587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 userDrawn="1"/>
        </p:nvSpPr>
        <p:spPr bwMode="auto">
          <a:xfrm>
            <a:off x="8763000" y="-8327"/>
            <a:ext cx="381000" cy="763587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7" name="Rectangle 65"/>
          <p:cNvSpPr>
            <a:spLocks noChangeArrowheads="1"/>
          </p:cNvSpPr>
          <p:nvPr userDrawn="1"/>
        </p:nvSpPr>
        <p:spPr bwMode="auto">
          <a:xfrm>
            <a:off x="6781800" y="-8327"/>
            <a:ext cx="304800" cy="763587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8" name="Text Box 70"/>
          <p:cNvSpPr txBox="1">
            <a:spLocks noChangeArrowheads="1"/>
          </p:cNvSpPr>
          <p:nvPr userDrawn="1"/>
        </p:nvSpPr>
        <p:spPr bwMode="auto">
          <a:xfrm>
            <a:off x="5588000" y="1926834"/>
            <a:ext cx="30099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27432" rIns="27432" bIns="2743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50" b="1" dirty="0">
                <a:solidFill>
                  <a:schemeClr val="bg1"/>
                </a:solidFill>
                <a:latin typeface="Calibri" panose="020F0502020204030204" pitchFamily="34" charset="0"/>
              </a:rPr>
              <a:t>INCREASING PEOPLE’S EFFECTIVENESS</a:t>
            </a:r>
            <a:endParaRPr lang="en-US" altLang="en-US" sz="7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 Box 71"/>
          <p:cNvSpPr txBox="1">
            <a:spLocks noChangeArrowheads="1"/>
          </p:cNvSpPr>
          <p:nvPr userDrawn="1"/>
        </p:nvSpPr>
        <p:spPr bwMode="auto">
          <a:xfrm>
            <a:off x="5511800" y="1818884"/>
            <a:ext cx="3619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27432" rIns="27432" bIns="2743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50" b="1" dirty="0">
                <a:solidFill>
                  <a:schemeClr val="bg1"/>
                </a:solidFill>
                <a:latin typeface="Calibri" panose="020F0502020204030204" pitchFamily="34" charset="0"/>
              </a:rPr>
              <a:t>FLEXIBLE AND RE-USABLE TECHNOLOGY ASSETS</a:t>
            </a:r>
            <a:endParaRPr lang="en-US" altLang="en-US" sz="7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-8327"/>
            <a:ext cx="1150938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7"/>
          <p:cNvSpPr>
            <a:spLocks noChangeArrowheads="1"/>
          </p:cNvSpPr>
          <p:nvPr userDrawn="1"/>
        </p:nvSpPr>
        <p:spPr bwMode="auto">
          <a:xfrm>
            <a:off x="0" y="753672"/>
            <a:ext cx="9144000" cy="76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13" name="Rectangle 63"/>
          <p:cNvSpPr>
            <a:spLocks noChangeArrowheads="1"/>
          </p:cNvSpPr>
          <p:nvPr userDrawn="1"/>
        </p:nvSpPr>
        <p:spPr bwMode="auto">
          <a:xfrm>
            <a:off x="8763000" y="-9916"/>
            <a:ext cx="76200" cy="7635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4283765" y="829872"/>
            <a:ext cx="4860234" cy="2438400"/>
          </a:xfrm>
          <a:prstGeom prst="rect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15" name="Text Box 50"/>
          <p:cNvSpPr txBox="1">
            <a:spLocks noChangeArrowheads="1"/>
          </p:cNvSpPr>
          <p:nvPr userDrawn="1"/>
        </p:nvSpPr>
        <p:spPr bwMode="auto">
          <a:xfrm>
            <a:off x="4283765" y="1133086"/>
            <a:ext cx="458083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27432" rIns="27432" bIns="2743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Pct val="120000"/>
            </a:pPr>
            <a:r>
              <a:rPr lang="en-US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 Value. </a:t>
            </a:r>
            <a:br>
              <a:rPr lang="en-US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Momentum.</a:t>
            </a:r>
          </a:p>
        </p:txBody>
      </p:sp>
      <p:sp>
        <p:nvSpPr>
          <p:cNvPr id="16" name="Text Box 20"/>
          <p:cNvSpPr txBox="1">
            <a:spLocks noChangeArrowheads="1"/>
          </p:cNvSpPr>
          <p:nvPr userDrawn="1"/>
        </p:nvSpPr>
        <p:spPr bwMode="auto">
          <a:xfrm>
            <a:off x="4416838" y="2607872"/>
            <a:ext cx="125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27432" rIns="27432" bIns="2743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</a:t>
            </a:r>
            <a:endParaRPr lang="en-US" altLang="en-US" sz="9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 userDrawn="1"/>
        </p:nvSpPr>
        <p:spPr bwMode="auto">
          <a:xfrm>
            <a:off x="5470798" y="2611047"/>
            <a:ext cx="1393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27432" rIns="27432" bIns="2743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EXPERTISE</a:t>
            </a:r>
            <a:endParaRPr lang="en-US" altLang="en-US" sz="9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 userDrawn="1"/>
        </p:nvSpPr>
        <p:spPr bwMode="auto">
          <a:xfrm>
            <a:off x="6917632" y="2611049"/>
            <a:ext cx="274982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27432" rIns="27432" bIns="2743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br>
              <a:rPr lang="en-US" alt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675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(KEEP-CUSTOMER-FOR-LIFE approach)</a:t>
            </a:r>
            <a:endParaRPr lang="en-US" altLang="en-US" sz="9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23"/>
          <p:cNvSpPr>
            <a:spLocks noChangeAspect="1"/>
          </p:cNvSpPr>
          <p:nvPr userDrawn="1"/>
        </p:nvSpPr>
        <p:spPr bwMode="auto">
          <a:xfrm rot="1628237">
            <a:off x="4643439" y="2274499"/>
            <a:ext cx="546100" cy="274637"/>
          </a:xfrm>
          <a:custGeom>
            <a:avLst/>
            <a:gdLst>
              <a:gd name="T0" fmla="*/ 2147483646 w 274"/>
              <a:gd name="T1" fmla="*/ 2147483646 h 138"/>
              <a:gd name="T2" fmla="*/ 0 w 274"/>
              <a:gd name="T3" fmla="*/ 2147483646 h 138"/>
              <a:gd name="T4" fmla="*/ 0 w 274"/>
              <a:gd name="T5" fmla="*/ 2147483646 h 138"/>
              <a:gd name="T6" fmla="*/ 2147483646 w 274"/>
              <a:gd name="T7" fmla="*/ 2147483646 h 138"/>
              <a:gd name="T8" fmla="*/ 2147483646 w 274"/>
              <a:gd name="T9" fmla="*/ 2147483646 h 138"/>
              <a:gd name="T10" fmla="*/ 2147483646 w 274"/>
              <a:gd name="T11" fmla="*/ 2147483646 h 138"/>
              <a:gd name="T12" fmla="*/ 2147483646 w 274"/>
              <a:gd name="T13" fmla="*/ 2147483646 h 138"/>
              <a:gd name="T14" fmla="*/ 2147483646 w 274"/>
              <a:gd name="T15" fmla="*/ 2147483646 h 138"/>
              <a:gd name="T16" fmla="*/ 2147483646 w 274"/>
              <a:gd name="T17" fmla="*/ 2147483646 h 138"/>
              <a:gd name="T18" fmla="*/ 2147483646 w 274"/>
              <a:gd name="T19" fmla="*/ 2147483646 h 138"/>
              <a:gd name="T20" fmla="*/ 2147483646 w 274"/>
              <a:gd name="T21" fmla="*/ 2147483646 h 138"/>
              <a:gd name="T22" fmla="*/ 2147483646 w 274"/>
              <a:gd name="T23" fmla="*/ 2147483646 h 138"/>
              <a:gd name="T24" fmla="*/ 2147483646 w 274"/>
              <a:gd name="T25" fmla="*/ 2147483646 h 138"/>
              <a:gd name="T26" fmla="*/ 2147483646 w 274"/>
              <a:gd name="T27" fmla="*/ 2147483646 h 138"/>
              <a:gd name="T28" fmla="*/ 2147483646 w 274"/>
              <a:gd name="T29" fmla="*/ 2147483646 h 138"/>
              <a:gd name="T30" fmla="*/ 2147483646 w 274"/>
              <a:gd name="T31" fmla="*/ 2147483646 h 138"/>
              <a:gd name="T32" fmla="*/ 2147483646 w 274"/>
              <a:gd name="T33" fmla="*/ 2147483646 h 138"/>
              <a:gd name="T34" fmla="*/ 2147483646 w 274"/>
              <a:gd name="T35" fmla="*/ 2147483646 h 138"/>
              <a:gd name="T36" fmla="*/ 2147483646 w 274"/>
              <a:gd name="T37" fmla="*/ 2147483646 h 138"/>
              <a:gd name="T38" fmla="*/ 2147483646 w 274"/>
              <a:gd name="T39" fmla="*/ 2147483646 h 138"/>
              <a:gd name="T40" fmla="*/ 2147483646 w 274"/>
              <a:gd name="T41" fmla="*/ 0 h 138"/>
              <a:gd name="T42" fmla="*/ 2147483646 w 274"/>
              <a:gd name="T43" fmla="*/ 2147483646 h 138"/>
              <a:gd name="T44" fmla="*/ 2147483646 w 274"/>
              <a:gd name="T45" fmla="*/ 2147483646 h 138"/>
              <a:gd name="T46" fmla="*/ 2147483646 w 274"/>
              <a:gd name="T47" fmla="*/ 2147483646 h 138"/>
              <a:gd name="T48" fmla="*/ 2147483646 w 274"/>
              <a:gd name="T49" fmla="*/ 2147483646 h 138"/>
              <a:gd name="T50" fmla="*/ 2147483646 w 274"/>
              <a:gd name="T51" fmla="*/ 2147483646 h 138"/>
              <a:gd name="T52" fmla="*/ 2147483646 w 274"/>
              <a:gd name="T53" fmla="*/ 2147483646 h 138"/>
              <a:gd name="T54" fmla="*/ 2147483646 w 274"/>
              <a:gd name="T55" fmla="*/ 2147483646 h 138"/>
              <a:gd name="T56" fmla="*/ 2147483646 w 274"/>
              <a:gd name="T57" fmla="*/ 2147483646 h 138"/>
              <a:gd name="T58" fmla="*/ 2147483646 w 274"/>
              <a:gd name="T59" fmla="*/ 2147483646 h 138"/>
              <a:gd name="T60" fmla="*/ 2147483646 w 274"/>
              <a:gd name="T61" fmla="*/ 2147483646 h 138"/>
              <a:gd name="T62" fmla="*/ 2147483646 w 274"/>
              <a:gd name="T63" fmla="*/ 2147483646 h 138"/>
              <a:gd name="T64" fmla="*/ 2147483646 w 274"/>
              <a:gd name="T65" fmla="*/ 2147483646 h 138"/>
              <a:gd name="T66" fmla="*/ 2147483646 w 274"/>
              <a:gd name="T67" fmla="*/ 2147483646 h 138"/>
              <a:gd name="T68" fmla="*/ 2147483646 w 274"/>
              <a:gd name="T69" fmla="*/ 2147483646 h 138"/>
              <a:gd name="T70" fmla="*/ 2147483646 w 274"/>
              <a:gd name="T71" fmla="*/ 2147483646 h 138"/>
              <a:gd name="T72" fmla="*/ 2147483646 w 274"/>
              <a:gd name="T73" fmla="*/ 2147483646 h 138"/>
              <a:gd name="T74" fmla="*/ 2147483646 w 274"/>
              <a:gd name="T75" fmla="*/ 2147483646 h 1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74"/>
              <a:gd name="T115" fmla="*/ 0 h 138"/>
              <a:gd name="T116" fmla="*/ 274 w 274"/>
              <a:gd name="T117" fmla="*/ 138 h 13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74" h="138">
                <a:moveTo>
                  <a:pt x="2" y="111"/>
                </a:moveTo>
                <a:lnTo>
                  <a:pt x="0" y="104"/>
                </a:lnTo>
                <a:lnTo>
                  <a:pt x="0" y="96"/>
                </a:lnTo>
                <a:lnTo>
                  <a:pt x="2" y="86"/>
                </a:lnTo>
                <a:lnTo>
                  <a:pt x="4" y="82"/>
                </a:lnTo>
                <a:lnTo>
                  <a:pt x="6" y="79"/>
                </a:lnTo>
                <a:lnTo>
                  <a:pt x="15" y="63"/>
                </a:lnTo>
                <a:lnTo>
                  <a:pt x="25" y="52"/>
                </a:lnTo>
                <a:lnTo>
                  <a:pt x="37" y="42"/>
                </a:lnTo>
                <a:lnTo>
                  <a:pt x="50" y="34"/>
                </a:lnTo>
                <a:lnTo>
                  <a:pt x="65" y="28"/>
                </a:lnTo>
                <a:lnTo>
                  <a:pt x="81" y="25"/>
                </a:lnTo>
                <a:lnTo>
                  <a:pt x="94" y="21"/>
                </a:lnTo>
                <a:lnTo>
                  <a:pt x="110" y="21"/>
                </a:lnTo>
                <a:lnTo>
                  <a:pt x="125" y="21"/>
                </a:lnTo>
                <a:lnTo>
                  <a:pt x="139" y="21"/>
                </a:lnTo>
                <a:lnTo>
                  <a:pt x="152" y="23"/>
                </a:lnTo>
                <a:lnTo>
                  <a:pt x="166" y="23"/>
                </a:lnTo>
                <a:lnTo>
                  <a:pt x="185" y="26"/>
                </a:lnTo>
                <a:lnTo>
                  <a:pt x="195" y="30"/>
                </a:lnTo>
                <a:lnTo>
                  <a:pt x="200" y="0"/>
                </a:lnTo>
                <a:lnTo>
                  <a:pt x="274" y="84"/>
                </a:lnTo>
                <a:lnTo>
                  <a:pt x="177" y="138"/>
                </a:lnTo>
                <a:lnTo>
                  <a:pt x="183" y="107"/>
                </a:lnTo>
                <a:lnTo>
                  <a:pt x="158" y="100"/>
                </a:lnTo>
                <a:lnTo>
                  <a:pt x="131" y="92"/>
                </a:lnTo>
                <a:lnTo>
                  <a:pt x="102" y="86"/>
                </a:lnTo>
                <a:lnTo>
                  <a:pt x="85" y="84"/>
                </a:lnTo>
                <a:lnTo>
                  <a:pt x="69" y="82"/>
                </a:lnTo>
                <a:lnTo>
                  <a:pt x="54" y="82"/>
                </a:lnTo>
                <a:lnTo>
                  <a:pt x="40" y="82"/>
                </a:lnTo>
                <a:lnTo>
                  <a:pt x="29" y="84"/>
                </a:lnTo>
                <a:lnTo>
                  <a:pt x="17" y="88"/>
                </a:lnTo>
                <a:lnTo>
                  <a:pt x="13" y="92"/>
                </a:lnTo>
                <a:lnTo>
                  <a:pt x="10" y="94"/>
                </a:lnTo>
                <a:lnTo>
                  <a:pt x="8" y="98"/>
                </a:lnTo>
                <a:lnTo>
                  <a:pt x="4" y="104"/>
                </a:lnTo>
                <a:lnTo>
                  <a:pt x="2" y="111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/>
          <a:p>
            <a:endParaRPr lang="en-IN" sz="1350" dirty="0"/>
          </a:p>
        </p:txBody>
      </p:sp>
      <p:sp>
        <p:nvSpPr>
          <p:cNvPr id="20" name="Text Box 21"/>
          <p:cNvSpPr txBox="1">
            <a:spLocks noChangeArrowheads="1"/>
          </p:cNvSpPr>
          <p:nvPr userDrawn="1"/>
        </p:nvSpPr>
        <p:spPr bwMode="auto">
          <a:xfrm>
            <a:off x="6560790" y="2604697"/>
            <a:ext cx="1393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27432" rIns="27432" bIns="2743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R&amp;D</a:t>
            </a:r>
            <a:endParaRPr lang="en-US" altLang="en-US" sz="9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23"/>
          <p:cNvSpPr>
            <a:spLocks noChangeAspect="1"/>
          </p:cNvSpPr>
          <p:nvPr userDrawn="1"/>
        </p:nvSpPr>
        <p:spPr bwMode="auto">
          <a:xfrm rot="1628237">
            <a:off x="5748888" y="2263384"/>
            <a:ext cx="546100" cy="274638"/>
          </a:xfrm>
          <a:custGeom>
            <a:avLst/>
            <a:gdLst>
              <a:gd name="T0" fmla="*/ 2147483646 w 274"/>
              <a:gd name="T1" fmla="*/ 2147483646 h 138"/>
              <a:gd name="T2" fmla="*/ 0 w 274"/>
              <a:gd name="T3" fmla="*/ 2147483646 h 138"/>
              <a:gd name="T4" fmla="*/ 0 w 274"/>
              <a:gd name="T5" fmla="*/ 2147483646 h 138"/>
              <a:gd name="T6" fmla="*/ 2147483646 w 274"/>
              <a:gd name="T7" fmla="*/ 2147483646 h 138"/>
              <a:gd name="T8" fmla="*/ 2147483646 w 274"/>
              <a:gd name="T9" fmla="*/ 2147483646 h 138"/>
              <a:gd name="T10" fmla="*/ 2147483646 w 274"/>
              <a:gd name="T11" fmla="*/ 2147483646 h 138"/>
              <a:gd name="T12" fmla="*/ 2147483646 w 274"/>
              <a:gd name="T13" fmla="*/ 2147483646 h 138"/>
              <a:gd name="T14" fmla="*/ 2147483646 w 274"/>
              <a:gd name="T15" fmla="*/ 2147483646 h 138"/>
              <a:gd name="T16" fmla="*/ 2147483646 w 274"/>
              <a:gd name="T17" fmla="*/ 2147483646 h 138"/>
              <a:gd name="T18" fmla="*/ 2147483646 w 274"/>
              <a:gd name="T19" fmla="*/ 2147483646 h 138"/>
              <a:gd name="T20" fmla="*/ 2147483646 w 274"/>
              <a:gd name="T21" fmla="*/ 2147483646 h 138"/>
              <a:gd name="T22" fmla="*/ 2147483646 w 274"/>
              <a:gd name="T23" fmla="*/ 2147483646 h 138"/>
              <a:gd name="T24" fmla="*/ 2147483646 w 274"/>
              <a:gd name="T25" fmla="*/ 2147483646 h 138"/>
              <a:gd name="T26" fmla="*/ 2147483646 w 274"/>
              <a:gd name="T27" fmla="*/ 2147483646 h 138"/>
              <a:gd name="T28" fmla="*/ 2147483646 w 274"/>
              <a:gd name="T29" fmla="*/ 2147483646 h 138"/>
              <a:gd name="T30" fmla="*/ 2147483646 w 274"/>
              <a:gd name="T31" fmla="*/ 2147483646 h 138"/>
              <a:gd name="T32" fmla="*/ 2147483646 w 274"/>
              <a:gd name="T33" fmla="*/ 2147483646 h 138"/>
              <a:gd name="T34" fmla="*/ 2147483646 w 274"/>
              <a:gd name="T35" fmla="*/ 2147483646 h 138"/>
              <a:gd name="T36" fmla="*/ 2147483646 w 274"/>
              <a:gd name="T37" fmla="*/ 2147483646 h 138"/>
              <a:gd name="T38" fmla="*/ 2147483646 w 274"/>
              <a:gd name="T39" fmla="*/ 2147483646 h 138"/>
              <a:gd name="T40" fmla="*/ 2147483646 w 274"/>
              <a:gd name="T41" fmla="*/ 0 h 138"/>
              <a:gd name="T42" fmla="*/ 2147483646 w 274"/>
              <a:gd name="T43" fmla="*/ 2147483646 h 138"/>
              <a:gd name="T44" fmla="*/ 2147483646 w 274"/>
              <a:gd name="T45" fmla="*/ 2147483646 h 138"/>
              <a:gd name="T46" fmla="*/ 2147483646 w 274"/>
              <a:gd name="T47" fmla="*/ 2147483646 h 138"/>
              <a:gd name="T48" fmla="*/ 2147483646 w 274"/>
              <a:gd name="T49" fmla="*/ 2147483646 h 138"/>
              <a:gd name="T50" fmla="*/ 2147483646 w 274"/>
              <a:gd name="T51" fmla="*/ 2147483646 h 138"/>
              <a:gd name="T52" fmla="*/ 2147483646 w 274"/>
              <a:gd name="T53" fmla="*/ 2147483646 h 138"/>
              <a:gd name="T54" fmla="*/ 2147483646 w 274"/>
              <a:gd name="T55" fmla="*/ 2147483646 h 138"/>
              <a:gd name="T56" fmla="*/ 2147483646 w 274"/>
              <a:gd name="T57" fmla="*/ 2147483646 h 138"/>
              <a:gd name="T58" fmla="*/ 2147483646 w 274"/>
              <a:gd name="T59" fmla="*/ 2147483646 h 138"/>
              <a:gd name="T60" fmla="*/ 2147483646 w 274"/>
              <a:gd name="T61" fmla="*/ 2147483646 h 138"/>
              <a:gd name="T62" fmla="*/ 2147483646 w 274"/>
              <a:gd name="T63" fmla="*/ 2147483646 h 138"/>
              <a:gd name="T64" fmla="*/ 2147483646 w 274"/>
              <a:gd name="T65" fmla="*/ 2147483646 h 138"/>
              <a:gd name="T66" fmla="*/ 2147483646 w 274"/>
              <a:gd name="T67" fmla="*/ 2147483646 h 138"/>
              <a:gd name="T68" fmla="*/ 2147483646 w 274"/>
              <a:gd name="T69" fmla="*/ 2147483646 h 138"/>
              <a:gd name="T70" fmla="*/ 2147483646 w 274"/>
              <a:gd name="T71" fmla="*/ 2147483646 h 138"/>
              <a:gd name="T72" fmla="*/ 2147483646 w 274"/>
              <a:gd name="T73" fmla="*/ 2147483646 h 138"/>
              <a:gd name="T74" fmla="*/ 2147483646 w 274"/>
              <a:gd name="T75" fmla="*/ 2147483646 h 1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74"/>
              <a:gd name="T115" fmla="*/ 0 h 138"/>
              <a:gd name="T116" fmla="*/ 274 w 274"/>
              <a:gd name="T117" fmla="*/ 138 h 13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74" h="138">
                <a:moveTo>
                  <a:pt x="2" y="111"/>
                </a:moveTo>
                <a:lnTo>
                  <a:pt x="0" y="104"/>
                </a:lnTo>
                <a:lnTo>
                  <a:pt x="0" y="96"/>
                </a:lnTo>
                <a:lnTo>
                  <a:pt x="2" y="86"/>
                </a:lnTo>
                <a:lnTo>
                  <a:pt x="4" y="82"/>
                </a:lnTo>
                <a:lnTo>
                  <a:pt x="6" y="79"/>
                </a:lnTo>
                <a:lnTo>
                  <a:pt x="15" y="63"/>
                </a:lnTo>
                <a:lnTo>
                  <a:pt x="25" y="52"/>
                </a:lnTo>
                <a:lnTo>
                  <a:pt x="37" y="42"/>
                </a:lnTo>
                <a:lnTo>
                  <a:pt x="50" y="34"/>
                </a:lnTo>
                <a:lnTo>
                  <a:pt x="65" y="28"/>
                </a:lnTo>
                <a:lnTo>
                  <a:pt x="81" y="25"/>
                </a:lnTo>
                <a:lnTo>
                  <a:pt x="94" y="21"/>
                </a:lnTo>
                <a:lnTo>
                  <a:pt x="110" y="21"/>
                </a:lnTo>
                <a:lnTo>
                  <a:pt x="125" y="21"/>
                </a:lnTo>
                <a:lnTo>
                  <a:pt x="139" y="21"/>
                </a:lnTo>
                <a:lnTo>
                  <a:pt x="152" y="23"/>
                </a:lnTo>
                <a:lnTo>
                  <a:pt x="166" y="23"/>
                </a:lnTo>
                <a:lnTo>
                  <a:pt x="185" y="26"/>
                </a:lnTo>
                <a:lnTo>
                  <a:pt x="195" y="30"/>
                </a:lnTo>
                <a:lnTo>
                  <a:pt x="200" y="0"/>
                </a:lnTo>
                <a:lnTo>
                  <a:pt x="274" y="84"/>
                </a:lnTo>
                <a:lnTo>
                  <a:pt x="177" y="138"/>
                </a:lnTo>
                <a:lnTo>
                  <a:pt x="183" y="107"/>
                </a:lnTo>
                <a:lnTo>
                  <a:pt x="158" y="100"/>
                </a:lnTo>
                <a:lnTo>
                  <a:pt x="131" y="92"/>
                </a:lnTo>
                <a:lnTo>
                  <a:pt x="102" y="86"/>
                </a:lnTo>
                <a:lnTo>
                  <a:pt x="85" y="84"/>
                </a:lnTo>
                <a:lnTo>
                  <a:pt x="69" y="82"/>
                </a:lnTo>
                <a:lnTo>
                  <a:pt x="54" y="82"/>
                </a:lnTo>
                <a:lnTo>
                  <a:pt x="40" y="82"/>
                </a:lnTo>
                <a:lnTo>
                  <a:pt x="29" y="84"/>
                </a:lnTo>
                <a:lnTo>
                  <a:pt x="17" y="88"/>
                </a:lnTo>
                <a:lnTo>
                  <a:pt x="13" y="92"/>
                </a:lnTo>
                <a:lnTo>
                  <a:pt x="10" y="94"/>
                </a:lnTo>
                <a:lnTo>
                  <a:pt x="8" y="98"/>
                </a:lnTo>
                <a:lnTo>
                  <a:pt x="4" y="104"/>
                </a:lnTo>
                <a:lnTo>
                  <a:pt x="2" y="111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/>
          <a:p>
            <a:endParaRPr lang="en-IN" sz="1350" dirty="0"/>
          </a:p>
        </p:txBody>
      </p:sp>
      <p:sp>
        <p:nvSpPr>
          <p:cNvPr id="22" name="Freeform 23"/>
          <p:cNvSpPr>
            <a:spLocks noChangeAspect="1"/>
          </p:cNvSpPr>
          <p:nvPr userDrawn="1"/>
        </p:nvSpPr>
        <p:spPr bwMode="auto">
          <a:xfrm rot="1628237">
            <a:off x="6872629" y="2252274"/>
            <a:ext cx="546100" cy="274637"/>
          </a:xfrm>
          <a:custGeom>
            <a:avLst/>
            <a:gdLst>
              <a:gd name="T0" fmla="*/ 2147483646 w 274"/>
              <a:gd name="T1" fmla="*/ 2147483646 h 138"/>
              <a:gd name="T2" fmla="*/ 0 w 274"/>
              <a:gd name="T3" fmla="*/ 2147483646 h 138"/>
              <a:gd name="T4" fmla="*/ 0 w 274"/>
              <a:gd name="T5" fmla="*/ 2147483646 h 138"/>
              <a:gd name="T6" fmla="*/ 2147483646 w 274"/>
              <a:gd name="T7" fmla="*/ 2147483646 h 138"/>
              <a:gd name="T8" fmla="*/ 2147483646 w 274"/>
              <a:gd name="T9" fmla="*/ 2147483646 h 138"/>
              <a:gd name="T10" fmla="*/ 2147483646 w 274"/>
              <a:gd name="T11" fmla="*/ 2147483646 h 138"/>
              <a:gd name="T12" fmla="*/ 2147483646 w 274"/>
              <a:gd name="T13" fmla="*/ 2147483646 h 138"/>
              <a:gd name="T14" fmla="*/ 2147483646 w 274"/>
              <a:gd name="T15" fmla="*/ 2147483646 h 138"/>
              <a:gd name="T16" fmla="*/ 2147483646 w 274"/>
              <a:gd name="T17" fmla="*/ 2147483646 h 138"/>
              <a:gd name="T18" fmla="*/ 2147483646 w 274"/>
              <a:gd name="T19" fmla="*/ 2147483646 h 138"/>
              <a:gd name="T20" fmla="*/ 2147483646 w 274"/>
              <a:gd name="T21" fmla="*/ 2147483646 h 138"/>
              <a:gd name="T22" fmla="*/ 2147483646 w 274"/>
              <a:gd name="T23" fmla="*/ 2147483646 h 138"/>
              <a:gd name="T24" fmla="*/ 2147483646 w 274"/>
              <a:gd name="T25" fmla="*/ 2147483646 h 138"/>
              <a:gd name="T26" fmla="*/ 2147483646 w 274"/>
              <a:gd name="T27" fmla="*/ 2147483646 h 138"/>
              <a:gd name="T28" fmla="*/ 2147483646 w 274"/>
              <a:gd name="T29" fmla="*/ 2147483646 h 138"/>
              <a:gd name="T30" fmla="*/ 2147483646 w 274"/>
              <a:gd name="T31" fmla="*/ 2147483646 h 138"/>
              <a:gd name="T32" fmla="*/ 2147483646 w 274"/>
              <a:gd name="T33" fmla="*/ 2147483646 h 138"/>
              <a:gd name="T34" fmla="*/ 2147483646 w 274"/>
              <a:gd name="T35" fmla="*/ 2147483646 h 138"/>
              <a:gd name="T36" fmla="*/ 2147483646 w 274"/>
              <a:gd name="T37" fmla="*/ 2147483646 h 138"/>
              <a:gd name="T38" fmla="*/ 2147483646 w 274"/>
              <a:gd name="T39" fmla="*/ 2147483646 h 138"/>
              <a:gd name="T40" fmla="*/ 2147483646 w 274"/>
              <a:gd name="T41" fmla="*/ 0 h 138"/>
              <a:gd name="T42" fmla="*/ 2147483646 w 274"/>
              <a:gd name="T43" fmla="*/ 2147483646 h 138"/>
              <a:gd name="T44" fmla="*/ 2147483646 w 274"/>
              <a:gd name="T45" fmla="*/ 2147483646 h 138"/>
              <a:gd name="T46" fmla="*/ 2147483646 w 274"/>
              <a:gd name="T47" fmla="*/ 2147483646 h 138"/>
              <a:gd name="T48" fmla="*/ 2147483646 w 274"/>
              <a:gd name="T49" fmla="*/ 2147483646 h 138"/>
              <a:gd name="T50" fmla="*/ 2147483646 w 274"/>
              <a:gd name="T51" fmla="*/ 2147483646 h 138"/>
              <a:gd name="T52" fmla="*/ 2147483646 w 274"/>
              <a:gd name="T53" fmla="*/ 2147483646 h 138"/>
              <a:gd name="T54" fmla="*/ 2147483646 w 274"/>
              <a:gd name="T55" fmla="*/ 2147483646 h 138"/>
              <a:gd name="T56" fmla="*/ 2147483646 w 274"/>
              <a:gd name="T57" fmla="*/ 2147483646 h 138"/>
              <a:gd name="T58" fmla="*/ 2147483646 w 274"/>
              <a:gd name="T59" fmla="*/ 2147483646 h 138"/>
              <a:gd name="T60" fmla="*/ 2147483646 w 274"/>
              <a:gd name="T61" fmla="*/ 2147483646 h 138"/>
              <a:gd name="T62" fmla="*/ 2147483646 w 274"/>
              <a:gd name="T63" fmla="*/ 2147483646 h 138"/>
              <a:gd name="T64" fmla="*/ 2147483646 w 274"/>
              <a:gd name="T65" fmla="*/ 2147483646 h 138"/>
              <a:gd name="T66" fmla="*/ 2147483646 w 274"/>
              <a:gd name="T67" fmla="*/ 2147483646 h 138"/>
              <a:gd name="T68" fmla="*/ 2147483646 w 274"/>
              <a:gd name="T69" fmla="*/ 2147483646 h 138"/>
              <a:gd name="T70" fmla="*/ 2147483646 w 274"/>
              <a:gd name="T71" fmla="*/ 2147483646 h 138"/>
              <a:gd name="T72" fmla="*/ 2147483646 w 274"/>
              <a:gd name="T73" fmla="*/ 2147483646 h 138"/>
              <a:gd name="T74" fmla="*/ 2147483646 w 274"/>
              <a:gd name="T75" fmla="*/ 2147483646 h 1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74"/>
              <a:gd name="T115" fmla="*/ 0 h 138"/>
              <a:gd name="T116" fmla="*/ 274 w 274"/>
              <a:gd name="T117" fmla="*/ 138 h 13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74" h="138">
                <a:moveTo>
                  <a:pt x="2" y="111"/>
                </a:moveTo>
                <a:lnTo>
                  <a:pt x="0" y="104"/>
                </a:lnTo>
                <a:lnTo>
                  <a:pt x="0" y="96"/>
                </a:lnTo>
                <a:lnTo>
                  <a:pt x="2" y="86"/>
                </a:lnTo>
                <a:lnTo>
                  <a:pt x="4" y="82"/>
                </a:lnTo>
                <a:lnTo>
                  <a:pt x="6" y="79"/>
                </a:lnTo>
                <a:lnTo>
                  <a:pt x="15" y="63"/>
                </a:lnTo>
                <a:lnTo>
                  <a:pt x="25" y="52"/>
                </a:lnTo>
                <a:lnTo>
                  <a:pt x="37" y="42"/>
                </a:lnTo>
                <a:lnTo>
                  <a:pt x="50" y="34"/>
                </a:lnTo>
                <a:lnTo>
                  <a:pt x="65" y="28"/>
                </a:lnTo>
                <a:lnTo>
                  <a:pt x="81" y="25"/>
                </a:lnTo>
                <a:lnTo>
                  <a:pt x="94" y="21"/>
                </a:lnTo>
                <a:lnTo>
                  <a:pt x="110" y="21"/>
                </a:lnTo>
                <a:lnTo>
                  <a:pt x="125" y="21"/>
                </a:lnTo>
                <a:lnTo>
                  <a:pt x="139" y="21"/>
                </a:lnTo>
                <a:lnTo>
                  <a:pt x="152" y="23"/>
                </a:lnTo>
                <a:lnTo>
                  <a:pt x="166" y="23"/>
                </a:lnTo>
                <a:lnTo>
                  <a:pt x="185" y="26"/>
                </a:lnTo>
                <a:lnTo>
                  <a:pt x="195" y="30"/>
                </a:lnTo>
                <a:lnTo>
                  <a:pt x="200" y="0"/>
                </a:lnTo>
                <a:lnTo>
                  <a:pt x="274" y="84"/>
                </a:lnTo>
                <a:lnTo>
                  <a:pt x="177" y="138"/>
                </a:lnTo>
                <a:lnTo>
                  <a:pt x="183" y="107"/>
                </a:lnTo>
                <a:lnTo>
                  <a:pt x="158" y="100"/>
                </a:lnTo>
                <a:lnTo>
                  <a:pt x="131" y="92"/>
                </a:lnTo>
                <a:lnTo>
                  <a:pt x="102" y="86"/>
                </a:lnTo>
                <a:lnTo>
                  <a:pt x="85" y="84"/>
                </a:lnTo>
                <a:lnTo>
                  <a:pt x="69" y="82"/>
                </a:lnTo>
                <a:lnTo>
                  <a:pt x="54" y="82"/>
                </a:lnTo>
                <a:lnTo>
                  <a:pt x="40" y="82"/>
                </a:lnTo>
                <a:lnTo>
                  <a:pt x="29" y="84"/>
                </a:lnTo>
                <a:lnTo>
                  <a:pt x="17" y="88"/>
                </a:lnTo>
                <a:lnTo>
                  <a:pt x="13" y="92"/>
                </a:lnTo>
                <a:lnTo>
                  <a:pt x="10" y="94"/>
                </a:lnTo>
                <a:lnTo>
                  <a:pt x="8" y="98"/>
                </a:lnTo>
                <a:lnTo>
                  <a:pt x="4" y="104"/>
                </a:lnTo>
                <a:lnTo>
                  <a:pt x="2" y="111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/>
          <a:p>
            <a:endParaRPr lang="en-IN" sz="1350" dirty="0"/>
          </a:p>
        </p:txBody>
      </p:sp>
      <p:sp>
        <p:nvSpPr>
          <p:cNvPr id="23" name="Freeform 23"/>
          <p:cNvSpPr>
            <a:spLocks noChangeAspect="1"/>
          </p:cNvSpPr>
          <p:nvPr userDrawn="1"/>
        </p:nvSpPr>
        <p:spPr bwMode="auto">
          <a:xfrm rot="1628237">
            <a:off x="8038205" y="2263384"/>
            <a:ext cx="546100" cy="274638"/>
          </a:xfrm>
          <a:custGeom>
            <a:avLst/>
            <a:gdLst>
              <a:gd name="T0" fmla="*/ 2147483646 w 274"/>
              <a:gd name="T1" fmla="*/ 2147483646 h 138"/>
              <a:gd name="T2" fmla="*/ 0 w 274"/>
              <a:gd name="T3" fmla="*/ 2147483646 h 138"/>
              <a:gd name="T4" fmla="*/ 0 w 274"/>
              <a:gd name="T5" fmla="*/ 2147483646 h 138"/>
              <a:gd name="T6" fmla="*/ 2147483646 w 274"/>
              <a:gd name="T7" fmla="*/ 2147483646 h 138"/>
              <a:gd name="T8" fmla="*/ 2147483646 w 274"/>
              <a:gd name="T9" fmla="*/ 2147483646 h 138"/>
              <a:gd name="T10" fmla="*/ 2147483646 w 274"/>
              <a:gd name="T11" fmla="*/ 2147483646 h 138"/>
              <a:gd name="T12" fmla="*/ 2147483646 w 274"/>
              <a:gd name="T13" fmla="*/ 2147483646 h 138"/>
              <a:gd name="T14" fmla="*/ 2147483646 w 274"/>
              <a:gd name="T15" fmla="*/ 2147483646 h 138"/>
              <a:gd name="T16" fmla="*/ 2147483646 w 274"/>
              <a:gd name="T17" fmla="*/ 2147483646 h 138"/>
              <a:gd name="T18" fmla="*/ 2147483646 w 274"/>
              <a:gd name="T19" fmla="*/ 2147483646 h 138"/>
              <a:gd name="T20" fmla="*/ 2147483646 w 274"/>
              <a:gd name="T21" fmla="*/ 2147483646 h 138"/>
              <a:gd name="T22" fmla="*/ 2147483646 w 274"/>
              <a:gd name="T23" fmla="*/ 2147483646 h 138"/>
              <a:gd name="T24" fmla="*/ 2147483646 w 274"/>
              <a:gd name="T25" fmla="*/ 2147483646 h 138"/>
              <a:gd name="T26" fmla="*/ 2147483646 w 274"/>
              <a:gd name="T27" fmla="*/ 2147483646 h 138"/>
              <a:gd name="T28" fmla="*/ 2147483646 w 274"/>
              <a:gd name="T29" fmla="*/ 2147483646 h 138"/>
              <a:gd name="T30" fmla="*/ 2147483646 w 274"/>
              <a:gd name="T31" fmla="*/ 2147483646 h 138"/>
              <a:gd name="T32" fmla="*/ 2147483646 w 274"/>
              <a:gd name="T33" fmla="*/ 2147483646 h 138"/>
              <a:gd name="T34" fmla="*/ 2147483646 w 274"/>
              <a:gd name="T35" fmla="*/ 2147483646 h 138"/>
              <a:gd name="T36" fmla="*/ 2147483646 w 274"/>
              <a:gd name="T37" fmla="*/ 2147483646 h 138"/>
              <a:gd name="T38" fmla="*/ 2147483646 w 274"/>
              <a:gd name="T39" fmla="*/ 2147483646 h 138"/>
              <a:gd name="T40" fmla="*/ 2147483646 w 274"/>
              <a:gd name="T41" fmla="*/ 0 h 138"/>
              <a:gd name="T42" fmla="*/ 2147483646 w 274"/>
              <a:gd name="T43" fmla="*/ 2147483646 h 138"/>
              <a:gd name="T44" fmla="*/ 2147483646 w 274"/>
              <a:gd name="T45" fmla="*/ 2147483646 h 138"/>
              <a:gd name="T46" fmla="*/ 2147483646 w 274"/>
              <a:gd name="T47" fmla="*/ 2147483646 h 138"/>
              <a:gd name="T48" fmla="*/ 2147483646 w 274"/>
              <a:gd name="T49" fmla="*/ 2147483646 h 138"/>
              <a:gd name="T50" fmla="*/ 2147483646 w 274"/>
              <a:gd name="T51" fmla="*/ 2147483646 h 138"/>
              <a:gd name="T52" fmla="*/ 2147483646 w 274"/>
              <a:gd name="T53" fmla="*/ 2147483646 h 138"/>
              <a:gd name="T54" fmla="*/ 2147483646 w 274"/>
              <a:gd name="T55" fmla="*/ 2147483646 h 138"/>
              <a:gd name="T56" fmla="*/ 2147483646 w 274"/>
              <a:gd name="T57" fmla="*/ 2147483646 h 138"/>
              <a:gd name="T58" fmla="*/ 2147483646 w 274"/>
              <a:gd name="T59" fmla="*/ 2147483646 h 138"/>
              <a:gd name="T60" fmla="*/ 2147483646 w 274"/>
              <a:gd name="T61" fmla="*/ 2147483646 h 138"/>
              <a:gd name="T62" fmla="*/ 2147483646 w 274"/>
              <a:gd name="T63" fmla="*/ 2147483646 h 138"/>
              <a:gd name="T64" fmla="*/ 2147483646 w 274"/>
              <a:gd name="T65" fmla="*/ 2147483646 h 138"/>
              <a:gd name="T66" fmla="*/ 2147483646 w 274"/>
              <a:gd name="T67" fmla="*/ 2147483646 h 138"/>
              <a:gd name="T68" fmla="*/ 2147483646 w 274"/>
              <a:gd name="T69" fmla="*/ 2147483646 h 138"/>
              <a:gd name="T70" fmla="*/ 2147483646 w 274"/>
              <a:gd name="T71" fmla="*/ 2147483646 h 138"/>
              <a:gd name="T72" fmla="*/ 2147483646 w 274"/>
              <a:gd name="T73" fmla="*/ 2147483646 h 138"/>
              <a:gd name="T74" fmla="*/ 2147483646 w 274"/>
              <a:gd name="T75" fmla="*/ 2147483646 h 1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74"/>
              <a:gd name="T115" fmla="*/ 0 h 138"/>
              <a:gd name="T116" fmla="*/ 274 w 274"/>
              <a:gd name="T117" fmla="*/ 138 h 13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74" h="138">
                <a:moveTo>
                  <a:pt x="2" y="111"/>
                </a:moveTo>
                <a:lnTo>
                  <a:pt x="0" y="104"/>
                </a:lnTo>
                <a:lnTo>
                  <a:pt x="0" y="96"/>
                </a:lnTo>
                <a:lnTo>
                  <a:pt x="2" y="86"/>
                </a:lnTo>
                <a:lnTo>
                  <a:pt x="4" y="82"/>
                </a:lnTo>
                <a:lnTo>
                  <a:pt x="6" y="79"/>
                </a:lnTo>
                <a:lnTo>
                  <a:pt x="15" y="63"/>
                </a:lnTo>
                <a:lnTo>
                  <a:pt x="25" y="52"/>
                </a:lnTo>
                <a:lnTo>
                  <a:pt x="37" y="42"/>
                </a:lnTo>
                <a:lnTo>
                  <a:pt x="50" y="34"/>
                </a:lnTo>
                <a:lnTo>
                  <a:pt x="65" y="28"/>
                </a:lnTo>
                <a:lnTo>
                  <a:pt x="81" y="25"/>
                </a:lnTo>
                <a:lnTo>
                  <a:pt x="94" y="21"/>
                </a:lnTo>
                <a:lnTo>
                  <a:pt x="110" y="21"/>
                </a:lnTo>
                <a:lnTo>
                  <a:pt x="125" y="21"/>
                </a:lnTo>
                <a:lnTo>
                  <a:pt x="139" y="21"/>
                </a:lnTo>
                <a:lnTo>
                  <a:pt x="152" y="23"/>
                </a:lnTo>
                <a:lnTo>
                  <a:pt x="166" y="23"/>
                </a:lnTo>
                <a:lnTo>
                  <a:pt x="185" y="26"/>
                </a:lnTo>
                <a:lnTo>
                  <a:pt x="195" y="30"/>
                </a:lnTo>
                <a:lnTo>
                  <a:pt x="200" y="0"/>
                </a:lnTo>
                <a:lnTo>
                  <a:pt x="274" y="84"/>
                </a:lnTo>
                <a:lnTo>
                  <a:pt x="177" y="138"/>
                </a:lnTo>
                <a:lnTo>
                  <a:pt x="183" y="107"/>
                </a:lnTo>
                <a:lnTo>
                  <a:pt x="158" y="100"/>
                </a:lnTo>
                <a:lnTo>
                  <a:pt x="131" y="92"/>
                </a:lnTo>
                <a:lnTo>
                  <a:pt x="102" y="86"/>
                </a:lnTo>
                <a:lnTo>
                  <a:pt x="85" y="84"/>
                </a:lnTo>
                <a:lnTo>
                  <a:pt x="69" y="82"/>
                </a:lnTo>
                <a:lnTo>
                  <a:pt x="54" y="82"/>
                </a:lnTo>
                <a:lnTo>
                  <a:pt x="40" y="82"/>
                </a:lnTo>
                <a:lnTo>
                  <a:pt x="29" y="84"/>
                </a:lnTo>
                <a:lnTo>
                  <a:pt x="17" y="88"/>
                </a:lnTo>
                <a:lnTo>
                  <a:pt x="13" y="92"/>
                </a:lnTo>
                <a:lnTo>
                  <a:pt x="10" y="94"/>
                </a:lnTo>
                <a:lnTo>
                  <a:pt x="8" y="98"/>
                </a:lnTo>
                <a:lnTo>
                  <a:pt x="4" y="104"/>
                </a:lnTo>
                <a:lnTo>
                  <a:pt x="2" y="111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/>
          <a:p>
            <a:endParaRPr lang="en-IN" sz="135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834"/>
            <a:ext cx="4271066" cy="24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0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 userDrawn="1"/>
        </p:nvSpPr>
        <p:spPr bwMode="auto">
          <a:xfrm>
            <a:off x="0" y="0"/>
            <a:ext cx="7391400" cy="762000"/>
          </a:xfrm>
          <a:prstGeom prst="rect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6400800" y="0"/>
            <a:ext cx="990600" cy="7635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auto">
          <a:xfrm>
            <a:off x="8763000" y="0"/>
            <a:ext cx="381000" cy="763588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5" name="Rectangle 65"/>
          <p:cNvSpPr>
            <a:spLocks noChangeArrowheads="1"/>
          </p:cNvSpPr>
          <p:nvPr userDrawn="1"/>
        </p:nvSpPr>
        <p:spPr bwMode="auto">
          <a:xfrm>
            <a:off x="6781800" y="0"/>
            <a:ext cx="304800" cy="763588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1509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7"/>
          <p:cNvSpPr>
            <a:spLocks noChangeArrowheads="1"/>
          </p:cNvSpPr>
          <p:nvPr userDrawn="1"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0" y="6553200"/>
            <a:ext cx="90678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75" dirty="0">
                <a:solidFill>
                  <a:srgbClr val="5F5F5F"/>
                </a:solidFill>
                <a:latin typeface="Arial Narrow" panose="020B0606020202030204" pitchFamily="34" charset="0"/>
              </a:rPr>
              <a:t>NOTE: All information contained herein is Proprietary &amp; Confidential material of ValueMomentum Inc. All rights are reserved.</a:t>
            </a:r>
          </a:p>
        </p:txBody>
      </p:sp>
      <p:sp>
        <p:nvSpPr>
          <p:cNvPr id="9" name="Rectangle 63"/>
          <p:cNvSpPr>
            <a:spLocks noChangeArrowheads="1"/>
          </p:cNvSpPr>
          <p:nvPr userDrawn="1"/>
        </p:nvSpPr>
        <p:spPr bwMode="auto">
          <a:xfrm>
            <a:off x="8763000" y="0"/>
            <a:ext cx="76200" cy="7635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0B05C-03EC-42E7-BF5E-A683864DC0C7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E1D12-9F64-4AD2-924F-2D50D88050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98DEFD-A1D8-432D-B8FB-31166A4C5921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E37EB-7DFB-4E6A-A935-05CAC7382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637D4-7638-4BEA-BEAD-E7D9E8E50751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831B5-954A-4AE8-B092-750375A4AD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16DD5-BA5B-4B69-93C1-E9AC9BF0881B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B9936-6A0A-4EB1-8654-43E25B6F5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352EFB-0C61-42B9-B4DC-BD23E8A4D67F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AE802-2CF0-4783-8E27-343B129803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1A72A-B344-45D9-AEF5-5C577B0C06FB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7267F-BC29-48E2-9053-1B97BF8EE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AE35B3-D137-4208-9A84-BBC867EFBD93}" type="datetimeFigureOut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3F837B-E653-447C-8C06-8DAA0FFC2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4" r:id="rId26"/>
    <p:sldLayoutId id="2147483975" r:id="rId27"/>
    <p:sldLayoutId id="2147483976" r:id="rId28"/>
    <p:sldLayoutId id="2147483977" r:id="rId29"/>
    <p:sldLayoutId id="2147483978" r:id="rId30"/>
    <p:sldLayoutId id="2147483979" r:id="rId31"/>
    <p:sldLayoutId id="2147483738" r:id="rId32"/>
    <p:sldLayoutId id="2147483739" r:id="rId3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36861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85257AE-0995-40CD-9FBF-04FEF43A1A51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8435" name="Rectangle 66"/>
          <p:cNvSpPr>
            <a:spLocks noChangeArrowheads="1"/>
          </p:cNvSpPr>
          <p:nvPr/>
        </p:nvSpPr>
        <p:spPr bwMode="auto">
          <a:xfrm>
            <a:off x="76200" y="113283"/>
            <a:ext cx="63246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Roles and Responsibilities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Continues</a:t>
            </a:r>
            <a:r>
              <a:rPr lang="en-US" sz="900" b="1" dirty="0" smtClean="0">
                <a:solidFill>
                  <a:schemeClr val="bg1"/>
                </a:solidFill>
              </a:rPr>
              <a:t>…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962" y="1295400"/>
            <a:ext cx="1928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Tester/Developer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Role can be any associate – Developer, Tester,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Testing is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Unit testing Bugs do not accumulate – they are not deferred to the end of the dev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Quality is EVERYONE’s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Use Requirements and Acceptance Criteria to deliver each increment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Sets User Story to resolved when code is checked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Task Planning and hour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Ensuring good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Helps determine workload and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Helps testers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39494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AEBB4BF-6814-4AF3-A968-FD2162F92CB3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9459" name="Rectangle 66"/>
          <p:cNvSpPr>
            <a:spLocks noChangeArrowheads="1"/>
          </p:cNvSpPr>
          <p:nvPr/>
        </p:nvSpPr>
        <p:spPr bwMode="auto">
          <a:xfrm>
            <a:off x="76200" y="182563"/>
            <a:ext cx="632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Meeting/Events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066800"/>
            <a:ext cx="82296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Scrum meetings</a:t>
            </a:r>
          </a:p>
          <a:p>
            <a:pPr>
              <a:spcBef>
                <a:spcPct val="20000"/>
              </a:spcBef>
              <a:buClr>
                <a:srgbClr val="C00000"/>
              </a:buClr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Daily Scrum Meeting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Sprint Planning Meeting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Sprint Demo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Sprint Retrospective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Daily Scrum Meeting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buClr>
                <a:srgbClr val="C00000"/>
              </a:buClr>
              <a:defRPr/>
            </a:pPr>
            <a:endParaRPr lang="en-US" sz="1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What is the purpose of these meetings?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Accountability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Each team member takes a turn going over what they accomplished yesterday and what they will be doing today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Review team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Report impediments</a:t>
            </a:r>
          </a:p>
          <a:p>
            <a:pPr>
              <a:spcBef>
                <a:spcPct val="20000"/>
              </a:spcBef>
              <a:buClr>
                <a:srgbClr val="C00000"/>
              </a:buClr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65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6244742-5DFB-4B08-AE81-985076E1787C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1507" name="Rectangle 66"/>
          <p:cNvSpPr>
            <a:spLocks noChangeArrowheads="1"/>
          </p:cNvSpPr>
          <p:nvPr/>
        </p:nvSpPr>
        <p:spPr bwMode="auto">
          <a:xfrm>
            <a:off x="76200" y="182533"/>
            <a:ext cx="6324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Daily Scrum Meetings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828800" y="54102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endParaRPr lang="en-US" altLang="en-US" sz="240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7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indent="0">
              <a:buFont typeface="Arial" panose="020B0604020202020204" pitchFamily="34" charset="0"/>
              <a:buNone/>
            </a:pPr>
            <a:r>
              <a:rPr lang="en-US" altLang="en-US" sz="1200" b="1" u="sng" dirty="0"/>
              <a:t>Who:</a:t>
            </a:r>
            <a:r>
              <a:rPr lang="en-US" altLang="en-US" sz="1200" u="sng" dirty="0"/>
              <a:t> </a:t>
            </a:r>
            <a:r>
              <a:rPr lang="en-US" altLang="en-US" sz="1200" dirty="0"/>
              <a:t>Each scrum team, all members (mandatory)</a:t>
            </a:r>
          </a:p>
          <a:p>
            <a:pPr marL="127000" indent="0">
              <a:buFont typeface="Arial" panose="020B0604020202020204" pitchFamily="34" charset="0"/>
              <a:buNone/>
            </a:pPr>
            <a:endParaRPr lang="en-US" altLang="en-US" sz="1200" dirty="0"/>
          </a:p>
          <a:p>
            <a:pPr marL="127000" indent="0">
              <a:buFont typeface="Arial" panose="020B0604020202020204" pitchFamily="34" charset="0"/>
              <a:buNone/>
            </a:pPr>
            <a:r>
              <a:rPr lang="en-US" altLang="en-US" sz="1200" b="1" u="sng" dirty="0"/>
              <a:t>When:</a:t>
            </a:r>
            <a:r>
              <a:rPr lang="en-US" altLang="en-US" sz="1200" u="sng" dirty="0"/>
              <a:t> </a:t>
            </a:r>
            <a:r>
              <a:rPr lang="en-US" altLang="en-US" sz="1200" dirty="0"/>
              <a:t>Decided by Scrum team</a:t>
            </a:r>
          </a:p>
          <a:p>
            <a:pPr marL="127000" indent="0">
              <a:buFont typeface="Arial" panose="020B0604020202020204" pitchFamily="34" charset="0"/>
              <a:buNone/>
            </a:pPr>
            <a:endParaRPr lang="en-US" altLang="en-US" sz="1200" dirty="0"/>
          </a:p>
          <a:p>
            <a:pPr marL="127000" indent="0">
              <a:buFont typeface="Arial" panose="020B0604020202020204" pitchFamily="34" charset="0"/>
              <a:buNone/>
            </a:pPr>
            <a:r>
              <a:rPr lang="en-US" altLang="en-US" sz="1200" b="1" u="sng" dirty="0"/>
              <a:t>How long: </a:t>
            </a:r>
            <a:r>
              <a:rPr lang="en-US" altLang="en-US" sz="1200" dirty="0"/>
              <a:t>15 </a:t>
            </a:r>
            <a:r>
              <a:rPr lang="en-US" altLang="en-US" sz="1200" dirty="0" smtClean="0"/>
              <a:t>mins</a:t>
            </a:r>
          </a:p>
          <a:p>
            <a:pPr marL="127000" indent="0">
              <a:buFont typeface="Arial" panose="020B0604020202020204" pitchFamily="34" charset="0"/>
              <a:buNone/>
            </a:pPr>
            <a:endParaRPr lang="en-US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76200" y="240723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Daily Scrum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Meetings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Everyone answers 3 questions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124200"/>
            <a:ext cx="7353300" cy="26938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81000" y="5818038"/>
            <a:ext cx="4572000" cy="3508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69950" indent="-171450" eaLnBrk="1" hangingPunct="1">
              <a:lnSpc>
                <a:spcPct val="7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/>
              <a:t>These are </a:t>
            </a:r>
            <a:r>
              <a:rPr lang="en-US" altLang="en-US" sz="1200" i="1" dirty="0">
                <a:solidFill>
                  <a:srgbClr val="FF0000"/>
                </a:solidFill>
              </a:rPr>
              <a:t>not</a:t>
            </a:r>
            <a:r>
              <a:rPr lang="en-US" altLang="en-US" sz="1200" dirty="0"/>
              <a:t> status for the Scrum </a:t>
            </a:r>
            <a:r>
              <a:rPr lang="en-US" altLang="en-US" sz="1200" dirty="0" smtClean="0"/>
              <a:t>Master</a:t>
            </a:r>
          </a:p>
          <a:p>
            <a:pPr marL="869950" indent="-171450" eaLnBrk="1" hangingPunct="1">
              <a:lnSpc>
                <a:spcPct val="7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 smtClean="0"/>
              <a:t>They </a:t>
            </a:r>
            <a:r>
              <a:rPr lang="en-US" altLang="en-US" sz="1200" dirty="0"/>
              <a:t>are commitments in front of peers</a:t>
            </a:r>
          </a:p>
        </p:txBody>
      </p:sp>
    </p:spTree>
    <p:extLst>
      <p:ext uri="{BB962C8B-B14F-4D97-AF65-F5344CB8AC3E}">
        <p14:creationId xmlns:p14="http://schemas.microsoft.com/office/powerpoint/2010/main" val="38194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4CB173-6AF9-475C-AD3A-10DC56E6528D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2531" name="Rectangle 66"/>
          <p:cNvSpPr>
            <a:spLocks noChangeArrowheads="1"/>
          </p:cNvSpPr>
          <p:nvPr/>
        </p:nvSpPr>
        <p:spPr bwMode="auto">
          <a:xfrm>
            <a:off x="76200" y="182533"/>
            <a:ext cx="6324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Sprint planning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143000"/>
            <a:ext cx="8305800" cy="5029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Product Owner and Scrum Master should groom backlog and pre-plan each and every sprint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Scrum team manages sprint backlog and determines sprint goals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Breaks sprint backlog item into User Stories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Each user story MUST be delivered within a sprint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Determines estimates, story points,  capacity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5237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1D7FA9B-47CF-4446-AC02-7C5E9929C9BA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9155" name="Rectangle 66"/>
          <p:cNvSpPr>
            <a:spLocks noChangeArrowheads="1"/>
          </p:cNvSpPr>
          <p:nvPr/>
        </p:nvSpPr>
        <p:spPr bwMode="auto">
          <a:xfrm>
            <a:off x="76200" y="182563"/>
            <a:ext cx="632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The Sprint Demo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57200" y="2835275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60000"/>
              <a:buFont typeface="Arial" panose="020B0604020202020204" pitchFamily="34" charset="0"/>
              <a:buNone/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Pct val="120000"/>
              <a:buFontTx/>
              <a:buNone/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74024" y="1295400"/>
            <a:ext cx="4572000" cy="24129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842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Upon sprint completion, project Team presents what it accomplished during the sprint</a:t>
            </a:r>
          </a:p>
          <a:p>
            <a:pPr marL="984250" indent="-285750" eaLnBrk="1" hangingPunct="1">
              <a:lnSpc>
                <a:spcPct val="8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Informal</a:t>
            </a:r>
          </a:p>
          <a:p>
            <a:pPr marL="1327150" lvl="1" indent="-285750" eaLnBrk="1" hangingPunct="1">
              <a:lnSpc>
                <a:spcPct val="8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2-hour prep time rule</a:t>
            </a:r>
          </a:p>
          <a:p>
            <a:pPr marL="1327150" lvl="1" indent="-285750" eaLnBrk="1" hangingPunct="1">
              <a:lnSpc>
                <a:spcPct val="8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No slides</a:t>
            </a:r>
          </a:p>
          <a:p>
            <a:pPr marL="984250" indent="-285750" eaLnBrk="1" hangingPunct="1">
              <a:lnSpc>
                <a:spcPct val="8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Whole </a:t>
            </a:r>
            <a:r>
              <a:rPr lang="en-US" altLang="en-US" dirty="0" smtClean="0"/>
              <a:t>team participates</a:t>
            </a:r>
            <a:endParaRPr lang="en-US" altLang="en-US" dirty="0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15" y="4084637"/>
            <a:ext cx="27876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03A95DB-6982-44CB-ABFD-DB6112C461D4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50179" name="Rectangle 66"/>
          <p:cNvSpPr>
            <a:spLocks noChangeArrowheads="1"/>
          </p:cNvSpPr>
          <p:nvPr/>
        </p:nvSpPr>
        <p:spPr bwMode="auto">
          <a:xfrm>
            <a:off x="76200" y="182533"/>
            <a:ext cx="6324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Sprint retrospective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76200" y="1447800"/>
            <a:ext cx="7543800" cy="3549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98500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dirty="0"/>
              <a:t>Periodically take a look at what is and is not working</a:t>
            </a:r>
          </a:p>
          <a:p>
            <a:pPr marL="698500" eaLnBrk="1" hangingPunct="1">
              <a:lnSpc>
                <a:spcPct val="80000"/>
              </a:lnSpc>
              <a:spcBef>
                <a:spcPts val="1300"/>
              </a:spcBef>
              <a:buFont typeface="Arial" charset="0"/>
              <a:buChar char="•"/>
              <a:defRPr/>
            </a:pPr>
            <a:r>
              <a:rPr lang="en-US" dirty="0"/>
              <a:t>Typically 15–30 minutes</a:t>
            </a:r>
          </a:p>
          <a:p>
            <a:pPr marL="698500" eaLnBrk="1" hangingPunct="1">
              <a:lnSpc>
                <a:spcPct val="80000"/>
              </a:lnSpc>
              <a:spcBef>
                <a:spcPts val="1300"/>
              </a:spcBef>
              <a:buFont typeface="Arial" charset="0"/>
              <a:buChar char="•"/>
              <a:defRPr/>
            </a:pPr>
            <a:r>
              <a:rPr lang="en-US" dirty="0"/>
              <a:t>Done after every sprint</a:t>
            </a:r>
          </a:p>
          <a:p>
            <a:pPr marL="698500" eaLnBrk="1" hangingPunct="1">
              <a:lnSpc>
                <a:spcPct val="80000"/>
              </a:lnSpc>
              <a:spcBef>
                <a:spcPts val="1300"/>
              </a:spcBef>
              <a:buFont typeface="Arial" charset="0"/>
              <a:buChar char="•"/>
              <a:defRPr/>
            </a:pPr>
            <a:r>
              <a:rPr lang="en-US" dirty="0"/>
              <a:t>Whole team participates</a:t>
            </a:r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buFont typeface="Arial" charset="0"/>
              <a:buChar char="•"/>
              <a:defRPr/>
            </a:pPr>
            <a:r>
              <a:rPr lang="en-US" dirty="0"/>
              <a:t>Scrum Master</a:t>
            </a:r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buFont typeface="Arial" charset="0"/>
              <a:buChar char="•"/>
              <a:defRPr/>
            </a:pPr>
            <a:r>
              <a:rPr lang="en-US" dirty="0"/>
              <a:t>Product owner</a:t>
            </a:r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buFont typeface="Arial" charset="0"/>
              <a:buChar char="•"/>
              <a:defRPr/>
            </a:pPr>
            <a:r>
              <a:rPr lang="en-US" dirty="0"/>
              <a:t>Team</a:t>
            </a:r>
          </a:p>
          <a:p>
            <a:pPr marL="711200" eaLnBrk="1" hangingPunct="1">
              <a:lnSpc>
                <a:spcPct val="80000"/>
              </a:lnSpc>
              <a:spcBef>
                <a:spcPts val="1300"/>
              </a:spcBef>
              <a:buFont typeface="Arial" charset="0"/>
              <a:buChar char="•"/>
              <a:defRPr/>
            </a:pPr>
            <a:r>
              <a:rPr lang="en-US" dirty="0"/>
              <a:t>Each Sprint planning meeting can start with a prior Sprint Retrospective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Arial" charset="0"/>
              <a:buNone/>
              <a:tabLst>
                <a:tab pos="2632075" algn="l"/>
              </a:tabLst>
              <a:defRPr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 txBox="1">
            <a:spLocks/>
          </p:cNvSpPr>
          <p:nvPr/>
        </p:nvSpPr>
        <p:spPr bwMode="auto">
          <a:xfrm>
            <a:off x="1600200" y="5724268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203" name="Rectangle 66"/>
          <p:cNvSpPr>
            <a:spLocks noChangeArrowheads="1"/>
          </p:cNvSpPr>
          <p:nvPr/>
        </p:nvSpPr>
        <p:spPr bwMode="auto">
          <a:xfrm>
            <a:off x="76200" y="59424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sz="3600" dirty="0">
                <a:solidFill>
                  <a:schemeClr val="bg1"/>
                </a:solidFill>
              </a:rPr>
              <a:t>Sprint Schedule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pic>
        <p:nvPicPr>
          <p:cNvPr id="2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70" y="1219200"/>
            <a:ext cx="8601075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8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03A95DB-6982-44CB-ABFD-DB6112C461D4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50179" name="Rectangle 66"/>
          <p:cNvSpPr>
            <a:spLocks noChangeArrowheads="1"/>
          </p:cNvSpPr>
          <p:nvPr/>
        </p:nvSpPr>
        <p:spPr bwMode="auto">
          <a:xfrm>
            <a:off x="76200" y="59424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Artifacts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066800"/>
            <a:ext cx="678180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7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Product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backlog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" y="1422718"/>
            <a:ext cx="9144000" cy="51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03A95DB-6982-44CB-ABFD-DB6112C461D4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50179" name="Rectangle 66"/>
          <p:cNvSpPr>
            <a:spLocks noChangeArrowheads="1"/>
          </p:cNvSpPr>
          <p:nvPr/>
        </p:nvSpPr>
        <p:spPr bwMode="auto">
          <a:xfrm>
            <a:off x="76200" y="59424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sz="3600" dirty="0">
                <a:solidFill>
                  <a:schemeClr val="bg1"/>
                </a:solidFill>
              </a:rPr>
              <a:t>Sprint backlog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974" y="1143000"/>
            <a:ext cx="7667625" cy="279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During the Sprint Planning meeting, using priority and dependencies,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Product Backlog is reviewed and discussed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Features/User Stories are selected for 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Sprint Backlog is created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Tasks are added to User Stories in Sprint Backlog</a:t>
            </a:r>
          </a:p>
          <a:p>
            <a:pPr marL="285750" indent="-285750" eaLnBrk="1" hangingPunct="1">
              <a:lnSpc>
                <a:spcPct val="87000"/>
              </a:lnSpc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lnSpc>
                <a:spcPct val="87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1476275-29F8-46B1-A859-884844AF7D6C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0963" name="Rectangle 66"/>
          <p:cNvSpPr>
            <a:spLocks noChangeArrowheads="1"/>
          </p:cNvSpPr>
          <p:nvPr/>
        </p:nvSpPr>
        <p:spPr bwMode="auto">
          <a:xfrm>
            <a:off x="76200" y="59424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sz="3600" dirty="0">
                <a:solidFill>
                  <a:schemeClr val="bg1"/>
                </a:solidFill>
              </a:rPr>
              <a:t>Definition of Ready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763000" cy="5181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dirty="0"/>
              <a:t>The Definition of Ready is a set of agreements that lets everyone know when something is ready to go into a sprint</a:t>
            </a:r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  <a:p>
            <a:pPr marL="127000" indent="0">
              <a:buFont typeface="Arial" charset="0"/>
              <a:buNone/>
              <a:defRPr/>
            </a:pPr>
            <a:r>
              <a:rPr lang="en-US" sz="2800" dirty="0"/>
              <a:t>The Definition of Ready for User Stories is: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User Story defined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User Story Acceptance Criteria defined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User Story dependencies identified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Requirements are at least 80% complete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Story Points Assigned</a:t>
            </a:r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53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6"/>
          <p:cNvSpPr>
            <a:spLocks noChangeArrowheads="1"/>
          </p:cNvSpPr>
          <p:nvPr/>
        </p:nvSpPr>
        <p:spPr bwMode="auto">
          <a:xfrm>
            <a:off x="76200" y="59424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Agile’s 12 principles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" y="1371600"/>
            <a:ext cx="8458200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Highest priority is customer </a:t>
            </a:r>
            <a:r>
              <a:rPr lang="en-US" altLang="en-US" sz="2400" dirty="0" smtClean="0"/>
              <a:t>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Welcome </a:t>
            </a:r>
            <a:r>
              <a:rPr lang="en-US" altLang="en-US" sz="2400" dirty="0"/>
              <a:t>changing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Deliver working software 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Business people, Analysts and developers MUST work together DAILY throughout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projects around motivated individuals and trust them to get the job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Face-to-face conversations is the most effective way to convey </a:t>
            </a:r>
            <a:r>
              <a:rPr lang="en-US" altLang="en-US" sz="2400" dirty="0" smtClean="0"/>
              <a:t>information……….</a:t>
            </a:r>
            <a:endParaRPr lang="en-US" altLang="en-US" sz="2400" dirty="0"/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defRPr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 txBox="1">
            <a:spLocks/>
          </p:cNvSpPr>
          <p:nvPr/>
        </p:nvSpPr>
        <p:spPr bwMode="auto">
          <a:xfrm>
            <a:off x="6934200" y="6553200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1476275-29F8-46B1-A859-884844AF7D6C}" type="slidenum">
              <a:rPr lang="en-US" altLang="en-US" sz="18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  <p:sp>
        <p:nvSpPr>
          <p:cNvPr id="40963" name="Rectangle 66"/>
          <p:cNvSpPr>
            <a:spLocks noChangeArrowheads="1"/>
          </p:cNvSpPr>
          <p:nvPr/>
        </p:nvSpPr>
        <p:spPr bwMode="auto">
          <a:xfrm>
            <a:off x="76200" y="59424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sz="3600" dirty="0">
                <a:solidFill>
                  <a:schemeClr val="bg1"/>
                </a:solidFill>
              </a:rPr>
              <a:t>Definition of done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991600" cy="5181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sz="2800" dirty="0"/>
              <a:t>Agreement between Product Owner(s) and Scrum Master(s) that acceptance criteria has been met</a:t>
            </a:r>
          </a:p>
          <a:p>
            <a:pPr marL="127000" indent="0">
              <a:buFont typeface="Arial" charset="0"/>
              <a:buNone/>
              <a:defRPr/>
            </a:pPr>
            <a:endParaRPr lang="en-US" altLang="en-US" sz="2800" dirty="0"/>
          </a:p>
          <a:p>
            <a:pPr>
              <a:buFont typeface="Arial" charset="0"/>
              <a:buChar char="•"/>
              <a:defRPr/>
            </a:pPr>
            <a:r>
              <a:rPr lang="en-US" altLang="en-US" sz="2800" dirty="0"/>
              <a:t>Code complete, functionally tested (not by developer who coded it), critical bugs found and fixed</a:t>
            </a: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defRPr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3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8595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1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" y="857250"/>
            <a:ext cx="7394331" cy="59787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57251"/>
            <a:ext cx="7394332" cy="59787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</a:rPr>
              <a:t>Coverage's in Auto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2174" y="1184092"/>
            <a:ext cx="8625625" cy="5216708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Test plans are created by the VM Test Team and reviewed by the scrum team</a:t>
            </a:r>
          </a:p>
          <a:p>
            <a:r>
              <a:rPr lang="en-US" altLang="en-US" sz="3200" dirty="0"/>
              <a:t>Functional testing happens within the Sprint by VM team</a:t>
            </a:r>
          </a:p>
          <a:p>
            <a:r>
              <a:rPr lang="en-US" altLang="en-US" sz="3200" dirty="0"/>
              <a:t>Testing Bugs added to Product backlog and groomed by Product Owners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6"/>
          <p:cNvSpPr>
            <a:spLocks noChangeArrowheads="1"/>
          </p:cNvSpPr>
          <p:nvPr/>
        </p:nvSpPr>
        <p:spPr bwMode="auto">
          <a:xfrm>
            <a:off x="76200" y="59424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sz="3600" dirty="0">
                <a:solidFill>
                  <a:schemeClr val="bg1"/>
                </a:solidFill>
              </a:rPr>
              <a:t>Test plans and </a:t>
            </a:r>
            <a:r>
              <a:rPr lang="en-US" sz="3600" dirty="0" smtClean="0">
                <a:solidFill>
                  <a:schemeClr val="bg1"/>
                </a:solidFill>
              </a:rPr>
              <a:t>Testing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7000" y="426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83058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854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76200" y="13257"/>
            <a:ext cx="5867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Agile’s 12 principles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(continued)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066800"/>
            <a:ext cx="8458200" cy="40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/>
              <a:t>Working software </a:t>
            </a:r>
            <a:r>
              <a:rPr lang="en-US" altLang="en-US" sz="2400" dirty="0"/>
              <a:t>is the </a:t>
            </a:r>
            <a:r>
              <a:rPr lang="en-US" altLang="en-US" sz="2400" b="1" dirty="0"/>
              <a:t>PRIMARY measure</a:t>
            </a:r>
            <a:r>
              <a:rPr lang="en-US" altLang="en-US" sz="2400" dirty="0"/>
              <a:t> of </a:t>
            </a:r>
            <a:r>
              <a:rPr lang="en-US" altLang="en-US" sz="2400" b="1" dirty="0"/>
              <a:t>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/>
              <a:t>Agile processes </a:t>
            </a:r>
            <a:r>
              <a:rPr lang="en-US" altLang="en-US" sz="2400" dirty="0"/>
              <a:t>support </a:t>
            </a:r>
            <a:r>
              <a:rPr lang="en-US" altLang="en-US" sz="2400" b="1" dirty="0"/>
              <a:t>sustainable development. </a:t>
            </a:r>
            <a:r>
              <a:rPr lang="en-US" altLang="en-US" sz="2400" dirty="0"/>
              <a:t>The Team should be able to maintain a </a:t>
            </a:r>
            <a:r>
              <a:rPr lang="en-US" altLang="en-US" sz="2400" b="1" dirty="0"/>
              <a:t>constant pace indefinitely</a:t>
            </a:r>
            <a:r>
              <a:rPr lang="en-US" altLang="en-US" sz="2400" dirty="0"/>
              <a:t>.</a:t>
            </a:r>
            <a:endParaRPr lang="en-US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</a:t>
            </a:r>
            <a:r>
              <a:rPr lang="en-US" altLang="en-US" sz="2400" b="1" dirty="0"/>
              <a:t>attention</a:t>
            </a:r>
            <a:r>
              <a:rPr lang="en-US" altLang="en-US" sz="2400" dirty="0"/>
              <a:t> to </a:t>
            </a:r>
            <a:r>
              <a:rPr lang="en-US" altLang="en-US" sz="2400" b="1" dirty="0"/>
              <a:t>technical excellence </a:t>
            </a:r>
            <a:r>
              <a:rPr lang="en-US" altLang="en-US" sz="2400" dirty="0"/>
              <a:t>and </a:t>
            </a:r>
            <a:r>
              <a:rPr lang="en-US" altLang="en-US" sz="2400" b="1" dirty="0"/>
              <a:t>good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/>
              <a:t>Simplicity</a:t>
            </a:r>
            <a:r>
              <a:rPr lang="en-US" altLang="en-US" sz="2400" dirty="0"/>
              <a:t> is essential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best work emerges from </a:t>
            </a:r>
            <a:r>
              <a:rPr lang="en-US" altLang="en-US" sz="2400" b="1" dirty="0"/>
              <a:t>self-organizing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/>
              <a:t>Regular reflection </a:t>
            </a:r>
            <a:r>
              <a:rPr lang="en-US" altLang="en-US" sz="2400" dirty="0"/>
              <a:t>to tune and </a:t>
            </a:r>
            <a:r>
              <a:rPr lang="en-US" altLang="en-US" sz="2400" b="1" dirty="0"/>
              <a:t>adjust the behavior </a:t>
            </a:r>
            <a:r>
              <a:rPr lang="en-US" altLang="en-US" sz="2400" dirty="0"/>
              <a:t>of the team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76200" y="90202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Scrum Process Flow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395" y="1327666"/>
            <a:ext cx="8562975" cy="485775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47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76200" y="182563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76200" y="110594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Our Scrum Teams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1430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Our Scrum teams will…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Cross-functional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Have 5-10 team members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1 Scrum Master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1 Product Owner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1 FT Tester Role (supplemented by offshore)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2-3 FT Analyst Role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3-5 FT Developers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Scrum teams are permanent and should NOT be changed</a:t>
            </a:r>
          </a:p>
        </p:txBody>
      </p:sp>
    </p:spTree>
    <p:extLst>
      <p:ext uri="{BB962C8B-B14F-4D97-AF65-F5344CB8AC3E}">
        <p14:creationId xmlns:p14="http://schemas.microsoft.com/office/powerpoint/2010/main" val="17498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152400" y="262732"/>
            <a:ext cx="2644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4017" y="262732"/>
            <a:ext cx="3581400" cy="3647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120000"/>
              <a:tabLst>
                <a:tab pos="18288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Roles and </a:t>
            </a:r>
            <a:r>
              <a:rPr lang="en-US" sz="2400" dirty="0" smtClean="0">
                <a:solidFill>
                  <a:schemeClr val="bg1"/>
                </a:solidFill>
              </a:rPr>
              <a:t>Responsibilities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138" y="1143000"/>
            <a:ext cx="8740462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11076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Stakeholder role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900" y="1789330"/>
            <a:ext cx="7072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Managers and Director are designated Stakeholders along with Business Partners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Attend Scrum of Scrums +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Designate strategic direction and priorities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Not allowed to attend daily scrum meetings, planning nor retrospective meetings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Invited to Sprint Demo</a:t>
            </a:r>
          </a:p>
        </p:txBody>
      </p:sp>
    </p:spTree>
    <p:extLst>
      <p:ext uri="{BB962C8B-B14F-4D97-AF65-F5344CB8AC3E}">
        <p14:creationId xmlns:p14="http://schemas.microsoft.com/office/powerpoint/2010/main" val="7881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76200" y="182563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44405"/>
            <a:ext cx="3196709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Roles and Responsibilities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/>
                </a:solidFill>
              </a:rPr>
              <a:t>Continues…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138" y="1295400"/>
            <a:ext cx="865353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7595" y="1295400"/>
            <a:ext cx="302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Scrum Team Product owner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228600" y="1828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42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Define the features of the </a:t>
            </a:r>
            <a:r>
              <a:rPr lang="en-US" altLang="en-US" sz="2400" dirty="0" smtClean="0"/>
              <a:t>product</a:t>
            </a:r>
          </a:p>
          <a:p>
            <a:pPr marL="9842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Decide </a:t>
            </a:r>
            <a:r>
              <a:rPr lang="en-US" altLang="en-US" sz="2400" dirty="0"/>
              <a:t>on release </a:t>
            </a:r>
            <a:r>
              <a:rPr lang="en-US" altLang="en-US" sz="2400" dirty="0" smtClean="0"/>
              <a:t>content</a:t>
            </a:r>
          </a:p>
          <a:p>
            <a:pPr marL="9842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Be</a:t>
            </a:r>
            <a:r>
              <a:rPr lang="en-US" altLang="en-US" sz="2400" dirty="0"/>
              <a:t> responsible for the profitability of the product (ROI – return on </a:t>
            </a:r>
            <a:r>
              <a:rPr lang="en-US" altLang="en-US" sz="2400" dirty="0" smtClean="0"/>
              <a:t>investment)</a:t>
            </a:r>
          </a:p>
          <a:p>
            <a:pPr marL="9842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Prioritize </a:t>
            </a:r>
            <a:r>
              <a:rPr lang="en-US" altLang="en-US" sz="2400" dirty="0"/>
              <a:t>features according to market value </a:t>
            </a:r>
            <a:endParaRPr lang="en-US" altLang="en-US" sz="2400" dirty="0" smtClean="0"/>
          </a:p>
          <a:p>
            <a:pPr marL="9842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Adjust</a:t>
            </a:r>
            <a:r>
              <a:rPr lang="en-US" altLang="en-US" sz="2400" dirty="0"/>
              <a:t> features and priority every iteration, as needed  </a:t>
            </a:r>
            <a:endParaRPr lang="en-US" altLang="en-US" sz="2400" dirty="0" smtClean="0"/>
          </a:p>
          <a:p>
            <a:pPr marL="9842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Accept </a:t>
            </a:r>
            <a:r>
              <a:rPr lang="en-US" altLang="en-US" sz="2400" dirty="0"/>
              <a:t>or reject work </a:t>
            </a:r>
            <a:r>
              <a:rPr lang="en-US" altLang="en-US" sz="2400" dirty="0" smtClean="0"/>
              <a:t>results</a:t>
            </a:r>
          </a:p>
          <a:p>
            <a:pPr marL="9842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Coordinates </a:t>
            </a:r>
            <a:r>
              <a:rPr lang="en-US" altLang="en-US" sz="2400" dirty="0"/>
              <a:t>and facilitates Sprint planning meeting and Demo with the Scrum Master </a:t>
            </a:r>
          </a:p>
        </p:txBody>
      </p:sp>
    </p:spTree>
    <p:extLst>
      <p:ext uri="{BB962C8B-B14F-4D97-AF65-F5344CB8AC3E}">
        <p14:creationId xmlns:p14="http://schemas.microsoft.com/office/powerpoint/2010/main" val="6493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76200" y="182563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ct val="120000"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432" y="197922"/>
            <a:ext cx="3196709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Roles and Responsibilities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/>
                </a:solidFill>
              </a:rPr>
              <a:t>Continues…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1295400"/>
            <a:ext cx="224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 Scrum Master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-304800" y="1905000"/>
            <a:ext cx="7848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42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Represents management to the </a:t>
            </a:r>
            <a:r>
              <a:rPr lang="en-US" altLang="en-US" sz="2000" dirty="0" smtClean="0"/>
              <a:t>project</a:t>
            </a:r>
          </a:p>
          <a:p>
            <a:pPr marL="9842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Responsible </a:t>
            </a:r>
            <a:r>
              <a:rPr lang="en-US" altLang="en-US" sz="2000" dirty="0"/>
              <a:t>for enacting Scrum values and practices within the </a:t>
            </a:r>
            <a:r>
              <a:rPr lang="en-US" altLang="en-US" sz="2000" dirty="0" smtClean="0"/>
              <a:t>team</a:t>
            </a:r>
          </a:p>
          <a:p>
            <a:pPr marL="9842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Removes </a:t>
            </a:r>
            <a:r>
              <a:rPr lang="en-US" altLang="en-US" sz="2000" dirty="0"/>
              <a:t>impediments </a:t>
            </a:r>
            <a:endParaRPr lang="en-US" altLang="en-US" sz="2000" dirty="0" smtClean="0"/>
          </a:p>
          <a:p>
            <a:pPr marL="9842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Ensure </a:t>
            </a:r>
            <a:r>
              <a:rPr lang="en-US" altLang="en-US" sz="2000" dirty="0"/>
              <a:t>that the team is fully functional and </a:t>
            </a:r>
            <a:r>
              <a:rPr lang="en-US" altLang="en-US" sz="2000" dirty="0" smtClean="0"/>
              <a:t>productive</a:t>
            </a:r>
          </a:p>
          <a:p>
            <a:pPr marL="9842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Enable </a:t>
            </a:r>
            <a:r>
              <a:rPr lang="en-US" altLang="en-US" sz="2000" dirty="0"/>
              <a:t>close cooperation across all roles and </a:t>
            </a:r>
            <a:r>
              <a:rPr lang="en-US" altLang="en-US" sz="2000" dirty="0" smtClean="0"/>
              <a:t>functions</a:t>
            </a:r>
          </a:p>
          <a:p>
            <a:pPr marL="9842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Shield </a:t>
            </a:r>
            <a:r>
              <a:rPr lang="en-US" altLang="en-US" sz="2000" dirty="0"/>
              <a:t>the team from external </a:t>
            </a:r>
            <a:r>
              <a:rPr lang="en-US" altLang="en-US" sz="2000" dirty="0" smtClean="0"/>
              <a:t>interferences</a:t>
            </a:r>
          </a:p>
          <a:p>
            <a:pPr marL="9842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Works </a:t>
            </a:r>
            <a:r>
              <a:rPr lang="en-US" altLang="en-US" sz="2000" dirty="0"/>
              <a:t>with Product Owner on grooming backlog and </a:t>
            </a:r>
            <a:r>
              <a:rPr lang="en-US" altLang="en-US" sz="2000" dirty="0" smtClean="0"/>
              <a:t>planning</a:t>
            </a:r>
          </a:p>
          <a:p>
            <a:pPr marL="9842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Coordinates </a:t>
            </a:r>
            <a:r>
              <a:rPr lang="en-US" altLang="en-US" sz="2000" dirty="0"/>
              <a:t>and facilitates Daily Scrum and Sprint </a:t>
            </a:r>
            <a:r>
              <a:rPr lang="en-US" altLang="en-US" sz="2000" dirty="0" smtClean="0"/>
              <a:t>Retrospective</a:t>
            </a:r>
          </a:p>
          <a:p>
            <a:pPr marL="9842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Coordinates </a:t>
            </a:r>
            <a:r>
              <a:rPr lang="en-US" altLang="en-US" sz="2000" dirty="0"/>
              <a:t>and facilitates Sprint planning meeting and Demo with the Product Owner</a:t>
            </a:r>
          </a:p>
        </p:txBody>
      </p:sp>
    </p:spTree>
    <p:extLst>
      <p:ext uri="{BB962C8B-B14F-4D97-AF65-F5344CB8AC3E}">
        <p14:creationId xmlns:p14="http://schemas.microsoft.com/office/powerpoint/2010/main" val="29746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 txBox="1">
            <a:spLocks/>
          </p:cNvSpPr>
          <p:nvPr/>
        </p:nvSpPr>
        <p:spPr bwMode="auto">
          <a:xfrm>
            <a:off x="6934200" y="6581625"/>
            <a:ext cx="2209800" cy="1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0F3B67-40DB-46E1-B3E5-AB04CA848047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3" name="Rectangle 66"/>
          <p:cNvSpPr>
            <a:spLocks noChangeArrowheads="1"/>
          </p:cNvSpPr>
          <p:nvPr/>
        </p:nvSpPr>
        <p:spPr bwMode="auto">
          <a:xfrm>
            <a:off x="76200" y="113283"/>
            <a:ext cx="63246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Roles and Responsibilities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bg1"/>
                </a:solidFill>
              </a:rPr>
              <a:t>Continues…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" y="1295400"/>
            <a:ext cx="177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Team Members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5562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Self-disciplined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Team makes decisions collaboratively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Cooperative development – role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Cross-functional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Accountable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Responsible for updating TFS and  MS Project Hours (Estimates, Actuals, Capacity)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82166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Analysts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616" y="4191000"/>
            <a:ext cx="6919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Role can be any associate – Developer, Tester,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Requirements should be 80% acquired before associated Story/Tasks assigned to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Requirements documentation completed before END of Sprint</a:t>
            </a:r>
          </a:p>
        </p:txBody>
      </p:sp>
    </p:spTree>
    <p:extLst>
      <p:ext uri="{BB962C8B-B14F-4D97-AF65-F5344CB8AC3E}">
        <p14:creationId xmlns:p14="http://schemas.microsoft.com/office/powerpoint/2010/main" val="14334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ributed_x0020_By xmlns="9cb6d7bc-cb15-42b5-a8df-adcc0f71b619">
      <UserInfo>
        <DisplayName/>
        <AccountId xsi:nil="true"/>
        <AccountType/>
      </UserInfo>
    </Contributed_x0020_By>
    <KM_x0020_Area xmlns="9cb6d7bc-cb15-42b5-a8df-adcc0f71b619">Domain Practice</KM_x0020_Are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82461190A6C44AEEC46ACE5715777" ma:contentTypeVersion="6" ma:contentTypeDescription="Create a new document." ma:contentTypeScope="" ma:versionID="02aa2d358caa63fad7f93c9ea2a94cf2">
  <xsd:schema xmlns:xsd="http://www.w3.org/2001/XMLSchema" xmlns:xs="http://www.w3.org/2001/XMLSchema" xmlns:p="http://schemas.microsoft.com/office/2006/metadata/properties" xmlns:ns2="9cb6d7bc-cb15-42b5-a8df-adcc0f71b619" targetNamespace="http://schemas.microsoft.com/office/2006/metadata/properties" ma:root="true" ma:fieldsID="1610c490c82e52b5b13b4c30fa737024" ns2:_="">
    <xsd:import namespace="9cb6d7bc-cb15-42b5-a8df-adcc0f71b619"/>
    <xsd:element name="properties">
      <xsd:complexType>
        <xsd:sequence>
          <xsd:element name="documentManagement">
            <xsd:complexType>
              <xsd:all>
                <xsd:element ref="ns2:KM_x0020_Area"/>
                <xsd:element ref="ns2:Contribut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6d7bc-cb15-42b5-a8df-adcc0f71b619" elementFormDefault="qualified">
    <xsd:import namespace="http://schemas.microsoft.com/office/2006/documentManagement/types"/>
    <xsd:import namespace="http://schemas.microsoft.com/office/infopath/2007/PartnerControls"/>
    <xsd:element name="KM_x0020_Area" ma:index="8" ma:displayName="KM Area" ma:format="Dropdown" ma:internalName="KM_x0020_Area">
      <xsd:simpleType>
        <xsd:restriction base="dms:Choice">
          <xsd:enumeration value="Domain Practice"/>
        </xsd:restriction>
      </xsd:simpleType>
    </xsd:element>
    <xsd:element name="Contributed_x0020_By" ma:index="10" nillable="true" ma:displayName="Contributed By" ma:list="UserInfo" ma:SharePointGroup="0" ma:internalName="Contribut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724074-EC8D-4BF9-BA05-BCB268C304CE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9cb6d7bc-cb15-42b5-a8df-adcc0f71b61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869A374-655A-4A36-9074-66827CDB1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b6d7bc-cb15-42b5-a8df-adcc0f71b6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B86FE8-3FFD-4CFC-BE02-1B1EFE64C5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3468</TotalTime>
  <Words>969</Words>
  <Application>Microsoft Office PowerPoint</Application>
  <PresentationFormat>On-screen Show (4:3)</PresentationFormat>
  <Paragraphs>177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VAM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issac</dc:creator>
  <cp:lastModifiedBy>Santosh Prasad Ulpi</cp:lastModifiedBy>
  <cp:revision>445</cp:revision>
  <dcterms:created xsi:type="dcterms:W3CDTF">2010-11-19T06:53:04Z</dcterms:created>
  <dcterms:modified xsi:type="dcterms:W3CDTF">2018-09-05T10:08:42Z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0x010100D9082461190A6C44AEEC46ACE5715777</vt:lpwstr>
  </property>
</Properties>
</file>