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061" r:id="rId2"/>
  </p:sldMasterIdLst>
  <p:notesMasterIdLst>
    <p:notesMasterId r:id="rId36"/>
  </p:notesMasterIdLst>
  <p:handoutMasterIdLst>
    <p:handoutMasterId r:id="rId37"/>
  </p:handoutMasterIdLst>
  <p:sldIdLst>
    <p:sldId id="354" r:id="rId3"/>
    <p:sldId id="347" r:id="rId4"/>
    <p:sldId id="348" r:id="rId5"/>
    <p:sldId id="314" r:id="rId6"/>
    <p:sldId id="317" r:id="rId7"/>
    <p:sldId id="349" r:id="rId8"/>
    <p:sldId id="350" r:id="rId9"/>
    <p:sldId id="351" r:id="rId10"/>
    <p:sldId id="352" r:id="rId11"/>
    <p:sldId id="324" r:id="rId12"/>
    <p:sldId id="340" r:id="rId13"/>
    <p:sldId id="343" r:id="rId14"/>
    <p:sldId id="325" r:id="rId15"/>
    <p:sldId id="341" r:id="rId16"/>
    <p:sldId id="326" r:id="rId17"/>
    <p:sldId id="344" r:id="rId18"/>
    <p:sldId id="342" r:id="rId19"/>
    <p:sldId id="355" r:id="rId20"/>
    <p:sldId id="356" r:id="rId21"/>
    <p:sldId id="329" r:id="rId22"/>
    <p:sldId id="331" r:id="rId23"/>
    <p:sldId id="333" r:id="rId24"/>
    <p:sldId id="335" r:id="rId25"/>
    <p:sldId id="336" r:id="rId26"/>
    <p:sldId id="337" r:id="rId27"/>
    <p:sldId id="353" r:id="rId28"/>
    <p:sldId id="318" r:id="rId29"/>
    <p:sldId id="319" r:id="rId30"/>
    <p:sldId id="322" r:id="rId31"/>
    <p:sldId id="323" r:id="rId32"/>
    <p:sldId id="338" r:id="rId33"/>
    <p:sldId id="345" r:id="rId34"/>
    <p:sldId id="346"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161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85" autoAdjust="0"/>
    <p:restoredTop sz="94434" autoAdjust="0"/>
  </p:normalViewPr>
  <p:slideViewPr>
    <p:cSldViewPr>
      <p:cViewPr>
        <p:scale>
          <a:sx n="80" d="100"/>
          <a:sy n="80" d="100"/>
        </p:scale>
        <p:origin x="774" y="-2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D65AFCC-408E-4844-9AA2-8244D5CBF9D1}" type="datetimeFigureOut">
              <a:rPr lang="en-US"/>
              <a:pPr>
                <a:defRPr/>
              </a:pPr>
              <a:t>5/6/2016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CA27239-2C79-444B-868B-D34EC0C14DCC}" type="slidenum">
              <a:rPr lang="en-US" altLang="en-US"/>
              <a:pPr>
                <a:defRPr/>
              </a:pPr>
              <a:t>‹#›</a:t>
            </a:fld>
            <a:endParaRPr lang="en-US" altLang="en-US"/>
          </a:p>
        </p:txBody>
      </p:sp>
    </p:spTree>
    <p:extLst>
      <p:ext uri="{BB962C8B-B14F-4D97-AF65-F5344CB8AC3E}">
        <p14:creationId xmlns:p14="http://schemas.microsoft.com/office/powerpoint/2010/main" val="1671502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52F992AB-3F25-4E8F-8CE1-B5865DE9DBD3}" type="datetimeFigureOut">
              <a:rPr lang="en-US"/>
              <a:pPr>
                <a:defRPr/>
              </a:pPr>
              <a:t>5/6/2016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A267D07-0664-48E3-AE48-B477A6CF9F16}" type="slidenum">
              <a:rPr lang="en-US" altLang="en-US"/>
              <a:pPr>
                <a:defRPr/>
              </a:pPr>
              <a:t>‹#›</a:t>
            </a:fld>
            <a:endParaRPr lang="en-US" altLang="en-US"/>
          </a:p>
        </p:txBody>
      </p:sp>
    </p:spTree>
    <p:extLst>
      <p:ext uri="{BB962C8B-B14F-4D97-AF65-F5344CB8AC3E}">
        <p14:creationId xmlns:p14="http://schemas.microsoft.com/office/powerpoint/2010/main" val="2239096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hatis.techtarget.com/definition/engine"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archdatacenter.techtarget.com/definition/integrity" TargetMode="External"/><Relationship Id="rId5" Type="http://schemas.openxmlformats.org/officeDocument/2006/relationships/hyperlink" Target="http://searchoracle.techtarget.com/definition/concurrent-processing" TargetMode="External"/><Relationship Id="rId4" Type="http://schemas.openxmlformats.org/officeDocument/2006/relationships/hyperlink" Target="http://searchsqlserver.techtarget.com/definition/schema"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hatis.techtarget.com/definition/engin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archdatacenter.techtarget.com/definition/integrity" TargetMode="External"/><Relationship Id="rId5" Type="http://schemas.openxmlformats.org/officeDocument/2006/relationships/hyperlink" Target="http://searchoracle.techtarget.com/definition/concurrent-processing" TargetMode="External"/><Relationship Id="rId4" Type="http://schemas.openxmlformats.org/officeDocument/2006/relationships/hyperlink" Target="http://searchsqlserver.techtarget.com/definition/schem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smtClean="0"/>
              <a:t>The DBMS manages three important things: the data, the database </a:t>
            </a:r>
            <a:r>
              <a:rPr lang="en-IN" altLang="en-US" smtClean="0">
                <a:hlinkClick r:id="rId3"/>
              </a:rPr>
              <a:t>engine</a:t>
            </a:r>
            <a:r>
              <a:rPr lang="en-IN" altLang="en-US" smtClean="0"/>
              <a:t> that allows data to be accessed, locked and modified -- and the database </a:t>
            </a:r>
            <a:r>
              <a:rPr lang="en-IN" altLang="en-US" smtClean="0">
                <a:hlinkClick r:id="rId4"/>
              </a:rPr>
              <a:t>schema</a:t>
            </a:r>
            <a:r>
              <a:rPr lang="en-IN" altLang="en-US" smtClean="0"/>
              <a:t>, which defines the database’s logical structure. These three foundational elements help provide </a:t>
            </a:r>
            <a:r>
              <a:rPr lang="en-IN" altLang="en-US" smtClean="0">
                <a:hlinkClick r:id="rId5"/>
              </a:rPr>
              <a:t>concurrency</a:t>
            </a:r>
            <a:r>
              <a:rPr lang="en-IN" altLang="en-US" smtClean="0"/>
              <a:t>, security, </a:t>
            </a:r>
            <a:r>
              <a:rPr lang="en-IN" altLang="en-US" smtClean="0">
                <a:hlinkClick r:id="rId6"/>
              </a:rPr>
              <a:t>data integrity</a:t>
            </a:r>
            <a:r>
              <a:rPr lang="en-IN" altLang="en-US" smtClean="0"/>
              <a:t> and uniform administration procedures.</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54CF46A-CB96-4584-B8B8-3E804A68B8C6}" type="slidenum">
              <a:rPr lang="en-US" altLang="en-US" smtClean="0"/>
              <a:pPr/>
              <a:t>3</a:t>
            </a:fld>
            <a:endParaRPr lang="en-US" altLang="en-US" smtClean="0"/>
          </a:p>
        </p:txBody>
      </p:sp>
    </p:spTree>
    <p:extLst>
      <p:ext uri="{BB962C8B-B14F-4D97-AF65-F5344CB8AC3E}">
        <p14:creationId xmlns:p14="http://schemas.microsoft.com/office/powerpoint/2010/main" val="390869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smtClean="0"/>
              <a:t>The DBMS manages three important things: the data, the database </a:t>
            </a:r>
            <a:r>
              <a:rPr lang="en-IN" altLang="en-US" smtClean="0">
                <a:hlinkClick r:id="rId3"/>
              </a:rPr>
              <a:t>engine</a:t>
            </a:r>
            <a:r>
              <a:rPr lang="en-IN" altLang="en-US" smtClean="0"/>
              <a:t> that allows data to be accessed, locked and modified -- and the database </a:t>
            </a:r>
            <a:r>
              <a:rPr lang="en-IN" altLang="en-US" smtClean="0">
                <a:hlinkClick r:id="rId4"/>
              </a:rPr>
              <a:t>schema</a:t>
            </a:r>
            <a:r>
              <a:rPr lang="en-IN" altLang="en-US" smtClean="0"/>
              <a:t>, which defines the database’s logical structure. These three foundational elements help provide </a:t>
            </a:r>
            <a:r>
              <a:rPr lang="en-IN" altLang="en-US" smtClean="0">
                <a:hlinkClick r:id="rId5"/>
              </a:rPr>
              <a:t>concurrency</a:t>
            </a:r>
            <a:r>
              <a:rPr lang="en-IN" altLang="en-US" smtClean="0"/>
              <a:t>, security, </a:t>
            </a:r>
            <a:r>
              <a:rPr lang="en-IN" altLang="en-US" smtClean="0">
                <a:hlinkClick r:id="rId6"/>
              </a:rPr>
              <a:t>data integrity</a:t>
            </a:r>
            <a:r>
              <a:rPr lang="en-IN" altLang="en-US" smtClean="0"/>
              <a:t> and uniform administration procedures.</a:t>
            </a:r>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54CF46A-CB96-4584-B8B8-3E804A68B8C6}" type="slidenum">
              <a:rPr lang="en-US" altLang="en-US" smtClean="0"/>
              <a:pPr/>
              <a:t>4</a:t>
            </a:fld>
            <a:endParaRPr lang="en-US" altLang="en-US" smtClean="0"/>
          </a:p>
        </p:txBody>
      </p:sp>
    </p:spTree>
    <p:extLst>
      <p:ext uri="{BB962C8B-B14F-4D97-AF65-F5344CB8AC3E}">
        <p14:creationId xmlns:p14="http://schemas.microsoft.com/office/powerpoint/2010/main" val="1736387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3E79F5C-F43F-4115-9BF3-3652CD97E570}" type="slidenum">
              <a:rPr lang="en-US" altLang="en-US" smtClean="0"/>
              <a:pPr/>
              <a:t>12</a:t>
            </a:fld>
            <a:endParaRPr lang="en-US" altLang="en-US" smtClean="0"/>
          </a:p>
        </p:txBody>
      </p:sp>
    </p:spTree>
    <p:extLst>
      <p:ext uri="{BB962C8B-B14F-4D97-AF65-F5344CB8AC3E}">
        <p14:creationId xmlns:p14="http://schemas.microsoft.com/office/powerpoint/2010/main" val="125539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above data shows :</a:t>
            </a:r>
          </a:p>
          <a:p>
            <a:r>
              <a:rPr lang="en-US" sz="1200" dirty="0" smtClean="0"/>
              <a:t>Andrew is the agent for Sam, Allen and Susan. Sam is the agent for john and Andrew.</a:t>
            </a:r>
          </a:p>
          <a:p>
            <a:endParaRPr lang="en-IN" dirty="0"/>
          </a:p>
        </p:txBody>
      </p:sp>
      <p:sp>
        <p:nvSpPr>
          <p:cNvPr id="4" name="Slide Number Placeholder 3"/>
          <p:cNvSpPr>
            <a:spLocks noGrp="1"/>
          </p:cNvSpPr>
          <p:nvPr>
            <p:ph type="sldNum" sz="quarter" idx="10"/>
          </p:nvPr>
        </p:nvSpPr>
        <p:spPr/>
        <p:txBody>
          <a:bodyPr/>
          <a:lstStyle/>
          <a:p>
            <a:pPr>
              <a:defRPr/>
            </a:pPr>
            <a:fld id="{6A267D07-0664-48E3-AE48-B477A6CF9F16}" type="slidenum">
              <a:rPr lang="en-US" altLang="en-US" smtClean="0"/>
              <a:pPr>
                <a:defRPr/>
              </a:pPr>
              <a:t>17</a:t>
            </a:fld>
            <a:endParaRPr lang="en-US" altLang="en-US"/>
          </a:p>
        </p:txBody>
      </p:sp>
    </p:spTree>
    <p:extLst>
      <p:ext uri="{BB962C8B-B14F-4D97-AF65-F5344CB8AC3E}">
        <p14:creationId xmlns:p14="http://schemas.microsoft.com/office/powerpoint/2010/main" val="3623987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b="1" smtClean="0">
                <a:solidFill>
                  <a:srgbClr val="0070C0"/>
                </a:solidFill>
              </a:rPr>
              <a:t>Problem Without Normalization</a:t>
            </a:r>
          </a:p>
          <a:p>
            <a:pPr eaLnBrk="1" hangingPunct="1">
              <a:spcBef>
                <a:spcPct val="0"/>
              </a:spcBef>
            </a:pPr>
            <a:endParaRPr lang="en-US" altLang="en-US" b="1" smtClean="0">
              <a:solidFill>
                <a:srgbClr val="0070C0"/>
              </a:solidFill>
            </a:endParaRPr>
          </a:p>
          <a:p>
            <a:pPr eaLnBrk="1" hangingPunct="1">
              <a:spcBef>
                <a:spcPct val="0"/>
              </a:spcBef>
            </a:pPr>
            <a:r>
              <a:rPr lang="en-US" altLang="en-US" smtClean="0">
                <a:solidFill>
                  <a:srgbClr val="000000"/>
                </a:solidFill>
              </a:rPr>
              <a:t>Without Normalization, it becomes difficult to handle and update the database, without facing data loss. Insertion, Update and Deletion Anomalies are very frequent if Database is not Normalized. To understand these anomalies let us take an example of </a:t>
            </a:r>
            <a:r>
              <a:rPr lang="en-US" altLang="en-US" b="1" smtClean="0">
                <a:solidFill>
                  <a:srgbClr val="000000"/>
                </a:solidFill>
              </a:rPr>
              <a:t>Student</a:t>
            </a:r>
            <a:r>
              <a:rPr lang="en-US" altLang="en-US" smtClean="0">
                <a:solidFill>
                  <a:srgbClr val="000000"/>
                </a:solidFill>
              </a:rPr>
              <a:t> table.</a:t>
            </a:r>
          </a:p>
          <a:p>
            <a:pPr eaLnBrk="1" hangingPunct="1">
              <a:spcBef>
                <a:spcPct val="0"/>
              </a:spcBef>
            </a:pPr>
            <a:endParaRPr lang="en-US" altLang="en-US" smtClean="0">
              <a:solidFill>
                <a:srgbClr val="000000"/>
              </a:solidFill>
            </a:endParaRPr>
          </a:p>
          <a:p>
            <a:pPr eaLnBrk="1" fontAlgn="ctr" hangingPunct="1"/>
            <a:r>
              <a:rPr lang="en-US" altLang="en-US" smtClean="0"/>
              <a:t>S_id</a:t>
            </a:r>
            <a:endParaRPr lang="en-IN" altLang="en-US" smtClean="0"/>
          </a:p>
          <a:p>
            <a:pPr eaLnBrk="1" fontAlgn="ctr" hangingPunct="1"/>
            <a:r>
              <a:rPr lang="en-US" altLang="en-US" smtClean="0"/>
              <a:t>S_Name</a:t>
            </a:r>
            <a:endParaRPr lang="en-IN" altLang="en-US" smtClean="0"/>
          </a:p>
          <a:p>
            <a:pPr eaLnBrk="1" fontAlgn="ctr" hangingPunct="1"/>
            <a:r>
              <a:rPr lang="en-US" altLang="en-US" smtClean="0"/>
              <a:t>S_Address</a:t>
            </a:r>
            <a:endParaRPr lang="en-IN" altLang="en-US" smtClean="0"/>
          </a:p>
          <a:p>
            <a:pPr eaLnBrk="1" fontAlgn="ctr" hangingPunct="1"/>
            <a:r>
              <a:rPr lang="en-US" altLang="en-US" smtClean="0"/>
              <a:t>Subject_opted</a:t>
            </a:r>
            <a:endParaRPr lang="en-IN" altLang="en-US" smtClean="0"/>
          </a:p>
          <a:p>
            <a:pPr eaLnBrk="1" fontAlgn="ctr" hangingPunct="1"/>
            <a:r>
              <a:rPr lang="en-US" altLang="en-US" smtClean="0"/>
              <a:t>401</a:t>
            </a:r>
            <a:endParaRPr lang="en-IN" altLang="en-US" smtClean="0"/>
          </a:p>
          <a:p>
            <a:pPr eaLnBrk="1" fontAlgn="ctr" hangingPunct="1"/>
            <a:r>
              <a:rPr lang="en-US" altLang="en-US" smtClean="0"/>
              <a:t>Adam</a:t>
            </a:r>
            <a:endParaRPr lang="en-IN" altLang="en-US" smtClean="0"/>
          </a:p>
          <a:p>
            <a:pPr eaLnBrk="1" fontAlgn="ctr" hangingPunct="1"/>
            <a:r>
              <a:rPr lang="en-US" altLang="en-US" smtClean="0"/>
              <a:t>Noida</a:t>
            </a:r>
            <a:endParaRPr lang="en-IN" altLang="en-US" smtClean="0"/>
          </a:p>
          <a:p>
            <a:pPr eaLnBrk="1" fontAlgn="ctr" hangingPunct="1"/>
            <a:r>
              <a:rPr lang="en-US" altLang="en-US" smtClean="0"/>
              <a:t>Bio</a:t>
            </a:r>
            <a:endParaRPr lang="en-IN" altLang="en-US" smtClean="0"/>
          </a:p>
          <a:p>
            <a:pPr eaLnBrk="1" fontAlgn="ctr" hangingPunct="1"/>
            <a:r>
              <a:rPr lang="en-US" altLang="en-US" smtClean="0"/>
              <a:t>402</a:t>
            </a:r>
            <a:endParaRPr lang="en-IN" altLang="en-US" smtClean="0"/>
          </a:p>
          <a:p>
            <a:pPr eaLnBrk="1" fontAlgn="ctr" hangingPunct="1"/>
            <a:r>
              <a:rPr lang="en-US" altLang="en-US" smtClean="0"/>
              <a:t>Alex</a:t>
            </a:r>
            <a:endParaRPr lang="en-IN" altLang="en-US" smtClean="0"/>
          </a:p>
          <a:p>
            <a:pPr eaLnBrk="1" fontAlgn="ctr" hangingPunct="1"/>
            <a:r>
              <a:rPr lang="en-US" altLang="en-US" smtClean="0"/>
              <a:t>Panipat</a:t>
            </a:r>
            <a:endParaRPr lang="en-IN" altLang="en-US" smtClean="0"/>
          </a:p>
          <a:p>
            <a:pPr eaLnBrk="1" fontAlgn="ctr" hangingPunct="1"/>
            <a:r>
              <a:rPr lang="en-US" altLang="en-US" smtClean="0"/>
              <a:t>Maths</a:t>
            </a:r>
            <a:endParaRPr lang="en-IN" altLang="en-US" smtClean="0"/>
          </a:p>
          <a:p>
            <a:pPr eaLnBrk="1" fontAlgn="ctr" hangingPunct="1"/>
            <a:r>
              <a:rPr lang="en-US" altLang="en-US" smtClean="0"/>
              <a:t>403</a:t>
            </a:r>
            <a:endParaRPr lang="en-IN" altLang="en-US" smtClean="0"/>
          </a:p>
          <a:p>
            <a:pPr eaLnBrk="1" fontAlgn="ctr" hangingPunct="1"/>
            <a:r>
              <a:rPr lang="en-US" altLang="en-US" smtClean="0"/>
              <a:t>Stuart</a:t>
            </a:r>
            <a:endParaRPr lang="en-IN" altLang="en-US" smtClean="0"/>
          </a:p>
          <a:p>
            <a:pPr eaLnBrk="1" fontAlgn="ctr" hangingPunct="1"/>
            <a:r>
              <a:rPr lang="en-US" altLang="en-US" smtClean="0"/>
              <a:t>Jammu</a:t>
            </a:r>
            <a:endParaRPr lang="en-IN" altLang="en-US" smtClean="0"/>
          </a:p>
          <a:p>
            <a:pPr eaLnBrk="1" fontAlgn="ctr" hangingPunct="1"/>
            <a:r>
              <a:rPr lang="en-US" altLang="en-US" smtClean="0"/>
              <a:t>Maths</a:t>
            </a:r>
            <a:endParaRPr lang="en-IN" altLang="en-US" smtClean="0"/>
          </a:p>
          <a:p>
            <a:pPr eaLnBrk="1" fontAlgn="ctr" hangingPunct="1"/>
            <a:r>
              <a:rPr lang="en-US" altLang="en-US" smtClean="0"/>
              <a:t>404</a:t>
            </a:r>
            <a:endParaRPr lang="en-IN" altLang="en-US" smtClean="0"/>
          </a:p>
          <a:p>
            <a:pPr eaLnBrk="1" fontAlgn="ctr" hangingPunct="1"/>
            <a:r>
              <a:rPr lang="en-US" altLang="en-US" smtClean="0"/>
              <a:t>Adam</a:t>
            </a:r>
            <a:endParaRPr lang="en-IN" altLang="en-US" smtClean="0"/>
          </a:p>
          <a:p>
            <a:pPr eaLnBrk="1" fontAlgn="ctr" hangingPunct="1"/>
            <a:r>
              <a:rPr lang="en-US" altLang="en-US" smtClean="0"/>
              <a:t>Noida</a:t>
            </a:r>
            <a:endParaRPr lang="en-IN" altLang="en-US" smtClean="0"/>
          </a:p>
          <a:p>
            <a:pPr eaLnBrk="1" fontAlgn="ctr" hangingPunct="1"/>
            <a:r>
              <a:rPr lang="en-US" altLang="en-US" smtClean="0"/>
              <a:t>Physics</a:t>
            </a:r>
            <a:endParaRPr lang="en-IN" altLang="en-US" smtClean="0"/>
          </a:p>
          <a:p>
            <a:pPr eaLnBrk="1" hangingPunct="1">
              <a:spcBef>
                <a:spcPct val="0"/>
              </a:spcBef>
            </a:pPr>
            <a:endParaRPr lang="en-US" altLang="en-US" smtClean="0">
              <a:solidFill>
                <a:srgbClr val="000000"/>
              </a:solidFill>
            </a:endParaRPr>
          </a:p>
          <a:p>
            <a:pPr eaLnBrk="1" hangingPunct="1">
              <a:spcBef>
                <a:spcPct val="0"/>
              </a:spcBef>
            </a:pPr>
            <a:r>
              <a:rPr lang="en-US" altLang="en-US" b="1" smtClean="0">
                <a:solidFill>
                  <a:srgbClr val="000000"/>
                </a:solidFill>
              </a:rPr>
              <a:t>Update Anomaly :</a:t>
            </a:r>
            <a:r>
              <a:rPr lang="en-US" altLang="en-US" smtClean="0">
                <a:solidFill>
                  <a:srgbClr val="000000"/>
                </a:solidFill>
              </a:rPr>
              <a:t> To update address of a student who occurs twice or more than twice in a table, we will have to update </a:t>
            </a:r>
            <a:r>
              <a:rPr lang="en-US" altLang="en-US" b="1" smtClean="0">
                <a:solidFill>
                  <a:srgbClr val="000000"/>
                </a:solidFill>
              </a:rPr>
              <a:t>S_Address </a:t>
            </a:r>
            <a:r>
              <a:rPr lang="en-US" altLang="en-US" smtClean="0">
                <a:solidFill>
                  <a:srgbClr val="000000"/>
                </a:solidFill>
              </a:rPr>
              <a:t> column in all the rows, else data will become inconsistent.</a:t>
            </a:r>
          </a:p>
          <a:p>
            <a:pPr eaLnBrk="1" hangingPunct="1">
              <a:spcBef>
                <a:spcPct val="0"/>
              </a:spcBef>
            </a:pPr>
            <a:endParaRPr lang="en-US" altLang="en-US" smtClean="0">
              <a:solidFill>
                <a:srgbClr val="000000"/>
              </a:solidFill>
            </a:endParaRPr>
          </a:p>
          <a:p>
            <a:pPr eaLnBrk="1" hangingPunct="1">
              <a:spcBef>
                <a:spcPct val="0"/>
              </a:spcBef>
            </a:pPr>
            <a:r>
              <a:rPr lang="en-US" altLang="en-US" b="1" smtClean="0">
                <a:solidFill>
                  <a:srgbClr val="000000"/>
                </a:solidFill>
              </a:rPr>
              <a:t>Insertion Anomaly :</a:t>
            </a:r>
            <a:r>
              <a:rPr lang="en-US" altLang="en-US" smtClean="0">
                <a:solidFill>
                  <a:srgbClr val="000000"/>
                </a:solidFill>
              </a:rPr>
              <a:t> Suppose for a new admission, we have a Student id(S_id), name and address of a student but if student has not opted for any subjects yet then we have to insert </a:t>
            </a:r>
            <a:r>
              <a:rPr lang="en-US" altLang="en-US" b="1" smtClean="0">
                <a:solidFill>
                  <a:srgbClr val="000000"/>
                </a:solidFill>
              </a:rPr>
              <a:t>NULL</a:t>
            </a:r>
            <a:r>
              <a:rPr lang="en-US" altLang="en-US" smtClean="0">
                <a:solidFill>
                  <a:srgbClr val="000000"/>
                </a:solidFill>
              </a:rPr>
              <a:t> there, leading to Insertion Anomaly.</a:t>
            </a:r>
          </a:p>
          <a:p>
            <a:pPr eaLnBrk="1" hangingPunct="1">
              <a:spcBef>
                <a:spcPct val="0"/>
              </a:spcBef>
            </a:pPr>
            <a:endParaRPr lang="en-US" altLang="en-US" smtClean="0">
              <a:solidFill>
                <a:srgbClr val="000000"/>
              </a:solidFill>
            </a:endParaRPr>
          </a:p>
          <a:p>
            <a:pPr eaLnBrk="1" hangingPunct="1">
              <a:spcBef>
                <a:spcPct val="0"/>
              </a:spcBef>
            </a:pPr>
            <a:r>
              <a:rPr lang="en-US" altLang="en-US" b="1" smtClean="0">
                <a:solidFill>
                  <a:srgbClr val="000000"/>
                </a:solidFill>
              </a:rPr>
              <a:t>Deletion Anomaly :</a:t>
            </a:r>
            <a:r>
              <a:rPr lang="en-US" altLang="en-US" smtClean="0">
                <a:solidFill>
                  <a:srgbClr val="000000"/>
                </a:solidFill>
              </a:rPr>
              <a:t> If (S_id) 401 has only one subject and temporarily he drops it, when we delete that row, entire student record will be deleted along with it.</a:t>
            </a:r>
          </a:p>
          <a:p>
            <a:pPr eaLnBrk="1" hangingPunct="1">
              <a:spcBef>
                <a:spcPct val="0"/>
              </a:spcBef>
            </a:pPr>
            <a:endParaRPr lang="en-US" altLang="en-US" smtClean="0">
              <a:solidFill>
                <a:srgbClr val="000000"/>
              </a:solidFill>
            </a:endParaRPr>
          </a:p>
          <a:p>
            <a:pPr eaLnBrk="1" hangingPunct="1">
              <a:spcBef>
                <a:spcPct val="0"/>
              </a:spcBef>
            </a:pPr>
            <a:endParaRPr lang="en-US" altLang="en-US" smtClean="0">
              <a:solidFill>
                <a:srgbClr val="000000"/>
              </a:solidFill>
            </a:endParaRPr>
          </a:p>
          <a:p>
            <a:endParaRPr lang="en-IN"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BDEDA08-CB16-41C9-BF3A-698841AFA0D6}" type="slidenum">
              <a:rPr lang="en-US" altLang="en-US" smtClean="0"/>
              <a:pPr/>
              <a:t>20</a:t>
            </a:fld>
            <a:endParaRPr lang="en-US" altLang="en-US" smtClean="0"/>
          </a:p>
        </p:txBody>
      </p:sp>
    </p:spTree>
    <p:extLst>
      <p:ext uri="{BB962C8B-B14F-4D97-AF65-F5344CB8AC3E}">
        <p14:creationId xmlns:p14="http://schemas.microsoft.com/office/powerpoint/2010/main" val="2847912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9870361-EC40-4A1A-92D3-462BFCD9D23E}" type="slidenum">
              <a:rPr lang="en-US" altLang="en-US" smtClean="0"/>
              <a:pPr/>
              <a:t>22</a:t>
            </a:fld>
            <a:endParaRPr lang="en-US" altLang="en-US" smtClean="0"/>
          </a:p>
        </p:txBody>
      </p:sp>
    </p:spTree>
    <p:extLst>
      <p:ext uri="{BB962C8B-B14F-4D97-AF65-F5344CB8AC3E}">
        <p14:creationId xmlns:p14="http://schemas.microsoft.com/office/powerpoint/2010/main" val="2014160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xfrm>
            <a:off x="1184275" y="696913"/>
            <a:ext cx="4649788" cy="3487737"/>
          </a:xfrm>
          <a:ln/>
        </p:spPr>
      </p:sp>
      <p:sp>
        <p:nvSpPr>
          <p:cNvPr id="153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53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87" eaLnBrk="0" hangingPunct="0">
              <a:defRPr sz="1300" u="sng">
                <a:solidFill>
                  <a:schemeClr val="tx1"/>
                </a:solidFill>
                <a:latin typeface="Verdana" pitchFamily="34" charset="0"/>
              </a:defRPr>
            </a:lvl1pPr>
            <a:lvl2pPr marL="716130" indent="-275434" defTabSz="931887" eaLnBrk="0" hangingPunct="0">
              <a:defRPr sz="1300" u="sng">
                <a:solidFill>
                  <a:schemeClr val="tx1"/>
                </a:solidFill>
                <a:latin typeface="Verdana" pitchFamily="34" charset="0"/>
              </a:defRPr>
            </a:lvl2pPr>
            <a:lvl3pPr marL="1101738" indent="-220348" defTabSz="931887" eaLnBrk="0" hangingPunct="0">
              <a:defRPr sz="1300" u="sng">
                <a:solidFill>
                  <a:schemeClr val="tx1"/>
                </a:solidFill>
                <a:latin typeface="Verdana" pitchFamily="34" charset="0"/>
              </a:defRPr>
            </a:lvl3pPr>
            <a:lvl4pPr marL="1542433" indent="-220348" defTabSz="931887" eaLnBrk="0" hangingPunct="0">
              <a:defRPr sz="1300" u="sng">
                <a:solidFill>
                  <a:schemeClr val="tx1"/>
                </a:solidFill>
                <a:latin typeface="Verdana" pitchFamily="34" charset="0"/>
              </a:defRPr>
            </a:lvl4pPr>
            <a:lvl5pPr marL="1983128" indent="-220348" defTabSz="931887" eaLnBrk="0" hangingPunct="0">
              <a:defRPr sz="1300" u="sng">
                <a:solidFill>
                  <a:schemeClr val="tx1"/>
                </a:solidFill>
                <a:latin typeface="Verdana" pitchFamily="34" charset="0"/>
              </a:defRPr>
            </a:lvl5pPr>
            <a:lvl6pPr marL="2423823" indent="-220348" defTabSz="931887" eaLnBrk="0" fontAlgn="base" hangingPunct="0">
              <a:spcBef>
                <a:spcPct val="0"/>
              </a:spcBef>
              <a:spcAft>
                <a:spcPct val="0"/>
              </a:spcAft>
              <a:defRPr sz="1300" u="sng">
                <a:solidFill>
                  <a:schemeClr val="tx1"/>
                </a:solidFill>
                <a:latin typeface="Verdana" pitchFamily="34" charset="0"/>
              </a:defRPr>
            </a:lvl6pPr>
            <a:lvl7pPr marL="2864518" indent="-220348" defTabSz="931887" eaLnBrk="0" fontAlgn="base" hangingPunct="0">
              <a:spcBef>
                <a:spcPct val="0"/>
              </a:spcBef>
              <a:spcAft>
                <a:spcPct val="0"/>
              </a:spcAft>
              <a:defRPr sz="1300" u="sng">
                <a:solidFill>
                  <a:schemeClr val="tx1"/>
                </a:solidFill>
                <a:latin typeface="Verdana" pitchFamily="34" charset="0"/>
              </a:defRPr>
            </a:lvl7pPr>
            <a:lvl8pPr marL="3305213" indent="-220348" defTabSz="931887" eaLnBrk="0" fontAlgn="base" hangingPunct="0">
              <a:spcBef>
                <a:spcPct val="0"/>
              </a:spcBef>
              <a:spcAft>
                <a:spcPct val="0"/>
              </a:spcAft>
              <a:defRPr sz="1300" u="sng">
                <a:solidFill>
                  <a:schemeClr val="tx1"/>
                </a:solidFill>
                <a:latin typeface="Verdana" pitchFamily="34" charset="0"/>
              </a:defRPr>
            </a:lvl8pPr>
            <a:lvl9pPr marL="3745908" indent="-220348" defTabSz="931887" eaLnBrk="0" fontAlgn="base" hangingPunct="0">
              <a:spcBef>
                <a:spcPct val="0"/>
              </a:spcBef>
              <a:spcAft>
                <a:spcPct val="0"/>
              </a:spcAft>
              <a:defRPr sz="1300" u="sng">
                <a:solidFill>
                  <a:schemeClr val="tx1"/>
                </a:solidFill>
                <a:latin typeface="Verdana" pitchFamily="34" charset="0"/>
              </a:defRPr>
            </a:lvl9pPr>
          </a:lstStyle>
          <a:p>
            <a:pPr eaLnBrk="1" hangingPunct="1"/>
            <a:fld id="{C0A7A2EC-139D-4F29-A2F3-A8DAB5919176}" type="slidenum">
              <a:rPr lang="en-US" u="none" smtClean="0">
                <a:latin typeface="Times New Roman" pitchFamily="18" charset="0"/>
              </a:rPr>
              <a:pPr eaLnBrk="1" hangingPunct="1"/>
              <a:t>33</a:t>
            </a:fld>
            <a:endParaRPr lang="en-US" u="none" dirty="0" smtClean="0">
              <a:latin typeface="Times New Roman" pitchFamily="18" charset="0"/>
            </a:endParaRPr>
          </a:p>
        </p:txBody>
      </p:sp>
    </p:spTree>
    <p:extLst>
      <p:ext uri="{BB962C8B-B14F-4D97-AF65-F5344CB8AC3E}">
        <p14:creationId xmlns:p14="http://schemas.microsoft.com/office/powerpoint/2010/main" val="437408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23" descr="1_content"/>
          <p:cNvPicPr>
            <a:picLocks noChangeAspect="1" noChangeArrowheads="1"/>
          </p:cNvPicPr>
          <p:nvPr userDrawn="1"/>
        </p:nvPicPr>
        <p:blipFill>
          <a:blip r:embed="rId2">
            <a:extLst>
              <a:ext uri="{28A0092B-C50C-407E-A947-70E740481C1C}">
                <a14:useLocalDpi xmlns:a14="http://schemas.microsoft.com/office/drawing/2010/main" val="0"/>
              </a:ext>
            </a:extLst>
          </a:blip>
          <a:srcRect t="13264" b="77292"/>
          <a:stretch>
            <a:fillRect/>
          </a:stretch>
        </p:blipFill>
        <p:spPr bwMode="auto">
          <a:xfrm>
            <a:off x="0" y="0"/>
            <a:ext cx="9144000" cy="747713"/>
          </a:xfrm>
          <a:prstGeom prst="rect">
            <a:avLst/>
          </a:prstGeom>
          <a:gradFill rotWithShape="0">
            <a:gsLst>
              <a:gs pos="0">
                <a:srgbClr val="8488C4"/>
              </a:gs>
              <a:gs pos="53000">
                <a:srgbClr val="D4DEFF"/>
              </a:gs>
              <a:gs pos="83000">
                <a:srgbClr val="D4DEFF"/>
              </a:gs>
              <a:gs pos="100000">
                <a:srgbClr val="96AB94"/>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Rectangle 85"/>
          <p:cNvSpPr>
            <a:spLocks noChangeArrowheads="1"/>
          </p:cNvSpPr>
          <p:nvPr userDrawn="1"/>
        </p:nvSpPr>
        <p:spPr bwMode="auto">
          <a:xfrm>
            <a:off x="1054100" y="95250"/>
            <a:ext cx="6953250" cy="522288"/>
          </a:xfrm>
          <a:prstGeom prst="rect">
            <a:avLst/>
          </a:prstGeom>
          <a:noFill/>
          <a:ln>
            <a:noFill/>
          </a:ln>
          <a:extLst/>
        </p:spPr>
        <p:txBody>
          <a:bodyPr anchor="ct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buSzPct val="120000"/>
              <a:defRPr/>
            </a:pPr>
            <a:r>
              <a:rPr lang="en-US" altLang="en-US" sz="2800" b="1" smtClean="0">
                <a:cs typeface="Arial" charset="0"/>
              </a:rPr>
              <a:t>GEICO – Mobile Application Testing</a:t>
            </a:r>
          </a:p>
        </p:txBody>
      </p:sp>
      <p:sp>
        <p:nvSpPr>
          <p:cNvPr id="4" name="Text Box 50"/>
          <p:cNvSpPr txBox="1">
            <a:spLocks noChangeArrowheads="1"/>
          </p:cNvSpPr>
          <p:nvPr userDrawn="1"/>
        </p:nvSpPr>
        <p:spPr bwMode="auto">
          <a:xfrm>
            <a:off x="0" y="4724400"/>
            <a:ext cx="9144000" cy="609600"/>
          </a:xfrm>
          <a:prstGeom prst="rect">
            <a:avLst/>
          </a:prstGeom>
          <a:noFill/>
          <a:ln>
            <a:noFill/>
          </a:ln>
          <a:extLst/>
        </p:spPr>
        <p:txBody>
          <a:bodyPr lIns="36576" tIns="36576" rIns="36576" bIns="36576"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buSzPct val="120000"/>
              <a:defRPr/>
            </a:pPr>
            <a:endParaRPr lang="en-US" altLang="en-US" sz="2400" smtClean="0">
              <a:cs typeface="Calibri" pitchFamily="34" charset="0"/>
            </a:endParaRPr>
          </a:p>
        </p:txBody>
      </p:sp>
      <p:pic>
        <p:nvPicPr>
          <p:cNvPr id="5" name="Picture 3" descr="Gine"/>
          <p:cNvPicPr>
            <a:picLocks noChangeAspect="1" noChangeArrowheads="1"/>
          </p:cNvPicPr>
          <p:nvPr userDrawn="1"/>
        </p:nvPicPr>
        <p:blipFill>
          <a:blip r:embed="rId3"/>
          <a:srcRect/>
          <a:stretch>
            <a:fillRect/>
          </a:stretch>
        </p:blipFill>
        <p:spPr bwMode="auto">
          <a:xfrm>
            <a:off x="8089900" y="3175"/>
            <a:ext cx="1054100" cy="730250"/>
          </a:xfrm>
          <a:prstGeom prst="rect">
            <a:avLst/>
          </a:prstGeom>
          <a:solidFill>
            <a:schemeClr val="tx2">
              <a:lumMod val="40000"/>
              <a:lumOff val="60000"/>
            </a:schemeClr>
          </a:solidFill>
          <a:ln>
            <a:noFill/>
          </a:ln>
          <a:effectLst>
            <a:outerShdw blurRad="50800" dist="50800" dir="5400000" algn="ctr" rotWithShape="0">
              <a:schemeClr val="bg1"/>
            </a:outerShdw>
          </a:effectLst>
          <a:extLst/>
        </p:spPr>
      </p:pic>
      <p:pic>
        <p:nvPicPr>
          <p:cNvPr id="6"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463" y="5867400"/>
            <a:ext cx="91265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733425"/>
            <a:ext cx="9144000"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a:spLocks noGrp="1"/>
          </p:cNvSpPr>
          <p:nvPr>
            <p:ph type="sldNum" sz="quarter" idx="10"/>
          </p:nvPr>
        </p:nvSpPr>
        <p:spPr/>
        <p:txBody>
          <a:bodyPr/>
          <a:lstStyle>
            <a:lvl1pPr>
              <a:defRPr/>
            </a:lvl1pPr>
          </a:lstStyle>
          <a:p>
            <a:pPr>
              <a:defRPr/>
            </a:pPr>
            <a:fld id="{5B57BB06-31A4-4B8B-BA3E-08A72779D506}" type="slidenum">
              <a:rPr lang="en-US" altLang="en-US"/>
              <a:pPr>
                <a:defRPr/>
              </a:pPr>
              <a:t>‹#›</a:t>
            </a:fld>
            <a:endParaRPr lang="en-US" altLang="en-US"/>
          </a:p>
        </p:txBody>
      </p:sp>
    </p:spTree>
    <p:extLst>
      <p:ext uri="{BB962C8B-B14F-4D97-AF65-F5344CB8AC3E}">
        <p14:creationId xmlns:p14="http://schemas.microsoft.com/office/powerpoint/2010/main" val="89819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3C18F23-84DF-4B84-8EED-CCDD7CF79FF1}" type="datetimeFigureOut">
              <a:rPr lang="en-US"/>
              <a:pPr>
                <a:defRPr/>
              </a:pPr>
              <a:t>5/6/2016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FD0BDAA-33B2-4298-B51D-8FBFB044EA19}" type="slidenum">
              <a:rPr lang="en-US" altLang="en-US"/>
              <a:pPr>
                <a:defRPr/>
              </a:pPr>
              <a:t>‹#›</a:t>
            </a:fld>
            <a:endParaRPr lang="en-US" altLang="en-US"/>
          </a:p>
        </p:txBody>
      </p:sp>
    </p:spTree>
    <p:extLst>
      <p:ext uri="{BB962C8B-B14F-4D97-AF65-F5344CB8AC3E}">
        <p14:creationId xmlns:p14="http://schemas.microsoft.com/office/powerpoint/2010/main" val="1058325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02530E3-FA0F-49CB-8678-D9A707F06F9C}" type="datetimeFigureOut">
              <a:rPr lang="en-US"/>
              <a:pPr>
                <a:defRPr/>
              </a:pPr>
              <a:t>5/6/2016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E70381-F97F-4AB3-8216-7FAA819973D7}" type="slidenum">
              <a:rPr lang="en-US" altLang="en-US"/>
              <a:pPr>
                <a:defRPr/>
              </a:pPr>
              <a:t>‹#›</a:t>
            </a:fld>
            <a:endParaRPr lang="en-US" altLang="en-US"/>
          </a:p>
        </p:txBody>
      </p:sp>
    </p:spTree>
    <p:extLst>
      <p:ext uri="{BB962C8B-B14F-4D97-AF65-F5344CB8AC3E}">
        <p14:creationId xmlns:p14="http://schemas.microsoft.com/office/powerpoint/2010/main" val="58996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2" name="Picture 23" descr="1_content"/>
          <p:cNvPicPr>
            <a:picLocks noChangeAspect="1" noChangeArrowheads="1"/>
          </p:cNvPicPr>
          <p:nvPr userDrawn="1"/>
        </p:nvPicPr>
        <p:blipFill>
          <a:blip r:embed="rId2">
            <a:extLst>
              <a:ext uri="{28A0092B-C50C-407E-A947-70E740481C1C}">
                <a14:useLocalDpi xmlns:a14="http://schemas.microsoft.com/office/drawing/2010/main" val="0"/>
              </a:ext>
            </a:extLst>
          </a:blip>
          <a:srcRect t="13264" b="77292"/>
          <a:stretch>
            <a:fillRect/>
          </a:stretch>
        </p:blipFill>
        <p:spPr bwMode="auto">
          <a:xfrm>
            <a:off x="0" y="0"/>
            <a:ext cx="91440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038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FA856545-12E8-438D-8EC5-3B6DA40ADB88}" type="datetimeFigureOut">
              <a:rPr lang="en-IN"/>
              <a:pPr>
                <a:defRPr/>
              </a:pPr>
              <a:t>06-05-2016</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1426D3F-E4E6-4B57-9AB6-391DF0ADAC3C}" type="slidenum">
              <a:rPr lang="en-IN"/>
              <a:pPr>
                <a:defRPr/>
              </a:pPr>
              <a:t>‹#›</a:t>
            </a:fld>
            <a:endParaRPr lang="en-IN"/>
          </a:p>
        </p:txBody>
      </p:sp>
    </p:spTree>
    <p:extLst>
      <p:ext uri="{BB962C8B-B14F-4D97-AF65-F5344CB8AC3E}">
        <p14:creationId xmlns:p14="http://schemas.microsoft.com/office/powerpoint/2010/main" val="86708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15D52513-D5F6-4079-8D57-52A1F5984C3A}" type="datetimeFigureOut">
              <a:rPr lang="en-IN"/>
              <a:pPr>
                <a:defRPr/>
              </a:pPr>
              <a:t>06-05-2016</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15AEC344-7E0C-4CE6-9B8F-099162E01F98}" type="slidenum">
              <a:rPr lang="en-IN"/>
              <a:pPr>
                <a:defRPr/>
              </a:pPr>
              <a:t>‹#›</a:t>
            </a:fld>
            <a:endParaRPr lang="en-IN"/>
          </a:p>
        </p:txBody>
      </p:sp>
    </p:spTree>
    <p:extLst>
      <p:ext uri="{BB962C8B-B14F-4D97-AF65-F5344CB8AC3E}">
        <p14:creationId xmlns:p14="http://schemas.microsoft.com/office/powerpoint/2010/main" val="562963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A597A0E-35BD-40E8-AB4D-5CC23B42B41A}" type="datetimeFigureOut">
              <a:rPr lang="en-IN"/>
              <a:pPr>
                <a:defRPr/>
              </a:pPr>
              <a:t>06-05-2016</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47EC54F8-020D-434D-A091-A2700FBEBE27}" type="slidenum">
              <a:rPr lang="en-IN"/>
              <a:pPr>
                <a:defRPr/>
              </a:pPr>
              <a:t>‹#›</a:t>
            </a:fld>
            <a:endParaRPr lang="en-IN"/>
          </a:p>
        </p:txBody>
      </p:sp>
    </p:spTree>
    <p:extLst>
      <p:ext uri="{BB962C8B-B14F-4D97-AF65-F5344CB8AC3E}">
        <p14:creationId xmlns:p14="http://schemas.microsoft.com/office/powerpoint/2010/main" val="3082039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3"/>
          <p:cNvSpPr>
            <a:spLocks noGrp="1"/>
          </p:cNvSpPr>
          <p:nvPr>
            <p:ph type="dt" sz="half" idx="10"/>
          </p:nvPr>
        </p:nvSpPr>
        <p:spPr/>
        <p:txBody>
          <a:bodyPr/>
          <a:lstStyle>
            <a:lvl1pPr>
              <a:defRPr/>
            </a:lvl1pPr>
          </a:lstStyle>
          <a:p>
            <a:pPr>
              <a:defRPr/>
            </a:pPr>
            <a:fld id="{FAAD1AF0-88B9-4BFE-A564-5CFEB0DCDF49}" type="datetimeFigureOut">
              <a:rPr lang="en-IN"/>
              <a:pPr>
                <a:defRPr/>
              </a:pPr>
              <a:t>06-05-2016</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46293742-6F0B-4578-94E1-101403A09E84}" type="slidenum">
              <a:rPr lang="en-IN"/>
              <a:pPr>
                <a:defRPr/>
              </a:pPr>
              <a:t>‹#›</a:t>
            </a:fld>
            <a:endParaRPr lang="en-IN"/>
          </a:p>
        </p:txBody>
      </p:sp>
    </p:spTree>
    <p:extLst>
      <p:ext uri="{BB962C8B-B14F-4D97-AF65-F5344CB8AC3E}">
        <p14:creationId xmlns:p14="http://schemas.microsoft.com/office/powerpoint/2010/main" val="2392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3"/>
          <p:cNvSpPr>
            <a:spLocks noGrp="1"/>
          </p:cNvSpPr>
          <p:nvPr>
            <p:ph type="dt" sz="half" idx="10"/>
          </p:nvPr>
        </p:nvSpPr>
        <p:spPr/>
        <p:txBody>
          <a:bodyPr/>
          <a:lstStyle>
            <a:lvl1pPr>
              <a:defRPr/>
            </a:lvl1pPr>
          </a:lstStyle>
          <a:p>
            <a:pPr>
              <a:defRPr/>
            </a:pPr>
            <a:fld id="{D4520C28-B098-4522-A0CA-3EAB5D4E8CB1}" type="datetimeFigureOut">
              <a:rPr lang="en-IN"/>
              <a:pPr>
                <a:defRPr/>
              </a:pPr>
              <a:t>06-05-2016</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92FD82D5-9D30-424F-BD42-3D3759474627}" type="slidenum">
              <a:rPr lang="en-IN"/>
              <a:pPr>
                <a:defRPr/>
              </a:pPr>
              <a:t>‹#›</a:t>
            </a:fld>
            <a:endParaRPr lang="en-IN"/>
          </a:p>
        </p:txBody>
      </p:sp>
    </p:spTree>
    <p:extLst>
      <p:ext uri="{BB962C8B-B14F-4D97-AF65-F5344CB8AC3E}">
        <p14:creationId xmlns:p14="http://schemas.microsoft.com/office/powerpoint/2010/main" val="42395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71712DE3-61F1-4D0A-9AB9-CC8D07BC1C67}" type="datetimeFigureOut">
              <a:rPr lang="en-IN"/>
              <a:pPr>
                <a:defRPr/>
              </a:pPr>
              <a:t>06-05-2016</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D699A9E5-F2B8-400E-915C-66AA0C5DCD70}" type="slidenum">
              <a:rPr lang="en-IN"/>
              <a:pPr>
                <a:defRPr/>
              </a:pPr>
              <a:t>‹#›</a:t>
            </a:fld>
            <a:endParaRPr lang="en-IN"/>
          </a:p>
        </p:txBody>
      </p:sp>
    </p:spTree>
    <p:extLst>
      <p:ext uri="{BB962C8B-B14F-4D97-AF65-F5344CB8AC3E}">
        <p14:creationId xmlns:p14="http://schemas.microsoft.com/office/powerpoint/2010/main" val="2434383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FE784F1-CB45-4B79-83B4-0DADDAF9D532}" type="datetimeFigureOut">
              <a:rPr lang="en-IN"/>
              <a:pPr>
                <a:defRPr/>
              </a:pPr>
              <a:t>06-05-2016</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039A0F27-C5F7-4869-8F06-409B89A6DDEB}" type="slidenum">
              <a:rPr lang="en-IN"/>
              <a:pPr>
                <a:defRPr/>
              </a:pPr>
              <a:t>‹#›</a:t>
            </a:fld>
            <a:endParaRPr lang="en-IN"/>
          </a:p>
        </p:txBody>
      </p:sp>
    </p:spTree>
    <p:extLst>
      <p:ext uri="{BB962C8B-B14F-4D97-AF65-F5344CB8AC3E}">
        <p14:creationId xmlns:p14="http://schemas.microsoft.com/office/powerpoint/2010/main" val="342677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23" descr="1_content"/>
          <p:cNvPicPr>
            <a:picLocks noChangeAspect="1" noChangeArrowheads="1"/>
          </p:cNvPicPr>
          <p:nvPr userDrawn="1"/>
        </p:nvPicPr>
        <p:blipFill>
          <a:blip r:embed="rId2">
            <a:extLst>
              <a:ext uri="{28A0092B-C50C-407E-A947-70E740481C1C}">
                <a14:useLocalDpi xmlns:a14="http://schemas.microsoft.com/office/drawing/2010/main" val="0"/>
              </a:ext>
            </a:extLst>
          </a:blip>
          <a:srcRect t="13264" b="77292"/>
          <a:stretch>
            <a:fillRect/>
          </a:stretch>
        </p:blipFill>
        <p:spPr bwMode="auto">
          <a:xfrm>
            <a:off x="0" y="0"/>
            <a:ext cx="91440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4790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2E05F7D-DB43-4449-8792-9814873DE746}" type="datetimeFigureOut">
              <a:rPr lang="en-IN"/>
              <a:pPr>
                <a:defRPr/>
              </a:pPr>
              <a:t>06-05-2016</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6BDE6D9E-ED21-4FA8-AAF6-7D4956EA713F}" type="slidenum">
              <a:rPr lang="en-IN"/>
              <a:pPr>
                <a:defRPr/>
              </a:pPr>
              <a:t>‹#›</a:t>
            </a:fld>
            <a:endParaRPr lang="en-IN"/>
          </a:p>
        </p:txBody>
      </p:sp>
    </p:spTree>
    <p:extLst>
      <p:ext uri="{BB962C8B-B14F-4D97-AF65-F5344CB8AC3E}">
        <p14:creationId xmlns:p14="http://schemas.microsoft.com/office/powerpoint/2010/main" val="2612400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FCC0BBE-80CC-4785-A3D9-AD9173CA47AF}" type="datetimeFigureOut">
              <a:rPr lang="en-IN"/>
              <a:pPr>
                <a:defRPr/>
              </a:pPr>
              <a:t>06-05-2016</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385A426F-7A6A-4835-ACDB-59E1FC223C54}" type="slidenum">
              <a:rPr lang="en-IN"/>
              <a:pPr>
                <a:defRPr/>
              </a:pPr>
              <a:t>‹#›</a:t>
            </a:fld>
            <a:endParaRPr lang="en-IN"/>
          </a:p>
        </p:txBody>
      </p:sp>
    </p:spTree>
    <p:extLst>
      <p:ext uri="{BB962C8B-B14F-4D97-AF65-F5344CB8AC3E}">
        <p14:creationId xmlns:p14="http://schemas.microsoft.com/office/powerpoint/2010/main" val="2229526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410334CE-1AA2-4908-9940-E44B5C90EE45}" type="datetimeFigureOut">
              <a:rPr lang="en-IN"/>
              <a:pPr>
                <a:defRPr/>
              </a:pPr>
              <a:t>06-05-2016</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0D60A90-4A57-478E-B87B-5EBD8F9D4AA1}" type="slidenum">
              <a:rPr lang="en-IN"/>
              <a:pPr>
                <a:defRPr/>
              </a:pPr>
              <a:t>‹#›</a:t>
            </a:fld>
            <a:endParaRPr lang="en-IN"/>
          </a:p>
        </p:txBody>
      </p:sp>
    </p:spTree>
    <p:extLst>
      <p:ext uri="{BB962C8B-B14F-4D97-AF65-F5344CB8AC3E}">
        <p14:creationId xmlns:p14="http://schemas.microsoft.com/office/powerpoint/2010/main" val="3011030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pPr>
              <a:defRPr/>
            </a:pPr>
            <a:fld id="{E7CF6654-E43A-461E-9CB4-A3500A9D3440}" type="datetimeFigureOut">
              <a:rPr lang="en-IN"/>
              <a:pPr>
                <a:defRPr/>
              </a:pPr>
              <a:t>06-05-2016</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D693420D-0B1F-454C-A6CE-457ADADBE7B0}" type="slidenum">
              <a:rPr lang="en-IN"/>
              <a:pPr>
                <a:defRPr/>
              </a:pPr>
              <a:t>‹#›</a:t>
            </a:fld>
            <a:endParaRPr lang="en-IN"/>
          </a:p>
        </p:txBody>
      </p:sp>
    </p:spTree>
    <p:extLst>
      <p:ext uri="{BB962C8B-B14F-4D97-AF65-F5344CB8AC3E}">
        <p14:creationId xmlns:p14="http://schemas.microsoft.com/office/powerpoint/2010/main" val="335091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B11EAC7-6982-4A2D-BC36-3195F51F9019}" type="datetimeFigureOut">
              <a:rPr lang="en-US"/>
              <a:pPr>
                <a:defRPr/>
              </a:pPr>
              <a:t>5/6/2016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6D293B-4757-487C-BCDD-3C5D562520F7}" type="slidenum">
              <a:rPr lang="en-US" altLang="en-US"/>
              <a:pPr>
                <a:defRPr/>
              </a:pPr>
              <a:t>‹#›</a:t>
            </a:fld>
            <a:endParaRPr lang="en-US" altLang="en-US"/>
          </a:p>
        </p:txBody>
      </p:sp>
    </p:spTree>
    <p:extLst>
      <p:ext uri="{BB962C8B-B14F-4D97-AF65-F5344CB8AC3E}">
        <p14:creationId xmlns:p14="http://schemas.microsoft.com/office/powerpoint/2010/main" val="257480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92CF98-2852-4B36-BC9B-20155F24BEEB}" type="datetimeFigureOut">
              <a:rPr lang="en-US"/>
              <a:pPr>
                <a:defRPr/>
              </a:pPr>
              <a:t>5/6/2016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08E131-F678-4397-A260-C76EA5683AC6}" type="slidenum">
              <a:rPr lang="en-US" altLang="en-US"/>
              <a:pPr>
                <a:defRPr/>
              </a:pPr>
              <a:t>‹#›</a:t>
            </a:fld>
            <a:endParaRPr lang="en-US" altLang="en-US"/>
          </a:p>
        </p:txBody>
      </p:sp>
    </p:spTree>
    <p:extLst>
      <p:ext uri="{BB962C8B-B14F-4D97-AF65-F5344CB8AC3E}">
        <p14:creationId xmlns:p14="http://schemas.microsoft.com/office/powerpoint/2010/main" val="340395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B27A70A-2528-4423-ACA3-4FE990D6D9CB}" type="datetimeFigureOut">
              <a:rPr lang="en-US"/>
              <a:pPr>
                <a:defRPr/>
              </a:pPr>
              <a:t>5/6/2016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94BE4AE-1EF5-48F1-8501-2419D4B3D374}" type="slidenum">
              <a:rPr lang="en-US" altLang="en-US"/>
              <a:pPr>
                <a:defRPr/>
              </a:pPr>
              <a:t>‹#›</a:t>
            </a:fld>
            <a:endParaRPr lang="en-US" altLang="en-US"/>
          </a:p>
        </p:txBody>
      </p:sp>
    </p:spTree>
    <p:extLst>
      <p:ext uri="{BB962C8B-B14F-4D97-AF65-F5344CB8AC3E}">
        <p14:creationId xmlns:p14="http://schemas.microsoft.com/office/powerpoint/2010/main" val="276002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59DE2BF-8A40-4AB2-96B3-0528B4BF9438}" type="datetimeFigureOut">
              <a:rPr lang="en-US"/>
              <a:pPr>
                <a:defRPr/>
              </a:pPr>
              <a:t>5/6/2016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874A3C0-0755-46DD-BCF2-EFD1ADA19259}" type="slidenum">
              <a:rPr lang="en-US" altLang="en-US"/>
              <a:pPr>
                <a:defRPr/>
              </a:pPr>
              <a:t>‹#›</a:t>
            </a:fld>
            <a:endParaRPr lang="en-US" altLang="en-US"/>
          </a:p>
        </p:txBody>
      </p:sp>
    </p:spTree>
    <p:extLst>
      <p:ext uri="{BB962C8B-B14F-4D97-AF65-F5344CB8AC3E}">
        <p14:creationId xmlns:p14="http://schemas.microsoft.com/office/powerpoint/2010/main" val="77771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98D065-6D1A-4C59-A021-95D280CC20FC}" type="datetimeFigureOut">
              <a:rPr lang="en-US"/>
              <a:pPr>
                <a:defRPr/>
              </a:pPr>
              <a:t>5/6/2016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31DD251-0E65-457A-B9BF-6695216CF0B3}" type="slidenum">
              <a:rPr lang="en-US" altLang="en-US"/>
              <a:pPr>
                <a:defRPr/>
              </a:pPr>
              <a:t>‹#›</a:t>
            </a:fld>
            <a:endParaRPr lang="en-US" altLang="en-US"/>
          </a:p>
        </p:txBody>
      </p:sp>
    </p:spTree>
    <p:extLst>
      <p:ext uri="{BB962C8B-B14F-4D97-AF65-F5344CB8AC3E}">
        <p14:creationId xmlns:p14="http://schemas.microsoft.com/office/powerpoint/2010/main" val="204404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D89726D-6D72-4322-BDDA-FECE77964E17}" type="datetimeFigureOut">
              <a:rPr lang="en-US"/>
              <a:pPr>
                <a:defRPr/>
              </a:pPr>
              <a:t>5/6/2016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A85DA3-226C-45B5-B1EC-0D72CCDBC336}" type="slidenum">
              <a:rPr lang="en-US" altLang="en-US"/>
              <a:pPr>
                <a:defRPr/>
              </a:pPr>
              <a:t>‹#›</a:t>
            </a:fld>
            <a:endParaRPr lang="en-US" altLang="en-US"/>
          </a:p>
        </p:txBody>
      </p:sp>
    </p:spTree>
    <p:extLst>
      <p:ext uri="{BB962C8B-B14F-4D97-AF65-F5344CB8AC3E}">
        <p14:creationId xmlns:p14="http://schemas.microsoft.com/office/powerpoint/2010/main" val="150796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71C30C9-F93D-4507-9EB2-791ABB8E34CE}" type="datetimeFigureOut">
              <a:rPr lang="en-US"/>
              <a:pPr>
                <a:defRPr/>
              </a:pPr>
              <a:t>5/6/2016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24BAE5F-23DD-4440-8AE0-60ECE32523A4}" type="slidenum">
              <a:rPr lang="en-US" altLang="en-US"/>
              <a:pPr>
                <a:defRPr/>
              </a:pPr>
              <a:t>‹#›</a:t>
            </a:fld>
            <a:endParaRPr lang="en-US" altLang="en-US"/>
          </a:p>
        </p:txBody>
      </p:sp>
    </p:spTree>
    <p:extLst>
      <p:ext uri="{BB962C8B-B14F-4D97-AF65-F5344CB8AC3E}">
        <p14:creationId xmlns:p14="http://schemas.microsoft.com/office/powerpoint/2010/main" val="192001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DD7305B-969F-4771-8D43-815AB6F4F89C}" type="datetimeFigureOut">
              <a:rPr lang="en-US"/>
              <a:pPr>
                <a:defRPr/>
              </a:pPr>
              <a:t>5/6/2016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B3E6A31-45D0-4D16-B7C6-712AF35D360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3" r:id="rId1"/>
    <p:sldLayoutId id="2147484384" r:id="rId2"/>
    <p:sldLayoutId id="2147484363" r:id="rId3"/>
    <p:sldLayoutId id="2147484364" r:id="rId4"/>
    <p:sldLayoutId id="2147484365" r:id="rId5"/>
    <p:sldLayoutId id="2147484366" r:id="rId6"/>
    <p:sldLayoutId id="2147484367" r:id="rId7"/>
    <p:sldLayoutId id="2147484368" r:id="rId8"/>
    <p:sldLayoutId id="2147484369" r:id="rId9"/>
    <p:sldLayoutId id="2147484370" r:id="rId10"/>
    <p:sldLayoutId id="2147484371" r:id="rId11"/>
    <p:sldLayoutId id="2147484385"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2051"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0CB223A-1B0D-4182-9E5D-CC7EFEDF6582}" type="datetimeFigureOut">
              <a:rPr lang="en-IN"/>
              <a:pPr>
                <a:defRPr/>
              </a:pPr>
              <a:t>06-05-2016</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64AAE42-9C9A-4A9A-A80D-1DDF08C84A79}"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4372" r:id="rId1"/>
    <p:sldLayoutId id="2147484373" r:id="rId2"/>
    <p:sldLayoutId id="2147484374" r:id="rId3"/>
    <p:sldLayoutId id="2147484375" r:id="rId4"/>
    <p:sldLayoutId id="2147484376" r:id="rId5"/>
    <p:sldLayoutId id="2147484377" r:id="rId6"/>
    <p:sldLayoutId id="2147484378" r:id="rId7"/>
    <p:sldLayoutId id="2147484379" r:id="rId8"/>
    <p:sldLayoutId id="2147484380" r:id="rId9"/>
    <p:sldLayoutId id="2147484381" r:id="rId10"/>
    <p:sldLayoutId id="214748438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beginner-sql-tutorial.com/sql-where-clause.htm" TargetMode="External"/><Relationship Id="rId7" Type="http://schemas.openxmlformats.org/officeDocument/2006/relationships/hyperlink" Target="http://beginner-sql-tutorial.com/sql-delete-statement.htm"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beginner-sql-tutorial.com/sql-update-statement.htm" TargetMode="External"/><Relationship Id="rId5" Type="http://schemas.openxmlformats.org/officeDocument/2006/relationships/hyperlink" Target="http://beginner-sql-tutorial.com/sql-insert-statement.htm" TargetMode="External"/><Relationship Id="rId4" Type="http://schemas.openxmlformats.org/officeDocument/2006/relationships/hyperlink" Target="http://beginner-sql-tutorial.com/sql-select-statement.ht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4313" y="2967335"/>
            <a:ext cx="6315383"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Database Automation</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899898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512" y="1089025"/>
            <a:ext cx="7470775" cy="4016375"/>
          </a:xfrm>
          <a:prstGeom prst="rect">
            <a:avLst/>
          </a:prstGeom>
          <a:noFill/>
        </p:spPr>
        <p:txBody>
          <a:bodyPr>
            <a:spAutoFit/>
          </a:bodyPr>
          <a:lstStyle/>
          <a:p>
            <a:pPr eaLnBrk="1" fontAlgn="auto" hangingPunct="1">
              <a:spcBef>
                <a:spcPts val="0"/>
              </a:spcBef>
              <a:spcAft>
                <a:spcPts val="0"/>
              </a:spcAft>
              <a:defRPr/>
            </a:pPr>
            <a:r>
              <a:rPr lang="en-US" b="1" dirty="0" smtClean="0">
                <a:solidFill>
                  <a:srgbClr val="4472C4">
                    <a:lumMod val="75000"/>
                  </a:srgbClr>
                </a:solidFill>
                <a:latin typeface="Calibri" panose="020F0502020204030204"/>
                <a:cs typeface="+mn-cs"/>
              </a:rPr>
              <a:t>JOINS </a:t>
            </a:r>
            <a:r>
              <a:rPr lang="en-US" sz="2100" dirty="0">
                <a:solidFill>
                  <a:srgbClr val="4472C4">
                    <a:lumMod val="50000"/>
                  </a:srgbClr>
                </a:solidFill>
                <a:latin typeface="Calibri" panose="020F0502020204030204"/>
                <a:cs typeface="+mn-cs"/>
              </a:rPr>
              <a:t>: </a:t>
            </a:r>
            <a:r>
              <a:rPr lang="en-US" dirty="0">
                <a:solidFill>
                  <a:prstClr val="black"/>
                </a:solidFill>
                <a:latin typeface="Calibri" panose="020F0502020204030204"/>
                <a:cs typeface="+mn-cs"/>
              </a:rPr>
              <a:t>An SQL JOIN clause is used to combine rows from two or more tables, based on a common field between them. </a:t>
            </a:r>
          </a:p>
          <a:p>
            <a:pPr eaLnBrk="1" fontAlgn="auto" hangingPunct="1">
              <a:spcBef>
                <a:spcPts val="0"/>
              </a:spcBef>
              <a:spcAft>
                <a:spcPts val="0"/>
              </a:spcAft>
              <a:defRPr/>
            </a:pPr>
            <a:endParaRPr lang="en-US" dirty="0">
              <a:solidFill>
                <a:prstClr val="black"/>
              </a:solidFill>
              <a:latin typeface="Calibri" panose="020F0502020204030204"/>
              <a:cs typeface="+mn-cs"/>
            </a:endParaRPr>
          </a:p>
          <a:p>
            <a:pPr eaLnBrk="1" fontAlgn="auto" hangingPunct="1">
              <a:spcBef>
                <a:spcPts val="0"/>
              </a:spcBef>
              <a:spcAft>
                <a:spcPts val="0"/>
              </a:spcAft>
              <a:defRPr/>
            </a:pPr>
            <a:r>
              <a:rPr lang="en-US" dirty="0">
                <a:solidFill>
                  <a:prstClr val="black"/>
                </a:solidFill>
                <a:latin typeface="Calibri" panose="020F0502020204030204"/>
                <a:cs typeface="+mn-cs"/>
              </a:rPr>
              <a:t>There are different joins available in SQL as listed below.</a:t>
            </a:r>
          </a:p>
          <a:p>
            <a:pPr eaLnBrk="1" fontAlgn="auto" hangingPunct="1">
              <a:spcBef>
                <a:spcPts val="0"/>
              </a:spcBef>
              <a:spcAft>
                <a:spcPts val="0"/>
              </a:spcAft>
              <a:defRPr/>
            </a:pPr>
            <a:endParaRPr lang="en-US" dirty="0">
              <a:solidFill>
                <a:prstClr val="black"/>
              </a:solidFill>
              <a:latin typeface="Calibri" panose="020F0502020204030204"/>
              <a:cs typeface="+mn-cs"/>
            </a:endParaRPr>
          </a:p>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INNER JOIN</a:t>
            </a:r>
            <a:r>
              <a:rPr lang="en-US" dirty="0">
                <a:solidFill>
                  <a:prstClr val="black"/>
                </a:solidFill>
                <a:latin typeface="Calibri" panose="020F0502020204030204"/>
                <a:cs typeface="+mn-cs"/>
              </a:rPr>
              <a:t>: Returns all rows when there is at least one match in BOTH tables</a:t>
            </a:r>
          </a:p>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LEFT OUTER JOIN</a:t>
            </a:r>
            <a:r>
              <a:rPr lang="en-US" dirty="0">
                <a:solidFill>
                  <a:prstClr val="black"/>
                </a:solidFill>
                <a:latin typeface="Calibri" panose="020F0502020204030204"/>
                <a:cs typeface="+mn-cs"/>
              </a:rPr>
              <a:t>: Return all rows from the left table, and the matched rows from the right table</a:t>
            </a:r>
          </a:p>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RIGHT OUTER  JOIN</a:t>
            </a:r>
            <a:r>
              <a:rPr lang="en-US" dirty="0">
                <a:solidFill>
                  <a:prstClr val="black"/>
                </a:solidFill>
                <a:latin typeface="Calibri" panose="020F0502020204030204"/>
                <a:cs typeface="+mn-cs"/>
              </a:rPr>
              <a:t>: Return all rows from the right table, and the matched rows from the left table</a:t>
            </a:r>
          </a:p>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FULL  OUTER JOIN</a:t>
            </a:r>
            <a:r>
              <a:rPr lang="en-US" dirty="0">
                <a:solidFill>
                  <a:prstClr val="black"/>
                </a:solidFill>
                <a:latin typeface="Calibri" panose="020F0502020204030204"/>
                <a:cs typeface="+mn-cs"/>
              </a:rPr>
              <a:t>: Return all rows when there is a match in ONE of the tables</a:t>
            </a:r>
          </a:p>
          <a:p>
            <a:pPr eaLnBrk="1" fontAlgn="auto" hangingPunct="1">
              <a:spcBef>
                <a:spcPts val="0"/>
              </a:spcBef>
              <a:spcAft>
                <a:spcPts val="0"/>
              </a:spcAft>
              <a:defRPr/>
            </a:pPr>
            <a:endParaRPr lang="en-US" dirty="0">
              <a:solidFill>
                <a:prstClr val="black"/>
              </a:solidFill>
              <a:latin typeface="Calibri" panose="020F0502020204030204"/>
              <a:cs typeface="+mn-cs"/>
            </a:endParaRPr>
          </a:p>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INNER JOIN</a:t>
            </a:r>
            <a:r>
              <a:rPr lang="en-US" dirty="0">
                <a:solidFill>
                  <a:prstClr val="black"/>
                </a:solidFill>
                <a:latin typeface="Calibri" panose="020F0502020204030204"/>
                <a:cs typeface="+mn-cs"/>
              </a:rPr>
              <a:t>: The INNER JOIN keyword selects all rows from both tables as long as there is a match between the columns in both tables. </a:t>
            </a:r>
          </a:p>
        </p:txBody>
      </p:sp>
      <p:pic>
        <p:nvPicPr>
          <p:cNvPr id="11267" name="Picture 4" descr="SQL INN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194300"/>
            <a:ext cx="2532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657600" y="5105400"/>
            <a:ext cx="4824413" cy="12001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50000" t="50000" r="50000" b="50000"/>
            </a:path>
            <a:tileRect/>
          </a:gradFill>
          <a:scene3d>
            <a:camera prst="orthographicFront"/>
            <a:lightRig rig="threePt" dir="t"/>
          </a:scene3d>
          <a:sp3d>
            <a:bevelT w="114300" prst="artDeco"/>
          </a:sp3d>
        </p:spPr>
        <p:txBody>
          <a:bodyPr>
            <a:spAutoFit/>
          </a:bodyPr>
          <a:lstStyle/>
          <a:p>
            <a:pPr eaLnBrk="1" fontAlgn="auto" hangingPunct="1">
              <a:spcBef>
                <a:spcPts val="0"/>
              </a:spcBef>
              <a:spcAft>
                <a:spcPts val="0"/>
              </a:spcAft>
              <a:defRPr/>
            </a:pPr>
            <a:r>
              <a:rPr lang="en-US" b="1" i="1" dirty="0">
                <a:solidFill>
                  <a:schemeClr val="bg1"/>
                </a:solidFill>
                <a:latin typeface="Calibri" panose="020F0502020204030204"/>
                <a:cs typeface="+mn-cs"/>
              </a:rPr>
              <a:t>Syntax:</a:t>
            </a:r>
          </a:p>
          <a:p>
            <a:pPr eaLnBrk="1" fontAlgn="auto" hangingPunct="1">
              <a:spcBef>
                <a:spcPts val="0"/>
              </a:spcBef>
              <a:spcAft>
                <a:spcPts val="0"/>
              </a:spcAft>
              <a:defRPr/>
            </a:pPr>
            <a:r>
              <a:rPr lang="en-US" b="1" i="1" dirty="0">
                <a:solidFill>
                  <a:schemeClr val="bg1"/>
                </a:solidFill>
                <a:latin typeface="Calibri" panose="020F0502020204030204"/>
                <a:cs typeface="+mn-cs"/>
              </a:rPr>
              <a:t>SELECT column_name(s)</a:t>
            </a:r>
            <a:br>
              <a:rPr lang="en-US" b="1" i="1" dirty="0">
                <a:solidFill>
                  <a:schemeClr val="bg1"/>
                </a:solidFill>
                <a:latin typeface="Calibri" panose="020F0502020204030204"/>
                <a:cs typeface="+mn-cs"/>
              </a:rPr>
            </a:br>
            <a:r>
              <a:rPr lang="en-US" b="1" i="1" dirty="0">
                <a:solidFill>
                  <a:schemeClr val="bg1"/>
                </a:solidFill>
                <a:latin typeface="Calibri" panose="020F0502020204030204"/>
                <a:cs typeface="+mn-cs"/>
              </a:rPr>
              <a:t>FROM table1 INNER JOIN table2</a:t>
            </a:r>
            <a:br>
              <a:rPr lang="en-US" b="1" i="1" dirty="0">
                <a:solidFill>
                  <a:schemeClr val="bg1"/>
                </a:solidFill>
                <a:latin typeface="Calibri" panose="020F0502020204030204"/>
                <a:cs typeface="+mn-cs"/>
              </a:rPr>
            </a:br>
            <a:r>
              <a:rPr lang="en-US" b="1" i="1" dirty="0">
                <a:solidFill>
                  <a:schemeClr val="bg1"/>
                </a:solidFill>
                <a:latin typeface="Calibri" panose="020F0502020204030204"/>
                <a:cs typeface="+mn-cs"/>
              </a:rPr>
              <a:t>ON table1.column_name=table2.column_name;</a:t>
            </a:r>
          </a:p>
        </p:txBody>
      </p:sp>
      <p:sp>
        <p:nvSpPr>
          <p:cNvPr id="5" name="Rectangle 4"/>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JOINS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152400" y="838200"/>
            <a:ext cx="883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t>As an example, let's say that </a:t>
            </a:r>
            <a:r>
              <a:rPr lang="en-US" altLang="en-US" sz="1800" dirty="0" smtClean="0"/>
              <a:t>an Insurance company wants to know policy holders have added Driver to their policies, they </a:t>
            </a:r>
            <a:r>
              <a:rPr lang="en-US" altLang="en-US" sz="1800" dirty="0"/>
              <a:t>might create two tables. </a:t>
            </a:r>
          </a:p>
        </p:txBody>
      </p:sp>
      <p:sp>
        <p:nvSpPr>
          <p:cNvPr id="12292" name="Rectangle 2"/>
          <p:cNvSpPr>
            <a:spLocks noChangeArrowheads="1"/>
          </p:cNvSpPr>
          <p:nvPr/>
        </p:nvSpPr>
        <p:spPr bwMode="auto">
          <a:xfrm>
            <a:off x="176213" y="1582738"/>
            <a:ext cx="1804987" cy="33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Policy </a:t>
            </a:r>
            <a:r>
              <a:rPr lang="en-US" altLang="en-US" sz="1600" dirty="0">
                <a:latin typeface="adobe-garamond-pro"/>
              </a:rPr>
              <a:t>table</a:t>
            </a:r>
            <a:endParaRPr lang="en-US" altLang="en-US" sz="1600" dirty="0"/>
          </a:p>
        </p:txBody>
      </p:sp>
      <p:sp>
        <p:nvSpPr>
          <p:cNvPr id="12294" name="Rectangle 4"/>
          <p:cNvSpPr>
            <a:spLocks noChangeArrowheads="1"/>
          </p:cNvSpPr>
          <p:nvPr/>
        </p:nvSpPr>
        <p:spPr bwMode="auto">
          <a:xfrm>
            <a:off x="4141788" y="1565275"/>
            <a:ext cx="2438400" cy="339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Driver </a:t>
            </a:r>
            <a:r>
              <a:rPr lang="en-US" altLang="en-US" sz="1600" dirty="0">
                <a:latin typeface="adobe-garamond-pro"/>
              </a:rPr>
              <a:t>table</a:t>
            </a:r>
            <a:endParaRPr lang="en-US" altLang="en-US" sz="1600" dirty="0"/>
          </a:p>
        </p:txBody>
      </p:sp>
      <p:sp>
        <p:nvSpPr>
          <p:cNvPr id="5" name="Rectangle 5"/>
          <p:cNvSpPr>
            <a:spLocks noChangeArrowheads="1"/>
          </p:cNvSpPr>
          <p:nvPr/>
        </p:nvSpPr>
        <p:spPr bwMode="auto">
          <a:xfrm>
            <a:off x="228600" y="3883409"/>
            <a:ext cx="8763000" cy="830997"/>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a:noFill/>
          </a:ln>
          <a:effectLst/>
          <a:scene3d>
            <a:camera prst="orthographicFront"/>
            <a:lightRig rig="threePt" dir="t"/>
          </a:scene3d>
          <a:sp3d>
            <a:bevelT w="114300" prst="artDeco"/>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b="1" dirty="0" smtClean="0">
                <a:solidFill>
                  <a:schemeClr val="bg1"/>
                </a:solidFill>
                <a:latin typeface="+mn-lt"/>
              </a:rPr>
              <a:t>   Example for Inner Join Query:</a:t>
            </a:r>
          </a:p>
          <a:p>
            <a:pPr lvl="1">
              <a:defRPr/>
            </a:pPr>
            <a:r>
              <a:rPr lang="en-US" altLang="en-US" b="1" dirty="0">
                <a:solidFill>
                  <a:schemeClr val="bg1"/>
                </a:solidFill>
                <a:latin typeface="+mn-lt"/>
              </a:rPr>
              <a:t>SELECT policy.id,driver.first_name,driver.last_name,policy.premium,driver.ssn from Policy INNER JOIN Driver ON policy.id = </a:t>
            </a:r>
            <a:r>
              <a:rPr lang="en-US" altLang="en-US" b="1" dirty="0" err="1" smtClean="0">
                <a:solidFill>
                  <a:schemeClr val="bg1"/>
                </a:solidFill>
                <a:latin typeface="+mn-lt"/>
              </a:rPr>
              <a:t>driver.policy_id</a:t>
            </a:r>
            <a:r>
              <a:rPr lang="en-US" altLang="en-US" b="1" dirty="0" smtClean="0">
                <a:solidFill>
                  <a:schemeClr val="bg1"/>
                </a:solidFill>
                <a:latin typeface="+mn-lt"/>
              </a:rPr>
              <a:t>;</a:t>
            </a:r>
            <a:r>
              <a:rPr lang="en-US" altLang="en-US" sz="1400" dirty="0" smtClean="0">
                <a:latin typeface="adobe-garamond-pro"/>
              </a:rPr>
              <a:t>  </a:t>
            </a:r>
          </a:p>
        </p:txBody>
      </p:sp>
      <p:sp>
        <p:nvSpPr>
          <p:cNvPr id="12299" name="TextBox 5"/>
          <p:cNvSpPr txBox="1">
            <a:spLocks noChangeArrowheads="1"/>
          </p:cNvSpPr>
          <p:nvPr/>
        </p:nvSpPr>
        <p:spPr bwMode="auto">
          <a:xfrm>
            <a:off x="4514860" y="487680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dirty="0"/>
              <a:t>Result of the query</a:t>
            </a:r>
          </a:p>
        </p:txBody>
      </p:sp>
      <p:sp>
        <p:nvSpPr>
          <p:cNvPr id="10" name="Rectangle 9"/>
          <p:cNvSpPr/>
          <p:nvPr/>
        </p:nvSpPr>
        <p:spPr>
          <a:xfrm>
            <a:off x="152400" y="100013"/>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INNER JOIN </a:t>
            </a:r>
          </a:p>
        </p:txBody>
      </p:sp>
      <p:sp>
        <p:nvSpPr>
          <p:cNvPr id="2" name="Down Arrow 1"/>
          <p:cNvSpPr/>
          <p:nvPr/>
        </p:nvSpPr>
        <p:spPr>
          <a:xfrm>
            <a:off x="3905260" y="4876800"/>
            <a:ext cx="381000" cy="4810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aphicFrame>
        <p:nvGraphicFramePr>
          <p:cNvPr id="3" name="Table 2"/>
          <p:cNvGraphicFramePr>
            <a:graphicFrameLocks noGrp="1"/>
          </p:cNvGraphicFramePr>
          <p:nvPr>
            <p:extLst>
              <p:ext uri="{D42A27DB-BD31-4B8C-83A1-F6EECF244321}">
                <p14:modId xmlns:p14="http://schemas.microsoft.com/office/powerpoint/2010/main" val="2547851213"/>
              </p:ext>
            </p:extLst>
          </p:nvPr>
        </p:nvGraphicFramePr>
        <p:xfrm>
          <a:off x="176212" y="2019296"/>
          <a:ext cx="3557588" cy="1575402"/>
        </p:xfrm>
        <a:graphic>
          <a:graphicData uri="http://schemas.openxmlformats.org/drawingml/2006/table">
            <a:tbl>
              <a:tblPr>
                <a:tableStyleId>{5C22544A-7EE6-4342-B048-85BDC9FD1C3A}</a:tableStyleId>
              </a:tblPr>
              <a:tblGrid>
                <a:gridCol w="509588"/>
                <a:gridCol w="914400"/>
                <a:gridCol w="914400"/>
                <a:gridCol w="457200"/>
                <a:gridCol w="762000"/>
              </a:tblGrid>
              <a:tr h="223832">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eff_date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exp_date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state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a:effectLst/>
                        </a:rPr>
                        <a:t>premium</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23832">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5/5/2016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11/5/2016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832">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4/27/2016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10/28/2016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3456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832">
                <a:tc>
                  <a:txBody>
                    <a:bodyPr/>
                    <a:lstStyle/>
                    <a:p>
                      <a:pPr algn="ctr" fontAlgn="ctr"/>
                      <a:r>
                        <a:rPr lang="en-US" sz="1200" u="none" strike="noStrike">
                          <a:effectLst/>
                        </a:rPr>
                        <a:t>1006</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4/10/2016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10/11/2016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7634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832">
                <a:tc>
                  <a:txBody>
                    <a:bodyPr/>
                    <a:lstStyle/>
                    <a:p>
                      <a:pPr algn="ctr" fontAlgn="ctr"/>
                      <a:r>
                        <a:rPr lang="en-US" sz="1200" u="none" strike="noStrike">
                          <a:effectLst/>
                        </a:rPr>
                        <a:t>1004</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5/15/2016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11/16/2016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GA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8764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832">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6/17/2016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12/18/2016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GA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3832">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10/13/2012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9/13/2018</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SD</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5100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99252948"/>
              </p:ext>
            </p:extLst>
          </p:nvPr>
        </p:nvGraphicFramePr>
        <p:xfrm>
          <a:off x="3881437" y="2033524"/>
          <a:ext cx="4957765" cy="1552595"/>
        </p:xfrm>
        <a:graphic>
          <a:graphicData uri="http://schemas.openxmlformats.org/drawingml/2006/table">
            <a:tbl>
              <a:tblPr>
                <a:tableStyleId>{5C22544A-7EE6-4342-B048-85BDC9FD1C3A}</a:tableStyleId>
              </a:tblPr>
              <a:tblGrid>
                <a:gridCol w="546834"/>
                <a:gridCol w="696850"/>
                <a:gridCol w="894679"/>
                <a:gridCol w="838200"/>
                <a:gridCol w="977096"/>
                <a:gridCol w="1004106"/>
              </a:tblGrid>
              <a:tr h="232889">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policy_id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dob</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ssn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9951">
                <a:tc>
                  <a:txBody>
                    <a:bodyPr/>
                    <a:lstStyle/>
                    <a:p>
                      <a:pPr algn="ctr" fontAlgn="ctr"/>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Wahl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10/10/1980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8977789789</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951">
                <a:tc>
                  <a:txBody>
                    <a:bodyPr/>
                    <a:lstStyle/>
                    <a:p>
                      <a:pPr algn="ctr" fontAlgn="ctr"/>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1005</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John</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9/14/1973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951">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1010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Jacob</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11/20/1985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951">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Allen</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25/11/1982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951">
                <a:tc>
                  <a:txBody>
                    <a:bodyPr/>
                    <a:lstStyle/>
                    <a:p>
                      <a:pPr algn="ctr" fontAlgn="ctr"/>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err="1">
                          <a:effectLst/>
                        </a:rPr>
                        <a:t>Susen</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Miller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10/12/1987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9951">
                <a:tc>
                  <a:txBody>
                    <a:bodyPr/>
                    <a:lstStyle/>
                    <a:p>
                      <a:pPr algn="ctr" fontAlgn="ctr"/>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Lopez</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3/5/1970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35758289"/>
              </p:ext>
            </p:extLst>
          </p:nvPr>
        </p:nvGraphicFramePr>
        <p:xfrm>
          <a:off x="2133600" y="5448214"/>
          <a:ext cx="4876800" cy="1257385"/>
        </p:xfrm>
        <a:graphic>
          <a:graphicData uri="http://schemas.openxmlformats.org/drawingml/2006/table">
            <a:tbl>
              <a:tblPr>
                <a:tableStyleId>{5C22544A-7EE6-4342-B048-85BDC9FD1C3A}</a:tableStyleId>
              </a:tblPr>
              <a:tblGrid>
                <a:gridCol w="1144925"/>
                <a:gridCol w="902171"/>
                <a:gridCol w="902171"/>
                <a:gridCol w="855071"/>
                <a:gridCol w="1072462"/>
              </a:tblGrid>
              <a:tr h="251477">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premium</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ssn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51477">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Wahl</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8977789789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477">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477">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Lopez</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3456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477">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5100</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8977789792</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152400" y="838200"/>
            <a:ext cx="883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t>One more example : </a:t>
            </a:r>
          </a:p>
        </p:txBody>
      </p:sp>
      <p:sp>
        <p:nvSpPr>
          <p:cNvPr id="13315" name="Rectangle 2"/>
          <p:cNvSpPr>
            <a:spLocks noChangeArrowheads="1"/>
          </p:cNvSpPr>
          <p:nvPr/>
        </p:nvSpPr>
        <p:spPr bwMode="auto">
          <a:xfrm>
            <a:off x="1700212" y="1228725"/>
            <a:ext cx="1804988" cy="3381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Driver </a:t>
            </a:r>
            <a:r>
              <a:rPr lang="en-US" altLang="en-US" sz="1600" dirty="0">
                <a:latin typeface="adobe-garamond-pro"/>
              </a:rPr>
              <a:t>table</a:t>
            </a:r>
            <a:endParaRPr lang="en-US" altLang="en-US" sz="1600" dirty="0"/>
          </a:p>
        </p:txBody>
      </p:sp>
      <p:sp>
        <p:nvSpPr>
          <p:cNvPr id="13316" name="Rectangle 4"/>
          <p:cNvSpPr>
            <a:spLocks noChangeArrowheads="1"/>
          </p:cNvSpPr>
          <p:nvPr/>
        </p:nvSpPr>
        <p:spPr bwMode="auto">
          <a:xfrm>
            <a:off x="5486400" y="1143000"/>
            <a:ext cx="2438400" cy="339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Vehicle </a:t>
            </a:r>
            <a:r>
              <a:rPr lang="en-US" altLang="en-US" sz="1600" dirty="0">
                <a:latin typeface="adobe-garamond-pro"/>
              </a:rPr>
              <a:t>table</a:t>
            </a:r>
            <a:endParaRPr lang="en-US" altLang="en-US" sz="1600" dirty="0"/>
          </a:p>
        </p:txBody>
      </p:sp>
      <p:sp>
        <p:nvSpPr>
          <p:cNvPr id="5" name="Rectangle 5"/>
          <p:cNvSpPr>
            <a:spLocks noChangeArrowheads="1"/>
          </p:cNvSpPr>
          <p:nvPr/>
        </p:nvSpPr>
        <p:spPr bwMode="auto">
          <a:xfrm>
            <a:off x="331788" y="3318987"/>
            <a:ext cx="8763000" cy="1323439"/>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a:noFill/>
          </a:ln>
          <a:effectLst/>
          <a:scene3d>
            <a:camera prst="orthographicFront"/>
            <a:lightRig rig="threePt" dir="t"/>
          </a:scene3d>
          <a:sp3d>
            <a:bevelT w="114300" prst="artDeco"/>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b="1" dirty="0" smtClean="0">
                <a:solidFill>
                  <a:schemeClr val="bg1"/>
                </a:solidFill>
                <a:latin typeface="+mn-lt"/>
              </a:rPr>
              <a:t>   Example for Inner Join Query:</a:t>
            </a:r>
          </a:p>
          <a:p>
            <a:pPr lvl="1">
              <a:defRPr/>
            </a:pPr>
            <a:r>
              <a:rPr lang="en-IN" b="1" dirty="0" smtClean="0">
                <a:solidFill>
                  <a:schemeClr val="bg1"/>
                </a:solidFill>
                <a:latin typeface="+mn-lt"/>
              </a:rPr>
              <a:t>SELECT vehicle.id </a:t>
            </a:r>
            <a:r>
              <a:rPr lang="en-IN" b="1" dirty="0">
                <a:solidFill>
                  <a:schemeClr val="bg1"/>
                </a:solidFill>
                <a:latin typeface="+mn-lt"/>
              </a:rPr>
              <a:t>as </a:t>
            </a:r>
            <a:r>
              <a:rPr lang="en-IN" b="1" dirty="0" smtClean="0">
                <a:solidFill>
                  <a:schemeClr val="bg1"/>
                </a:solidFill>
                <a:latin typeface="+mn-lt"/>
              </a:rPr>
              <a:t>“</a:t>
            </a:r>
            <a:r>
              <a:rPr lang="en-IN" b="1" dirty="0" err="1" smtClean="0">
                <a:solidFill>
                  <a:schemeClr val="bg1"/>
                </a:solidFill>
                <a:latin typeface="+mn-lt"/>
              </a:rPr>
              <a:t>vehicleid</a:t>
            </a:r>
            <a:r>
              <a:rPr lang="en-IN" b="1" dirty="0" smtClean="0">
                <a:solidFill>
                  <a:schemeClr val="bg1"/>
                </a:solidFill>
                <a:latin typeface="+mn-lt"/>
              </a:rPr>
              <a:t>”,driver.id </a:t>
            </a:r>
            <a:r>
              <a:rPr lang="en-IN" b="1" dirty="0">
                <a:solidFill>
                  <a:schemeClr val="bg1"/>
                </a:solidFill>
                <a:latin typeface="+mn-lt"/>
              </a:rPr>
              <a:t>as </a:t>
            </a:r>
            <a:r>
              <a:rPr lang="en-IN" b="1" dirty="0" smtClean="0">
                <a:solidFill>
                  <a:schemeClr val="bg1"/>
                </a:solidFill>
                <a:latin typeface="+mn-lt"/>
              </a:rPr>
              <a:t>“</a:t>
            </a:r>
            <a:r>
              <a:rPr lang="en-IN" b="1" dirty="0" err="1" smtClean="0">
                <a:solidFill>
                  <a:schemeClr val="bg1"/>
                </a:solidFill>
                <a:latin typeface="+mn-lt"/>
              </a:rPr>
              <a:t>driverid</a:t>
            </a:r>
            <a:r>
              <a:rPr lang="en-IN" b="1" dirty="0" smtClean="0">
                <a:solidFill>
                  <a:schemeClr val="bg1"/>
                </a:solidFill>
                <a:latin typeface="+mn-lt"/>
              </a:rPr>
              <a:t>” ,</a:t>
            </a:r>
            <a:r>
              <a:rPr lang="en-IN" b="1" dirty="0" err="1" smtClean="0">
                <a:solidFill>
                  <a:schemeClr val="bg1"/>
                </a:solidFill>
                <a:latin typeface="+mn-lt"/>
              </a:rPr>
              <a:t>driver.state</a:t>
            </a:r>
            <a:r>
              <a:rPr lang="en-IN" b="1" dirty="0" smtClean="0">
                <a:solidFill>
                  <a:schemeClr val="bg1"/>
                </a:solidFill>
                <a:latin typeface="+mn-lt"/>
              </a:rPr>
              <a:t>, vehicle.model,vehicle.coverage </a:t>
            </a:r>
            <a:r>
              <a:rPr lang="en-IN" b="1" dirty="0">
                <a:solidFill>
                  <a:schemeClr val="bg1"/>
                </a:solidFill>
                <a:latin typeface="+mn-lt"/>
              </a:rPr>
              <a:t>from Driver INNER JOIN </a:t>
            </a:r>
            <a:r>
              <a:rPr lang="en-IN" b="1" dirty="0" smtClean="0">
                <a:solidFill>
                  <a:schemeClr val="bg1"/>
                </a:solidFill>
                <a:latin typeface="+mn-lt"/>
              </a:rPr>
              <a:t>Vehicle </a:t>
            </a:r>
            <a:r>
              <a:rPr lang="en-IN" b="1" dirty="0">
                <a:solidFill>
                  <a:schemeClr val="bg1"/>
                </a:solidFill>
                <a:latin typeface="+mn-lt"/>
              </a:rPr>
              <a:t>ON driver.id = </a:t>
            </a:r>
            <a:r>
              <a:rPr lang="en-IN" b="1" dirty="0" err="1">
                <a:solidFill>
                  <a:schemeClr val="bg1"/>
                </a:solidFill>
                <a:latin typeface="+mn-lt"/>
              </a:rPr>
              <a:t>vehicle.driver_id</a:t>
            </a:r>
            <a:r>
              <a:rPr lang="en-IN" b="1" dirty="0">
                <a:solidFill>
                  <a:schemeClr val="bg1"/>
                </a:solidFill>
                <a:latin typeface="+mn-lt"/>
              </a:rPr>
              <a:t>; </a:t>
            </a:r>
            <a:endParaRPr lang="en-US" altLang="en-US" b="1" dirty="0">
              <a:solidFill>
                <a:schemeClr val="bg1"/>
              </a:solidFill>
              <a:latin typeface="+mn-lt"/>
            </a:endParaRPr>
          </a:p>
          <a:p>
            <a:pPr>
              <a:defRPr/>
            </a:pPr>
            <a:r>
              <a:rPr lang="en-US" altLang="en-US" sz="1400" dirty="0" smtClean="0">
                <a:latin typeface="adobe-garamond-pro"/>
              </a:rPr>
              <a:t>  </a:t>
            </a:r>
          </a:p>
        </p:txBody>
      </p:sp>
      <p:sp>
        <p:nvSpPr>
          <p:cNvPr id="13320" name="TextBox 5"/>
          <p:cNvSpPr txBox="1">
            <a:spLocks noChangeArrowheads="1"/>
          </p:cNvSpPr>
          <p:nvPr/>
        </p:nvSpPr>
        <p:spPr bwMode="auto">
          <a:xfrm>
            <a:off x="4102100" y="4945073"/>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t>Result of the query</a:t>
            </a:r>
          </a:p>
        </p:txBody>
      </p:sp>
      <p:sp>
        <p:nvSpPr>
          <p:cNvPr id="10" name="Rectangle 9"/>
          <p:cNvSpPr/>
          <p:nvPr/>
        </p:nvSpPr>
        <p:spPr>
          <a:xfrm>
            <a:off x="152400" y="100013"/>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INNER JOIN (contd)</a:t>
            </a:r>
          </a:p>
        </p:txBody>
      </p:sp>
      <p:sp>
        <p:nvSpPr>
          <p:cNvPr id="2" name="Down Arrow 1"/>
          <p:cNvSpPr/>
          <p:nvPr/>
        </p:nvSpPr>
        <p:spPr>
          <a:xfrm>
            <a:off x="3478212" y="4808388"/>
            <a:ext cx="381000" cy="601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graphicFrame>
        <p:nvGraphicFramePr>
          <p:cNvPr id="3" name="Table 2"/>
          <p:cNvGraphicFramePr>
            <a:graphicFrameLocks noGrp="1"/>
          </p:cNvGraphicFramePr>
          <p:nvPr>
            <p:extLst>
              <p:ext uri="{D42A27DB-BD31-4B8C-83A1-F6EECF244321}">
                <p14:modId xmlns:p14="http://schemas.microsoft.com/office/powerpoint/2010/main" val="1850220555"/>
              </p:ext>
            </p:extLst>
          </p:nvPr>
        </p:nvGraphicFramePr>
        <p:xfrm>
          <a:off x="158751" y="1600201"/>
          <a:ext cx="4946648" cy="1386840"/>
        </p:xfrm>
        <a:graphic>
          <a:graphicData uri="http://schemas.openxmlformats.org/drawingml/2006/table">
            <a:tbl>
              <a:tblPr>
                <a:tableStyleId>{5C22544A-7EE6-4342-B048-85BDC9FD1C3A}</a:tableStyleId>
              </a:tblPr>
              <a:tblGrid>
                <a:gridCol w="514680"/>
                <a:gridCol w="836826"/>
                <a:gridCol w="958704"/>
                <a:gridCol w="958704"/>
                <a:gridCol w="798920"/>
                <a:gridCol w="878814"/>
              </a:tblGrid>
              <a:tr h="161925">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policy_id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dob</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ssn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61925">
                <a:tc>
                  <a:txBody>
                    <a:bodyPr/>
                    <a:lstStyle/>
                    <a:p>
                      <a:pPr algn="ctr" fontAlgn="ctr"/>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Wahl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10/10/1980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8977789789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9/14/1973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Jacob</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11/20/1985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25/11/1982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Miller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10/12/1987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Lopez</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3/5/1970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06509314"/>
              </p:ext>
            </p:extLst>
          </p:nvPr>
        </p:nvGraphicFramePr>
        <p:xfrm>
          <a:off x="5260975" y="1590101"/>
          <a:ext cx="3559175" cy="1386840"/>
        </p:xfrm>
        <a:graphic>
          <a:graphicData uri="http://schemas.openxmlformats.org/drawingml/2006/table">
            <a:tbl>
              <a:tblPr>
                <a:tableStyleId>{5C22544A-7EE6-4342-B048-85BDC9FD1C3A}</a:tableStyleId>
              </a:tblPr>
              <a:tblGrid>
                <a:gridCol w="587375"/>
                <a:gridCol w="704850"/>
                <a:gridCol w="742950"/>
                <a:gridCol w="685800"/>
                <a:gridCol w="838200"/>
              </a:tblGrid>
              <a:tr h="161925">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driver_id</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model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make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a:effectLst/>
                        </a:rPr>
                        <a:t>coverage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61925">
                <a:tc>
                  <a:txBody>
                    <a:bodyPr/>
                    <a:lstStyle/>
                    <a:p>
                      <a:pPr algn="ctr" fontAlgn="ctr"/>
                      <a:r>
                        <a:rPr lang="en-US" sz="1200" u="none" strike="noStrike">
                          <a:effectLst/>
                        </a:rPr>
                        <a:t>345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Toyota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234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Ford</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22000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Nissan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265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Bmw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341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Honda</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675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Audi</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150000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79933599"/>
              </p:ext>
            </p:extLst>
          </p:nvPr>
        </p:nvGraphicFramePr>
        <p:xfrm>
          <a:off x="2114550" y="5482452"/>
          <a:ext cx="4926012" cy="918050"/>
        </p:xfrm>
        <a:graphic>
          <a:graphicData uri="http://schemas.openxmlformats.org/drawingml/2006/table">
            <a:tbl>
              <a:tblPr>
                <a:tableStyleId>{5C22544A-7EE6-4342-B048-85BDC9FD1C3A}</a:tableStyleId>
              </a:tblPr>
              <a:tblGrid>
                <a:gridCol w="1156478"/>
                <a:gridCol w="911275"/>
                <a:gridCol w="911275"/>
                <a:gridCol w="863700"/>
                <a:gridCol w="1083284"/>
              </a:tblGrid>
              <a:tr h="239492">
                <a:tc>
                  <a:txBody>
                    <a:bodyPr/>
                    <a:lstStyle/>
                    <a:p>
                      <a:pPr algn="ctr" fontAlgn="b"/>
                      <a:r>
                        <a:rPr lang="en-US" sz="1400" u="none" strike="noStrike" dirty="0" err="1">
                          <a:effectLst/>
                        </a:rPr>
                        <a:t>vehicleid</a:t>
                      </a:r>
                      <a:endParaRPr lang="en-US" sz="1400" b="0" i="0" u="none" strike="noStrike" dirty="0">
                        <a:solidFill>
                          <a:srgbClr val="000000"/>
                        </a:solidFill>
                        <a:effectLst/>
                        <a:latin typeface="Calibri" panose="020F0502020204030204" pitchFamily="34" charset="0"/>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driverid</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state</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model</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dirty="0">
                          <a:effectLst/>
                        </a:rPr>
                        <a:t>coverage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26186">
                <a:tc>
                  <a:txBody>
                    <a:bodyPr/>
                    <a:lstStyle/>
                    <a:p>
                      <a:pPr algn="ctr" fontAlgn="b"/>
                      <a:r>
                        <a:rPr lang="en-US" sz="1200" u="none" strike="noStrike">
                          <a:effectLst/>
                        </a:rPr>
                        <a:t>345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Toyota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186">
                <a:tc>
                  <a:txBody>
                    <a:bodyPr/>
                    <a:lstStyle/>
                    <a:p>
                      <a:pPr algn="ctr" fontAlgn="b"/>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Nissan</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25000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186">
                <a:tc>
                  <a:txBody>
                    <a:bodyPr/>
                    <a:lstStyle/>
                    <a:p>
                      <a:pPr algn="ctr" fontAlgn="b"/>
                      <a:r>
                        <a:rPr lang="en-US" sz="1200" u="none" strike="noStrike">
                          <a:effectLst/>
                        </a:rPr>
                        <a:t>341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CA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Honda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80000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988" y="1101725"/>
            <a:ext cx="8396287" cy="1108075"/>
          </a:xfrm>
          <a:prstGeom prst="rect">
            <a:avLst/>
          </a:prstGeom>
          <a:noFill/>
        </p:spPr>
        <p:txBody>
          <a:bodyPr>
            <a:spAutoFit/>
          </a:bodyPr>
          <a:lstStyle/>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SQL LEFT OUTER JOIN Keyword:</a:t>
            </a:r>
          </a:p>
          <a:p>
            <a:pPr eaLnBrk="1" fontAlgn="auto" hangingPunct="1">
              <a:spcBef>
                <a:spcPts val="0"/>
              </a:spcBef>
              <a:spcAft>
                <a:spcPts val="0"/>
              </a:spcAft>
              <a:defRPr/>
            </a:pPr>
            <a:r>
              <a:rPr lang="en-US" sz="1600" dirty="0">
                <a:solidFill>
                  <a:prstClr val="black"/>
                </a:solidFill>
                <a:latin typeface="Calibri" panose="020F0502020204030204"/>
                <a:cs typeface="+mn-cs"/>
              </a:rPr>
              <a:t>The LEFT JOIN keyword returns all rows from the left table (table1), with the matching rows in the right table (table2). The result is NULL in the right side when there is no match. In some databases this is called as </a:t>
            </a:r>
            <a:r>
              <a:rPr lang="en-US" sz="1600" b="1" dirty="0">
                <a:solidFill>
                  <a:prstClr val="black"/>
                </a:solidFill>
                <a:latin typeface="Calibri" panose="020F0502020204030204"/>
                <a:cs typeface="+mn-cs"/>
              </a:rPr>
              <a:t>Left Outer Join.</a:t>
            </a:r>
            <a:endParaRPr lang="en-US" sz="1600" dirty="0">
              <a:solidFill>
                <a:prstClr val="black"/>
              </a:solidFill>
              <a:latin typeface="Calibri" panose="020F0502020204030204"/>
              <a:cs typeface="+mn-cs"/>
            </a:endParaRPr>
          </a:p>
        </p:txBody>
      </p:sp>
      <p:pic>
        <p:nvPicPr>
          <p:cNvPr id="15363" name="Picture 2" descr="SQL LEF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79650"/>
            <a:ext cx="173831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145798" y="2273300"/>
            <a:ext cx="3774238" cy="104644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1600" b="1" i="1" dirty="0">
                <a:solidFill>
                  <a:schemeClr val="bg1"/>
                </a:solidFill>
                <a:latin typeface="Calibri" panose="020F0502020204030204"/>
                <a:cs typeface="+mn-cs"/>
              </a:rPr>
              <a:t>Syntax: </a:t>
            </a:r>
          </a:p>
          <a:p>
            <a:pPr eaLnBrk="1" fontAlgn="auto" hangingPunct="1">
              <a:spcBef>
                <a:spcPts val="0"/>
              </a:spcBef>
              <a:spcAft>
                <a:spcPts val="0"/>
              </a:spcAft>
              <a:defRPr/>
            </a:pPr>
            <a:r>
              <a:rPr lang="en-US" sz="1400" b="1" i="1" dirty="0">
                <a:solidFill>
                  <a:schemeClr val="bg1"/>
                </a:solidFill>
                <a:latin typeface="Calibri" panose="020F0502020204030204"/>
                <a:cs typeface="+mn-cs"/>
              </a:rPr>
              <a:t>SELECT column_name(s)</a:t>
            </a:r>
            <a:br>
              <a:rPr lang="en-US" sz="1400" b="1" i="1" dirty="0">
                <a:solidFill>
                  <a:schemeClr val="bg1"/>
                </a:solidFill>
                <a:latin typeface="Calibri" panose="020F0502020204030204"/>
                <a:cs typeface="+mn-cs"/>
              </a:rPr>
            </a:br>
            <a:r>
              <a:rPr lang="en-US" sz="1400" b="1" i="1" dirty="0">
                <a:solidFill>
                  <a:schemeClr val="bg1"/>
                </a:solidFill>
                <a:latin typeface="Calibri" panose="020F0502020204030204"/>
                <a:cs typeface="+mn-cs"/>
              </a:rPr>
              <a:t>FROM table1 LEFT OUTER JOIN table2</a:t>
            </a:r>
            <a:br>
              <a:rPr lang="en-US" sz="1400" b="1" i="1" dirty="0">
                <a:solidFill>
                  <a:schemeClr val="bg1"/>
                </a:solidFill>
                <a:latin typeface="Calibri" panose="020F0502020204030204"/>
                <a:cs typeface="+mn-cs"/>
              </a:rPr>
            </a:br>
            <a:r>
              <a:rPr lang="en-US" sz="1400" b="1" i="1" dirty="0">
                <a:solidFill>
                  <a:schemeClr val="bg1"/>
                </a:solidFill>
                <a:latin typeface="Calibri" panose="020F0502020204030204"/>
                <a:cs typeface="+mn-cs"/>
              </a:rPr>
              <a:t>ON table1.column_name=table2.column_name</a:t>
            </a:r>
            <a:r>
              <a:rPr lang="en-US" b="1" i="1" dirty="0">
                <a:solidFill>
                  <a:schemeClr val="bg1"/>
                </a:solidFill>
                <a:latin typeface="Calibri" panose="020F0502020204030204"/>
                <a:cs typeface="+mn-cs"/>
              </a:rPr>
              <a:t>;</a:t>
            </a:r>
          </a:p>
        </p:txBody>
      </p:sp>
      <p:sp>
        <p:nvSpPr>
          <p:cNvPr id="8" name="Rectangle 7"/>
          <p:cNvSpPr/>
          <p:nvPr/>
        </p:nvSpPr>
        <p:spPr>
          <a:xfrm>
            <a:off x="152400" y="100013"/>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LEFT OUTER JOIN </a:t>
            </a:r>
          </a:p>
        </p:txBody>
      </p:sp>
      <p:sp>
        <p:nvSpPr>
          <p:cNvPr id="7" name="Rectangle 11"/>
          <p:cNvSpPr>
            <a:spLocks noChangeArrowheads="1"/>
          </p:cNvSpPr>
          <p:nvPr/>
        </p:nvSpPr>
        <p:spPr bwMode="auto">
          <a:xfrm>
            <a:off x="609600" y="3647708"/>
            <a:ext cx="7924800" cy="830997"/>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a:noFill/>
          </a:ln>
          <a:effectLst/>
          <a:scene3d>
            <a:camera prst="orthographicFront"/>
            <a:lightRig rig="threePt" dir="t"/>
          </a:scene3d>
          <a:sp3d>
            <a:bevelT/>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b="1" i="1" dirty="0" smtClean="0">
                <a:solidFill>
                  <a:schemeClr val="bg1"/>
                </a:solidFill>
                <a:latin typeface="+mn-lt"/>
              </a:rPr>
              <a:t>   </a:t>
            </a:r>
            <a:r>
              <a:rPr lang="en-US" altLang="en-US" b="1" dirty="0" smtClean="0">
                <a:solidFill>
                  <a:schemeClr val="bg1"/>
                </a:solidFill>
                <a:latin typeface="+mn-lt"/>
              </a:rPr>
              <a:t>Example for Left Outer Join Query:</a:t>
            </a:r>
          </a:p>
          <a:p>
            <a:pPr lvl="1">
              <a:defRPr/>
            </a:pPr>
            <a:r>
              <a:rPr lang="en-US" altLang="en-US" b="1" dirty="0">
                <a:solidFill>
                  <a:schemeClr val="bg1"/>
                </a:solidFill>
                <a:latin typeface="+mn-lt"/>
              </a:rPr>
              <a:t>SELECT </a:t>
            </a:r>
            <a:r>
              <a:rPr lang="en-US" altLang="en-US" b="1" dirty="0" smtClean="0">
                <a:solidFill>
                  <a:schemeClr val="bg1"/>
                </a:solidFill>
                <a:latin typeface="+mn-lt"/>
              </a:rPr>
              <a:t>policy.id,driver.first_name,driver.last_name,policy.premium,driver.ssn </a:t>
            </a:r>
            <a:r>
              <a:rPr lang="en-US" altLang="en-US" b="1" dirty="0">
                <a:solidFill>
                  <a:schemeClr val="bg1"/>
                </a:solidFill>
                <a:latin typeface="+mn-lt"/>
              </a:rPr>
              <a:t>from Policy LEFT OUTER JOIN Driver ON policy.id = </a:t>
            </a:r>
            <a:r>
              <a:rPr lang="en-US" altLang="en-US" b="1" dirty="0" err="1" smtClean="0">
                <a:solidFill>
                  <a:schemeClr val="bg1"/>
                </a:solidFill>
                <a:latin typeface="+mn-lt"/>
              </a:rPr>
              <a:t>driver.policy_id</a:t>
            </a:r>
            <a:r>
              <a:rPr lang="en-US" altLang="en-US" b="1" dirty="0" smtClean="0">
                <a:solidFill>
                  <a:schemeClr val="bg1"/>
                </a:solidFill>
                <a:latin typeface="+mn-lt"/>
              </a:rPr>
              <a:t>;</a:t>
            </a:r>
            <a:r>
              <a:rPr lang="en-US" altLang="en-US" sz="1300" b="1" i="1" dirty="0" smtClean="0">
                <a:solidFill>
                  <a:schemeClr val="bg1"/>
                </a:solidFill>
                <a:latin typeface="adobe-garamond-pro"/>
              </a:rPr>
              <a:t>  </a:t>
            </a:r>
            <a:endParaRPr lang="en-US" altLang="en-US" sz="7600" b="1" i="1" dirty="0" smtClean="0">
              <a:solidFill>
                <a:schemeClr val="bg1"/>
              </a:solidFill>
              <a:latin typeface="adobe-garamond-pro"/>
            </a:endParaRPr>
          </a:p>
        </p:txBody>
      </p:sp>
      <p:sp>
        <p:nvSpPr>
          <p:cNvPr id="3" name="Down Arrow 2"/>
          <p:cNvSpPr/>
          <p:nvPr/>
        </p:nvSpPr>
        <p:spPr>
          <a:xfrm>
            <a:off x="3522662" y="4572000"/>
            <a:ext cx="290513" cy="5599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5373" name="TextBox 5"/>
          <p:cNvSpPr txBox="1">
            <a:spLocks noChangeArrowheads="1"/>
          </p:cNvSpPr>
          <p:nvPr/>
        </p:nvSpPr>
        <p:spPr bwMode="auto">
          <a:xfrm>
            <a:off x="3949700" y="4648200"/>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dirty="0"/>
              <a:t>Result of the query</a:t>
            </a:r>
          </a:p>
        </p:txBody>
      </p:sp>
      <p:graphicFrame>
        <p:nvGraphicFramePr>
          <p:cNvPr id="5" name="Table 4"/>
          <p:cNvGraphicFramePr>
            <a:graphicFrameLocks noGrp="1"/>
          </p:cNvGraphicFramePr>
          <p:nvPr>
            <p:extLst>
              <p:ext uri="{D42A27DB-BD31-4B8C-83A1-F6EECF244321}">
                <p14:modId xmlns:p14="http://schemas.microsoft.com/office/powerpoint/2010/main" val="3178238341"/>
              </p:ext>
            </p:extLst>
          </p:nvPr>
        </p:nvGraphicFramePr>
        <p:xfrm>
          <a:off x="2133600" y="5270500"/>
          <a:ext cx="4876800" cy="1386840"/>
        </p:xfrm>
        <a:graphic>
          <a:graphicData uri="http://schemas.openxmlformats.org/drawingml/2006/table">
            <a:tbl>
              <a:tblPr>
                <a:tableStyleId>{5C22544A-7EE6-4342-B048-85BDC9FD1C3A}</a:tableStyleId>
              </a:tblPr>
              <a:tblGrid>
                <a:gridCol w="1144925"/>
                <a:gridCol w="902171"/>
                <a:gridCol w="902171"/>
                <a:gridCol w="855071"/>
                <a:gridCol w="1072462"/>
              </a:tblGrid>
              <a:tr h="161925">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a:effectLst/>
                        </a:rPr>
                        <a:t>premium</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ssn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161925">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Wahl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8977789789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Lopez</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3456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null</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7634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8764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Jacob</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61925">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5100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8977789792</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066800"/>
            <a:ext cx="8583613" cy="1016000"/>
          </a:xfrm>
          <a:prstGeom prst="rect">
            <a:avLst/>
          </a:prstGeom>
          <a:noFill/>
        </p:spPr>
        <p:txBody>
          <a:bodyPr>
            <a:spAutoFit/>
          </a:bodyPr>
          <a:lstStyle/>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SQL RIGHT OUTER JOIN Keyword: </a:t>
            </a:r>
            <a:endParaRPr lang="en-US" b="1" dirty="0">
              <a:solidFill>
                <a:prstClr val="black"/>
              </a:solidFill>
              <a:latin typeface="Calibri" panose="020F0502020204030204"/>
              <a:cs typeface="+mn-cs"/>
            </a:endParaRPr>
          </a:p>
          <a:p>
            <a:pPr eaLnBrk="1" fontAlgn="auto" hangingPunct="1">
              <a:spcBef>
                <a:spcPts val="0"/>
              </a:spcBef>
              <a:spcAft>
                <a:spcPts val="0"/>
              </a:spcAft>
              <a:defRPr/>
            </a:pPr>
            <a:r>
              <a:rPr lang="en-US" sz="1400" dirty="0">
                <a:solidFill>
                  <a:prstClr val="black"/>
                </a:solidFill>
                <a:latin typeface="Calibri" panose="020F0502020204030204"/>
                <a:cs typeface="+mn-cs"/>
              </a:rPr>
              <a:t>The RIGHT JOIN keyword returns all rows from the right table (table2), with the matching rows in the left table (table1). The result is NULL in the left side when there is no match. In some databases this is called as </a:t>
            </a:r>
            <a:r>
              <a:rPr lang="en-US" sz="1400" b="1" dirty="0">
                <a:solidFill>
                  <a:prstClr val="black"/>
                </a:solidFill>
                <a:latin typeface="Calibri" panose="020F0502020204030204"/>
                <a:cs typeface="+mn-cs"/>
              </a:rPr>
              <a:t>Right Outer Join.</a:t>
            </a:r>
            <a:endParaRPr lang="en-US" sz="1400" dirty="0">
              <a:solidFill>
                <a:prstClr val="black"/>
              </a:solidFill>
              <a:latin typeface="Calibri" panose="020F0502020204030204"/>
              <a:cs typeface="+mn-cs"/>
            </a:endParaRPr>
          </a:p>
        </p:txBody>
      </p:sp>
      <p:pic>
        <p:nvPicPr>
          <p:cNvPr id="16387" name="Picture 4" descr="SQL RIGHT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82800"/>
            <a:ext cx="2286000"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810000" y="2082800"/>
            <a:ext cx="3962400" cy="1076325"/>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scene3d>
            <a:camera prst="orthographicFront"/>
            <a:lightRig rig="threePt" dir="t"/>
          </a:scene3d>
          <a:sp3d>
            <a:bevelT/>
          </a:sp3d>
        </p:spPr>
        <p:txBody>
          <a:bodyPr>
            <a:spAutoFit/>
          </a:bodyPr>
          <a:lstStyle/>
          <a:p>
            <a:pPr eaLnBrk="1" fontAlgn="auto" hangingPunct="1">
              <a:spcBef>
                <a:spcPts val="0"/>
              </a:spcBef>
              <a:spcAft>
                <a:spcPts val="0"/>
              </a:spcAft>
              <a:defRPr/>
            </a:pPr>
            <a:r>
              <a:rPr lang="en-US" b="1" i="1" dirty="0">
                <a:solidFill>
                  <a:schemeClr val="bg1"/>
                </a:solidFill>
                <a:latin typeface="Calibri" panose="020F0502020204030204"/>
                <a:cs typeface="+mn-cs"/>
              </a:rPr>
              <a:t>Syntax: </a:t>
            </a:r>
          </a:p>
          <a:p>
            <a:pPr eaLnBrk="1" fontAlgn="auto" hangingPunct="1">
              <a:spcBef>
                <a:spcPts val="0"/>
              </a:spcBef>
              <a:spcAft>
                <a:spcPts val="0"/>
              </a:spcAft>
              <a:defRPr/>
            </a:pPr>
            <a:r>
              <a:rPr lang="en-US" sz="1400" b="1" i="1" dirty="0">
                <a:solidFill>
                  <a:schemeClr val="bg1"/>
                </a:solidFill>
                <a:latin typeface="Calibri" panose="020F0502020204030204"/>
                <a:cs typeface="+mn-cs"/>
              </a:rPr>
              <a:t>SELECT column_name(s)</a:t>
            </a:r>
            <a:br>
              <a:rPr lang="en-US" sz="1400" b="1" i="1" dirty="0">
                <a:solidFill>
                  <a:schemeClr val="bg1"/>
                </a:solidFill>
                <a:latin typeface="Calibri" panose="020F0502020204030204"/>
                <a:cs typeface="+mn-cs"/>
              </a:rPr>
            </a:br>
            <a:r>
              <a:rPr lang="en-US" sz="1400" b="1" i="1" dirty="0">
                <a:solidFill>
                  <a:schemeClr val="bg1"/>
                </a:solidFill>
                <a:latin typeface="Calibri" panose="020F0502020204030204"/>
                <a:cs typeface="+mn-cs"/>
              </a:rPr>
              <a:t>FROM table1  RIGHT OUTER JOIN table2</a:t>
            </a:r>
            <a:br>
              <a:rPr lang="en-US" sz="1400" b="1" i="1" dirty="0">
                <a:solidFill>
                  <a:schemeClr val="bg1"/>
                </a:solidFill>
                <a:latin typeface="Calibri" panose="020F0502020204030204"/>
                <a:cs typeface="+mn-cs"/>
              </a:rPr>
            </a:br>
            <a:r>
              <a:rPr lang="en-US" sz="1400" b="1" i="1" dirty="0">
                <a:solidFill>
                  <a:schemeClr val="bg1"/>
                </a:solidFill>
                <a:latin typeface="Calibri" panose="020F0502020204030204"/>
                <a:cs typeface="+mn-cs"/>
              </a:rPr>
              <a:t>ON table1.column_name=table2.column_name</a:t>
            </a:r>
            <a:r>
              <a:rPr lang="en-US" b="1" i="1" dirty="0">
                <a:solidFill>
                  <a:schemeClr val="bg1"/>
                </a:solidFill>
                <a:latin typeface="Calibri" panose="020F0502020204030204"/>
                <a:cs typeface="+mn-cs"/>
              </a:rPr>
              <a:t>;</a:t>
            </a:r>
          </a:p>
        </p:txBody>
      </p:sp>
      <p:sp>
        <p:nvSpPr>
          <p:cNvPr id="6" name="Rectangle 5"/>
          <p:cNvSpPr/>
          <p:nvPr/>
        </p:nvSpPr>
        <p:spPr>
          <a:xfrm>
            <a:off x="152400" y="100013"/>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RIGHT OUTER JOIN </a:t>
            </a:r>
          </a:p>
        </p:txBody>
      </p:sp>
      <p:sp>
        <p:nvSpPr>
          <p:cNvPr id="8" name="Rectangle 11"/>
          <p:cNvSpPr>
            <a:spLocks noChangeArrowheads="1"/>
          </p:cNvSpPr>
          <p:nvPr/>
        </p:nvSpPr>
        <p:spPr bwMode="auto">
          <a:xfrm>
            <a:off x="609600" y="3647708"/>
            <a:ext cx="7924800" cy="830997"/>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a:noFill/>
          </a:ln>
          <a:effectLst/>
          <a:scene3d>
            <a:camera prst="orthographicFront"/>
            <a:lightRig rig="threePt" dir="t"/>
          </a:scene3d>
          <a:sp3d>
            <a:bevelT/>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1600" b="1" i="1" dirty="0" smtClean="0">
                <a:solidFill>
                  <a:schemeClr val="bg1"/>
                </a:solidFill>
                <a:latin typeface="+mn-lt"/>
              </a:rPr>
              <a:t>   </a:t>
            </a:r>
            <a:r>
              <a:rPr lang="en-US" altLang="en-US" b="1" dirty="0" smtClean="0">
                <a:solidFill>
                  <a:schemeClr val="bg1"/>
                </a:solidFill>
                <a:latin typeface="+mn-lt"/>
              </a:rPr>
              <a:t>Example for Right Outer Join Query:</a:t>
            </a:r>
          </a:p>
          <a:p>
            <a:pPr lvl="1">
              <a:defRPr/>
            </a:pPr>
            <a:r>
              <a:rPr lang="en-US" altLang="en-US" b="1" i="1" dirty="0">
                <a:solidFill>
                  <a:schemeClr val="bg1"/>
                </a:solidFill>
                <a:latin typeface="+mn-lt"/>
              </a:rPr>
              <a:t>SELECT policy.id,driver.first_name,driver.last_name,policy.premium,driver.dob from Policy RIGHT OUTER JOIN Driver ON policy.id = </a:t>
            </a:r>
            <a:r>
              <a:rPr lang="en-US" altLang="en-US" b="1" i="1" dirty="0" err="1">
                <a:solidFill>
                  <a:schemeClr val="bg1"/>
                </a:solidFill>
                <a:latin typeface="+mn-lt"/>
              </a:rPr>
              <a:t>driver.policy_id</a:t>
            </a:r>
            <a:r>
              <a:rPr lang="en-US" altLang="en-US" b="1" i="1" dirty="0" smtClean="0">
                <a:solidFill>
                  <a:schemeClr val="bg1"/>
                </a:solidFill>
                <a:latin typeface="+mn-lt"/>
              </a:rPr>
              <a:t>  </a:t>
            </a:r>
          </a:p>
        </p:txBody>
      </p:sp>
      <p:sp>
        <p:nvSpPr>
          <p:cNvPr id="9" name="Down Arrow 8"/>
          <p:cNvSpPr/>
          <p:nvPr/>
        </p:nvSpPr>
        <p:spPr>
          <a:xfrm>
            <a:off x="3333750" y="4583113"/>
            <a:ext cx="290513" cy="4206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6397" name="TextBox 5"/>
          <p:cNvSpPr txBox="1">
            <a:spLocks noChangeArrowheads="1"/>
          </p:cNvSpPr>
          <p:nvPr/>
        </p:nvSpPr>
        <p:spPr bwMode="auto">
          <a:xfrm>
            <a:off x="3703638" y="4583113"/>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t>Result of the query</a:t>
            </a:r>
          </a:p>
        </p:txBody>
      </p:sp>
      <p:graphicFrame>
        <p:nvGraphicFramePr>
          <p:cNvPr id="3" name="Table 2"/>
          <p:cNvGraphicFramePr>
            <a:graphicFrameLocks noGrp="1"/>
          </p:cNvGraphicFramePr>
          <p:nvPr>
            <p:extLst>
              <p:ext uri="{D42A27DB-BD31-4B8C-83A1-F6EECF244321}">
                <p14:modId xmlns:p14="http://schemas.microsoft.com/office/powerpoint/2010/main" val="748409381"/>
              </p:ext>
            </p:extLst>
          </p:nvPr>
        </p:nvGraphicFramePr>
        <p:xfrm>
          <a:off x="1819274" y="5141674"/>
          <a:ext cx="5038725" cy="1496976"/>
        </p:xfrm>
        <a:graphic>
          <a:graphicData uri="http://schemas.openxmlformats.org/drawingml/2006/table">
            <a:tbl>
              <a:tblPr>
                <a:tableStyleId>{5C22544A-7EE6-4342-B048-85BDC9FD1C3A}</a:tableStyleId>
              </a:tblPr>
              <a:tblGrid>
                <a:gridCol w="1182940"/>
                <a:gridCol w="932126"/>
                <a:gridCol w="932126"/>
                <a:gridCol w="883462"/>
                <a:gridCol w="1108071"/>
              </a:tblGrid>
              <a:tr h="223159">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first_name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premium</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dob</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0761">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Wahl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10/10/1980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761">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null</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9/14/1973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761">
                <a:tc>
                  <a:txBody>
                    <a:bodyPr/>
                    <a:lstStyle/>
                    <a:p>
                      <a:pPr algn="ctr" fontAlgn="b"/>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Jacob</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11/20/1985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761">
                <a:tc>
                  <a:txBody>
                    <a:bodyPr/>
                    <a:lstStyle/>
                    <a:p>
                      <a:pPr algn="ctr" fontAlgn="b"/>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5100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25/11/1982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761">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Miller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10/12/1987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761">
                <a:tc>
                  <a:txBody>
                    <a:bodyPr/>
                    <a:lstStyle/>
                    <a:p>
                      <a:pPr algn="ctr" fontAlgn="b"/>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Lopez</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3456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3/5/1970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288" y="979488"/>
            <a:ext cx="8562975" cy="800100"/>
          </a:xfrm>
          <a:prstGeom prst="rect">
            <a:avLst/>
          </a:prstGeom>
          <a:noFill/>
        </p:spPr>
        <p:txBody>
          <a:bodyPr>
            <a:spAutoFit/>
          </a:bodyPr>
          <a:lstStyle/>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SQL FULL OUTER JOIN Keyword: </a:t>
            </a:r>
          </a:p>
          <a:p>
            <a:pPr eaLnBrk="1" fontAlgn="auto" hangingPunct="1">
              <a:spcBef>
                <a:spcPts val="0"/>
              </a:spcBef>
              <a:spcAft>
                <a:spcPts val="0"/>
              </a:spcAft>
              <a:defRPr/>
            </a:pPr>
            <a:r>
              <a:rPr lang="en-US" sz="1400" dirty="0">
                <a:solidFill>
                  <a:prstClr val="black"/>
                </a:solidFill>
                <a:latin typeface="Calibri" panose="020F0502020204030204"/>
                <a:cs typeface="+mn-cs"/>
              </a:rPr>
              <a:t>The FULL OUTER JOIN keyword returns all rows from the left table (table1) and from the right table (table2). The FULL OUTER JOIN keyword combines the result of both LEFT and RIGHT joins.</a:t>
            </a:r>
          </a:p>
        </p:txBody>
      </p:sp>
      <p:pic>
        <p:nvPicPr>
          <p:cNvPr id="17411" name="Picture 2" descr="SQL FULL OUTER J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1828800"/>
            <a:ext cx="2170112"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810000" y="1828800"/>
            <a:ext cx="4205288" cy="101600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scene3d>
            <a:camera prst="orthographicFront"/>
            <a:lightRig rig="threePt" dir="t"/>
          </a:scene3d>
          <a:sp3d>
            <a:bevelT/>
          </a:sp3d>
        </p:spPr>
        <p:txBody>
          <a:bodyPr>
            <a:spAutoFit/>
          </a:bodyPr>
          <a:lstStyle/>
          <a:p>
            <a:pPr eaLnBrk="1" fontAlgn="auto" hangingPunct="1">
              <a:spcBef>
                <a:spcPts val="0"/>
              </a:spcBef>
              <a:spcAft>
                <a:spcPts val="0"/>
              </a:spcAft>
              <a:defRPr/>
            </a:pPr>
            <a:r>
              <a:rPr lang="en-US" b="1" i="1" dirty="0">
                <a:solidFill>
                  <a:schemeClr val="bg1"/>
                </a:solidFill>
                <a:latin typeface="Calibri" panose="020F0502020204030204"/>
                <a:cs typeface="+mn-cs"/>
              </a:rPr>
              <a:t>Syntax:</a:t>
            </a:r>
          </a:p>
          <a:p>
            <a:pPr eaLnBrk="1" fontAlgn="auto" hangingPunct="1">
              <a:spcBef>
                <a:spcPts val="0"/>
              </a:spcBef>
              <a:spcAft>
                <a:spcPts val="0"/>
              </a:spcAft>
              <a:defRPr/>
            </a:pPr>
            <a:r>
              <a:rPr lang="en-US" sz="1400" b="1" i="1" dirty="0">
                <a:solidFill>
                  <a:schemeClr val="bg1"/>
                </a:solidFill>
                <a:latin typeface="Calibri" panose="020F0502020204030204"/>
                <a:cs typeface="+mn-cs"/>
              </a:rPr>
              <a:t>SELECT column_name(s) </a:t>
            </a:r>
            <a:br>
              <a:rPr lang="en-US" sz="1400" b="1" i="1" dirty="0">
                <a:solidFill>
                  <a:schemeClr val="bg1"/>
                </a:solidFill>
                <a:latin typeface="Calibri" panose="020F0502020204030204"/>
                <a:cs typeface="+mn-cs"/>
              </a:rPr>
            </a:br>
            <a:r>
              <a:rPr lang="en-US" sz="1400" b="1" i="1" dirty="0">
                <a:solidFill>
                  <a:schemeClr val="bg1"/>
                </a:solidFill>
                <a:latin typeface="Calibri" panose="020F0502020204030204"/>
                <a:cs typeface="+mn-cs"/>
              </a:rPr>
              <a:t>FROM table1 FULL OUTER JOIN table2</a:t>
            </a:r>
            <a:br>
              <a:rPr lang="en-US" sz="1400" b="1" i="1" dirty="0">
                <a:solidFill>
                  <a:schemeClr val="bg1"/>
                </a:solidFill>
                <a:latin typeface="Calibri" panose="020F0502020204030204"/>
                <a:cs typeface="+mn-cs"/>
              </a:rPr>
            </a:br>
            <a:r>
              <a:rPr lang="en-US" sz="1400" b="1" i="1" dirty="0">
                <a:solidFill>
                  <a:schemeClr val="bg1"/>
                </a:solidFill>
                <a:latin typeface="Calibri" panose="020F0502020204030204"/>
                <a:cs typeface="+mn-cs"/>
              </a:rPr>
              <a:t>ON table1.column_name=table2.column_name;</a:t>
            </a:r>
          </a:p>
        </p:txBody>
      </p:sp>
      <p:sp>
        <p:nvSpPr>
          <p:cNvPr id="10" name="Rectangle 9"/>
          <p:cNvSpPr/>
          <p:nvPr/>
        </p:nvSpPr>
        <p:spPr>
          <a:xfrm>
            <a:off x="100013" y="88900"/>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FULL OUTER JOIN</a:t>
            </a:r>
          </a:p>
        </p:txBody>
      </p:sp>
      <p:sp>
        <p:nvSpPr>
          <p:cNvPr id="4" name="Rectangle 8"/>
          <p:cNvSpPr>
            <a:spLocks noChangeArrowheads="1"/>
          </p:cNvSpPr>
          <p:nvPr/>
        </p:nvSpPr>
        <p:spPr bwMode="auto">
          <a:xfrm>
            <a:off x="457200" y="3313790"/>
            <a:ext cx="7848600" cy="830997"/>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a:noFill/>
          </a:ln>
          <a:effectLst/>
          <a:scene3d>
            <a:camera prst="orthographicFront"/>
            <a:lightRig rig="threePt" dir="t"/>
          </a:scene3d>
          <a:sp3d>
            <a:bevelT/>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b="1" i="1" dirty="0" smtClean="0">
                <a:solidFill>
                  <a:schemeClr val="bg1"/>
                </a:solidFill>
                <a:latin typeface="+mn-lt"/>
              </a:rPr>
              <a:t>   Example for Full Outer Join Query :</a:t>
            </a:r>
          </a:p>
          <a:p>
            <a:pPr lvl="1">
              <a:defRPr/>
            </a:pPr>
            <a:r>
              <a:rPr lang="en-US" altLang="en-US" b="1" i="1" dirty="0">
                <a:solidFill>
                  <a:schemeClr val="bg1"/>
                </a:solidFill>
                <a:latin typeface="+mn-lt"/>
              </a:rPr>
              <a:t>SELECT </a:t>
            </a:r>
            <a:r>
              <a:rPr lang="en-US" altLang="en-US" b="1" i="1" dirty="0" err="1">
                <a:solidFill>
                  <a:schemeClr val="bg1"/>
                </a:solidFill>
                <a:latin typeface="+mn-lt"/>
              </a:rPr>
              <a:t>policy.id,driver.first_name,policy.premium,driver.dob</a:t>
            </a:r>
            <a:r>
              <a:rPr lang="en-US" altLang="en-US" b="1" i="1" dirty="0">
                <a:solidFill>
                  <a:schemeClr val="bg1"/>
                </a:solidFill>
                <a:latin typeface="+mn-lt"/>
              </a:rPr>
              <a:t> from Policy FULL OUTER JOIN Driver ON policy.id = </a:t>
            </a:r>
            <a:r>
              <a:rPr lang="en-US" altLang="en-US" b="1" i="1" dirty="0" err="1">
                <a:solidFill>
                  <a:schemeClr val="bg1"/>
                </a:solidFill>
                <a:latin typeface="+mn-lt"/>
              </a:rPr>
              <a:t>driver.policy_id</a:t>
            </a:r>
            <a:r>
              <a:rPr lang="en-US" altLang="en-US" b="1" i="1" dirty="0" smtClean="0">
                <a:solidFill>
                  <a:schemeClr val="bg1"/>
                </a:solidFill>
                <a:latin typeface="+mn-lt"/>
              </a:rPr>
              <a:t> ;</a:t>
            </a:r>
          </a:p>
        </p:txBody>
      </p:sp>
      <p:sp>
        <p:nvSpPr>
          <p:cNvPr id="8" name="Down Arrow 7"/>
          <p:cNvSpPr/>
          <p:nvPr/>
        </p:nvSpPr>
        <p:spPr>
          <a:xfrm>
            <a:off x="2147888" y="4221163"/>
            <a:ext cx="290512" cy="557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7421" name="TextBox 5"/>
          <p:cNvSpPr txBox="1">
            <a:spLocks noChangeArrowheads="1"/>
          </p:cNvSpPr>
          <p:nvPr/>
        </p:nvSpPr>
        <p:spPr bwMode="auto">
          <a:xfrm>
            <a:off x="2555875" y="427355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a:t>Result of the query</a:t>
            </a:r>
          </a:p>
        </p:txBody>
      </p:sp>
      <p:graphicFrame>
        <p:nvGraphicFramePr>
          <p:cNvPr id="5" name="Table 4"/>
          <p:cNvGraphicFramePr>
            <a:graphicFrameLocks noGrp="1"/>
          </p:cNvGraphicFramePr>
          <p:nvPr>
            <p:extLst>
              <p:ext uri="{D42A27DB-BD31-4B8C-83A1-F6EECF244321}">
                <p14:modId xmlns:p14="http://schemas.microsoft.com/office/powerpoint/2010/main" val="398527735"/>
              </p:ext>
            </p:extLst>
          </p:nvPr>
        </p:nvGraphicFramePr>
        <p:xfrm>
          <a:off x="1889124" y="4873801"/>
          <a:ext cx="3902075" cy="1850106"/>
        </p:xfrm>
        <a:graphic>
          <a:graphicData uri="http://schemas.openxmlformats.org/drawingml/2006/table">
            <a:tbl>
              <a:tblPr>
                <a:tableStyleId>{5C22544A-7EE6-4342-B048-85BDC9FD1C3A}</a:tableStyleId>
              </a:tblPr>
              <a:tblGrid>
                <a:gridCol w="1174339"/>
                <a:gridCol w="925349"/>
                <a:gridCol w="925349"/>
                <a:gridCol w="877038"/>
              </a:tblGrid>
              <a:tr h="214106">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first_name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premium</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dob</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02212">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4000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10/10/1980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3456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3/5/1970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ctr"/>
                      <a:r>
                        <a:rPr lang="en-US" sz="1200" u="none" strike="noStrike">
                          <a:effectLst/>
                        </a:rPr>
                        <a:t>1006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7634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ctr"/>
                      <a:r>
                        <a:rPr lang="en-US" sz="1200" u="none" strike="noStrike">
                          <a:effectLst/>
                        </a:rPr>
                        <a:t>1004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8764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11/20/1985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5100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25/11/1982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9/14/1973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2212">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10/12/1987</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0013" y="88900"/>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FULL OUTER JOIN (contd)</a:t>
            </a:r>
          </a:p>
        </p:txBody>
      </p:sp>
      <p:sp>
        <p:nvSpPr>
          <p:cNvPr id="12" name="Rectangle 8"/>
          <p:cNvSpPr>
            <a:spLocks noChangeArrowheads="1"/>
          </p:cNvSpPr>
          <p:nvPr/>
        </p:nvSpPr>
        <p:spPr bwMode="auto">
          <a:xfrm>
            <a:off x="533400" y="3605768"/>
            <a:ext cx="7848600" cy="738664"/>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a:noFill/>
          </a:ln>
          <a:effectLst/>
          <a:scene3d>
            <a:camera prst="orthographicFront"/>
            <a:lightRig rig="threePt" dir="t"/>
          </a:scene3d>
          <a:sp3d>
            <a:bevelT/>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1600" b="1" i="1" dirty="0" smtClean="0">
                <a:solidFill>
                  <a:schemeClr val="bg1"/>
                </a:solidFill>
                <a:latin typeface="+mn-lt"/>
              </a:rPr>
              <a:t>   Example for Full Outer Join query:</a:t>
            </a:r>
          </a:p>
          <a:p>
            <a:pPr lvl="1">
              <a:defRPr/>
            </a:pPr>
            <a:r>
              <a:rPr lang="en-IN" altLang="en-US" sz="1600" b="1" i="1" dirty="0">
                <a:solidFill>
                  <a:schemeClr val="bg1"/>
                </a:solidFill>
                <a:latin typeface="+mn-lt"/>
              </a:rPr>
              <a:t>SELECT </a:t>
            </a:r>
            <a:r>
              <a:rPr lang="en-IN" altLang="en-US" sz="1600" b="1" i="1" dirty="0" err="1">
                <a:solidFill>
                  <a:schemeClr val="bg1"/>
                </a:solidFill>
                <a:latin typeface="+mn-lt"/>
              </a:rPr>
              <a:t>driver.id,driver.first_name,vehicle.model,vehicle.coverage</a:t>
            </a:r>
            <a:r>
              <a:rPr lang="en-IN" altLang="en-US" sz="1600" b="1" i="1" dirty="0">
                <a:solidFill>
                  <a:schemeClr val="bg1"/>
                </a:solidFill>
                <a:latin typeface="+mn-lt"/>
              </a:rPr>
              <a:t> from Driver FULL OUTER JOIN vehicle ON driver.id = </a:t>
            </a:r>
            <a:r>
              <a:rPr lang="en-IN" altLang="en-US" sz="1600" b="1" i="1" dirty="0" err="1">
                <a:solidFill>
                  <a:schemeClr val="bg1"/>
                </a:solidFill>
                <a:latin typeface="+mn-lt"/>
              </a:rPr>
              <a:t>vehicle.driver_id</a:t>
            </a:r>
            <a:endParaRPr lang="en-US" altLang="en-US" sz="11100" b="1" i="1" dirty="0" smtClean="0">
              <a:solidFill>
                <a:schemeClr val="bg1"/>
              </a:solidFill>
              <a:latin typeface="adobe-garamond-pro"/>
            </a:endParaRPr>
          </a:p>
        </p:txBody>
      </p:sp>
      <p:sp>
        <p:nvSpPr>
          <p:cNvPr id="18441" name="TextBox 5"/>
          <p:cNvSpPr txBox="1">
            <a:spLocks noChangeArrowheads="1"/>
          </p:cNvSpPr>
          <p:nvPr/>
        </p:nvSpPr>
        <p:spPr bwMode="auto">
          <a:xfrm>
            <a:off x="1722533" y="5790168"/>
            <a:ext cx="14444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dirty="0"/>
              <a:t>Result of the </a:t>
            </a:r>
            <a:endParaRPr lang="en-US" altLang="en-US" sz="1800" b="1" i="1" dirty="0" smtClean="0"/>
          </a:p>
          <a:p>
            <a:pPr>
              <a:spcBef>
                <a:spcPct val="0"/>
              </a:spcBef>
              <a:buFontTx/>
              <a:buNone/>
            </a:pPr>
            <a:r>
              <a:rPr lang="en-US" altLang="en-US" sz="1800" b="1" i="1" dirty="0" smtClean="0"/>
              <a:t>query</a:t>
            </a:r>
            <a:endParaRPr lang="en-US" altLang="en-US" sz="1800" b="1" i="1" dirty="0"/>
          </a:p>
        </p:txBody>
      </p:sp>
      <p:sp>
        <p:nvSpPr>
          <p:cNvPr id="18443" name="Rectangle 2"/>
          <p:cNvSpPr>
            <a:spLocks noChangeArrowheads="1"/>
          </p:cNvSpPr>
          <p:nvPr/>
        </p:nvSpPr>
        <p:spPr bwMode="auto">
          <a:xfrm>
            <a:off x="5891212" y="1281113"/>
            <a:ext cx="1804988" cy="33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Vehicle </a:t>
            </a:r>
            <a:r>
              <a:rPr lang="en-US" altLang="en-US" sz="1600" dirty="0">
                <a:latin typeface="adobe-garamond-pro"/>
              </a:rPr>
              <a:t>table</a:t>
            </a:r>
            <a:endParaRPr lang="en-US" altLang="en-US" sz="1600" dirty="0"/>
          </a:p>
        </p:txBody>
      </p:sp>
      <p:sp>
        <p:nvSpPr>
          <p:cNvPr id="18444" name="Rectangle 4"/>
          <p:cNvSpPr>
            <a:spLocks noChangeArrowheads="1"/>
          </p:cNvSpPr>
          <p:nvPr/>
        </p:nvSpPr>
        <p:spPr bwMode="auto">
          <a:xfrm>
            <a:off x="1143000" y="1198563"/>
            <a:ext cx="2438400" cy="339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Driver </a:t>
            </a:r>
            <a:r>
              <a:rPr lang="en-US" altLang="en-US" sz="1600" dirty="0">
                <a:latin typeface="adobe-garamond-pro"/>
              </a:rPr>
              <a:t>table</a:t>
            </a:r>
            <a:endParaRPr lang="en-US" altLang="en-US" sz="1600" dirty="0"/>
          </a:p>
        </p:txBody>
      </p:sp>
      <p:graphicFrame>
        <p:nvGraphicFramePr>
          <p:cNvPr id="2" name="Table 1"/>
          <p:cNvGraphicFramePr>
            <a:graphicFrameLocks noGrp="1"/>
          </p:cNvGraphicFramePr>
          <p:nvPr>
            <p:extLst>
              <p:ext uri="{D42A27DB-BD31-4B8C-83A1-F6EECF244321}">
                <p14:modId xmlns:p14="http://schemas.microsoft.com/office/powerpoint/2010/main" val="685926938"/>
              </p:ext>
            </p:extLst>
          </p:nvPr>
        </p:nvGraphicFramePr>
        <p:xfrm>
          <a:off x="228600" y="1751013"/>
          <a:ext cx="4648203" cy="1525586"/>
        </p:xfrm>
        <a:graphic>
          <a:graphicData uri="http://schemas.openxmlformats.org/drawingml/2006/table">
            <a:tbl>
              <a:tblPr>
                <a:tableStyleId>{5C22544A-7EE6-4342-B048-85BDC9FD1C3A}</a:tableStyleId>
              </a:tblPr>
              <a:tblGrid>
                <a:gridCol w="533400"/>
                <a:gridCol w="685800"/>
                <a:gridCol w="838200"/>
                <a:gridCol w="838200"/>
                <a:gridCol w="838203"/>
                <a:gridCol w="914400"/>
              </a:tblGrid>
              <a:tr h="255662">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policy_id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dob</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ssn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1654">
                <a:tc>
                  <a:txBody>
                    <a:bodyPr/>
                    <a:lstStyle/>
                    <a:p>
                      <a:pPr algn="ctr" fontAlgn="ctr"/>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Wahl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10/10/1980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8977789789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9/14/1973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Jacob</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11/20/1985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Sam</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25/11/1982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Miller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10/12/1987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Lopez</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3/5/1970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78520916"/>
              </p:ext>
            </p:extLst>
          </p:nvPr>
        </p:nvGraphicFramePr>
        <p:xfrm>
          <a:off x="5029200" y="1751013"/>
          <a:ext cx="3886198" cy="1525584"/>
        </p:xfrm>
        <a:graphic>
          <a:graphicData uri="http://schemas.openxmlformats.org/drawingml/2006/table">
            <a:tbl>
              <a:tblPr>
                <a:tableStyleId>{5C22544A-7EE6-4342-B048-85BDC9FD1C3A}</a:tableStyleId>
              </a:tblPr>
              <a:tblGrid>
                <a:gridCol w="685797"/>
                <a:gridCol w="685803"/>
                <a:gridCol w="838198"/>
                <a:gridCol w="762000"/>
                <a:gridCol w="914400"/>
              </a:tblGrid>
              <a:tr h="251244">
                <a:tc>
                  <a:txBody>
                    <a:bodyPr/>
                    <a:lstStyle/>
                    <a:p>
                      <a:pPr algn="ctr" fontAlgn="ctr"/>
                      <a:r>
                        <a:rPr lang="en-US" sz="1400" u="none" strike="noStrike">
                          <a:effectLst/>
                        </a:rPr>
                        <a:t>id</a:t>
                      </a:r>
                      <a:endParaRPr lang="en-US" sz="14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driver_id</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model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make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a:effectLst/>
                        </a:rPr>
                        <a:t>coverage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2390">
                <a:tc>
                  <a:txBody>
                    <a:bodyPr/>
                    <a:lstStyle/>
                    <a:p>
                      <a:pPr algn="ctr" fontAlgn="ctr"/>
                      <a:r>
                        <a:rPr lang="en-US" sz="1200" u="none" strike="noStrike">
                          <a:effectLst/>
                        </a:rPr>
                        <a:t>345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Toyota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234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Ford</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22000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Nissan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265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Bmw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341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Honda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dirty="0">
                          <a:effectLst/>
                        </a:rPr>
                        <a:t>675</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Audi</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150000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80632771"/>
              </p:ext>
            </p:extLst>
          </p:nvPr>
        </p:nvGraphicFramePr>
        <p:xfrm>
          <a:off x="3289300" y="4448172"/>
          <a:ext cx="3568699" cy="2257427"/>
        </p:xfrm>
        <a:graphic>
          <a:graphicData uri="http://schemas.openxmlformats.org/drawingml/2006/table">
            <a:tbl>
              <a:tblPr>
                <a:tableStyleId>{5C22544A-7EE6-4342-B048-85BDC9FD1C3A}</a:tableStyleId>
              </a:tblPr>
              <a:tblGrid>
                <a:gridCol w="1074009"/>
                <a:gridCol w="846291"/>
                <a:gridCol w="846291"/>
                <a:gridCol w="802108"/>
              </a:tblGrid>
              <a:tr h="216137">
                <a:tc>
                  <a:txBody>
                    <a:bodyPr/>
                    <a:lstStyle/>
                    <a:p>
                      <a:pPr algn="ctr" fontAlgn="b"/>
                      <a:r>
                        <a:rPr lang="en-US" sz="1200" u="none" strike="noStrike" dirty="0">
                          <a:effectLst/>
                        </a:rPr>
                        <a:t>id</a:t>
                      </a:r>
                      <a:endParaRPr lang="en-US" sz="1200" b="0" i="0" u="none" strike="noStrike" dirty="0">
                        <a:solidFill>
                          <a:srgbClr val="000000"/>
                        </a:solidFill>
                        <a:effectLst/>
                        <a:latin typeface="Calibri" panose="020F0502020204030204" pitchFamily="34" charset="0"/>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u="none" strike="noStrike">
                          <a:effectLst/>
                        </a:rPr>
                        <a:t>first_name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u="none" strike="noStrike">
                          <a:effectLst/>
                        </a:rPr>
                        <a:t>model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200" u="none" strike="noStrike" dirty="0">
                          <a:effectLst/>
                        </a:rPr>
                        <a:t>coverage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04129">
                <a:tc>
                  <a:txBody>
                    <a:bodyPr/>
                    <a:lstStyle/>
                    <a:p>
                      <a:pPr algn="ctr" fontAlgn="ctr"/>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Toyota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ctr"/>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Nissan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ctr"/>
                      <a:r>
                        <a:rPr lang="en-US" sz="1200" u="none" strike="noStrike" dirty="0">
                          <a:effectLst/>
                        </a:rPr>
                        <a:t>102</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ctr"/>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Audi</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150000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ctr"/>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Ford</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22000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Bmw</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60000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129">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null</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honda</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80000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Bent-Up Arrow 4"/>
          <p:cNvSpPr/>
          <p:nvPr/>
        </p:nvSpPr>
        <p:spPr>
          <a:xfrm rot="5400000">
            <a:off x="1985049" y="4728249"/>
            <a:ext cx="830502" cy="990599"/>
          </a:xfrm>
          <a:prstGeom prst="bentUpArrow">
            <a:avLst>
              <a:gd name="adj1" fmla="val 1778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43000"/>
            <a:ext cx="7418388" cy="1338263"/>
          </a:xfrm>
          <a:prstGeom prst="rect">
            <a:avLst/>
          </a:prstGeom>
          <a:noFill/>
        </p:spPr>
        <p:txBody>
          <a:bodyPr>
            <a:spAutoFit/>
          </a:bodyPr>
          <a:lstStyle/>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SELF JOIN:</a:t>
            </a:r>
          </a:p>
          <a:p>
            <a:pPr eaLnBrk="1" fontAlgn="auto" hangingPunct="1">
              <a:spcBef>
                <a:spcPts val="0"/>
              </a:spcBef>
              <a:spcAft>
                <a:spcPts val="0"/>
              </a:spcAft>
              <a:defRPr/>
            </a:pPr>
            <a:r>
              <a:rPr lang="en-US" sz="1400" dirty="0">
                <a:solidFill>
                  <a:prstClr val="black"/>
                </a:solidFill>
                <a:latin typeface="Calibri" panose="020F0502020204030204"/>
                <a:cs typeface="+mn-cs"/>
              </a:rPr>
              <a:t>A self-join is a query in which a table is joined (compared) to itself.  Self-joins are used to compare values in a column with other values in the </a:t>
            </a:r>
            <a:r>
              <a:rPr lang="en-US" sz="1400" i="1" dirty="0">
                <a:solidFill>
                  <a:prstClr val="black"/>
                </a:solidFill>
                <a:latin typeface="Calibri" panose="020F0502020204030204"/>
                <a:cs typeface="+mn-cs"/>
              </a:rPr>
              <a:t>same column in the same table</a:t>
            </a:r>
            <a:r>
              <a:rPr lang="en-US" sz="1400" dirty="0">
                <a:solidFill>
                  <a:prstClr val="black"/>
                </a:solidFill>
                <a:latin typeface="Calibri" panose="020F0502020204030204"/>
                <a:cs typeface="+mn-cs"/>
              </a:rPr>
              <a:t>. </a:t>
            </a:r>
          </a:p>
          <a:p>
            <a:pPr eaLnBrk="1" fontAlgn="auto" hangingPunct="1">
              <a:spcBef>
                <a:spcPts val="0"/>
              </a:spcBef>
              <a:spcAft>
                <a:spcPts val="0"/>
              </a:spcAft>
              <a:defRPr/>
            </a:pPr>
            <a:r>
              <a:rPr lang="en-US" b="1" dirty="0">
                <a:solidFill>
                  <a:srgbClr val="4472C4">
                    <a:lumMod val="75000"/>
                  </a:srgbClr>
                </a:solidFill>
                <a:latin typeface="Calibri" panose="020F0502020204030204"/>
                <a:cs typeface="+mn-cs"/>
              </a:rPr>
              <a:t>Example:</a:t>
            </a:r>
          </a:p>
          <a:p>
            <a:pPr eaLnBrk="1" fontAlgn="auto" hangingPunct="1">
              <a:spcBef>
                <a:spcPts val="0"/>
              </a:spcBef>
              <a:spcAft>
                <a:spcPts val="0"/>
              </a:spcAft>
              <a:defRPr/>
            </a:pPr>
            <a:r>
              <a:rPr lang="en-US" sz="1400" dirty="0">
                <a:solidFill>
                  <a:prstClr val="black"/>
                </a:solidFill>
                <a:latin typeface="Calibri" panose="020F0502020204030204"/>
                <a:cs typeface="+mn-cs"/>
              </a:rPr>
              <a:t>We have the following data into the table </a:t>
            </a:r>
            <a:r>
              <a:rPr lang="en-US" sz="1400" dirty="0" smtClean="0">
                <a:solidFill>
                  <a:prstClr val="black"/>
                </a:solidFill>
                <a:latin typeface="Calibri" panose="020F0502020204030204"/>
                <a:cs typeface="+mn-cs"/>
              </a:rPr>
              <a:t>DRIVER. </a:t>
            </a:r>
            <a:endParaRPr lang="en-US" sz="1400" dirty="0">
              <a:solidFill>
                <a:prstClr val="black"/>
              </a:solidFill>
              <a:latin typeface="Calibri" panose="020F0502020204030204"/>
              <a:cs typeface="+mn-cs"/>
            </a:endParaRPr>
          </a:p>
        </p:txBody>
      </p:sp>
      <p:sp>
        <p:nvSpPr>
          <p:cNvPr id="4" name="Rectangle 3"/>
          <p:cNvSpPr/>
          <p:nvPr/>
        </p:nvSpPr>
        <p:spPr>
          <a:xfrm>
            <a:off x="152400" y="100013"/>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JOINS (contd)</a:t>
            </a:r>
          </a:p>
        </p:txBody>
      </p:sp>
      <p:graphicFrame>
        <p:nvGraphicFramePr>
          <p:cNvPr id="7" name="Table 6"/>
          <p:cNvGraphicFramePr>
            <a:graphicFrameLocks noGrp="1"/>
          </p:cNvGraphicFramePr>
          <p:nvPr>
            <p:extLst>
              <p:ext uri="{D42A27DB-BD31-4B8C-83A1-F6EECF244321}">
                <p14:modId xmlns:p14="http://schemas.microsoft.com/office/powerpoint/2010/main" val="3117446048"/>
              </p:ext>
            </p:extLst>
          </p:nvPr>
        </p:nvGraphicFramePr>
        <p:xfrm>
          <a:off x="381000" y="2481263"/>
          <a:ext cx="3581400" cy="1902620"/>
        </p:xfrm>
        <a:graphic>
          <a:graphicData uri="http://schemas.openxmlformats.org/drawingml/2006/table">
            <a:tbl>
              <a:tblPr>
                <a:tableStyleId>{5C22544A-7EE6-4342-B048-85BDC9FD1C3A}</a:tableStyleId>
              </a:tblPr>
              <a:tblGrid>
                <a:gridCol w="943747"/>
                <a:gridCol w="1137337"/>
                <a:gridCol w="1500316"/>
              </a:tblGrid>
              <a:tr h="248167">
                <a:tc>
                  <a:txBody>
                    <a:bodyPr/>
                    <a:lstStyle/>
                    <a:p>
                      <a:pPr algn="ctr" fontAlgn="ctr"/>
                      <a:r>
                        <a:rPr lang="en-US" sz="1400" u="none" strike="noStrike" dirty="0" err="1">
                          <a:effectLst/>
                        </a:rPr>
                        <a:t>Policy_id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a:effectLst/>
                        </a:rPr>
                        <a:t>Agent</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34381">
                <a:tc>
                  <a:txBody>
                    <a:bodyPr/>
                    <a:lstStyle/>
                    <a:p>
                      <a:pPr algn="ctr" fontAlgn="ctr"/>
                      <a:r>
                        <a:rPr lang="en-US" sz="1200" u="none" strike="noStrike">
                          <a:effectLst/>
                        </a:rPr>
                        <a:t>1002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Sam</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Andrew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381">
                <a:tc>
                  <a:txBody>
                    <a:bodyPr/>
                    <a:lstStyle/>
                    <a:p>
                      <a:pPr algn="ctr" fontAlgn="ctr"/>
                      <a:r>
                        <a:rPr lang="en-US" sz="1200" u="none" strike="noStrike">
                          <a:effectLst/>
                        </a:rPr>
                        <a:t>1004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Jacob</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381">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Jenifer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381">
                <a:tc>
                  <a:txBody>
                    <a:bodyPr/>
                    <a:lstStyle/>
                    <a:p>
                      <a:pPr algn="ctr" fontAlgn="ctr"/>
                      <a:r>
                        <a:rPr lang="en-US" sz="1200" u="none" strike="noStrike">
                          <a:effectLst/>
                        </a:rPr>
                        <a:t>1002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Andrew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381">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Susan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Andrew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4381">
                <a:tc>
                  <a:txBody>
                    <a:bodyPr/>
                    <a:lstStyle/>
                    <a:p>
                      <a:pPr algn="ctr" fontAlgn="ctr"/>
                      <a:r>
                        <a:rPr lang="en-US" sz="1200" u="none" strike="noStrike">
                          <a:effectLst/>
                        </a:rPr>
                        <a:t>1045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8167">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Andrew</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Sam</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695363129"/>
              </p:ext>
            </p:extLst>
          </p:nvPr>
        </p:nvGraphicFramePr>
        <p:xfrm>
          <a:off x="4572000" y="2438400"/>
          <a:ext cx="4181735" cy="1945485"/>
        </p:xfrm>
        <a:graphic>
          <a:graphicData uri="http://schemas.openxmlformats.org/drawingml/2006/table">
            <a:tbl>
              <a:tblPr>
                <a:tableStyleId>{5C22544A-7EE6-4342-B048-85BDC9FD1C3A}</a:tableStyleId>
              </a:tblPr>
              <a:tblGrid>
                <a:gridCol w="853771"/>
                <a:gridCol w="1165565"/>
                <a:gridCol w="993535"/>
                <a:gridCol w="1168864"/>
              </a:tblGrid>
              <a:tr h="499310">
                <a:tc>
                  <a:txBody>
                    <a:bodyPr/>
                    <a:lstStyle/>
                    <a:p>
                      <a:pPr algn="ctr" fontAlgn="b"/>
                      <a:r>
                        <a:rPr lang="en-US" sz="1400" u="none" strike="noStrike" dirty="0">
                          <a:effectLst/>
                        </a:rPr>
                        <a:t>Policy ID</a:t>
                      </a:r>
                      <a:endParaRPr lang="en-US" sz="1400" b="0" i="0" u="none" strike="noStrike" dirty="0">
                        <a:solidFill>
                          <a:srgbClr val="000000"/>
                        </a:solidFill>
                        <a:effectLst/>
                        <a:latin typeface="Calibri" panose="020F0502020204030204" pitchFamily="34" charset="0"/>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dirty="0">
                          <a:effectLst/>
                        </a:rPr>
                        <a:t>Policyholder Name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dirty="0">
                          <a:effectLst/>
                        </a:rPr>
                        <a:t>Agent Name</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dirty="0">
                          <a:effectLst/>
                        </a:rPr>
                        <a:t>Agent Policy ID</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89235">
                <a:tc>
                  <a:txBody>
                    <a:bodyPr/>
                    <a:lstStyle/>
                    <a:p>
                      <a:pPr algn="ctr" fontAlgn="b"/>
                      <a:r>
                        <a:rPr lang="en-US" sz="1400" u="none" strike="noStrike">
                          <a:effectLst/>
                        </a:rPr>
                        <a:t>1002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Sam</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Andrew</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1090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235">
                <a:tc>
                  <a:txBody>
                    <a:bodyPr/>
                    <a:lstStyle/>
                    <a:p>
                      <a:pPr algn="ctr" fontAlgn="b"/>
                      <a:r>
                        <a:rPr lang="en-US" sz="1400" u="none" strike="noStrike">
                          <a:effectLst/>
                        </a:rPr>
                        <a:t>1010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Susan</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Andrew</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1090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235">
                <a:tc>
                  <a:txBody>
                    <a:bodyPr/>
                    <a:lstStyle/>
                    <a:p>
                      <a:pPr algn="ctr" fontAlgn="b"/>
                      <a:r>
                        <a:rPr lang="en-US" sz="1400" u="none" strike="noStrike">
                          <a:effectLst/>
                        </a:rPr>
                        <a:t>1020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Allen</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Andrew</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1090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235">
                <a:tc>
                  <a:txBody>
                    <a:bodyPr/>
                    <a:lstStyle/>
                    <a:p>
                      <a:pPr algn="ctr" fontAlgn="b"/>
                      <a:r>
                        <a:rPr lang="en-US" sz="1400" u="none" strike="noStrike">
                          <a:effectLst/>
                        </a:rPr>
                        <a:t>1045</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John</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Sam</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1002</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9235">
                <a:tc>
                  <a:txBody>
                    <a:bodyPr/>
                    <a:lstStyle/>
                    <a:p>
                      <a:pPr algn="ctr" fontAlgn="b"/>
                      <a:r>
                        <a:rPr lang="en-US" sz="1400" u="none" strike="noStrike">
                          <a:effectLst/>
                        </a:rPr>
                        <a:t>1090</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Andrew</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Sam</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rPr>
                        <a:t>1002</a:t>
                      </a:r>
                      <a:endParaRPr lang="en-US" sz="14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ectangle 2"/>
          <p:cNvSpPr/>
          <p:nvPr/>
        </p:nvSpPr>
        <p:spPr>
          <a:xfrm>
            <a:off x="381000" y="4645729"/>
            <a:ext cx="8355014" cy="1723549"/>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a:noFill/>
          </a:ln>
          <a:effectLst/>
          <a:scene3d>
            <a:camera prst="orthographicFront"/>
            <a:lightRig rig="threePt" dir="t"/>
          </a:scene3d>
          <a:sp3d>
            <a:bevelT/>
          </a:sp3d>
        </p:spPr>
        <p:txBody>
          <a:bodyPr wrap="square" lIns="0" tIns="0" rIns="0" bIns="0" anchor="ctr">
            <a:spAutoFit/>
          </a:bodyPr>
          <a:lstStyle/>
          <a:p>
            <a:r>
              <a:rPr lang="en-US" sz="1400" b="1" i="1" dirty="0" smtClean="0">
                <a:solidFill>
                  <a:schemeClr val="bg1"/>
                </a:solidFill>
                <a:latin typeface="+mn-lt"/>
              </a:rPr>
              <a:t>  </a:t>
            </a:r>
            <a:br>
              <a:rPr lang="en-US" sz="1400" b="1" i="1" dirty="0" smtClean="0">
                <a:solidFill>
                  <a:schemeClr val="bg1"/>
                </a:solidFill>
                <a:latin typeface="+mn-lt"/>
              </a:rPr>
            </a:br>
            <a:r>
              <a:rPr lang="en-US" sz="1400" b="1" i="1" dirty="0" smtClean="0">
                <a:solidFill>
                  <a:schemeClr val="bg1"/>
                </a:solidFill>
                <a:latin typeface="+mn-lt"/>
              </a:rPr>
              <a:t>   To </a:t>
            </a:r>
            <a:r>
              <a:rPr lang="en-US" sz="1400" b="1" i="1" dirty="0">
                <a:solidFill>
                  <a:schemeClr val="bg1"/>
                </a:solidFill>
                <a:latin typeface="+mn-lt"/>
              </a:rPr>
              <a:t>get the list of policy holders with the same agents and in the order of the policy number of policy holders, the </a:t>
            </a:r>
            <a:r>
              <a:rPr lang="en-US" sz="1400" b="1" i="1" dirty="0" smtClean="0">
                <a:solidFill>
                  <a:schemeClr val="bg1"/>
                </a:solidFill>
                <a:latin typeface="+mn-lt"/>
              </a:rPr>
              <a:t/>
            </a:r>
            <a:br>
              <a:rPr lang="en-US" sz="1400" b="1" i="1" dirty="0" smtClean="0">
                <a:solidFill>
                  <a:schemeClr val="bg1"/>
                </a:solidFill>
                <a:latin typeface="+mn-lt"/>
              </a:rPr>
            </a:br>
            <a:r>
              <a:rPr lang="en-US" sz="1400" b="1" i="1" dirty="0" smtClean="0">
                <a:solidFill>
                  <a:schemeClr val="bg1"/>
                </a:solidFill>
                <a:latin typeface="+mn-lt"/>
              </a:rPr>
              <a:t>   following </a:t>
            </a:r>
            <a:r>
              <a:rPr lang="en-US" sz="1400" b="1" i="1" dirty="0">
                <a:solidFill>
                  <a:schemeClr val="bg1"/>
                </a:solidFill>
                <a:latin typeface="+mn-lt"/>
              </a:rPr>
              <a:t>sql statement can be used :</a:t>
            </a:r>
          </a:p>
          <a:p>
            <a:endParaRPr lang="en-US" sz="1400" b="1" i="1" dirty="0">
              <a:solidFill>
                <a:schemeClr val="bg1"/>
              </a:solidFill>
              <a:latin typeface="+mn-lt"/>
            </a:endParaRPr>
          </a:p>
          <a:p>
            <a:pPr lvl="1"/>
            <a:r>
              <a:rPr lang="en-US" sz="1400" b="1" i="1" dirty="0" smtClean="0">
                <a:solidFill>
                  <a:schemeClr val="bg1"/>
                </a:solidFill>
                <a:latin typeface="+mn-lt"/>
              </a:rPr>
              <a:t>  SELECT </a:t>
            </a:r>
            <a:r>
              <a:rPr lang="en-US" sz="1400" b="1" i="1" dirty="0">
                <a:solidFill>
                  <a:schemeClr val="bg1"/>
                </a:solidFill>
                <a:latin typeface="+mn-lt"/>
              </a:rPr>
              <a:t>a.policy_id as ‘”Policy ID”, a.name as “Policyholder Name”,b.agent as “Agent Name”, b.policy_id </a:t>
            </a:r>
            <a:r>
              <a:rPr lang="en-US" sz="1400" b="1" i="1" dirty="0" smtClean="0">
                <a:solidFill>
                  <a:schemeClr val="bg1"/>
                </a:solidFill>
                <a:latin typeface="+mn-lt"/>
              </a:rPr>
              <a:t/>
            </a:r>
            <a:br>
              <a:rPr lang="en-US" sz="1400" b="1" i="1" dirty="0" smtClean="0">
                <a:solidFill>
                  <a:schemeClr val="bg1"/>
                </a:solidFill>
                <a:latin typeface="+mn-lt"/>
              </a:rPr>
            </a:br>
            <a:r>
              <a:rPr lang="en-US" sz="1400" b="1" i="1" dirty="0" smtClean="0">
                <a:solidFill>
                  <a:schemeClr val="bg1"/>
                </a:solidFill>
                <a:latin typeface="+mn-lt"/>
              </a:rPr>
              <a:t>  as “</a:t>
            </a:r>
            <a:r>
              <a:rPr lang="en-US" sz="1400" b="1" i="1" dirty="0">
                <a:solidFill>
                  <a:schemeClr val="bg1"/>
                </a:solidFill>
                <a:latin typeface="+mn-lt"/>
              </a:rPr>
              <a:t>Agent Policy ID” from policy a, policy b where a.Name = b.Agent;  </a:t>
            </a:r>
            <a:endParaRPr lang="en-US" sz="1400" b="1" i="1" dirty="0" smtClean="0">
              <a:solidFill>
                <a:schemeClr val="bg1"/>
              </a:solidFill>
              <a:latin typeface="+mn-lt"/>
            </a:endParaRPr>
          </a:p>
          <a:p>
            <a:pPr lvl="1"/>
            <a:endParaRPr lang="en-US" sz="1400" b="1" i="1" dirty="0">
              <a:solidFill>
                <a:schemeClr val="bg1"/>
              </a:solidFill>
              <a:latin typeface="+mn-lt"/>
            </a:endParaRPr>
          </a:p>
          <a:p>
            <a:endParaRPr lang="en-US" sz="1400" b="1" i="1" dirty="0">
              <a:solidFill>
                <a:schemeClr val="bg1"/>
              </a:solidFill>
              <a:latin typeface="+mn-lt"/>
            </a:endParaRPr>
          </a:p>
        </p:txBody>
      </p:sp>
      <p:sp>
        <p:nvSpPr>
          <p:cNvPr id="5" name="Right Arrow 4"/>
          <p:cNvSpPr/>
          <p:nvPr/>
        </p:nvSpPr>
        <p:spPr>
          <a:xfrm>
            <a:off x="3986323" y="3266882"/>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
        <p:nvSpPr>
          <p:cNvPr id="3" name="TextBox 2"/>
          <p:cNvSpPr txBox="1"/>
          <p:nvPr/>
        </p:nvSpPr>
        <p:spPr>
          <a:xfrm>
            <a:off x="76200" y="152400"/>
            <a:ext cx="7086600" cy="523220"/>
          </a:xfrm>
          <a:prstGeom prst="rect">
            <a:avLst/>
          </a:prstGeom>
        </p:spPr>
        <p:txBody>
          <a:bodyPr wrap="square">
            <a:spAutoFit/>
          </a:bodyPr>
          <a:lstStyle>
            <a:defPPr>
              <a:defRPr lang="en-US"/>
            </a:defPPr>
            <a:lvl1pPr eaLnBrk="1" hangingPunct="1">
              <a:defRPr sz="2800" b="1">
                <a:solidFill>
                  <a:schemeClr val="bg1">
                    <a:lumMod val="95000"/>
                  </a:schemeClr>
                </a:solidFill>
                <a:ea typeface="Cambria Math" pitchFamily="18" charset="0"/>
                <a:cs typeface="Arial" charset="0"/>
              </a:defRPr>
            </a:lvl1pPr>
          </a:lstStyle>
          <a:p>
            <a:r>
              <a:rPr lang="en-US" dirty="0"/>
              <a:t>SQL </a:t>
            </a:r>
            <a:r>
              <a:rPr lang="en-US" dirty="0" smtClean="0"/>
              <a:t>subquery and Correlated Subquery</a:t>
            </a:r>
            <a:endParaRPr lang="en-US" dirty="0"/>
          </a:p>
        </p:txBody>
      </p:sp>
      <p:sp>
        <p:nvSpPr>
          <p:cNvPr id="4" name="TextBox 3"/>
          <p:cNvSpPr txBox="1"/>
          <p:nvPr/>
        </p:nvSpPr>
        <p:spPr>
          <a:xfrm>
            <a:off x="152400" y="948690"/>
            <a:ext cx="8610600" cy="5632311"/>
          </a:xfrm>
          <a:prstGeom prst="rect">
            <a:avLst/>
          </a:prstGeom>
          <a:noFill/>
        </p:spPr>
        <p:txBody>
          <a:bodyPr wrap="square" rtlCol="0">
            <a:spAutoFit/>
          </a:bodyPr>
          <a:lstStyle/>
          <a:p>
            <a:r>
              <a:rPr lang="en-US" b="1" dirty="0"/>
              <a:t>Subquery</a:t>
            </a:r>
            <a:r>
              <a:rPr lang="en-US" dirty="0"/>
              <a:t> or </a:t>
            </a:r>
            <a:r>
              <a:rPr lang="en-US" b="1" dirty="0"/>
              <a:t>Inner query</a:t>
            </a:r>
            <a:r>
              <a:rPr lang="en-US" dirty="0"/>
              <a:t> or </a:t>
            </a:r>
            <a:r>
              <a:rPr lang="en-US" b="1" dirty="0"/>
              <a:t>Nested query</a:t>
            </a:r>
            <a:r>
              <a:rPr lang="en-US" dirty="0"/>
              <a:t> is a query in a query. SQL subquery is usually added in the </a:t>
            </a:r>
            <a:r>
              <a:rPr lang="en-US" dirty="0">
                <a:hlinkClick r:id="rId3" tooltip="SQL Command WHERE: WHERE Statement in SQL is used when you want to retrieve specific information from a table excluding other irrelevant data"/>
              </a:rPr>
              <a:t>WHERE</a:t>
            </a:r>
            <a:r>
              <a:rPr lang="en-US" dirty="0"/>
              <a:t> Clause of the SQL statement. Most of the time, a subquery is used when you know how to search for a value using a SELECT statement, but do not know the exact value in the database</a:t>
            </a:r>
            <a:r>
              <a:rPr lang="en-US" dirty="0" smtClean="0"/>
              <a:t>.</a:t>
            </a:r>
          </a:p>
          <a:p>
            <a:endParaRPr lang="en-US" dirty="0"/>
          </a:p>
          <a:p>
            <a:r>
              <a:rPr lang="en-US" b="1" dirty="0"/>
              <a:t>Subqueries</a:t>
            </a:r>
            <a:r>
              <a:rPr lang="en-US" dirty="0"/>
              <a:t> are an alternate way of returning data from multiple tables.</a:t>
            </a:r>
          </a:p>
          <a:p>
            <a:r>
              <a:rPr lang="en-US" dirty="0"/>
              <a:t>Subqueries can be used with </a:t>
            </a:r>
            <a:r>
              <a:rPr lang="en-US" dirty="0" smtClean="0">
                <a:hlinkClick r:id="rId4" tooltip="Subquery: SQL SELECT statement is used to query or retrieve data from a table in the database"/>
              </a:rPr>
              <a:t>SELECT</a:t>
            </a:r>
            <a:r>
              <a:rPr lang="en-US" dirty="0" smtClean="0"/>
              <a:t>,</a:t>
            </a:r>
            <a:r>
              <a:rPr lang="en-US" dirty="0">
                <a:hlinkClick r:id="rId5" tooltip="Subquery: SQL INSERT statement is used to add new rows of data to a table"/>
              </a:rPr>
              <a:t> </a:t>
            </a:r>
            <a:r>
              <a:rPr lang="en-US" dirty="0" smtClean="0">
                <a:hlinkClick r:id="rId5" tooltip="Subquery: SQL INSERT statement is used to add new rows of data to a table"/>
              </a:rPr>
              <a:t>INSERT</a:t>
            </a:r>
            <a:r>
              <a:rPr lang="en-US" dirty="0" smtClean="0"/>
              <a:t>,</a:t>
            </a:r>
            <a:r>
              <a:rPr lang="en-US" dirty="0">
                <a:hlinkClick r:id="rId6" tooltip="Subquery: SQL UPDATE is used to modify the existing rows in a table."/>
              </a:rPr>
              <a:t> </a:t>
            </a:r>
            <a:r>
              <a:rPr lang="en-US" dirty="0" smtClean="0">
                <a:hlinkClick r:id="rId6" tooltip="Subquery: SQL UPDATE is used to modify the existing rows in a table."/>
              </a:rPr>
              <a:t>UPDATE</a:t>
            </a:r>
            <a:r>
              <a:rPr lang="en-US" dirty="0" smtClean="0"/>
              <a:t>, </a:t>
            </a:r>
            <a:r>
              <a:rPr lang="en-US" dirty="0" smtClean="0">
                <a:hlinkClick r:id="rId7" tooltip="Subquery: SQL DELETE Rows in Table Statement"/>
              </a:rPr>
              <a:t>DELETE</a:t>
            </a:r>
            <a:r>
              <a:rPr lang="en-US" dirty="0" smtClean="0"/>
              <a:t> statements </a:t>
            </a:r>
            <a:r>
              <a:rPr lang="en-US" dirty="0"/>
              <a:t>along with the comparision operators like =, &lt;, &gt;, &gt;=, &lt;= </a:t>
            </a:r>
            <a:r>
              <a:rPr lang="en-US" dirty="0" smtClean="0"/>
              <a:t>, IN, LIKE, NOT IN, NO TLIKE etc.</a:t>
            </a:r>
          </a:p>
          <a:p>
            <a:endParaRPr lang="en-US" dirty="0"/>
          </a:p>
          <a:p>
            <a:r>
              <a:rPr lang="en-US" b="1" dirty="0"/>
              <a:t>Correlated Subquery</a:t>
            </a:r>
          </a:p>
          <a:p>
            <a:r>
              <a:rPr lang="en-US" dirty="0"/>
              <a:t>A query is called correlated subquery when both the inner query and the outer query are interdependent. For every row processed by the inner query, the outer query is processed as well. The inner query depends on the outer query before it can be processed.</a:t>
            </a:r>
          </a:p>
          <a:p>
            <a:endParaRPr lang="en-US" dirty="0"/>
          </a:p>
          <a:p>
            <a:r>
              <a:rPr lang="en-US" b="1" dirty="0"/>
              <a:t>Subquery Notes</a:t>
            </a:r>
          </a:p>
          <a:p>
            <a:r>
              <a:rPr lang="en-US" b="1" dirty="0"/>
              <a:t>Nested Subquery</a:t>
            </a:r>
          </a:p>
          <a:p>
            <a:r>
              <a:rPr lang="en-US" dirty="0"/>
              <a:t>1) You can nest as many queries you want but it is recommended not to nest more than 16 subqueries in oracle</a:t>
            </a:r>
          </a:p>
          <a:p>
            <a:r>
              <a:rPr lang="en-US" b="1" dirty="0" smtClean="0"/>
              <a:t>Non-Correlated Subquery</a:t>
            </a:r>
            <a:endParaRPr lang="en-US" b="1" dirty="0"/>
          </a:p>
          <a:p>
            <a:r>
              <a:rPr lang="en-US" dirty="0"/>
              <a:t>2) If a </a:t>
            </a:r>
            <a:r>
              <a:rPr lang="en-US" dirty="0" smtClean="0"/>
              <a:t>subquery </a:t>
            </a:r>
            <a:r>
              <a:rPr lang="en-US" dirty="0"/>
              <a:t>is not dependent on the outer query it is called a non-correlated </a:t>
            </a:r>
            <a:r>
              <a:rPr lang="en-US" dirty="0" smtClean="0"/>
              <a:t>subquery</a:t>
            </a:r>
            <a:endParaRPr lang="en-US" dirty="0"/>
          </a:p>
        </p:txBody>
      </p:sp>
    </p:spTree>
    <p:extLst>
      <p:ext uri="{BB962C8B-B14F-4D97-AF65-F5344CB8AC3E}">
        <p14:creationId xmlns:p14="http://schemas.microsoft.com/office/powerpoint/2010/main" val="1640209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0013" y="88900"/>
            <a:ext cx="7978775" cy="523875"/>
          </a:xfrm>
          <a:prstGeom prst="rect">
            <a:avLst/>
          </a:prstGeom>
        </p:spPr>
        <p:txBody>
          <a:bodyPr>
            <a:spAutoFit/>
          </a:bodyPr>
          <a:lstStyle/>
          <a:p>
            <a:pPr eaLnBrk="1" hangingPunct="1">
              <a:defRPr/>
            </a:pPr>
            <a:r>
              <a:rPr lang="en-US" sz="2800" b="1" dirty="0" smtClean="0">
                <a:solidFill>
                  <a:schemeClr val="bg1">
                    <a:lumMod val="95000"/>
                  </a:schemeClr>
                </a:solidFill>
                <a:ea typeface="Cambria Math" pitchFamily="18" charset="0"/>
                <a:cs typeface="Arial" charset="0"/>
              </a:rPr>
              <a:t>Subquery (</a:t>
            </a:r>
            <a:r>
              <a:rPr lang="en-US" sz="2800" b="1" dirty="0" err="1" smtClean="0">
                <a:solidFill>
                  <a:schemeClr val="bg1">
                    <a:lumMod val="95000"/>
                  </a:schemeClr>
                </a:solidFill>
                <a:ea typeface="Cambria Math" pitchFamily="18" charset="0"/>
                <a:cs typeface="Arial" charset="0"/>
              </a:rPr>
              <a:t>contd</a:t>
            </a:r>
            <a:r>
              <a:rPr lang="en-US" sz="2800" b="1" dirty="0" smtClean="0">
                <a:solidFill>
                  <a:schemeClr val="bg1">
                    <a:lumMod val="95000"/>
                  </a:schemeClr>
                </a:solidFill>
                <a:ea typeface="Cambria Math" pitchFamily="18" charset="0"/>
                <a:cs typeface="Arial" charset="0"/>
              </a:rPr>
              <a:t>)</a:t>
            </a:r>
            <a:endParaRPr lang="en-US" sz="2800" b="1" dirty="0">
              <a:solidFill>
                <a:schemeClr val="bg1">
                  <a:lumMod val="95000"/>
                </a:schemeClr>
              </a:solidFill>
              <a:ea typeface="Cambria Math" pitchFamily="18" charset="0"/>
              <a:cs typeface="Arial" charset="0"/>
            </a:endParaRPr>
          </a:p>
        </p:txBody>
      </p:sp>
      <p:sp>
        <p:nvSpPr>
          <p:cNvPr id="12" name="Rectangle 8"/>
          <p:cNvSpPr>
            <a:spLocks noChangeArrowheads="1"/>
          </p:cNvSpPr>
          <p:nvPr/>
        </p:nvSpPr>
        <p:spPr bwMode="auto">
          <a:xfrm>
            <a:off x="533400" y="3605768"/>
            <a:ext cx="7848600" cy="738664"/>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2700000" scaled="1"/>
            <a:tileRect/>
          </a:gradFill>
          <a:ln>
            <a:noFill/>
          </a:ln>
          <a:effectLst/>
          <a:scene3d>
            <a:camera prst="orthographicFront"/>
            <a:lightRig rig="threePt" dir="t"/>
          </a:scene3d>
          <a:sp3d>
            <a:bevelT/>
          </a:sp3d>
          <a:extLst/>
        </p:spPr>
        <p:txBody>
          <a:bodyPr lIns="0" tIns="0" rIns="0" bIns="0" anchor="ctr">
            <a:spAutoFit/>
          </a:bodyPr>
          <a:lstStyle>
            <a:lvl1pPr>
              <a:defRPr>
                <a:solidFill>
                  <a:schemeClr val="tx1"/>
                </a:solidFill>
                <a:latin typeface="Calibri" panose="020F0502020204030204" pitchFamily="34" charset="0"/>
                <a:cs typeface="Arial" panose="020B0604020202020204" pitchFamily="34" charset="0"/>
              </a:defRPr>
            </a:lvl1pPr>
            <a:lvl2pPr>
              <a:defRPr>
                <a:solidFill>
                  <a:schemeClr val="tx1"/>
                </a:solidFill>
                <a:latin typeface="Calibri" panose="020F0502020204030204" pitchFamily="34" charset="0"/>
                <a:cs typeface="Arial" panose="020B0604020202020204" pitchFamily="34" charset="0"/>
              </a:defRPr>
            </a:lvl2pPr>
            <a:lvl3pPr>
              <a:defRPr>
                <a:solidFill>
                  <a:schemeClr val="tx1"/>
                </a:solidFill>
                <a:latin typeface="Calibri" panose="020F0502020204030204" pitchFamily="34" charset="0"/>
                <a:cs typeface="Arial" panose="020B0604020202020204" pitchFamily="34" charset="0"/>
              </a:defRPr>
            </a:lvl3pPr>
            <a:lvl4pPr>
              <a:defRPr>
                <a:solidFill>
                  <a:schemeClr val="tx1"/>
                </a:solidFill>
                <a:latin typeface="Calibri" panose="020F0502020204030204" pitchFamily="34" charset="0"/>
                <a:cs typeface="Arial" panose="020B0604020202020204" pitchFamily="34" charset="0"/>
              </a:defRPr>
            </a:lvl4pPr>
            <a:lvl5pPr>
              <a:defRPr>
                <a:solidFill>
                  <a:schemeClr val="tx1"/>
                </a:solidFill>
                <a:latin typeface="Calibri" panose="020F0502020204030204" pitchFamily="34" charset="0"/>
                <a:cs typeface="Arial" panose="020B0604020202020204" pitchFamily="34" charset="0"/>
              </a:defRPr>
            </a:lvl5pPr>
            <a:lvl6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defRPr/>
            </a:pPr>
            <a:r>
              <a:rPr lang="en-US" altLang="en-US" sz="1600" b="1" i="1" dirty="0" smtClean="0">
                <a:solidFill>
                  <a:schemeClr val="bg1"/>
                </a:solidFill>
                <a:latin typeface="+mn-lt"/>
              </a:rPr>
              <a:t>   Example for Subquery :</a:t>
            </a:r>
          </a:p>
          <a:p>
            <a:pPr lvl="1">
              <a:defRPr/>
            </a:pPr>
            <a:r>
              <a:rPr lang="en-IN" altLang="en-US" sz="1600" b="1" i="1" dirty="0" smtClean="0">
                <a:solidFill>
                  <a:schemeClr val="bg1"/>
                </a:solidFill>
                <a:latin typeface="+mn-lt"/>
              </a:rPr>
              <a:t>SELECT </a:t>
            </a:r>
            <a:r>
              <a:rPr lang="en-IN" altLang="en-US" sz="1600" b="1" i="1" dirty="0">
                <a:solidFill>
                  <a:schemeClr val="bg1"/>
                </a:solidFill>
                <a:latin typeface="+mn-lt"/>
              </a:rPr>
              <a:t>driver.id, driver.first_name, vehicle.model,vehicle.coverage from Driver where driver.id IN ( select driver.id from Driver INNER JOIN Vehicle ON driver.id = vehicle.id)</a:t>
            </a:r>
            <a:endParaRPr lang="en-US" altLang="en-US" sz="11100" b="1" i="1" dirty="0" smtClean="0">
              <a:solidFill>
                <a:schemeClr val="bg1"/>
              </a:solidFill>
              <a:latin typeface="adobe-garamond-pro"/>
            </a:endParaRPr>
          </a:p>
        </p:txBody>
      </p:sp>
      <p:sp>
        <p:nvSpPr>
          <p:cNvPr id="18441" name="TextBox 5"/>
          <p:cNvSpPr txBox="1">
            <a:spLocks noChangeArrowheads="1"/>
          </p:cNvSpPr>
          <p:nvPr/>
        </p:nvSpPr>
        <p:spPr bwMode="auto">
          <a:xfrm>
            <a:off x="1722533" y="5790168"/>
            <a:ext cx="144443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i="1" dirty="0"/>
              <a:t>Result of the </a:t>
            </a:r>
            <a:endParaRPr lang="en-US" altLang="en-US" sz="1800" b="1" i="1" dirty="0" smtClean="0"/>
          </a:p>
          <a:p>
            <a:pPr>
              <a:spcBef>
                <a:spcPct val="0"/>
              </a:spcBef>
              <a:buFontTx/>
              <a:buNone/>
            </a:pPr>
            <a:r>
              <a:rPr lang="en-US" altLang="en-US" sz="1800" b="1" i="1" dirty="0" smtClean="0"/>
              <a:t>query</a:t>
            </a:r>
            <a:endParaRPr lang="en-US" altLang="en-US" sz="1800" b="1" i="1" dirty="0"/>
          </a:p>
        </p:txBody>
      </p:sp>
      <p:sp>
        <p:nvSpPr>
          <p:cNvPr id="18443" name="Rectangle 2"/>
          <p:cNvSpPr>
            <a:spLocks noChangeArrowheads="1"/>
          </p:cNvSpPr>
          <p:nvPr/>
        </p:nvSpPr>
        <p:spPr bwMode="auto">
          <a:xfrm>
            <a:off x="5891212" y="1281113"/>
            <a:ext cx="1804988" cy="338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Vehicle </a:t>
            </a:r>
            <a:r>
              <a:rPr lang="en-US" altLang="en-US" sz="1600" dirty="0">
                <a:latin typeface="adobe-garamond-pro"/>
              </a:rPr>
              <a:t>table</a:t>
            </a:r>
            <a:endParaRPr lang="en-US" altLang="en-US" sz="1600" dirty="0"/>
          </a:p>
        </p:txBody>
      </p:sp>
      <p:sp>
        <p:nvSpPr>
          <p:cNvPr id="18444" name="Rectangle 4"/>
          <p:cNvSpPr>
            <a:spLocks noChangeArrowheads="1"/>
          </p:cNvSpPr>
          <p:nvPr/>
        </p:nvSpPr>
        <p:spPr bwMode="auto">
          <a:xfrm>
            <a:off x="1143000" y="1198563"/>
            <a:ext cx="2438400" cy="3397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smtClean="0">
                <a:latin typeface="adobe-garamond-pro"/>
              </a:rPr>
              <a:t>Driver </a:t>
            </a:r>
            <a:r>
              <a:rPr lang="en-US" altLang="en-US" sz="1600" dirty="0">
                <a:latin typeface="adobe-garamond-pro"/>
              </a:rPr>
              <a:t>table</a:t>
            </a:r>
            <a:endParaRPr lang="en-US" altLang="en-US" sz="1600" dirty="0"/>
          </a:p>
        </p:txBody>
      </p:sp>
      <p:graphicFrame>
        <p:nvGraphicFramePr>
          <p:cNvPr id="2" name="Table 1"/>
          <p:cNvGraphicFramePr>
            <a:graphicFrameLocks noGrp="1"/>
          </p:cNvGraphicFramePr>
          <p:nvPr>
            <p:extLst/>
          </p:nvPr>
        </p:nvGraphicFramePr>
        <p:xfrm>
          <a:off x="228600" y="1751013"/>
          <a:ext cx="4648203" cy="1525586"/>
        </p:xfrm>
        <a:graphic>
          <a:graphicData uri="http://schemas.openxmlformats.org/drawingml/2006/table">
            <a:tbl>
              <a:tblPr>
                <a:tableStyleId>{5C22544A-7EE6-4342-B048-85BDC9FD1C3A}</a:tableStyleId>
              </a:tblPr>
              <a:tblGrid>
                <a:gridCol w="533400"/>
                <a:gridCol w="685800"/>
                <a:gridCol w="838200"/>
                <a:gridCol w="838200"/>
                <a:gridCol w="838203"/>
                <a:gridCol w="914400"/>
              </a:tblGrid>
              <a:tr h="255662">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policy_id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last_name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dob</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err="1">
                          <a:effectLst/>
                        </a:rPr>
                        <a:t>ssn</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1654">
                <a:tc>
                  <a:txBody>
                    <a:bodyPr/>
                    <a:lstStyle/>
                    <a:p>
                      <a:pPr algn="ctr" fontAlgn="ctr"/>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Wahl</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10/10/1980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8977789789</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John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9/14/1973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Sam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Jacob</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11/20/1985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1090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Allen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Sam</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25/11/1982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1100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Miller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10/12/1987</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8977789793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654">
                <a:tc>
                  <a:txBody>
                    <a:bodyPr/>
                    <a:lstStyle/>
                    <a:p>
                      <a:pPr algn="ctr" fontAlgn="ctr"/>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1003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Lopez</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3/5/1970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8977789794</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387067964"/>
              </p:ext>
            </p:extLst>
          </p:nvPr>
        </p:nvGraphicFramePr>
        <p:xfrm>
          <a:off x="5029200" y="1751013"/>
          <a:ext cx="3886198" cy="1525584"/>
        </p:xfrm>
        <a:graphic>
          <a:graphicData uri="http://schemas.openxmlformats.org/drawingml/2006/table">
            <a:tbl>
              <a:tblPr>
                <a:tableStyleId>{5C22544A-7EE6-4342-B048-85BDC9FD1C3A}</a:tableStyleId>
              </a:tblPr>
              <a:tblGrid>
                <a:gridCol w="685797"/>
                <a:gridCol w="685803"/>
                <a:gridCol w="838198"/>
                <a:gridCol w="762000"/>
                <a:gridCol w="914400"/>
              </a:tblGrid>
              <a:tr h="251244">
                <a:tc>
                  <a:txBody>
                    <a:bodyPr/>
                    <a:lstStyle/>
                    <a:p>
                      <a:pPr algn="ctr" fontAlgn="ctr"/>
                      <a:r>
                        <a:rPr lang="en-US" sz="1400" u="none" strike="noStrike" dirty="0">
                          <a:effectLst/>
                        </a:rPr>
                        <a:t>id</a:t>
                      </a:r>
                      <a:endParaRPr lang="en-US" sz="1400" b="0" i="0" u="none" strike="noStrike" dirty="0">
                        <a:solidFill>
                          <a:srgbClr val="000000"/>
                        </a:solidFill>
                        <a:effectLst/>
                        <a:latin typeface="Calibri" panose="020F0502020204030204" pitchFamily="34"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driver_id</a:t>
                      </a:r>
                      <a:endParaRPr lang="en-US" sz="14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model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a:effectLst/>
                        </a:rPr>
                        <a:t>make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ctr"/>
                      <a:r>
                        <a:rPr lang="en-US" sz="1400" u="none" strike="noStrike" dirty="0">
                          <a:effectLst/>
                        </a:rPr>
                        <a:t>coverage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212390">
                <a:tc>
                  <a:txBody>
                    <a:bodyPr/>
                    <a:lstStyle/>
                    <a:p>
                      <a:pPr algn="ctr" fontAlgn="ctr"/>
                      <a:r>
                        <a:rPr lang="en-US" sz="1200" u="none" strike="noStrike">
                          <a:effectLst/>
                        </a:rPr>
                        <a:t>345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101</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Toyota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234</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Ford</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22000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123</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Nissan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25000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265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smtClean="0">
                          <a:effectLst/>
                        </a:rPr>
                        <a:t>BMW</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60000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a:effectLst/>
                        </a:rPr>
                        <a:t>341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Honda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80000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2390">
                <a:tc>
                  <a:txBody>
                    <a:bodyPr/>
                    <a:lstStyle/>
                    <a:p>
                      <a:pPr algn="ctr" fontAlgn="ctr"/>
                      <a:r>
                        <a:rPr lang="en-US" sz="1200" u="none" strike="noStrike" dirty="0">
                          <a:effectLst/>
                        </a:rPr>
                        <a:t>675</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Audi</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a:effectLst/>
                        </a:rPr>
                        <a:t>2016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effectLst/>
                        </a:rPr>
                        <a:t>150000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Bent-Up Arrow 4"/>
          <p:cNvSpPr/>
          <p:nvPr/>
        </p:nvSpPr>
        <p:spPr>
          <a:xfrm rot="5400000">
            <a:off x="1985049" y="4728249"/>
            <a:ext cx="830502" cy="990599"/>
          </a:xfrm>
          <a:prstGeom prst="bentUpArrow">
            <a:avLst>
              <a:gd name="adj1" fmla="val 1778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590706371"/>
              </p:ext>
            </p:extLst>
          </p:nvPr>
        </p:nvGraphicFramePr>
        <p:xfrm>
          <a:off x="3214193" y="4581525"/>
          <a:ext cx="3567606" cy="1854972"/>
        </p:xfrm>
        <a:graphic>
          <a:graphicData uri="http://schemas.openxmlformats.org/drawingml/2006/table">
            <a:tbl>
              <a:tblPr>
                <a:tableStyleId>{5C22544A-7EE6-4342-B048-85BDC9FD1C3A}</a:tableStyleId>
              </a:tblPr>
              <a:tblGrid>
                <a:gridCol w="1073680"/>
                <a:gridCol w="846032"/>
                <a:gridCol w="846032"/>
                <a:gridCol w="801862"/>
              </a:tblGrid>
              <a:tr h="309162">
                <a:tc>
                  <a:txBody>
                    <a:bodyPr/>
                    <a:lstStyle/>
                    <a:p>
                      <a:pPr algn="ctr" fontAlgn="b"/>
                      <a:r>
                        <a:rPr lang="en-US" sz="1400" u="none" strike="noStrike">
                          <a:effectLst/>
                        </a:rPr>
                        <a:t>id</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first_name</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a:effectLst/>
                        </a:rPr>
                        <a:t>model</a:t>
                      </a:r>
                      <a:endParaRPr lang="en-US" sz="14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fontAlgn="b"/>
                      <a:r>
                        <a:rPr lang="en-US" sz="1400" u="none" strike="noStrike" dirty="0">
                          <a:effectLst/>
                        </a:rPr>
                        <a:t>coverage</a:t>
                      </a:r>
                      <a:endParaRPr lang="en-US" sz="14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09162">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toyota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2">
                <a:tc>
                  <a:txBody>
                    <a:bodyPr/>
                    <a:lstStyle/>
                    <a:p>
                      <a:pPr algn="ctr" fontAlgn="b"/>
                      <a:r>
                        <a:rPr lang="en-US" sz="1200" u="none" strike="noStrike">
                          <a:effectLst/>
                        </a:rPr>
                        <a:t>101</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Sam</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Nissan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25000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2">
                <a:tc>
                  <a:txBody>
                    <a:bodyPr/>
                    <a:lstStyle/>
                    <a:p>
                      <a:pPr algn="ctr" fontAlgn="b"/>
                      <a:r>
                        <a:rPr lang="en-US" sz="1200" u="none" strike="noStrike">
                          <a:effectLst/>
                        </a:rPr>
                        <a:t>102</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Nicole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BMW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2">
                <a:tc>
                  <a:txBody>
                    <a:bodyPr/>
                    <a:lstStyle/>
                    <a:p>
                      <a:pPr algn="ctr" fontAlgn="b"/>
                      <a:r>
                        <a:rPr lang="en-US" sz="1200" u="none" strike="noStrike">
                          <a:effectLst/>
                        </a:rPr>
                        <a:t>105</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Susen</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Audi</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150000</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9162">
                <a:tc>
                  <a:txBody>
                    <a:bodyPr/>
                    <a:lstStyle/>
                    <a:p>
                      <a:pPr algn="ctr" fontAlgn="b"/>
                      <a:r>
                        <a:rPr lang="en-US" sz="1200" u="none" strike="noStrike">
                          <a:effectLst/>
                        </a:rPr>
                        <a:t>106</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Jennifer</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Ford</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22000</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9222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1151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buFontTx/>
              <a:buNone/>
              <a:defRPr sz="2400" b="1">
                <a:solidFill>
                  <a:schemeClr val="bg1"/>
                </a:solidFill>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eaLnBrk="0" fontAlgn="base" hangingPunct="0">
              <a:spcBef>
                <a:spcPct val="20000"/>
              </a:spcBef>
              <a:spcAft>
                <a:spcPct val="0"/>
              </a:spcAft>
              <a:buFont typeface="Arial" panose="020B0604020202020204" pitchFamily="34" charset="0"/>
              <a:buChar char="»"/>
              <a:defRPr sz="2000"/>
            </a:lvl6pPr>
            <a:lvl7pPr marL="2971800" indent="-228600" eaLnBrk="0" fontAlgn="base" hangingPunct="0">
              <a:spcBef>
                <a:spcPct val="20000"/>
              </a:spcBef>
              <a:spcAft>
                <a:spcPct val="0"/>
              </a:spcAft>
              <a:buFont typeface="Arial" panose="020B0604020202020204" pitchFamily="34" charset="0"/>
              <a:buChar char="»"/>
              <a:defRPr sz="2000"/>
            </a:lvl7pPr>
            <a:lvl8pPr marL="3429000" indent="-228600" eaLnBrk="0" fontAlgn="base" hangingPunct="0">
              <a:spcBef>
                <a:spcPct val="20000"/>
              </a:spcBef>
              <a:spcAft>
                <a:spcPct val="0"/>
              </a:spcAft>
              <a:buFont typeface="Arial" panose="020B0604020202020204" pitchFamily="34" charset="0"/>
              <a:buChar char="»"/>
              <a:defRPr sz="2000"/>
            </a:lvl8pPr>
            <a:lvl9pPr marL="3886200" indent="-228600" eaLnBrk="0" fontAlgn="base" hangingPunct="0">
              <a:spcBef>
                <a:spcPct val="20000"/>
              </a:spcBef>
              <a:spcAft>
                <a:spcPct val="0"/>
              </a:spcAft>
              <a:buFont typeface="Arial" panose="020B0604020202020204" pitchFamily="34" charset="0"/>
              <a:buChar char="»"/>
              <a:defRPr sz="2000"/>
            </a:lvl9pPr>
          </a:lstStyle>
          <a:p>
            <a:r>
              <a:rPr lang="en-US" dirty="0"/>
              <a:t>Agenda</a:t>
            </a:r>
          </a:p>
        </p:txBody>
      </p:sp>
      <p:sp>
        <p:nvSpPr>
          <p:cNvPr id="3" name="TextBox 2"/>
          <p:cNvSpPr txBox="1"/>
          <p:nvPr/>
        </p:nvSpPr>
        <p:spPr>
          <a:xfrm>
            <a:off x="2133600" y="997089"/>
            <a:ext cx="4724400" cy="5632311"/>
          </a:xfrm>
          <a:prstGeom prst="rect">
            <a:avLst/>
          </a:prstGeom>
          <a:ln>
            <a:noFill/>
          </a:ln>
          <a:effectLst>
            <a:glow rad="101600">
              <a:schemeClr val="accent1">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dirty="0" smtClean="0"/>
              <a:t>History of Database</a:t>
            </a:r>
          </a:p>
          <a:p>
            <a:pPr marL="285750" indent="-285750">
              <a:buFont typeface="Arial" panose="020B0604020202020204" pitchFamily="34" charset="0"/>
              <a:buChar char="•"/>
            </a:pPr>
            <a:r>
              <a:rPr lang="en-US" dirty="0" smtClean="0"/>
              <a:t>Database - Overview</a:t>
            </a:r>
          </a:p>
          <a:p>
            <a:pPr marL="285750" indent="-285750">
              <a:buFont typeface="Arial" panose="020B0604020202020204" pitchFamily="34" charset="0"/>
              <a:buChar char="•"/>
            </a:pPr>
            <a:r>
              <a:rPr lang="en-US" dirty="0">
                <a:latin typeface="+mn-lt"/>
                <a:ea typeface="Cambria Math" pitchFamily="18" charset="0"/>
                <a:cs typeface="Arial" charset="0"/>
              </a:rPr>
              <a:t>Difference between DBMS and </a:t>
            </a:r>
            <a:r>
              <a:rPr lang="en-US" dirty="0" smtClean="0">
                <a:latin typeface="+mn-lt"/>
                <a:ea typeface="Cambria Math" pitchFamily="18" charset="0"/>
                <a:cs typeface="Arial" charset="0"/>
              </a:rPr>
              <a:t>RDBMS</a:t>
            </a:r>
          </a:p>
          <a:p>
            <a:pPr marL="285750" indent="-285750">
              <a:buFont typeface="Arial" panose="020B0604020202020204" pitchFamily="34" charset="0"/>
              <a:buChar char="•"/>
            </a:pPr>
            <a:r>
              <a:rPr lang="en-US" dirty="0" smtClean="0">
                <a:latin typeface="+mn-lt"/>
                <a:ea typeface="Cambria Math" pitchFamily="18" charset="0"/>
                <a:cs typeface="Arial" charset="0"/>
              </a:rPr>
              <a:t>RDBMS Architecture</a:t>
            </a:r>
          </a:p>
          <a:p>
            <a:pPr marL="285750" indent="-285750">
              <a:buFont typeface="Arial" panose="020B0604020202020204" pitchFamily="34" charset="0"/>
              <a:buChar char="•"/>
            </a:pPr>
            <a:r>
              <a:rPr lang="en-US" dirty="0" smtClean="0">
                <a:latin typeface="+mn-lt"/>
                <a:ea typeface="Cambria Math" pitchFamily="18" charset="0"/>
                <a:cs typeface="Arial" charset="0"/>
              </a:rPr>
              <a:t>Structured Query Language</a:t>
            </a:r>
          </a:p>
          <a:p>
            <a:pPr marL="742950" lvl="1" indent="-285750">
              <a:buFont typeface="Arial" panose="020B0604020202020204" pitchFamily="34" charset="0"/>
              <a:buChar char="•"/>
            </a:pPr>
            <a:r>
              <a:rPr lang="en-US" dirty="0" smtClean="0">
                <a:ea typeface="Cambria Math" pitchFamily="18" charset="0"/>
                <a:cs typeface="Arial" charset="0"/>
              </a:rPr>
              <a:t>Commands</a:t>
            </a:r>
            <a:endParaRPr lang="en-US" dirty="0" smtClean="0">
              <a:latin typeface="+mn-lt"/>
              <a:ea typeface="Cambria Math" pitchFamily="18" charset="0"/>
              <a:cs typeface="Arial" charset="0"/>
            </a:endParaRPr>
          </a:p>
          <a:p>
            <a:pPr marL="742950" lvl="1" indent="-285750">
              <a:buFont typeface="Arial" panose="020B0604020202020204" pitchFamily="34" charset="0"/>
              <a:buChar char="•"/>
            </a:pPr>
            <a:r>
              <a:rPr lang="en-US" dirty="0" smtClean="0">
                <a:latin typeface="+mn-lt"/>
                <a:ea typeface="Cambria Math" pitchFamily="18" charset="0"/>
                <a:cs typeface="Arial" charset="0"/>
              </a:rPr>
              <a:t>Aggregate &amp; Scalar functions</a:t>
            </a:r>
          </a:p>
          <a:p>
            <a:pPr marL="742950" lvl="1" indent="-285750">
              <a:buFont typeface="Arial" panose="020B0604020202020204" pitchFamily="34" charset="0"/>
              <a:buChar char="•"/>
            </a:pPr>
            <a:r>
              <a:rPr lang="en-US" dirty="0" smtClean="0">
                <a:latin typeface="+mn-lt"/>
                <a:ea typeface="Cambria Math" pitchFamily="18" charset="0"/>
                <a:cs typeface="Arial" charset="0"/>
              </a:rPr>
              <a:t>Joins</a:t>
            </a:r>
          </a:p>
          <a:p>
            <a:pPr marL="285750" indent="-285750">
              <a:buFont typeface="Arial" panose="020B0604020202020204" pitchFamily="34" charset="0"/>
              <a:buChar char="•"/>
            </a:pPr>
            <a:r>
              <a:rPr lang="en-US" dirty="0" smtClean="0">
                <a:latin typeface="+mn-lt"/>
                <a:ea typeface="Cambria Math" pitchFamily="18" charset="0"/>
                <a:cs typeface="Arial" charset="0"/>
              </a:rPr>
              <a:t>Database normalization</a:t>
            </a:r>
          </a:p>
          <a:p>
            <a:pPr marL="742950" lvl="1" indent="-285750">
              <a:buFont typeface="Arial" panose="020B0604020202020204" pitchFamily="34" charset="0"/>
              <a:buChar char="•"/>
            </a:pPr>
            <a:r>
              <a:rPr lang="en-US" dirty="0" smtClean="0">
                <a:latin typeface="+mn-lt"/>
                <a:ea typeface="Cambria Math" pitchFamily="18" charset="0"/>
                <a:cs typeface="Arial" charset="0"/>
              </a:rPr>
              <a:t>1NF</a:t>
            </a:r>
          </a:p>
          <a:p>
            <a:pPr marL="742950" lvl="1" indent="-285750">
              <a:buFont typeface="Arial" panose="020B0604020202020204" pitchFamily="34" charset="0"/>
              <a:buChar char="•"/>
            </a:pPr>
            <a:r>
              <a:rPr lang="en-US" dirty="0" smtClean="0">
                <a:latin typeface="+mn-lt"/>
                <a:ea typeface="Cambria Math" pitchFamily="18" charset="0"/>
                <a:cs typeface="Arial" charset="0"/>
              </a:rPr>
              <a:t>2NF</a:t>
            </a:r>
          </a:p>
          <a:p>
            <a:pPr marL="742950" lvl="1" indent="-285750">
              <a:buFont typeface="Arial" panose="020B0604020202020204" pitchFamily="34" charset="0"/>
              <a:buChar char="•"/>
            </a:pPr>
            <a:r>
              <a:rPr lang="en-US" dirty="0" smtClean="0">
                <a:latin typeface="+mn-lt"/>
                <a:ea typeface="Cambria Math" pitchFamily="18" charset="0"/>
                <a:cs typeface="Arial" charset="0"/>
              </a:rPr>
              <a:t>3NF</a:t>
            </a:r>
          </a:p>
          <a:p>
            <a:pPr marL="742950" lvl="1" indent="-285750">
              <a:buFont typeface="Arial" panose="020B0604020202020204" pitchFamily="34" charset="0"/>
              <a:buChar char="•"/>
            </a:pPr>
            <a:r>
              <a:rPr lang="en-US" dirty="0" smtClean="0">
                <a:latin typeface="+mn-lt"/>
                <a:ea typeface="Cambria Math" pitchFamily="18" charset="0"/>
                <a:cs typeface="Arial" charset="0"/>
              </a:rPr>
              <a:t>BCNF</a:t>
            </a:r>
          </a:p>
          <a:p>
            <a:pPr marL="285750" indent="-285750">
              <a:buFont typeface="Arial" panose="020B0604020202020204" pitchFamily="34" charset="0"/>
              <a:buChar char="•"/>
            </a:pPr>
            <a:r>
              <a:rPr lang="en-US" dirty="0" smtClean="0">
                <a:latin typeface="+mn-lt"/>
                <a:ea typeface="Cambria Math" pitchFamily="18" charset="0"/>
                <a:cs typeface="Arial" charset="0"/>
              </a:rPr>
              <a:t>De-Normalization</a:t>
            </a:r>
          </a:p>
          <a:p>
            <a:pPr marL="285750" lvl="1" indent="-285750">
              <a:buFont typeface="Arial" panose="020B0604020202020204" pitchFamily="34" charset="0"/>
              <a:buChar char="•"/>
            </a:pPr>
            <a:r>
              <a:rPr lang="en-US" dirty="0">
                <a:ea typeface="Cambria Math" pitchFamily="18" charset="0"/>
                <a:cs typeface="Arial" charset="0"/>
              </a:rPr>
              <a:t>Database </a:t>
            </a:r>
            <a:r>
              <a:rPr lang="en-US" dirty="0" smtClean="0">
                <a:ea typeface="Cambria Math" pitchFamily="18" charset="0"/>
                <a:cs typeface="Arial" charset="0"/>
              </a:rPr>
              <a:t>Test automation </a:t>
            </a:r>
            <a:r>
              <a:rPr lang="en-US" dirty="0">
                <a:ea typeface="Cambria Math" pitchFamily="18" charset="0"/>
                <a:cs typeface="Arial" charset="0"/>
              </a:rPr>
              <a:t>flow</a:t>
            </a:r>
          </a:p>
          <a:p>
            <a:pPr marL="285750" indent="-285750">
              <a:buFont typeface="Arial" panose="020B0604020202020204" pitchFamily="34" charset="0"/>
              <a:buChar char="•"/>
            </a:pPr>
            <a:r>
              <a:rPr lang="en-US" dirty="0" smtClean="0">
                <a:latin typeface="+mn-lt"/>
                <a:ea typeface="Cambria Math" pitchFamily="18" charset="0"/>
                <a:cs typeface="Arial" charset="0"/>
              </a:rPr>
              <a:t>How </a:t>
            </a:r>
            <a:r>
              <a:rPr lang="en-US" dirty="0">
                <a:latin typeface="+mn-lt"/>
                <a:ea typeface="Cambria Math" pitchFamily="18" charset="0"/>
                <a:cs typeface="Arial" charset="0"/>
              </a:rPr>
              <a:t>to Interact with DB using </a:t>
            </a:r>
            <a:r>
              <a:rPr lang="en-US" dirty="0" smtClean="0">
                <a:latin typeface="+mn-lt"/>
                <a:ea typeface="Cambria Math" pitchFamily="18" charset="0"/>
                <a:cs typeface="Arial" charset="0"/>
              </a:rPr>
              <a:t>Automation</a:t>
            </a:r>
          </a:p>
          <a:p>
            <a:pPr marL="742950" lvl="1" indent="-285750">
              <a:buFont typeface="Arial" panose="020B0604020202020204" pitchFamily="34" charset="0"/>
              <a:buChar char="•"/>
            </a:pPr>
            <a:r>
              <a:rPr lang="en-US" dirty="0" smtClean="0">
                <a:latin typeface="+mn-lt"/>
                <a:ea typeface="Cambria Math" pitchFamily="18" charset="0"/>
                <a:cs typeface="Arial" charset="0"/>
              </a:rPr>
              <a:t>Database connection using ADODB</a:t>
            </a:r>
          </a:p>
          <a:p>
            <a:pPr marL="742950" lvl="1" indent="-285750">
              <a:buFont typeface="Arial" panose="020B0604020202020204" pitchFamily="34" charset="0"/>
              <a:buChar char="•"/>
            </a:pPr>
            <a:r>
              <a:rPr lang="en-US" dirty="0" smtClean="0">
                <a:latin typeface="+mn-lt"/>
                <a:ea typeface="Cambria Math" pitchFamily="18" charset="0"/>
                <a:cs typeface="Arial" charset="0"/>
              </a:rPr>
              <a:t>Database connection using C#</a:t>
            </a:r>
          </a:p>
          <a:p>
            <a:pPr marL="285750" indent="-285750">
              <a:buFont typeface="Arial" panose="020B0604020202020204" pitchFamily="34" charset="0"/>
              <a:buChar char="•"/>
            </a:pPr>
            <a:r>
              <a:rPr lang="en-US" dirty="0" smtClean="0">
                <a:latin typeface="+mn-lt"/>
                <a:ea typeface="Cambria Math" pitchFamily="18" charset="0"/>
                <a:cs typeface="Arial" charset="0"/>
              </a:rPr>
              <a:t>No SQL</a:t>
            </a:r>
          </a:p>
          <a:p>
            <a:pPr marL="742950" lvl="1" indent="-285750">
              <a:buFont typeface="Arial" panose="020B0604020202020204" pitchFamily="34" charset="0"/>
              <a:buChar char="•"/>
            </a:pPr>
            <a:r>
              <a:rPr lang="en-US" dirty="0" smtClean="0">
                <a:latin typeface="+mn-lt"/>
                <a:ea typeface="Cambria Math" pitchFamily="18" charset="0"/>
                <a:cs typeface="Arial" charset="0"/>
              </a:rPr>
              <a:t>NoSQL vs RDBMS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36861"/>
            <a:ext cx="1417140" cy="725140"/>
          </a:xfrm>
          <a:prstGeom prst="rect">
            <a:avLst/>
          </a:prstGeom>
        </p:spPr>
      </p:pic>
    </p:spTree>
    <p:extLst>
      <p:ext uri="{BB962C8B-B14F-4D97-AF65-F5344CB8AC3E}">
        <p14:creationId xmlns:p14="http://schemas.microsoft.com/office/powerpoint/2010/main" val="1712491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438" y="1074738"/>
            <a:ext cx="8488362" cy="1938337"/>
          </a:xfrm>
          <a:prstGeom prst="rect">
            <a:avLst/>
          </a:prstGeom>
          <a:noFill/>
        </p:spPr>
        <p:txBody>
          <a:bodyPr>
            <a:spAutoFit/>
          </a:bodyPr>
          <a:lstStyle/>
          <a:p>
            <a:pPr eaLnBrk="1" fontAlgn="auto" hangingPunct="1">
              <a:spcBef>
                <a:spcPts val="0"/>
              </a:spcBef>
              <a:spcAft>
                <a:spcPts val="0"/>
              </a:spcAft>
              <a:defRPr/>
            </a:pPr>
            <a:r>
              <a:rPr lang="en-US" b="1" dirty="0">
                <a:solidFill>
                  <a:srgbClr val="0070C0"/>
                </a:solidFill>
                <a:latin typeface="Calibri" panose="020F0502020204030204"/>
                <a:cs typeface="+mn-cs"/>
              </a:rPr>
              <a:t>Normalization of Database</a:t>
            </a:r>
          </a:p>
          <a:p>
            <a:pPr eaLnBrk="1" fontAlgn="auto" hangingPunct="1">
              <a:spcBef>
                <a:spcPts val="0"/>
              </a:spcBef>
              <a:spcAft>
                <a:spcPts val="0"/>
              </a:spcAft>
              <a:defRPr/>
            </a:pPr>
            <a:r>
              <a:rPr lang="en-US" sz="1400" dirty="0">
                <a:solidFill>
                  <a:prstClr val="black"/>
                </a:solidFill>
                <a:latin typeface="Calibri" panose="020F0502020204030204"/>
                <a:cs typeface="+mn-cs"/>
              </a:rPr>
              <a:t>Database Normalization is a technique of organizing the data in the database. Normalization is a systematic approach of decomposing tables to eliminate data redundancy and undesirable characteristics like Insertion, Update and Deletion Anomalies. It is a multi-step process that puts data into tabular form by removing duplicated data from the relation tables.</a:t>
            </a:r>
          </a:p>
          <a:p>
            <a:pPr eaLnBrk="1" fontAlgn="auto" hangingPunct="1">
              <a:spcBef>
                <a:spcPts val="0"/>
              </a:spcBef>
              <a:spcAft>
                <a:spcPts val="0"/>
              </a:spcAft>
              <a:defRPr/>
            </a:pPr>
            <a:r>
              <a:rPr lang="en-US" sz="1400" dirty="0">
                <a:solidFill>
                  <a:prstClr val="black"/>
                </a:solidFill>
                <a:latin typeface="Calibri" panose="020F0502020204030204"/>
                <a:cs typeface="+mn-cs"/>
              </a:rPr>
              <a:t>Normalization is used for mainly two purpose, Eliminating redundant(useless) data.</a:t>
            </a:r>
          </a:p>
          <a:p>
            <a:pPr eaLnBrk="1" fontAlgn="auto" hangingPunct="1">
              <a:spcBef>
                <a:spcPts val="0"/>
              </a:spcBef>
              <a:spcAft>
                <a:spcPts val="0"/>
              </a:spcAft>
              <a:defRPr/>
            </a:pPr>
            <a:r>
              <a:rPr lang="en-US" sz="1400" dirty="0">
                <a:solidFill>
                  <a:prstClr val="black"/>
                </a:solidFill>
                <a:latin typeface="Calibri" panose="020F0502020204030204"/>
                <a:cs typeface="+mn-cs"/>
              </a:rPr>
              <a:t>Ensuring data dependencies make sense i.e. data is logically stored.</a:t>
            </a:r>
          </a:p>
          <a:p>
            <a:pPr eaLnBrk="1" fontAlgn="auto" hangingPunct="1">
              <a:spcBef>
                <a:spcPts val="0"/>
              </a:spcBef>
              <a:spcAft>
                <a:spcPts val="0"/>
              </a:spcAft>
              <a:defRPr/>
            </a:pPr>
            <a:endParaRPr lang="en-US" dirty="0">
              <a:solidFill>
                <a:prstClr val="black"/>
              </a:solidFill>
              <a:latin typeface="Calibri" panose="020F0502020204030204"/>
              <a:cs typeface="+mn-cs"/>
            </a:endParaRPr>
          </a:p>
        </p:txBody>
      </p:sp>
      <p:sp>
        <p:nvSpPr>
          <p:cNvPr id="3" name="Rectangle 2"/>
          <p:cNvSpPr/>
          <p:nvPr/>
        </p:nvSpPr>
        <p:spPr>
          <a:xfrm>
            <a:off x="0" y="23813"/>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What is Normalization</a:t>
            </a:r>
          </a:p>
        </p:txBody>
      </p:sp>
      <p:sp>
        <p:nvSpPr>
          <p:cNvPr id="5" name="TextBox 4"/>
          <p:cNvSpPr txBox="1"/>
          <p:nvPr/>
        </p:nvSpPr>
        <p:spPr>
          <a:xfrm>
            <a:off x="304800" y="3013075"/>
            <a:ext cx="7848600" cy="1508125"/>
          </a:xfrm>
          <a:prstGeom prst="rect">
            <a:avLst/>
          </a:prstGeom>
          <a:noFill/>
        </p:spPr>
        <p:txBody>
          <a:bodyPr>
            <a:spAutoFit/>
          </a:bodyPr>
          <a:lstStyle/>
          <a:p>
            <a:pPr eaLnBrk="1" fontAlgn="auto" hangingPunct="1">
              <a:spcBef>
                <a:spcPts val="0"/>
              </a:spcBef>
              <a:spcAft>
                <a:spcPts val="0"/>
              </a:spcAft>
              <a:defRPr/>
            </a:pPr>
            <a:r>
              <a:rPr lang="en-US" dirty="0">
                <a:solidFill>
                  <a:prstClr val="black"/>
                </a:solidFill>
                <a:latin typeface="Calibri" panose="020F0502020204030204"/>
                <a:cs typeface="+mn-cs"/>
              </a:rPr>
              <a:t>Normalization rule are divided into following normal form.</a:t>
            </a:r>
          </a:p>
          <a:p>
            <a:pPr eaLnBrk="1" fontAlgn="auto" hangingPunct="1">
              <a:spcBef>
                <a:spcPts val="0"/>
              </a:spcBef>
              <a:spcAft>
                <a:spcPts val="0"/>
              </a:spcAft>
              <a:defRPr/>
            </a:pPr>
            <a:endParaRPr lang="en-US" dirty="0">
              <a:solidFill>
                <a:prstClr val="black"/>
              </a:solidFill>
              <a:latin typeface="Calibri" panose="020F0502020204030204"/>
              <a:cs typeface="+mn-cs"/>
            </a:endParaRPr>
          </a:p>
          <a:p>
            <a:pPr marL="214313" indent="-214313" eaLnBrk="1" fontAlgn="auto" hangingPunct="1">
              <a:spcBef>
                <a:spcPts val="0"/>
              </a:spcBef>
              <a:spcAft>
                <a:spcPts val="0"/>
              </a:spcAft>
              <a:buFont typeface="Arial" panose="020B0604020202020204" pitchFamily="34" charset="0"/>
              <a:buChar char="•"/>
              <a:defRPr/>
            </a:pPr>
            <a:r>
              <a:rPr lang="en-US" sz="1400" b="1" dirty="0">
                <a:solidFill>
                  <a:prstClr val="black"/>
                </a:solidFill>
                <a:latin typeface="Calibri" panose="020F0502020204030204"/>
                <a:cs typeface="+mn-cs"/>
              </a:rPr>
              <a:t>First Normal Form</a:t>
            </a:r>
          </a:p>
          <a:p>
            <a:pPr marL="214313" indent="-214313" eaLnBrk="1" fontAlgn="auto" hangingPunct="1">
              <a:spcBef>
                <a:spcPts val="0"/>
              </a:spcBef>
              <a:spcAft>
                <a:spcPts val="0"/>
              </a:spcAft>
              <a:buFont typeface="Arial" panose="020B0604020202020204" pitchFamily="34" charset="0"/>
              <a:buChar char="•"/>
              <a:defRPr/>
            </a:pPr>
            <a:r>
              <a:rPr lang="en-US" sz="1400" b="1" dirty="0">
                <a:solidFill>
                  <a:prstClr val="black"/>
                </a:solidFill>
                <a:latin typeface="Calibri" panose="020F0502020204030204"/>
                <a:cs typeface="+mn-cs"/>
              </a:rPr>
              <a:t>Second Normal Form</a:t>
            </a:r>
          </a:p>
          <a:p>
            <a:pPr marL="214313" indent="-214313" eaLnBrk="1" fontAlgn="auto" hangingPunct="1">
              <a:spcBef>
                <a:spcPts val="0"/>
              </a:spcBef>
              <a:spcAft>
                <a:spcPts val="0"/>
              </a:spcAft>
              <a:buFont typeface="Arial" panose="020B0604020202020204" pitchFamily="34" charset="0"/>
              <a:buChar char="•"/>
              <a:defRPr/>
            </a:pPr>
            <a:r>
              <a:rPr lang="en-US" sz="1400" b="1" dirty="0">
                <a:solidFill>
                  <a:prstClr val="black"/>
                </a:solidFill>
                <a:latin typeface="Calibri" panose="020F0502020204030204"/>
                <a:cs typeface="+mn-cs"/>
              </a:rPr>
              <a:t>Third Normal Form</a:t>
            </a:r>
          </a:p>
          <a:p>
            <a:pPr marL="214313" indent="-214313" eaLnBrk="1" fontAlgn="auto" hangingPunct="1">
              <a:spcBef>
                <a:spcPts val="0"/>
              </a:spcBef>
              <a:spcAft>
                <a:spcPts val="0"/>
              </a:spcAft>
              <a:buFont typeface="Arial" panose="020B0604020202020204" pitchFamily="34" charset="0"/>
              <a:buChar char="•"/>
              <a:defRPr/>
            </a:pPr>
            <a:r>
              <a:rPr lang="en-US" sz="1400" b="1" dirty="0">
                <a:solidFill>
                  <a:prstClr val="black"/>
                </a:solidFill>
                <a:latin typeface="Calibri" panose="020F0502020204030204"/>
                <a:cs typeface="+mn-cs"/>
              </a:rPr>
              <a:t>BCNF</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955675"/>
            <a:ext cx="7881938" cy="1938338"/>
          </a:xfrm>
          <a:prstGeom prst="rect">
            <a:avLst/>
          </a:prstGeom>
          <a:noFill/>
        </p:spPr>
        <p:txBody>
          <a:bodyPr>
            <a:spAutoFit/>
          </a:bodyPr>
          <a:lstStyle/>
          <a:p>
            <a:pPr eaLnBrk="1" fontAlgn="auto" hangingPunct="1">
              <a:spcBef>
                <a:spcPts val="0"/>
              </a:spcBef>
              <a:spcAft>
                <a:spcPts val="0"/>
              </a:spcAft>
              <a:defRPr/>
            </a:pPr>
            <a:r>
              <a:rPr lang="en-US" b="1" dirty="0">
                <a:solidFill>
                  <a:srgbClr val="0070C0"/>
                </a:solidFill>
                <a:latin typeface="Calibri" panose="020F0502020204030204"/>
                <a:cs typeface="+mn-cs"/>
              </a:rPr>
              <a:t>First Normal Form (1NF):</a:t>
            </a:r>
          </a:p>
          <a:p>
            <a:pPr eaLnBrk="1" fontAlgn="auto" hangingPunct="1">
              <a:spcBef>
                <a:spcPts val="0"/>
              </a:spcBef>
              <a:spcAft>
                <a:spcPts val="0"/>
              </a:spcAft>
              <a:defRPr/>
            </a:pPr>
            <a:r>
              <a:rPr lang="en-US" sz="1400" dirty="0">
                <a:solidFill>
                  <a:prstClr val="black"/>
                </a:solidFill>
                <a:latin typeface="Calibri" panose="020F0502020204030204"/>
                <a:cs typeface="+mn-cs"/>
              </a:rPr>
              <a:t>As per First Normal Form, no two Rows of data must contain repeating group of information i.e each set of column must have a unique value, such that multiple columns cannot be used to fetch the same row. Each table should be organized into rows, and each row should have a primary key that distinguishes it as unique. </a:t>
            </a:r>
          </a:p>
          <a:p>
            <a:pPr eaLnBrk="1" fontAlgn="auto" hangingPunct="1">
              <a:spcBef>
                <a:spcPts val="0"/>
              </a:spcBef>
              <a:spcAft>
                <a:spcPts val="0"/>
              </a:spcAft>
              <a:defRPr/>
            </a:pPr>
            <a:r>
              <a:rPr lang="en-US" sz="1400" dirty="0">
                <a:solidFill>
                  <a:prstClr val="black"/>
                </a:solidFill>
                <a:latin typeface="Calibri" panose="020F0502020204030204"/>
                <a:cs typeface="+mn-cs"/>
              </a:rPr>
              <a:t>The </a:t>
            </a:r>
            <a:r>
              <a:rPr lang="en-US" sz="1400" b="1" dirty="0">
                <a:solidFill>
                  <a:prstClr val="black"/>
                </a:solidFill>
                <a:latin typeface="Calibri" panose="020F0502020204030204"/>
                <a:cs typeface="+mn-cs"/>
              </a:rPr>
              <a:t>Primary key</a:t>
            </a:r>
            <a:r>
              <a:rPr lang="en-US" sz="1400" dirty="0">
                <a:solidFill>
                  <a:prstClr val="black"/>
                </a:solidFill>
                <a:latin typeface="Calibri" panose="020F0502020204030204"/>
                <a:cs typeface="+mn-cs"/>
              </a:rPr>
              <a:t> is usually a single column, but sometimes more than one column can be combined to create a single primary key. For example consider a table which is not in First normal form</a:t>
            </a:r>
          </a:p>
          <a:p>
            <a:pPr eaLnBrk="1" fontAlgn="auto" hangingPunct="1">
              <a:spcBef>
                <a:spcPts val="0"/>
              </a:spcBef>
              <a:spcAft>
                <a:spcPts val="0"/>
              </a:spcAft>
              <a:defRPr/>
            </a:pPr>
            <a:endParaRPr lang="en-US" b="1" dirty="0">
              <a:solidFill>
                <a:prstClr val="black"/>
              </a:solidFill>
              <a:latin typeface="Calibri" panose="020F0502020204030204"/>
              <a:cs typeface="+mn-cs"/>
            </a:endParaRPr>
          </a:p>
        </p:txBody>
      </p:sp>
      <p:sp>
        <p:nvSpPr>
          <p:cNvPr id="4" name="Rectangle 3"/>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Normalization</a:t>
            </a:r>
          </a:p>
        </p:txBody>
      </p:sp>
      <p:graphicFrame>
        <p:nvGraphicFramePr>
          <p:cNvPr id="5" name="Table 4"/>
          <p:cNvGraphicFramePr>
            <a:graphicFrameLocks noGrp="1"/>
          </p:cNvGraphicFramePr>
          <p:nvPr/>
        </p:nvGraphicFramePr>
        <p:xfrm>
          <a:off x="307975" y="3109913"/>
          <a:ext cx="3541713" cy="942975"/>
        </p:xfrm>
        <a:graphic>
          <a:graphicData uri="http://schemas.openxmlformats.org/drawingml/2006/table">
            <a:tbl>
              <a:tblPr firstRow="1" bandRow="1">
                <a:tableStyleId>{5C22544A-7EE6-4342-B048-85BDC9FD1C3A}</a:tableStyleId>
              </a:tblPr>
              <a:tblGrid>
                <a:gridCol w="1139457"/>
                <a:gridCol w="1221685"/>
                <a:gridCol w="1180571"/>
              </a:tblGrid>
              <a:tr h="231775">
                <a:tc>
                  <a:txBody>
                    <a:bodyPr/>
                    <a:lstStyle/>
                    <a:p>
                      <a:r>
                        <a:rPr lang="en-US" sz="1000" dirty="0"/>
                        <a:t>Student</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Age</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Subject</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7650">
                <a:tc>
                  <a:txBody>
                    <a:bodyPr/>
                    <a:lstStyle/>
                    <a:p>
                      <a:r>
                        <a:rPr lang="en-US" sz="1000"/>
                        <a:t>Adam</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15</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Biology, Maths</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775">
                <a:tc>
                  <a:txBody>
                    <a:bodyPr/>
                    <a:lstStyle/>
                    <a:p>
                      <a:r>
                        <a:rPr lang="en-US" sz="1000"/>
                        <a:t>Alex</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14</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775">
                <a:tc>
                  <a:txBody>
                    <a:bodyPr/>
                    <a:lstStyle/>
                    <a:p>
                      <a:r>
                        <a:rPr lang="en-US" sz="1000"/>
                        <a:t>Stuart</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17</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82" marR="68582" marT="34283" marB="342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304800" y="2740025"/>
            <a:ext cx="2819400" cy="369888"/>
          </a:xfrm>
          <a:prstGeom prst="rect">
            <a:avLst/>
          </a:prstGeom>
          <a:noFill/>
        </p:spPr>
        <p:txBody>
          <a:bodyPr>
            <a:spAutoFit/>
          </a:bodyPr>
          <a:lstStyle/>
          <a:p>
            <a:pPr eaLnBrk="1" fontAlgn="auto" hangingPunct="1">
              <a:spcBef>
                <a:spcPts val="0"/>
              </a:spcBef>
              <a:spcAft>
                <a:spcPts val="0"/>
              </a:spcAft>
              <a:defRPr/>
            </a:pPr>
            <a:r>
              <a:rPr lang="en-US" b="1" dirty="0">
                <a:solidFill>
                  <a:prstClr val="black"/>
                </a:solidFill>
                <a:latin typeface="Calibri" panose="020F0502020204030204"/>
                <a:cs typeface="+mn-cs"/>
              </a:rPr>
              <a:t>Students Table:</a:t>
            </a:r>
          </a:p>
        </p:txBody>
      </p:sp>
      <p:graphicFrame>
        <p:nvGraphicFramePr>
          <p:cNvPr id="7" name="Table 6"/>
          <p:cNvGraphicFramePr>
            <a:graphicFrameLocks noGrp="1"/>
          </p:cNvGraphicFramePr>
          <p:nvPr/>
        </p:nvGraphicFramePr>
        <p:xfrm>
          <a:off x="309563" y="4510088"/>
          <a:ext cx="3540126" cy="1104900"/>
        </p:xfrm>
        <a:graphic>
          <a:graphicData uri="http://schemas.openxmlformats.org/drawingml/2006/table">
            <a:tbl>
              <a:tblPr firstRow="1" bandRow="1">
                <a:tableStyleId>{5C22544A-7EE6-4342-B048-85BDC9FD1C3A}</a:tableStyleId>
              </a:tblPr>
              <a:tblGrid>
                <a:gridCol w="1180042"/>
                <a:gridCol w="1180042"/>
                <a:gridCol w="1180042"/>
              </a:tblGrid>
              <a:tr h="170018">
                <a:tc>
                  <a:txBody>
                    <a:bodyPr/>
                    <a:lstStyle/>
                    <a:p>
                      <a:r>
                        <a:rPr lang="en-US" sz="1000" dirty="0"/>
                        <a:t>Student</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Age</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Subject</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146">
                <a:tc>
                  <a:txBody>
                    <a:bodyPr/>
                    <a:lstStyle/>
                    <a:p>
                      <a:r>
                        <a:rPr lang="en-US" sz="1000"/>
                        <a:t>Adam</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15</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Biology</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146">
                <a:tc>
                  <a:txBody>
                    <a:bodyPr/>
                    <a:lstStyle/>
                    <a:p>
                      <a:r>
                        <a:rPr lang="en-US" sz="1000" dirty="0"/>
                        <a:t>Adam</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15</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146">
                <a:tc>
                  <a:txBody>
                    <a:bodyPr/>
                    <a:lstStyle/>
                    <a:p>
                      <a:r>
                        <a:rPr lang="en-US" sz="1000" dirty="0"/>
                        <a:t>Alex</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14</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146">
                <a:tc>
                  <a:txBody>
                    <a:bodyPr/>
                    <a:lstStyle/>
                    <a:p>
                      <a:r>
                        <a:rPr lang="en-US" sz="1000" dirty="0"/>
                        <a:t>Stuart</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17</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81" marR="68581"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Rectangle 7"/>
          <p:cNvSpPr/>
          <p:nvPr/>
        </p:nvSpPr>
        <p:spPr>
          <a:xfrm>
            <a:off x="4281488" y="3581400"/>
            <a:ext cx="3733800"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tx1"/>
            </a:solidFill>
          </a:ln>
          <a:scene3d>
            <a:camera prst="orthographicFront"/>
            <a:lightRig rig="threePt" dir="t"/>
          </a:scene3d>
          <a:sp3d>
            <a:bevelT/>
          </a:sp3d>
        </p:spPr>
        <p:txBody>
          <a:bodyPr>
            <a:spAutoFit/>
          </a:bodyPr>
          <a:lstStyle/>
          <a:p>
            <a:pPr eaLnBrk="1" fontAlgn="auto" hangingPunct="1">
              <a:spcBef>
                <a:spcPts val="0"/>
              </a:spcBef>
              <a:spcAft>
                <a:spcPts val="0"/>
              </a:spcAft>
              <a:defRPr/>
            </a:pPr>
            <a:r>
              <a:rPr lang="en-US" sz="1400" b="1" dirty="0">
                <a:solidFill>
                  <a:prstClr val="black"/>
                </a:solidFill>
                <a:latin typeface="Calibri" panose="020F0502020204030204"/>
              </a:rPr>
              <a:t>In First Normal Form, any row must not have a column in which more than one value is saved, like separated with commas. Rather than that, we must separate such data into multiple rows.</a:t>
            </a:r>
          </a:p>
          <a:p>
            <a:pPr eaLnBrk="1" fontAlgn="auto" hangingPunct="1">
              <a:spcBef>
                <a:spcPts val="0"/>
              </a:spcBef>
              <a:spcAft>
                <a:spcPts val="0"/>
              </a:spcAft>
              <a:defRPr/>
            </a:pPr>
            <a:endParaRPr lang="en-US" sz="1400" b="1" dirty="0">
              <a:solidFill>
                <a:prstClr val="black"/>
              </a:solidFill>
              <a:latin typeface="Calibri" panose="020F0502020204030204"/>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225" y="955675"/>
            <a:ext cx="8199438" cy="2001838"/>
          </a:xfrm>
          <a:prstGeom prst="rect">
            <a:avLst/>
          </a:prstGeom>
          <a:noFill/>
        </p:spPr>
        <p:txBody>
          <a:bodyPr>
            <a:spAutoFit/>
          </a:bodyPr>
          <a:lstStyle/>
          <a:p>
            <a:pPr eaLnBrk="1" fontAlgn="auto" hangingPunct="1">
              <a:spcBef>
                <a:spcPts val="0"/>
              </a:spcBef>
              <a:spcAft>
                <a:spcPts val="0"/>
              </a:spcAft>
              <a:defRPr/>
            </a:pPr>
            <a:r>
              <a:rPr lang="en-US" sz="1600" b="1" dirty="0">
                <a:solidFill>
                  <a:srgbClr val="0070C0"/>
                </a:solidFill>
                <a:latin typeface="Calibri" panose="020F0502020204030204"/>
                <a:cs typeface="+mn-cs"/>
              </a:rPr>
              <a:t>Second Normal Form (2NF): </a:t>
            </a:r>
          </a:p>
          <a:p>
            <a:pPr eaLnBrk="1" fontAlgn="auto" hangingPunct="1">
              <a:spcBef>
                <a:spcPts val="0"/>
              </a:spcBef>
              <a:spcAft>
                <a:spcPts val="0"/>
              </a:spcAft>
              <a:defRPr/>
            </a:pPr>
            <a:r>
              <a:rPr lang="en-US" sz="1200" dirty="0">
                <a:solidFill>
                  <a:prstClr val="black"/>
                </a:solidFill>
                <a:latin typeface="Calibri" panose="020F0502020204030204"/>
                <a:cs typeface="+mn-cs"/>
              </a:rPr>
              <a:t>As per the Second Normal Form there must not be any partial dependency of any column on primary key. It means that for a table that has concatenated primary key, each column in the table that is not part of the primary key must depend upon the entire concatenated key for its existence. If any column depends only on one part of the concatenated key, then the table fails </a:t>
            </a:r>
            <a:r>
              <a:rPr lang="en-US" sz="1200" b="1" dirty="0">
                <a:solidFill>
                  <a:prstClr val="black"/>
                </a:solidFill>
                <a:latin typeface="Calibri" panose="020F0502020204030204"/>
                <a:cs typeface="+mn-cs"/>
              </a:rPr>
              <a:t>Second normal form</a:t>
            </a:r>
            <a:r>
              <a:rPr lang="en-US" sz="1200" dirty="0">
                <a:solidFill>
                  <a:prstClr val="black"/>
                </a:solidFill>
                <a:latin typeface="Calibri" panose="020F0502020204030204"/>
                <a:cs typeface="+mn-cs"/>
              </a:rPr>
              <a:t>.</a:t>
            </a:r>
          </a:p>
          <a:p>
            <a:pPr eaLnBrk="1" fontAlgn="auto" hangingPunct="1">
              <a:spcBef>
                <a:spcPts val="0"/>
              </a:spcBef>
              <a:spcAft>
                <a:spcPts val="0"/>
              </a:spcAft>
              <a:defRPr/>
            </a:pPr>
            <a:r>
              <a:rPr lang="en-US" sz="1200" dirty="0">
                <a:solidFill>
                  <a:prstClr val="black"/>
                </a:solidFill>
                <a:latin typeface="Calibri" panose="020F0502020204030204"/>
                <a:cs typeface="+mn-cs"/>
              </a:rPr>
              <a:t>In example of First Normal Form there are two rows for Adam, to include multiple subjects that he has opted for. While this is searchable, and follows First normal form, it is an inefficient use of space. Also in the above Table in First Normal Form, while the candidate key is {</a:t>
            </a:r>
            <a:r>
              <a:rPr lang="en-US" sz="1200" b="1" dirty="0">
                <a:solidFill>
                  <a:prstClr val="black"/>
                </a:solidFill>
                <a:latin typeface="Calibri" panose="020F0502020204030204"/>
                <a:cs typeface="+mn-cs"/>
              </a:rPr>
              <a:t>Student</a:t>
            </a:r>
            <a:r>
              <a:rPr lang="en-US" sz="1200" dirty="0">
                <a:solidFill>
                  <a:prstClr val="black"/>
                </a:solidFill>
                <a:latin typeface="Calibri" panose="020F0502020204030204"/>
                <a:cs typeface="+mn-cs"/>
              </a:rPr>
              <a:t>, </a:t>
            </a:r>
            <a:r>
              <a:rPr lang="en-US" sz="1200" b="1" dirty="0">
                <a:solidFill>
                  <a:prstClr val="black"/>
                </a:solidFill>
                <a:latin typeface="Calibri" panose="020F0502020204030204"/>
                <a:cs typeface="+mn-cs"/>
              </a:rPr>
              <a:t>Subject</a:t>
            </a:r>
            <a:r>
              <a:rPr lang="en-US" sz="1200" dirty="0">
                <a:solidFill>
                  <a:prstClr val="black"/>
                </a:solidFill>
                <a:latin typeface="Calibri" panose="020F0502020204030204"/>
                <a:cs typeface="+mn-cs"/>
              </a:rPr>
              <a:t>}, </a:t>
            </a:r>
            <a:r>
              <a:rPr lang="en-US" sz="1200" b="1" dirty="0">
                <a:solidFill>
                  <a:prstClr val="black"/>
                </a:solidFill>
                <a:latin typeface="Calibri" panose="020F0502020204030204"/>
                <a:cs typeface="+mn-cs"/>
              </a:rPr>
              <a:t>Age</a:t>
            </a:r>
            <a:r>
              <a:rPr lang="en-US" sz="1200" dirty="0">
                <a:solidFill>
                  <a:prstClr val="black"/>
                </a:solidFill>
                <a:latin typeface="Calibri" panose="020F0502020204030204"/>
                <a:cs typeface="+mn-cs"/>
              </a:rPr>
              <a:t> of Student only depends on Student column, which is incorrect as per Second Normal Form. To achieve second normal form, it would be helpful to split out the subjects into an independent table, and match them up using the student names as foreign keys.</a:t>
            </a:r>
          </a:p>
        </p:txBody>
      </p:sp>
      <p:graphicFrame>
        <p:nvGraphicFramePr>
          <p:cNvPr id="3" name="Table 2"/>
          <p:cNvGraphicFramePr>
            <a:graphicFrameLocks noGrp="1"/>
          </p:cNvGraphicFramePr>
          <p:nvPr/>
        </p:nvGraphicFramePr>
        <p:xfrm>
          <a:off x="342900" y="4276725"/>
          <a:ext cx="3000376" cy="1111252"/>
        </p:xfrm>
        <a:graphic>
          <a:graphicData uri="http://schemas.openxmlformats.org/drawingml/2006/table">
            <a:tbl>
              <a:tblPr firstRow="1" bandRow="1">
                <a:tableStyleId>{5C22544A-7EE6-4342-B048-85BDC9FD1C3A}</a:tableStyleId>
              </a:tblPr>
              <a:tblGrid>
                <a:gridCol w="1500188"/>
                <a:gridCol w="1500188"/>
              </a:tblGrid>
              <a:tr h="277813">
                <a:tc>
                  <a:txBody>
                    <a:bodyPr/>
                    <a:lstStyle/>
                    <a:p>
                      <a:r>
                        <a:rPr lang="en-US" sz="1000" dirty="0"/>
                        <a:t>Student</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Age</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813">
                <a:tc>
                  <a:txBody>
                    <a:bodyPr/>
                    <a:lstStyle/>
                    <a:p>
                      <a:r>
                        <a:rPr lang="en-US" sz="1000"/>
                        <a:t>Adam</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15</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813">
                <a:tc>
                  <a:txBody>
                    <a:bodyPr/>
                    <a:lstStyle/>
                    <a:p>
                      <a:r>
                        <a:rPr lang="en-US" sz="1000"/>
                        <a:t>Alex</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14</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813">
                <a:tc>
                  <a:txBody>
                    <a:bodyPr/>
                    <a:lstStyle/>
                    <a:p>
                      <a:r>
                        <a:rPr lang="en-US" sz="1000"/>
                        <a:t>Stuart</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17</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TextBox 3"/>
          <p:cNvSpPr txBox="1"/>
          <p:nvPr/>
        </p:nvSpPr>
        <p:spPr>
          <a:xfrm>
            <a:off x="307975" y="3268663"/>
            <a:ext cx="8145463" cy="523875"/>
          </a:xfrm>
          <a:prstGeom prst="rect">
            <a:avLst/>
          </a:prstGeom>
          <a:noFill/>
        </p:spPr>
        <p:txBody>
          <a:bodyPr>
            <a:spAutoFit/>
          </a:bodyPr>
          <a:lstStyle/>
          <a:p>
            <a:pPr eaLnBrk="1" fontAlgn="auto" hangingPunct="1">
              <a:spcBef>
                <a:spcPts val="0"/>
              </a:spcBef>
              <a:spcAft>
                <a:spcPts val="0"/>
              </a:spcAft>
              <a:defRPr/>
            </a:pPr>
            <a:r>
              <a:rPr lang="en-US" sz="1400" dirty="0">
                <a:solidFill>
                  <a:prstClr val="black"/>
                </a:solidFill>
                <a:latin typeface="Calibri" panose="020F0502020204030204"/>
                <a:cs typeface="+mn-cs"/>
              </a:rPr>
              <a:t>In Student Table the candidate key will be </a:t>
            </a:r>
            <a:r>
              <a:rPr lang="en-US" sz="1400" b="1" dirty="0">
                <a:solidFill>
                  <a:prstClr val="black"/>
                </a:solidFill>
                <a:latin typeface="Calibri" panose="020F0502020204030204"/>
                <a:cs typeface="+mn-cs"/>
              </a:rPr>
              <a:t>Student</a:t>
            </a:r>
            <a:r>
              <a:rPr lang="en-US" sz="1400" dirty="0">
                <a:solidFill>
                  <a:prstClr val="black"/>
                </a:solidFill>
                <a:latin typeface="Calibri" panose="020F0502020204030204"/>
                <a:cs typeface="+mn-cs"/>
              </a:rPr>
              <a:t> column, because all other column i.e.  </a:t>
            </a:r>
            <a:r>
              <a:rPr lang="en-US" sz="1400" b="1" dirty="0">
                <a:solidFill>
                  <a:prstClr val="black"/>
                </a:solidFill>
                <a:latin typeface="Calibri" panose="020F0502020204030204"/>
                <a:cs typeface="+mn-cs"/>
              </a:rPr>
              <a:t>Age</a:t>
            </a:r>
            <a:r>
              <a:rPr lang="en-US" sz="1400" dirty="0">
                <a:solidFill>
                  <a:prstClr val="black"/>
                </a:solidFill>
                <a:latin typeface="Calibri" panose="020F0502020204030204"/>
                <a:cs typeface="+mn-cs"/>
              </a:rPr>
              <a:t> is dependent on it.</a:t>
            </a:r>
          </a:p>
        </p:txBody>
      </p:sp>
      <p:graphicFrame>
        <p:nvGraphicFramePr>
          <p:cNvPr id="5" name="Table 4"/>
          <p:cNvGraphicFramePr>
            <a:graphicFrameLocks noGrp="1"/>
          </p:cNvGraphicFramePr>
          <p:nvPr/>
        </p:nvGraphicFramePr>
        <p:xfrm>
          <a:off x="4024313" y="4267200"/>
          <a:ext cx="3367088" cy="1147764"/>
        </p:xfrm>
        <a:graphic>
          <a:graphicData uri="http://schemas.openxmlformats.org/drawingml/2006/table">
            <a:tbl>
              <a:tblPr firstRow="1" bandRow="1">
                <a:tableStyleId>{5C22544A-7EE6-4342-B048-85BDC9FD1C3A}</a:tableStyleId>
              </a:tblPr>
              <a:tblGrid>
                <a:gridCol w="1683544"/>
                <a:gridCol w="1683544"/>
              </a:tblGrid>
              <a:tr h="263744">
                <a:tc>
                  <a:txBody>
                    <a:bodyPr/>
                    <a:lstStyle/>
                    <a:p>
                      <a:r>
                        <a:rPr lang="en-US" sz="1000" dirty="0"/>
                        <a:t>Student</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Subject</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005">
                <a:tc>
                  <a:txBody>
                    <a:bodyPr/>
                    <a:lstStyle/>
                    <a:p>
                      <a:r>
                        <a:rPr lang="en-US" sz="1000" dirty="0"/>
                        <a:t>Adam</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Biology</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005">
                <a:tc>
                  <a:txBody>
                    <a:bodyPr/>
                    <a:lstStyle/>
                    <a:p>
                      <a:r>
                        <a:rPr lang="en-US" sz="1000"/>
                        <a:t>Adam</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005">
                <a:tc>
                  <a:txBody>
                    <a:bodyPr/>
                    <a:lstStyle/>
                    <a:p>
                      <a:r>
                        <a:rPr lang="en-US" sz="1000"/>
                        <a:t>Alex</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005">
                <a:tc>
                  <a:txBody>
                    <a:bodyPr/>
                    <a:lstStyle/>
                    <a:p>
                      <a:r>
                        <a:rPr lang="en-US" sz="1000"/>
                        <a:t>Stuart</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Maths</a:t>
                      </a:r>
                    </a:p>
                  </a:txBody>
                  <a:tcPr marL="68574" marR="68574" marT="34294" marB="342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307975" y="5516563"/>
            <a:ext cx="8199438" cy="646112"/>
          </a:xfrm>
          <a:prstGeom prst="rect">
            <a:avLst/>
          </a:prstGeom>
          <a:noFill/>
        </p:spPr>
        <p:txBody>
          <a:bodyPr>
            <a:spAutoFit/>
          </a:bodyPr>
          <a:lstStyle/>
          <a:p>
            <a:pPr eaLnBrk="1" fontAlgn="auto" hangingPunct="1">
              <a:spcBef>
                <a:spcPts val="0"/>
              </a:spcBef>
              <a:spcAft>
                <a:spcPts val="0"/>
              </a:spcAft>
              <a:defRPr/>
            </a:pPr>
            <a:r>
              <a:rPr lang="en-US" sz="1200" dirty="0">
                <a:solidFill>
                  <a:prstClr val="black"/>
                </a:solidFill>
                <a:latin typeface="Calibri" panose="020F0502020204030204"/>
                <a:cs typeface="+mn-cs"/>
              </a:rPr>
              <a:t>In Subject Table the candidate key will be {</a:t>
            </a:r>
            <a:r>
              <a:rPr lang="en-US" sz="1200" b="1" dirty="0">
                <a:solidFill>
                  <a:prstClr val="black"/>
                </a:solidFill>
                <a:latin typeface="Calibri" panose="020F0502020204030204"/>
                <a:cs typeface="+mn-cs"/>
              </a:rPr>
              <a:t>Student</a:t>
            </a:r>
            <a:r>
              <a:rPr lang="en-US" sz="1200" dirty="0">
                <a:solidFill>
                  <a:prstClr val="black"/>
                </a:solidFill>
                <a:latin typeface="Calibri" panose="020F0502020204030204"/>
                <a:cs typeface="+mn-cs"/>
              </a:rPr>
              <a:t>, </a:t>
            </a:r>
            <a:r>
              <a:rPr lang="en-US" sz="1200" b="1" dirty="0">
                <a:solidFill>
                  <a:prstClr val="black"/>
                </a:solidFill>
                <a:latin typeface="Calibri" panose="020F0502020204030204"/>
                <a:cs typeface="+mn-cs"/>
              </a:rPr>
              <a:t>Subject</a:t>
            </a:r>
            <a:r>
              <a:rPr lang="en-US" sz="1200" dirty="0">
                <a:solidFill>
                  <a:prstClr val="black"/>
                </a:solidFill>
                <a:latin typeface="Calibri" panose="020F0502020204030204"/>
                <a:cs typeface="+mn-cs"/>
              </a:rPr>
              <a:t>} column. Now, both the above tables qualifies for Second Normal Form and will never suffer from Update Anomalies. Although there are a few complex cases in which table in Second Normal Form suffers Update Anomalies, and to handle those scenarios Third Normal Form is there.</a:t>
            </a:r>
          </a:p>
        </p:txBody>
      </p:sp>
      <p:sp>
        <p:nvSpPr>
          <p:cNvPr id="7" name="TextBox 6"/>
          <p:cNvSpPr txBox="1"/>
          <p:nvPr/>
        </p:nvSpPr>
        <p:spPr>
          <a:xfrm>
            <a:off x="342900" y="3841750"/>
            <a:ext cx="3121025" cy="307975"/>
          </a:xfrm>
          <a:prstGeom prst="rect">
            <a:avLst/>
          </a:prstGeom>
          <a:noFill/>
        </p:spPr>
        <p:txBody>
          <a:bodyPr wrap="none">
            <a:spAutoFit/>
          </a:bodyPr>
          <a:lstStyle/>
          <a:p>
            <a:pPr eaLnBrk="1" fontAlgn="auto" hangingPunct="1">
              <a:spcBef>
                <a:spcPts val="0"/>
              </a:spcBef>
              <a:spcAft>
                <a:spcPts val="0"/>
              </a:spcAft>
              <a:defRPr/>
            </a:pPr>
            <a:r>
              <a:rPr lang="en-US" sz="1400" b="1" dirty="0">
                <a:solidFill>
                  <a:prstClr val="black"/>
                </a:solidFill>
                <a:latin typeface="Calibri" panose="020F0502020204030204"/>
                <a:cs typeface="+mn-cs"/>
              </a:rPr>
              <a:t>New Subject Table introduced for 2NF :</a:t>
            </a:r>
            <a:endParaRPr lang="en-US" sz="1400" dirty="0">
              <a:solidFill>
                <a:prstClr val="black"/>
              </a:solidFill>
              <a:latin typeface="Calibri" panose="020F0502020204030204"/>
              <a:cs typeface="+mn-cs"/>
            </a:endParaRPr>
          </a:p>
        </p:txBody>
      </p:sp>
      <p:sp>
        <p:nvSpPr>
          <p:cNvPr id="8" name="Rectangle 7"/>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Normalization (Contd)</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150" y="833438"/>
            <a:ext cx="8267700" cy="1077912"/>
          </a:xfrm>
          <a:prstGeom prst="rect">
            <a:avLst/>
          </a:prstGeom>
          <a:noFill/>
        </p:spPr>
        <p:txBody>
          <a:bodyPr>
            <a:spAutoFit/>
          </a:bodyPr>
          <a:lstStyle/>
          <a:p>
            <a:pPr eaLnBrk="1" fontAlgn="auto" hangingPunct="1">
              <a:spcBef>
                <a:spcPts val="0"/>
              </a:spcBef>
              <a:spcAft>
                <a:spcPts val="0"/>
              </a:spcAft>
              <a:defRPr/>
            </a:pPr>
            <a:r>
              <a:rPr lang="en-US" sz="1600" b="1" dirty="0">
                <a:solidFill>
                  <a:srgbClr val="0070C0"/>
                </a:solidFill>
                <a:latin typeface="Calibri" panose="020F0502020204030204"/>
                <a:cs typeface="+mn-cs"/>
              </a:rPr>
              <a:t>Third Normal Form (3NF):</a:t>
            </a:r>
          </a:p>
          <a:p>
            <a:pPr eaLnBrk="1" fontAlgn="auto" hangingPunct="1">
              <a:spcBef>
                <a:spcPts val="0"/>
              </a:spcBef>
              <a:spcAft>
                <a:spcPts val="0"/>
              </a:spcAft>
              <a:defRPr/>
            </a:pPr>
            <a:r>
              <a:rPr lang="en-US" sz="1200" b="1" dirty="0">
                <a:solidFill>
                  <a:prstClr val="black"/>
                </a:solidFill>
                <a:latin typeface="Calibri" panose="020F0502020204030204"/>
                <a:cs typeface="+mn-cs"/>
              </a:rPr>
              <a:t>Third Normal form</a:t>
            </a:r>
            <a:r>
              <a:rPr lang="en-US" sz="1200" dirty="0">
                <a:solidFill>
                  <a:prstClr val="black"/>
                </a:solidFill>
                <a:latin typeface="Calibri" panose="020F0502020204030204"/>
                <a:cs typeface="+mn-cs"/>
              </a:rPr>
              <a:t> applies that every non-prime attribute of table must be dependent on primary key, or we can say that, there should not be the case that a non-prime attribute is determined by another non-prime attribute. So this </a:t>
            </a:r>
            <a:r>
              <a:rPr lang="en-US" sz="1200" i="1" dirty="0">
                <a:solidFill>
                  <a:prstClr val="black"/>
                </a:solidFill>
                <a:latin typeface="Calibri" panose="020F0502020204030204"/>
                <a:cs typeface="+mn-cs"/>
              </a:rPr>
              <a:t>transitive functional dependency</a:t>
            </a:r>
            <a:r>
              <a:rPr lang="en-US" sz="1200" dirty="0">
                <a:solidFill>
                  <a:prstClr val="black"/>
                </a:solidFill>
                <a:latin typeface="Calibri" panose="020F0502020204030204"/>
                <a:cs typeface="+mn-cs"/>
              </a:rPr>
              <a:t> should be removed from the table and also the table must be in </a:t>
            </a:r>
            <a:r>
              <a:rPr lang="en-US" sz="1200" b="1" dirty="0">
                <a:solidFill>
                  <a:prstClr val="black"/>
                </a:solidFill>
                <a:latin typeface="Calibri" panose="020F0502020204030204"/>
                <a:cs typeface="+mn-cs"/>
              </a:rPr>
              <a:t>Second Normal form</a:t>
            </a:r>
            <a:r>
              <a:rPr lang="en-US" sz="1200" dirty="0">
                <a:solidFill>
                  <a:prstClr val="black"/>
                </a:solidFill>
                <a:latin typeface="Calibri" panose="020F0502020204030204"/>
                <a:cs typeface="+mn-cs"/>
              </a:rPr>
              <a:t>. For example, consider a table with following fields. </a:t>
            </a:r>
            <a:endParaRPr lang="en-US" sz="1600" dirty="0">
              <a:solidFill>
                <a:prstClr val="black"/>
              </a:solidFill>
              <a:latin typeface="Calibri" panose="020F0502020204030204"/>
              <a:cs typeface="+mn-cs"/>
            </a:endParaRPr>
          </a:p>
        </p:txBody>
      </p:sp>
      <p:graphicFrame>
        <p:nvGraphicFramePr>
          <p:cNvPr id="3" name="Table 2"/>
          <p:cNvGraphicFramePr>
            <a:graphicFrameLocks noGrp="1"/>
          </p:cNvGraphicFramePr>
          <p:nvPr/>
        </p:nvGraphicFramePr>
        <p:xfrm>
          <a:off x="434975" y="2514600"/>
          <a:ext cx="6096000" cy="282575"/>
        </p:xfrm>
        <a:graphic>
          <a:graphicData uri="http://schemas.openxmlformats.org/drawingml/2006/table">
            <a:tbl>
              <a:tblPr firstRow="1" bandRow="1">
                <a:tableStyleId>{5C22544A-7EE6-4342-B048-85BDC9FD1C3A}</a:tableStyleId>
              </a:tblPr>
              <a:tblGrid>
                <a:gridCol w="1256131"/>
                <a:gridCol w="1595808"/>
                <a:gridCol w="653537"/>
                <a:gridCol w="796713"/>
                <a:gridCol w="565814"/>
                <a:gridCol w="712311"/>
                <a:gridCol w="515686"/>
              </a:tblGrid>
              <a:tr h="282575">
                <a:tc>
                  <a:txBody>
                    <a:bodyPr/>
                    <a:lstStyle/>
                    <a:p>
                      <a:r>
                        <a:rPr lang="en-US" sz="1400" dirty="0"/>
                        <a:t>Student_id</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Student_name</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DOB</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Street</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city</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State</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Zip</a:t>
                      </a:r>
                    </a:p>
                  </a:txBody>
                  <a:tcPr marL="68565" marR="68565" marT="34367" marB="343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Box 5"/>
          <p:cNvSpPr txBox="1"/>
          <p:nvPr/>
        </p:nvSpPr>
        <p:spPr>
          <a:xfrm>
            <a:off x="404813" y="2959100"/>
            <a:ext cx="8451850" cy="461963"/>
          </a:xfrm>
          <a:prstGeom prst="rect">
            <a:avLst/>
          </a:prstGeom>
          <a:noFill/>
        </p:spPr>
        <p:txBody>
          <a:bodyPr>
            <a:spAutoFit/>
          </a:bodyPr>
          <a:lstStyle/>
          <a:p>
            <a:pPr eaLnBrk="1" fontAlgn="auto" hangingPunct="1">
              <a:spcBef>
                <a:spcPts val="0"/>
              </a:spcBef>
              <a:spcAft>
                <a:spcPts val="0"/>
              </a:spcAft>
              <a:defRPr/>
            </a:pPr>
            <a:r>
              <a:rPr lang="en-US" sz="1200" dirty="0">
                <a:solidFill>
                  <a:prstClr val="black"/>
                </a:solidFill>
                <a:latin typeface="Calibri" panose="020F0502020204030204"/>
                <a:cs typeface="+mn-cs"/>
              </a:rPr>
              <a:t>In this table Student_id is Primary key, but street, city and state depends upon Zip. The dependency between zip and other fields is called </a:t>
            </a:r>
            <a:r>
              <a:rPr lang="en-US" sz="1200" b="1" dirty="0">
                <a:solidFill>
                  <a:prstClr val="black"/>
                </a:solidFill>
                <a:latin typeface="Calibri" panose="020F0502020204030204"/>
                <a:cs typeface="+mn-cs"/>
              </a:rPr>
              <a:t>transitive dependency</a:t>
            </a:r>
            <a:r>
              <a:rPr lang="en-US" sz="1200" dirty="0">
                <a:solidFill>
                  <a:prstClr val="black"/>
                </a:solidFill>
                <a:latin typeface="Calibri" panose="020F0502020204030204"/>
                <a:cs typeface="+mn-cs"/>
              </a:rPr>
              <a:t>. Hence to apply </a:t>
            </a:r>
            <a:r>
              <a:rPr lang="en-US" sz="1200" b="1" dirty="0">
                <a:solidFill>
                  <a:prstClr val="black"/>
                </a:solidFill>
                <a:latin typeface="Calibri" panose="020F0502020204030204"/>
                <a:cs typeface="+mn-cs"/>
              </a:rPr>
              <a:t>3NF</a:t>
            </a:r>
            <a:r>
              <a:rPr lang="en-US" sz="1200" dirty="0">
                <a:solidFill>
                  <a:prstClr val="black"/>
                </a:solidFill>
                <a:latin typeface="Calibri" panose="020F0502020204030204"/>
                <a:cs typeface="+mn-cs"/>
              </a:rPr>
              <a:t>, we need to move the street, city and state to new table, with </a:t>
            </a:r>
            <a:r>
              <a:rPr lang="en-US" sz="1200" b="1" dirty="0">
                <a:solidFill>
                  <a:prstClr val="black"/>
                </a:solidFill>
                <a:latin typeface="Calibri" panose="020F0502020204030204"/>
                <a:cs typeface="+mn-cs"/>
              </a:rPr>
              <a:t>Zip</a:t>
            </a:r>
            <a:r>
              <a:rPr lang="en-US" sz="1200" dirty="0">
                <a:solidFill>
                  <a:prstClr val="black"/>
                </a:solidFill>
                <a:latin typeface="Calibri" panose="020F0502020204030204"/>
                <a:cs typeface="+mn-cs"/>
              </a:rPr>
              <a:t> as primary key.</a:t>
            </a:r>
          </a:p>
        </p:txBody>
      </p:sp>
      <p:sp>
        <p:nvSpPr>
          <p:cNvPr id="10" name="TextBox 9"/>
          <p:cNvSpPr txBox="1"/>
          <p:nvPr/>
        </p:nvSpPr>
        <p:spPr>
          <a:xfrm>
            <a:off x="433388" y="3597275"/>
            <a:ext cx="2492375" cy="338138"/>
          </a:xfrm>
          <a:prstGeom prst="rect">
            <a:avLst/>
          </a:prstGeom>
          <a:noFill/>
        </p:spPr>
        <p:txBody>
          <a:bodyPr wrap="none">
            <a:spAutoFit/>
          </a:bodyPr>
          <a:lstStyle/>
          <a:p>
            <a:pPr eaLnBrk="1" fontAlgn="auto" hangingPunct="1">
              <a:spcBef>
                <a:spcPts val="0"/>
              </a:spcBef>
              <a:spcAft>
                <a:spcPts val="0"/>
              </a:spcAft>
              <a:defRPr/>
            </a:pPr>
            <a:r>
              <a:rPr lang="en-US" sz="1600" b="1" dirty="0">
                <a:solidFill>
                  <a:prstClr val="black"/>
                </a:solidFill>
                <a:latin typeface="Calibri" panose="020F0502020204030204"/>
                <a:cs typeface="+mn-cs"/>
              </a:rPr>
              <a:t>New Student_Detail Table :</a:t>
            </a:r>
            <a:endParaRPr lang="en-US" sz="1600" dirty="0">
              <a:solidFill>
                <a:prstClr val="black"/>
              </a:solidFill>
              <a:latin typeface="Calibri" panose="020F0502020204030204"/>
              <a:cs typeface="+mn-cs"/>
            </a:endParaRPr>
          </a:p>
        </p:txBody>
      </p:sp>
      <p:graphicFrame>
        <p:nvGraphicFramePr>
          <p:cNvPr id="11" name="Table 10"/>
          <p:cNvGraphicFramePr>
            <a:graphicFrameLocks noGrp="1"/>
          </p:cNvGraphicFramePr>
          <p:nvPr/>
        </p:nvGraphicFramePr>
        <p:xfrm>
          <a:off x="436563" y="4098925"/>
          <a:ext cx="6096000" cy="220666"/>
        </p:xfrm>
        <a:graphic>
          <a:graphicData uri="http://schemas.openxmlformats.org/drawingml/2006/table">
            <a:tbl>
              <a:tblPr firstRow="1" bandRow="1">
                <a:tableStyleId>{5C22544A-7EE6-4342-B048-85BDC9FD1C3A}</a:tableStyleId>
              </a:tblPr>
              <a:tblGrid>
                <a:gridCol w="1524000"/>
                <a:gridCol w="1524000"/>
                <a:gridCol w="1524000"/>
                <a:gridCol w="1524000"/>
              </a:tblGrid>
              <a:tr h="220663">
                <a:tc>
                  <a:txBody>
                    <a:bodyPr/>
                    <a:lstStyle/>
                    <a:p>
                      <a:r>
                        <a:rPr lang="en-US" sz="1000" dirty="0"/>
                        <a:t>Student_id</a:t>
                      </a:r>
                    </a:p>
                  </a:txBody>
                  <a:tcPr marL="68580" marR="68580" marT="34133" marB="341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Student_name</a:t>
                      </a:r>
                    </a:p>
                  </a:txBody>
                  <a:tcPr marL="68580" marR="68580" marT="34133" marB="341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a:t>DOB</a:t>
                      </a:r>
                    </a:p>
                  </a:txBody>
                  <a:tcPr marL="68580" marR="68580" marT="34133" marB="341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Zip</a:t>
                      </a:r>
                    </a:p>
                  </a:txBody>
                  <a:tcPr marL="68580" marR="68580" marT="34133" marB="341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TextBox 11"/>
          <p:cNvSpPr txBox="1"/>
          <p:nvPr/>
        </p:nvSpPr>
        <p:spPr>
          <a:xfrm>
            <a:off x="434975" y="4491038"/>
            <a:ext cx="1466850" cy="338137"/>
          </a:xfrm>
          <a:prstGeom prst="rect">
            <a:avLst/>
          </a:prstGeom>
          <a:noFill/>
        </p:spPr>
        <p:txBody>
          <a:bodyPr wrap="none">
            <a:spAutoFit/>
          </a:bodyPr>
          <a:lstStyle/>
          <a:p>
            <a:pPr eaLnBrk="1" fontAlgn="auto" hangingPunct="1">
              <a:spcBef>
                <a:spcPts val="0"/>
              </a:spcBef>
              <a:spcAft>
                <a:spcPts val="0"/>
              </a:spcAft>
              <a:defRPr/>
            </a:pPr>
            <a:r>
              <a:rPr lang="en-US" sz="1600" b="1" dirty="0">
                <a:solidFill>
                  <a:prstClr val="black"/>
                </a:solidFill>
                <a:latin typeface="Calibri" panose="020F0502020204030204"/>
                <a:cs typeface="+mn-cs"/>
              </a:rPr>
              <a:t>Address Table :</a:t>
            </a:r>
            <a:endParaRPr lang="en-US" sz="1600" dirty="0">
              <a:solidFill>
                <a:prstClr val="black"/>
              </a:solidFill>
              <a:latin typeface="Calibri" panose="020F0502020204030204"/>
              <a:cs typeface="+mn-cs"/>
            </a:endParaRPr>
          </a:p>
        </p:txBody>
      </p:sp>
      <p:graphicFrame>
        <p:nvGraphicFramePr>
          <p:cNvPr id="13" name="Table 12"/>
          <p:cNvGraphicFramePr>
            <a:graphicFrameLocks noGrp="1"/>
          </p:cNvGraphicFramePr>
          <p:nvPr/>
        </p:nvGraphicFramePr>
        <p:xfrm>
          <a:off x="434975" y="4927600"/>
          <a:ext cx="6096000" cy="277813"/>
        </p:xfrm>
        <a:graphic>
          <a:graphicData uri="http://schemas.openxmlformats.org/drawingml/2006/table">
            <a:tbl>
              <a:tblPr firstRow="1" bandRow="1">
                <a:tableStyleId>{5C22544A-7EE6-4342-B048-85BDC9FD1C3A}</a:tableStyleId>
              </a:tblPr>
              <a:tblGrid>
                <a:gridCol w="1524000"/>
                <a:gridCol w="1524000"/>
                <a:gridCol w="1524000"/>
                <a:gridCol w="1524000"/>
              </a:tblGrid>
              <a:tr h="277813">
                <a:tc>
                  <a:txBody>
                    <a:bodyPr/>
                    <a:lstStyle/>
                    <a:p>
                      <a:r>
                        <a:rPr lang="en-US" sz="1000" dirty="0"/>
                        <a:t>Zip</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Street</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city</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t>state</a:t>
                      </a:r>
                    </a:p>
                  </a:txBody>
                  <a:tcPr marL="68580" marR="68580" marT="34251" marB="342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4" name="TextBox 13"/>
          <p:cNvSpPr txBox="1"/>
          <p:nvPr/>
        </p:nvSpPr>
        <p:spPr>
          <a:xfrm>
            <a:off x="433388" y="5440363"/>
            <a:ext cx="5611812" cy="923925"/>
          </a:xfrm>
          <a:prstGeom prst="rect">
            <a:avLst/>
          </a:prstGeom>
          <a:noFill/>
        </p:spPr>
        <p:txBody>
          <a:bodyPr>
            <a:spAutoFit/>
          </a:bodyPr>
          <a:lstStyle/>
          <a:p>
            <a:pPr eaLnBrk="1" fontAlgn="auto" hangingPunct="1">
              <a:spcBef>
                <a:spcPts val="0"/>
              </a:spcBef>
              <a:spcAft>
                <a:spcPts val="0"/>
              </a:spcAft>
              <a:defRPr/>
            </a:pPr>
            <a:r>
              <a:rPr lang="en-US" sz="1400" b="1" dirty="0">
                <a:solidFill>
                  <a:prstClr val="black"/>
                </a:solidFill>
                <a:latin typeface="Calibri" panose="020F0502020204030204"/>
                <a:cs typeface="+mn-cs"/>
              </a:rPr>
              <a:t>The advantage of removing transitive dependency is, </a:t>
            </a:r>
          </a:p>
          <a:p>
            <a:pPr marL="214313" indent="-214313" eaLnBrk="1" fontAlgn="auto" hangingPunct="1">
              <a:spcBef>
                <a:spcPts val="0"/>
              </a:spcBef>
              <a:spcAft>
                <a:spcPts val="0"/>
              </a:spcAft>
              <a:buFont typeface="Arial" panose="020B0604020202020204" pitchFamily="34" charset="0"/>
              <a:buChar char="•"/>
              <a:defRPr/>
            </a:pPr>
            <a:r>
              <a:rPr lang="en-US" sz="1400" b="1" dirty="0">
                <a:solidFill>
                  <a:prstClr val="black"/>
                </a:solidFill>
                <a:latin typeface="Calibri" panose="020F0502020204030204"/>
                <a:cs typeface="+mn-cs"/>
              </a:rPr>
              <a:t>Amount of data duplication is reduced.</a:t>
            </a:r>
          </a:p>
          <a:p>
            <a:pPr marL="214313" indent="-214313" eaLnBrk="1" fontAlgn="auto" hangingPunct="1">
              <a:spcBef>
                <a:spcPts val="0"/>
              </a:spcBef>
              <a:spcAft>
                <a:spcPts val="0"/>
              </a:spcAft>
              <a:buFont typeface="Arial" panose="020B0604020202020204" pitchFamily="34" charset="0"/>
              <a:buChar char="•"/>
              <a:defRPr/>
            </a:pPr>
            <a:r>
              <a:rPr lang="en-US" sz="1400" b="1" dirty="0">
                <a:solidFill>
                  <a:prstClr val="black"/>
                </a:solidFill>
                <a:latin typeface="Calibri" panose="020F0502020204030204"/>
                <a:cs typeface="+mn-cs"/>
              </a:rPr>
              <a:t>Data integrity achieved.</a:t>
            </a:r>
          </a:p>
          <a:p>
            <a:pPr eaLnBrk="1" fontAlgn="auto" hangingPunct="1">
              <a:spcBef>
                <a:spcPts val="0"/>
              </a:spcBef>
              <a:spcAft>
                <a:spcPts val="0"/>
              </a:spcAft>
              <a:defRPr/>
            </a:pPr>
            <a:endParaRPr lang="en-US" sz="1200" dirty="0">
              <a:solidFill>
                <a:prstClr val="black"/>
              </a:solidFill>
              <a:latin typeface="Calibri" panose="020F0502020204030204"/>
              <a:cs typeface="+mn-cs"/>
            </a:endParaRPr>
          </a:p>
        </p:txBody>
      </p:sp>
      <p:sp>
        <p:nvSpPr>
          <p:cNvPr id="15" name="Rectangle 14"/>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Normalization (Contd)</a:t>
            </a:r>
          </a:p>
        </p:txBody>
      </p:sp>
      <p:sp>
        <p:nvSpPr>
          <p:cNvPr id="16" name="TextBox 15"/>
          <p:cNvSpPr txBox="1">
            <a:spLocks noChangeArrowheads="1"/>
          </p:cNvSpPr>
          <p:nvPr/>
        </p:nvSpPr>
        <p:spPr bwMode="auto">
          <a:xfrm>
            <a:off x="344488" y="1998663"/>
            <a:ext cx="2057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000000"/>
                </a:solidFill>
              </a:rPr>
              <a:t>Student_Detail Table :</a:t>
            </a:r>
            <a:endParaRPr lang="en-US" altLang="en-US" sz="1600">
              <a:solidFill>
                <a:srgbClr val="000000"/>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0" grpId="0"/>
      <p:bldP spid="12" grpId="0"/>
      <p:bldP spid="14"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90600"/>
            <a:ext cx="7924800" cy="2062163"/>
          </a:xfrm>
          <a:prstGeom prst="rect">
            <a:avLst/>
          </a:prstGeom>
          <a:noFill/>
        </p:spPr>
        <p:txBody>
          <a:bodyPr>
            <a:spAutoFit/>
          </a:bodyPr>
          <a:lstStyle/>
          <a:p>
            <a:pPr eaLnBrk="1" fontAlgn="auto" hangingPunct="1">
              <a:spcBef>
                <a:spcPts val="0"/>
              </a:spcBef>
              <a:spcAft>
                <a:spcPts val="0"/>
              </a:spcAft>
              <a:defRPr/>
            </a:pPr>
            <a:r>
              <a:rPr lang="en-US" sz="1600" b="1" dirty="0">
                <a:solidFill>
                  <a:srgbClr val="0070C0"/>
                </a:solidFill>
                <a:latin typeface="Calibri" panose="020F0502020204030204"/>
                <a:cs typeface="+mn-cs"/>
              </a:rPr>
              <a:t>Boyce and Codd Normal Form (BCNF):</a:t>
            </a:r>
          </a:p>
          <a:p>
            <a:pPr eaLnBrk="1" fontAlgn="auto" hangingPunct="1">
              <a:spcBef>
                <a:spcPts val="0"/>
              </a:spcBef>
              <a:spcAft>
                <a:spcPts val="0"/>
              </a:spcAft>
              <a:defRPr/>
            </a:pPr>
            <a:endParaRPr lang="en-US" sz="1600" b="1" dirty="0">
              <a:solidFill>
                <a:srgbClr val="0070C0"/>
              </a:solidFill>
              <a:latin typeface="Calibri" panose="020F0502020204030204"/>
              <a:cs typeface="+mn-cs"/>
            </a:endParaRPr>
          </a:p>
          <a:p>
            <a:pPr eaLnBrk="1" fontAlgn="auto" hangingPunct="1">
              <a:spcBef>
                <a:spcPts val="0"/>
              </a:spcBef>
              <a:spcAft>
                <a:spcPts val="0"/>
              </a:spcAft>
              <a:defRPr/>
            </a:pPr>
            <a:r>
              <a:rPr lang="en-US" sz="1600" dirty="0">
                <a:solidFill>
                  <a:prstClr val="black"/>
                </a:solidFill>
                <a:latin typeface="Calibri" panose="020F0502020204030204"/>
                <a:cs typeface="+mn-cs"/>
              </a:rPr>
              <a:t>Boyce and Codd Normal Form is a higher version of the Third Normal form. This form deals with certain type of </a:t>
            </a:r>
            <a:r>
              <a:rPr lang="en-US" sz="1600" dirty="0" err="1">
                <a:solidFill>
                  <a:prstClr val="black"/>
                </a:solidFill>
                <a:latin typeface="Calibri" panose="020F0502020204030204"/>
                <a:cs typeface="+mn-cs"/>
              </a:rPr>
              <a:t>anamoly</a:t>
            </a:r>
            <a:r>
              <a:rPr lang="en-US" sz="1600" dirty="0">
                <a:solidFill>
                  <a:prstClr val="black"/>
                </a:solidFill>
                <a:latin typeface="Calibri" panose="020F0502020204030204"/>
                <a:cs typeface="+mn-cs"/>
              </a:rPr>
              <a:t> that is not handled by 3NF. A 3NF table which does not have multiple overlapping candidate keys is said to be in BCNF. For a table to be in BCNF, following conditions must be satisfied:</a:t>
            </a:r>
          </a:p>
          <a:p>
            <a:pPr eaLnBrk="1" fontAlgn="auto" hangingPunct="1">
              <a:spcBef>
                <a:spcPts val="0"/>
              </a:spcBef>
              <a:spcAft>
                <a:spcPts val="0"/>
              </a:spcAft>
              <a:defRPr/>
            </a:pPr>
            <a:r>
              <a:rPr lang="en-US" sz="1600" dirty="0">
                <a:solidFill>
                  <a:prstClr val="black"/>
                </a:solidFill>
                <a:latin typeface="Calibri" panose="020F0502020204030204"/>
                <a:cs typeface="+mn-cs"/>
              </a:rPr>
              <a:t>R must be in 3rd Normal Form</a:t>
            </a:r>
          </a:p>
          <a:p>
            <a:pPr eaLnBrk="1" fontAlgn="auto" hangingPunct="1">
              <a:spcBef>
                <a:spcPts val="0"/>
              </a:spcBef>
              <a:spcAft>
                <a:spcPts val="0"/>
              </a:spcAft>
              <a:defRPr/>
            </a:pPr>
            <a:r>
              <a:rPr lang="en-US" sz="1600" dirty="0">
                <a:solidFill>
                  <a:prstClr val="black"/>
                </a:solidFill>
                <a:latin typeface="Calibri" panose="020F0502020204030204"/>
                <a:cs typeface="+mn-cs"/>
              </a:rPr>
              <a:t>and, for each functional dependency ( X -&gt; Y ), X should be a super Key.</a:t>
            </a:r>
          </a:p>
        </p:txBody>
      </p:sp>
      <p:pic>
        <p:nvPicPr>
          <p:cNvPr id="2355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52763"/>
            <a:ext cx="7543800" cy="2971800"/>
          </a:xfrm>
          <a:prstGeom prst="rect">
            <a:avLst/>
          </a:prstGeom>
          <a:noFill/>
          <a:ln w="9525">
            <a:solidFill>
              <a:srgbClr val="000000"/>
            </a:solid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
        <p:nvSpPr>
          <p:cNvPr id="4" name="Rectangle 3"/>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Normalization (Contd)</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066800"/>
            <a:ext cx="8496300" cy="4062413"/>
          </a:xfrm>
          <a:prstGeom prst="rect">
            <a:avLst/>
          </a:prstGeom>
          <a:noFill/>
        </p:spPr>
        <p:txBody>
          <a:bodyPr>
            <a:spAutoFit/>
          </a:bodyPr>
          <a:lstStyle/>
          <a:p>
            <a:pPr eaLnBrk="1" fontAlgn="auto" hangingPunct="1">
              <a:spcBef>
                <a:spcPts val="0"/>
              </a:spcBef>
              <a:spcAft>
                <a:spcPts val="0"/>
              </a:spcAft>
              <a:defRPr/>
            </a:pPr>
            <a:r>
              <a:rPr lang="en-US" sz="1600" b="1" dirty="0">
                <a:solidFill>
                  <a:srgbClr val="0070C0"/>
                </a:solidFill>
                <a:latin typeface="Calibri" panose="020F0502020204030204"/>
                <a:cs typeface="+mn-cs"/>
              </a:rPr>
              <a:t>Denormalization:</a:t>
            </a:r>
          </a:p>
          <a:p>
            <a:pPr eaLnBrk="1" fontAlgn="auto" hangingPunct="1">
              <a:spcBef>
                <a:spcPts val="0"/>
              </a:spcBef>
              <a:spcAft>
                <a:spcPts val="0"/>
              </a:spcAft>
              <a:defRPr/>
            </a:pPr>
            <a:endParaRPr lang="en-US" sz="1600" dirty="0">
              <a:solidFill>
                <a:prstClr val="black"/>
              </a:solidFill>
              <a:latin typeface="Calibri" panose="020F0502020204030204"/>
              <a:cs typeface="+mn-cs"/>
            </a:endParaRPr>
          </a:p>
          <a:p>
            <a:pPr eaLnBrk="1" fontAlgn="auto" hangingPunct="1">
              <a:spcBef>
                <a:spcPts val="0"/>
              </a:spcBef>
              <a:spcAft>
                <a:spcPts val="0"/>
              </a:spcAft>
              <a:defRPr/>
            </a:pPr>
            <a:r>
              <a:rPr lang="en-US" sz="1600" dirty="0">
                <a:solidFill>
                  <a:prstClr val="black"/>
                </a:solidFill>
                <a:latin typeface="Calibri" panose="020F0502020204030204"/>
                <a:cs typeface="+mn-cs"/>
              </a:rPr>
              <a:t>In computing, D</a:t>
            </a:r>
            <a:r>
              <a:rPr lang="en-US" sz="1600" b="1" dirty="0">
                <a:solidFill>
                  <a:prstClr val="black"/>
                </a:solidFill>
                <a:latin typeface="Calibri" panose="020F0502020204030204"/>
                <a:cs typeface="+mn-cs"/>
              </a:rPr>
              <a:t>enormalization</a:t>
            </a:r>
            <a:r>
              <a:rPr lang="en-US" sz="1600" dirty="0">
                <a:solidFill>
                  <a:prstClr val="black"/>
                </a:solidFill>
                <a:latin typeface="Calibri" panose="020F0502020204030204"/>
                <a:cs typeface="+mn-cs"/>
              </a:rPr>
              <a:t> is the process of attempting to optimize the read performance of a database by adding redundant data or by grouping data. In some cases, denormalization is a means of addressing performance or scalability in relational database software</a:t>
            </a:r>
          </a:p>
          <a:p>
            <a:pPr eaLnBrk="1" fontAlgn="auto" hangingPunct="1">
              <a:spcBef>
                <a:spcPts val="0"/>
              </a:spcBef>
              <a:spcAft>
                <a:spcPts val="0"/>
              </a:spcAft>
              <a:defRPr/>
            </a:pPr>
            <a:endParaRPr lang="en-US" sz="1600" dirty="0">
              <a:solidFill>
                <a:prstClr val="black"/>
              </a:solidFill>
              <a:latin typeface="Calibri" panose="020F0502020204030204"/>
              <a:cs typeface="+mn-cs"/>
            </a:endParaRPr>
          </a:p>
          <a:p>
            <a:pPr eaLnBrk="1" fontAlgn="auto" hangingPunct="1">
              <a:spcBef>
                <a:spcPts val="0"/>
              </a:spcBef>
              <a:spcAft>
                <a:spcPts val="0"/>
              </a:spcAft>
              <a:defRPr/>
            </a:pPr>
            <a:r>
              <a:rPr lang="en-US" sz="1600" b="1" dirty="0">
                <a:solidFill>
                  <a:prstClr val="black"/>
                </a:solidFill>
                <a:latin typeface="Calibri" panose="020F0502020204030204"/>
                <a:cs typeface="+mn-cs"/>
              </a:rPr>
              <a:t>Examples of denormalization techniques include:</a:t>
            </a:r>
          </a:p>
          <a:p>
            <a:pPr eaLnBrk="1" fontAlgn="auto" hangingPunct="1">
              <a:spcBef>
                <a:spcPts val="0"/>
              </a:spcBef>
              <a:spcAft>
                <a:spcPts val="0"/>
              </a:spcAft>
              <a:defRPr/>
            </a:pPr>
            <a:endParaRPr lang="en-US" sz="1600" dirty="0">
              <a:solidFill>
                <a:prstClr val="black"/>
              </a:solidFill>
              <a:latin typeface="Calibri" panose="020F0502020204030204"/>
              <a:cs typeface="+mn-cs"/>
            </a:endParaRPr>
          </a:p>
          <a:p>
            <a:pPr eaLnBrk="1" fontAlgn="auto" hangingPunct="1">
              <a:spcBef>
                <a:spcPts val="0"/>
              </a:spcBef>
              <a:spcAft>
                <a:spcPts val="0"/>
              </a:spcAft>
              <a:defRPr/>
            </a:pPr>
            <a:r>
              <a:rPr lang="en-US" sz="1600" dirty="0">
                <a:solidFill>
                  <a:prstClr val="black"/>
                </a:solidFill>
                <a:latin typeface="Calibri" panose="020F0502020204030204"/>
                <a:cs typeface="+mn-cs"/>
              </a:rPr>
              <a:t>Materialized views which may implement the following: </a:t>
            </a:r>
          </a:p>
          <a:p>
            <a:pPr marL="557213" lvl="1" indent="-214313" eaLnBrk="1" fontAlgn="auto" hangingPunct="1">
              <a:spcBef>
                <a:spcPts val="0"/>
              </a:spcBef>
              <a:spcAft>
                <a:spcPts val="0"/>
              </a:spcAft>
              <a:buFont typeface="Arial" panose="020B0604020202020204" pitchFamily="34" charset="0"/>
              <a:buChar char="•"/>
              <a:defRPr/>
            </a:pPr>
            <a:r>
              <a:rPr lang="en-US" sz="1600" dirty="0">
                <a:solidFill>
                  <a:prstClr val="black"/>
                </a:solidFill>
                <a:latin typeface="Calibri" panose="020F0502020204030204"/>
                <a:cs typeface="+mn-cs"/>
              </a:rPr>
              <a:t>Storing the count of the "many" objects in a one-to-many relationship as an attribute of the "one" relation</a:t>
            </a:r>
          </a:p>
          <a:p>
            <a:pPr marL="557213" lvl="1" indent="-214313" eaLnBrk="1" fontAlgn="auto" hangingPunct="1">
              <a:spcBef>
                <a:spcPts val="0"/>
              </a:spcBef>
              <a:spcAft>
                <a:spcPts val="0"/>
              </a:spcAft>
              <a:buFont typeface="Arial" panose="020B0604020202020204" pitchFamily="34" charset="0"/>
              <a:buChar char="•"/>
              <a:defRPr/>
            </a:pPr>
            <a:r>
              <a:rPr lang="en-US" sz="1600" dirty="0">
                <a:solidFill>
                  <a:prstClr val="black"/>
                </a:solidFill>
                <a:latin typeface="Calibri" panose="020F0502020204030204"/>
                <a:cs typeface="+mn-cs"/>
              </a:rPr>
              <a:t>Adding attributes to a relation from another relation with which it will be joined</a:t>
            </a:r>
          </a:p>
          <a:p>
            <a:pPr marL="214313" indent="-214313" eaLnBrk="1" fontAlgn="auto" hangingPunct="1">
              <a:spcBef>
                <a:spcPts val="0"/>
              </a:spcBef>
              <a:spcAft>
                <a:spcPts val="0"/>
              </a:spcAft>
              <a:buFont typeface="Arial" panose="020B0604020202020204" pitchFamily="34" charset="0"/>
              <a:buChar char="•"/>
              <a:defRPr/>
            </a:pPr>
            <a:r>
              <a:rPr lang="en-US" sz="1600" dirty="0">
                <a:solidFill>
                  <a:prstClr val="black"/>
                </a:solidFill>
                <a:latin typeface="Calibri" panose="020F0502020204030204"/>
                <a:cs typeface="+mn-cs"/>
              </a:rPr>
              <a:t>Star schemas, which are also known as fact-dimension models and have been extended to snowflake schemas</a:t>
            </a:r>
          </a:p>
          <a:p>
            <a:pPr marL="214313" indent="-214313" eaLnBrk="1" fontAlgn="auto" hangingPunct="1">
              <a:spcBef>
                <a:spcPts val="0"/>
              </a:spcBef>
              <a:spcAft>
                <a:spcPts val="0"/>
              </a:spcAft>
              <a:buFont typeface="Arial" panose="020B0604020202020204" pitchFamily="34" charset="0"/>
              <a:buChar char="•"/>
              <a:defRPr/>
            </a:pPr>
            <a:r>
              <a:rPr lang="en-US" sz="1600" dirty="0">
                <a:solidFill>
                  <a:prstClr val="black"/>
                </a:solidFill>
                <a:latin typeface="Calibri" panose="020F0502020204030204"/>
                <a:cs typeface="+mn-cs"/>
              </a:rPr>
              <a:t>Prebuilt summarization or OLAP cubes</a:t>
            </a:r>
          </a:p>
          <a:p>
            <a:pPr eaLnBrk="1" fontAlgn="auto" hangingPunct="1">
              <a:spcBef>
                <a:spcPts val="0"/>
              </a:spcBef>
              <a:spcAft>
                <a:spcPts val="0"/>
              </a:spcAft>
              <a:defRPr/>
            </a:pPr>
            <a:endParaRPr lang="en-US" dirty="0">
              <a:solidFill>
                <a:prstClr val="black"/>
              </a:solidFill>
              <a:latin typeface="Calibri" panose="020F0502020204030204"/>
              <a:cs typeface="+mn-cs"/>
            </a:endParaRPr>
          </a:p>
        </p:txBody>
      </p:sp>
      <p:sp>
        <p:nvSpPr>
          <p:cNvPr id="3" name="Rectangle 2"/>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Denormalization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228600"/>
            <a:ext cx="6324600" cy="523220"/>
          </a:xfrm>
          <a:prstGeom prst="rect">
            <a:avLst/>
          </a:prstGeom>
          <a:noFill/>
        </p:spPr>
        <p:txBody>
          <a:bodyPr wrap="square" rtlCol="0">
            <a:spAutoFit/>
          </a:bodyPr>
          <a:lstStyle/>
          <a:p>
            <a:r>
              <a:rPr lang="en-US" sz="2800" b="1" dirty="0" smtClean="0">
                <a:solidFill>
                  <a:schemeClr val="bg1">
                    <a:lumMod val="95000"/>
                  </a:schemeClr>
                </a:solidFill>
              </a:rPr>
              <a:t>Geico Test Automation Framework</a:t>
            </a:r>
            <a:endParaRPr lang="en-US" sz="2800"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pic>
        <p:nvPicPr>
          <p:cNvPr id="2" name="Picture 1"/>
          <p:cNvPicPr>
            <a:picLocks noChangeAspect="1"/>
          </p:cNvPicPr>
          <p:nvPr/>
        </p:nvPicPr>
        <p:blipFill>
          <a:blip r:embed="rId3"/>
          <a:stretch>
            <a:fillRect/>
          </a:stretch>
        </p:blipFill>
        <p:spPr>
          <a:xfrm>
            <a:off x="1295400" y="841832"/>
            <a:ext cx="6858000" cy="5829300"/>
          </a:xfrm>
          <a:prstGeom prst="rect">
            <a:avLst/>
          </a:prstGeom>
        </p:spPr>
      </p:pic>
    </p:spTree>
    <p:extLst>
      <p:ext uri="{BB962C8B-B14F-4D97-AF65-F5344CB8AC3E}">
        <p14:creationId xmlns:p14="http://schemas.microsoft.com/office/powerpoint/2010/main" val="1543460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How to Interact with DB using Automation</a:t>
            </a:r>
          </a:p>
        </p:txBody>
      </p:sp>
      <p:sp>
        <p:nvSpPr>
          <p:cNvPr id="2" name="Rounded Rectangle 1"/>
          <p:cNvSpPr/>
          <p:nvPr/>
        </p:nvSpPr>
        <p:spPr>
          <a:xfrm>
            <a:off x="2075399" y="1265339"/>
            <a:ext cx="4572000" cy="609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Create Connection Object</a:t>
            </a:r>
          </a:p>
        </p:txBody>
      </p:sp>
      <p:sp>
        <p:nvSpPr>
          <p:cNvPr id="5" name="Rounded Rectangle 4"/>
          <p:cNvSpPr/>
          <p:nvPr/>
        </p:nvSpPr>
        <p:spPr>
          <a:xfrm>
            <a:off x="2101142" y="2160591"/>
            <a:ext cx="4556051" cy="609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Create Record set Object</a:t>
            </a:r>
          </a:p>
        </p:txBody>
      </p:sp>
      <p:sp>
        <p:nvSpPr>
          <p:cNvPr id="6" name="Rounded Rectangle 5"/>
          <p:cNvSpPr/>
          <p:nvPr/>
        </p:nvSpPr>
        <p:spPr>
          <a:xfrm>
            <a:off x="2101142" y="3023236"/>
            <a:ext cx="4554278" cy="609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Connect to DB using provider and server</a:t>
            </a:r>
          </a:p>
        </p:txBody>
      </p:sp>
      <p:sp>
        <p:nvSpPr>
          <p:cNvPr id="7" name="Rounded Rectangle 6"/>
          <p:cNvSpPr/>
          <p:nvPr/>
        </p:nvSpPr>
        <p:spPr>
          <a:xfrm>
            <a:off x="2091348" y="3858729"/>
            <a:ext cx="4556051" cy="609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Writing SQL Query</a:t>
            </a:r>
          </a:p>
        </p:txBody>
      </p:sp>
      <p:sp>
        <p:nvSpPr>
          <p:cNvPr id="8" name="Rounded Rectangle 7"/>
          <p:cNvSpPr/>
          <p:nvPr/>
        </p:nvSpPr>
        <p:spPr>
          <a:xfrm>
            <a:off x="2103473" y="4750090"/>
            <a:ext cx="4556051" cy="6096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Execute Query</a:t>
            </a:r>
          </a:p>
        </p:txBody>
      </p:sp>
      <p:sp>
        <p:nvSpPr>
          <p:cNvPr id="4" name="Down Arrow 3"/>
          <p:cNvSpPr/>
          <p:nvPr/>
        </p:nvSpPr>
        <p:spPr>
          <a:xfrm>
            <a:off x="3995738" y="1855788"/>
            <a:ext cx="228600" cy="234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 name="Down Arrow 9"/>
          <p:cNvSpPr/>
          <p:nvPr/>
        </p:nvSpPr>
        <p:spPr>
          <a:xfrm>
            <a:off x="4025900" y="2744788"/>
            <a:ext cx="228600" cy="234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1" name="Down Arrow 10"/>
          <p:cNvSpPr/>
          <p:nvPr/>
        </p:nvSpPr>
        <p:spPr>
          <a:xfrm>
            <a:off x="3981450" y="3609975"/>
            <a:ext cx="228600" cy="2349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2" name="Down Arrow 11"/>
          <p:cNvSpPr/>
          <p:nvPr/>
        </p:nvSpPr>
        <p:spPr>
          <a:xfrm>
            <a:off x="3981450" y="4471988"/>
            <a:ext cx="228600" cy="236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228600" y="914400"/>
            <a:ext cx="8686800" cy="566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7000"/>
              </a:lnSpc>
              <a:spcBef>
                <a:spcPct val="0"/>
              </a:spcBef>
              <a:spcAft>
                <a:spcPts val="800"/>
              </a:spcAft>
              <a:buFontTx/>
              <a:buNone/>
            </a:pPr>
            <a:r>
              <a:rPr lang="en-IN" altLang="en-US" sz="1600" b="1">
                <a:ea typeface="Calibri" panose="020F0502020204030204" pitchFamily="34" charset="0"/>
                <a:cs typeface="Times New Roman" panose="02020603050405020304" pitchFamily="18" charset="0"/>
              </a:rPr>
              <a:t>In ADODB, it looks as below: </a:t>
            </a:r>
            <a:endParaRPr lang="en-US" altLang="en-US" sz="1600" b="1">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b="1" u="sng">
                <a:ea typeface="Calibri" panose="020F0502020204030204" pitchFamily="34" charset="0"/>
                <a:cs typeface="Times New Roman" panose="02020603050405020304" pitchFamily="18" charset="0"/>
              </a:rPr>
              <a:t>Step 1: </a:t>
            </a:r>
            <a:br>
              <a:rPr lang="en-IN" altLang="en-US" sz="1800" b="1" u="sng">
                <a:ea typeface="Calibri" panose="020F0502020204030204" pitchFamily="34" charset="0"/>
                <a:cs typeface="Times New Roman" panose="02020603050405020304" pitchFamily="18" charset="0"/>
              </a:rPr>
            </a:br>
            <a:r>
              <a:rPr lang="en-IN" altLang="en-US" sz="1800">
                <a:ea typeface="Calibri" panose="020F0502020204030204" pitchFamily="34" charset="0"/>
                <a:cs typeface="Times New Roman" panose="02020603050405020304" pitchFamily="18" charset="0"/>
              </a:rPr>
              <a:t>Create an ADODB connection object which is required step for connecting to DB as below: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a:ea typeface="Calibri" panose="020F0502020204030204" pitchFamily="34" charset="0"/>
                <a:cs typeface="Times New Roman" panose="02020603050405020304" pitchFamily="18" charset="0"/>
              </a:rPr>
              <a:t>Set ObjConnection = CreateObject (“ADODB.Connection”)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b="1" u="sng">
                <a:ea typeface="Calibri" panose="020F0502020204030204" pitchFamily="34" charset="0"/>
                <a:cs typeface="Times New Roman" panose="02020603050405020304" pitchFamily="18" charset="0"/>
              </a:rPr>
              <a:t>Step 2: </a:t>
            </a:r>
            <a:r>
              <a:rPr lang="en-IN" altLang="en-US" sz="1800">
                <a:ea typeface="Calibri" panose="020F0502020204030204" pitchFamily="34" charset="0"/>
                <a:cs typeface="Times New Roman" panose="02020603050405020304" pitchFamily="18" charset="0"/>
              </a:rPr>
              <a:t>Create Recordset which is for getting a value from database</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a:ea typeface="Calibri" panose="020F0502020204030204" pitchFamily="34" charset="0"/>
                <a:cs typeface="Times New Roman" panose="02020603050405020304" pitchFamily="18" charset="0"/>
              </a:rPr>
              <a:t>Set objRecordSet = CreateObject(“ADODB.Recordset”)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b="1" u="sng">
                <a:ea typeface="Calibri" panose="020F0502020204030204" pitchFamily="34" charset="0"/>
                <a:cs typeface="Times New Roman" panose="02020603050405020304" pitchFamily="18" charset="0"/>
              </a:rPr>
              <a:t>Step 3</a:t>
            </a:r>
            <a:r>
              <a:rPr lang="en-IN" altLang="en-US" sz="1800">
                <a:ea typeface="Calibri" panose="020F0502020204030204" pitchFamily="34" charset="0"/>
                <a:cs typeface="Times New Roman" panose="02020603050405020304" pitchFamily="18" charset="0"/>
              </a:rPr>
              <a:t>: Authentication using Id, Password and details.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a:ea typeface="Calibri" panose="020F0502020204030204" pitchFamily="34" charset="0"/>
                <a:cs typeface="Times New Roman" panose="02020603050405020304" pitchFamily="18" charset="0"/>
              </a:rPr>
              <a:t>objConnection.open “provider=xxxx; Server = ServerName; User Id = username; Password =password; </a:t>
            </a:r>
            <a:br>
              <a:rPr lang="en-IN" altLang="en-US" sz="1800">
                <a:ea typeface="Calibri" panose="020F0502020204030204" pitchFamily="34" charset="0"/>
                <a:cs typeface="Times New Roman" panose="02020603050405020304" pitchFamily="18" charset="0"/>
              </a:rPr>
            </a:br>
            <a:r>
              <a:rPr lang="en-IN" altLang="en-US" sz="1800">
                <a:ea typeface="Calibri" panose="020F0502020204030204" pitchFamily="34" charset="0"/>
                <a:cs typeface="Times New Roman" panose="02020603050405020304" pitchFamily="18" charset="0"/>
              </a:rPr>
              <a:t>Database = DBname; Trusted_connection = Yes”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b="1" u="sng">
                <a:ea typeface="Calibri" panose="020F0502020204030204" pitchFamily="34" charset="0"/>
                <a:cs typeface="Times New Roman" panose="02020603050405020304" pitchFamily="18" charset="0"/>
              </a:rPr>
              <a:t>Step 4</a:t>
            </a:r>
            <a:r>
              <a:rPr lang="en-IN" altLang="en-US" sz="1800">
                <a:ea typeface="Calibri" panose="020F0502020204030204" pitchFamily="34" charset="0"/>
                <a:cs typeface="Times New Roman" panose="02020603050405020304" pitchFamily="18" charset="0"/>
              </a:rPr>
              <a:t>: Enter the required SQL query to be executed</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a:ea typeface="Calibri" panose="020F0502020204030204" pitchFamily="34" charset="0"/>
                <a:cs typeface="Times New Roman" panose="02020603050405020304" pitchFamily="18" charset="0"/>
              </a:rPr>
              <a:t>SQLquery = “Select * from EMP where empid = 1001”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b="1" u="sng">
                <a:ea typeface="Calibri" panose="020F0502020204030204" pitchFamily="34" charset="0"/>
                <a:cs typeface="Times New Roman" panose="02020603050405020304" pitchFamily="18" charset="0"/>
              </a:rPr>
              <a:t>Step 5</a:t>
            </a:r>
            <a:r>
              <a:rPr lang="en-IN" altLang="en-US" sz="1800">
                <a:ea typeface="Calibri" panose="020F0502020204030204" pitchFamily="34" charset="0"/>
                <a:cs typeface="Times New Roman" panose="02020603050405020304" pitchFamily="18" charset="0"/>
              </a:rPr>
              <a:t>: </a:t>
            </a:r>
            <a:endParaRPr lang="en-US" altLang="en-US" sz="1800">
              <a:ea typeface="Calibri" panose="020F0502020204030204" pitchFamily="34" charset="0"/>
              <a:cs typeface="Times New Roman" panose="02020603050405020304" pitchFamily="18" charset="0"/>
            </a:endParaRPr>
          </a:p>
          <a:p>
            <a:pPr>
              <a:lnSpc>
                <a:spcPct val="107000"/>
              </a:lnSpc>
              <a:spcBef>
                <a:spcPct val="0"/>
              </a:spcBef>
              <a:spcAft>
                <a:spcPts val="800"/>
              </a:spcAft>
              <a:buFontTx/>
              <a:buNone/>
            </a:pPr>
            <a:r>
              <a:rPr lang="en-IN" altLang="en-US" sz="1800">
                <a:ea typeface="Calibri" panose="020F0502020204030204" pitchFamily="34" charset="0"/>
                <a:cs typeface="Times New Roman" panose="02020603050405020304" pitchFamily="18" charset="0"/>
              </a:rPr>
              <a:t>Execution of the query with the statement below: ObjRecordSet.open sqlQuery, ObjConnection. </a:t>
            </a:r>
            <a:endParaRPr lang="en-US" altLang="en-US" sz="1800">
              <a:ea typeface="Calibri" panose="020F0502020204030204" pitchFamily="34" charset="0"/>
              <a:cs typeface="Times New Roman" panose="02020603050405020304" pitchFamily="18" charset="0"/>
            </a:endParaRPr>
          </a:p>
        </p:txBody>
      </p:sp>
      <p:sp>
        <p:nvSpPr>
          <p:cNvPr id="3" name="Rectangle 2"/>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Database connection using ADODB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Database connection using C#</a:t>
            </a:r>
          </a:p>
        </p:txBody>
      </p:sp>
      <p:sp>
        <p:nvSpPr>
          <p:cNvPr id="5" name="Rectangle 4"/>
          <p:cNvSpPr/>
          <p:nvPr/>
        </p:nvSpPr>
        <p:spPr>
          <a:xfrm>
            <a:off x="228600" y="914400"/>
            <a:ext cx="8534400" cy="5784850"/>
          </a:xfrm>
          <a:prstGeom prst="rect">
            <a:avLst/>
          </a:prstGeom>
        </p:spPr>
        <p:txBody>
          <a:bodyPr>
            <a:spAutoFit/>
          </a:bodyPr>
          <a:lstStyle/>
          <a:p>
            <a:pPr algn="just">
              <a:defRPr/>
            </a:pPr>
            <a:r>
              <a:rPr lang="en-US" dirty="0">
                <a:latin typeface="+mn-lt"/>
              </a:rPr>
              <a:t>You can connect your C# application to data in a SQL Server database using the .NET Framework Data Provider for SQL Server. The first step in a C# application is to create an instance of the Server object and to establish its connection to an instance of Microsoft SQL Server.</a:t>
            </a:r>
          </a:p>
          <a:p>
            <a:pPr algn="just">
              <a:defRPr/>
            </a:pPr>
            <a:r>
              <a:rPr lang="en-US" dirty="0">
                <a:latin typeface="+mn-lt"/>
              </a:rPr>
              <a:t>The SqlConnection Object is Handling the part of physical communication between the C# application and the SQL Server Database . An instance of the SqlConnection class in C# is supported the Data Provider for SQL Server Database. The SqlConnection instance takes Connection String as argument and pass the value to the Constructor statement.</a:t>
            </a:r>
          </a:p>
          <a:p>
            <a:pPr algn="just">
              <a:defRPr/>
            </a:pPr>
            <a:endParaRPr lang="en-US" b="1" dirty="0"/>
          </a:p>
          <a:p>
            <a:pPr algn="just">
              <a:defRPr/>
            </a:pPr>
            <a:r>
              <a:rPr lang="en-US" b="1" dirty="0"/>
              <a:t>Sql Server connection string</a:t>
            </a:r>
            <a:endParaRPr lang="en-US" dirty="0">
              <a:latin typeface="+mn-lt"/>
            </a:endParaRPr>
          </a:p>
          <a:p>
            <a:pPr>
              <a:defRPr/>
            </a:pPr>
            <a:r>
              <a:rPr lang="en-US" dirty="0"/>
              <a:t>connetionString="Data Source=</a:t>
            </a:r>
            <a:r>
              <a:rPr lang="en-US" dirty="0" err="1"/>
              <a:t>ServerName</a:t>
            </a:r>
            <a:r>
              <a:rPr lang="en-US" dirty="0"/>
              <a:t>; Initial Catalog=</a:t>
            </a:r>
            <a:r>
              <a:rPr lang="en-US" dirty="0" err="1"/>
              <a:t>DatabaseName;User</a:t>
            </a:r>
            <a:r>
              <a:rPr lang="en-US" dirty="0"/>
              <a:t> ID=</a:t>
            </a:r>
            <a:r>
              <a:rPr lang="en-US" dirty="0" err="1"/>
              <a:t>UserName;Password</a:t>
            </a:r>
            <a:r>
              <a:rPr lang="en-US" dirty="0"/>
              <a:t>=Password" </a:t>
            </a:r>
          </a:p>
          <a:p>
            <a:pPr algn="just">
              <a:defRPr/>
            </a:pPr>
            <a:endParaRPr lang="en-US" dirty="0">
              <a:latin typeface="+mn-lt"/>
            </a:endParaRPr>
          </a:p>
          <a:p>
            <a:pPr algn="just">
              <a:defRPr/>
            </a:pPr>
            <a:r>
              <a:rPr lang="en-US" dirty="0"/>
              <a:t>If you have a named instance of SQL Server, you'll need to add that as well.</a:t>
            </a:r>
          </a:p>
          <a:p>
            <a:pPr algn="just">
              <a:defRPr/>
            </a:pPr>
            <a:r>
              <a:rPr lang="en-US" dirty="0"/>
              <a:t>"Server=localhost\</a:t>
            </a:r>
            <a:r>
              <a:rPr lang="en-US" dirty="0" err="1"/>
              <a:t>sqlexpress</a:t>
            </a:r>
            <a:r>
              <a:rPr lang="en-US" dirty="0"/>
              <a:t>" </a:t>
            </a:r>
            <a:endParaRPr lang="en-US" dirty="0">
              <a:latin typeface="+mn-lt"/>
            </a:endParaRPr>
          </a:p>
          <a:p>
            <a:pPr algn="just">
              <a:defRPr/>
            </a:pPr>
            <a:r>
              <a:rPr lang="en-US" dirty="0"/>
              <a:t>When the connection is established , SQL Commands will execute with the help of the Connection Object and retrieve or manipulate the data in the database. Once the Database activities is over , Connection should be closed and release the Data Source resources. </a:t>
            </a:r>
          </a:p>
          <a:p>
            <a:pPr algn="just">
              <a:defRPr/>
            </a:pPr>
            <a:r>
              <a:rPr lang="en-US" dirty="0" err="1"/>
              <a:t>cnn.Close</a:t>
            </a:r>
            <a:r>
              <a:rPr lang="en-US" dirty="0"/>
              <a:t>(); </a:t>
            </a:r>
            <a:endParaRPr lang="en-US"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 y="76200"/>
            <a:ext cx="4572000" cy="523220"/>
          </a:xfrm>
          <a:prstGeom prst="rect">
            <a:avLst/>
          </a:prstGeom>
        </p:spPr>
        <p:txBody>
          <a:bodyPr>
            <a:spAutoFit/>
          </a:bodyPr>
          <a:lstStyle/>
          <a:p>
            <a:r>
              <a:rPr lang="en-US" sz="2800" b="1" dirty="0" smtClean="0">
                <a:solidFill>
                  <a:schemeClr val="bg1">
                    <a:lumMod val="95000"/>
                  </a:schemeClr>
                </a:solidFill>
              </a:rPr>
              <a:t>History of SQL Database</a:t>
            </a:r>
            <a:endParaRPr lang="en-US" sz="2800" b="1" dirty="0">
              <a:solidFill>
                <a:schemeClr val="bg1">
                  <a:lumMod val="95000"/>
                </a:schemeClr>
              </a:solidFill>
            </a:endParaRPr>
          </a:p>
        </p:txBody>
      </p:sp>
      <p:sp>
        <p:nvSpPr>
          <p:cNvPr id="8237" name="Rectangle 8236"/>
          <p:cNvSpPr/>
          <p:nvPr/>
        </p:nvSpPr>
        <p:spPr>
          <a:xfrm>
            <a:off x="152400" y="990600"/>
            <a:ext cx="8763000" cy="5262979"/>
          </a:xfrm>
          <a:prstGeom prst="rect">
            <a:avLst/>
          </a:prstGeom>
        </p:spPr>
        <p:txBody>
          <a:bodyPr wrap="square">
            <a:spAutoFit/>
          </a:bodyPr>
          <a:lstStyle/>
          <a:p>
            <a:r>
              <a:rPr lang="en-US" sz="1600" dirty="0"/>
              <a:t>Dr. Edgar F. Codd was English Computer Scientist who introduced the Relational Model, while he was working with IBM, UK. </a:t>
            </a:r>
            <a:r>
              <a:rPr lang="en-US" sz="1600" dirty="0" smtClean="0"/>
              <a:t>In </a:t>
            </a:r>
            <a:r>
              <a:rPr lang="en-US" sz="1600" dirty="0"/>
              <a:t>the year 1970, </a:t>
            </a:r>
            <a:r>
              <a:rPr lang="en-US" sz="1600" dirty="0" smtClean="0"/>
              <a:t>he published </a:t>
            </a:r>
            <a:r>
              <a:rPr lang="en-US" sz="1600" dirty="0"/>
              <a:t>the paper "</a:t>
            </a:r>
            <a:r>
              <a:rPr lang="en-US" sz="1600" b="1" dirty="0"/>
              <a:t>A Relational Model of Data for Large Shared Data Banks</a:t>
            </a:r>
            <a:r>
              <a:rPr lang="en-US" sz="1600" dirty="0"/>
              <a:t>" in the </a:t>
            </a:r>
            <a:r>
              <a:rPr lang="en-US" sz="1600" dirty="0" smtClean="0"/>
              <a:t>Association </a:t>
            </a:r>
            <a:r>
              <a:rPr lang="en-US" sz="1600" dirty="0"/>
              <a:t>of Computer Machinery (ACM) Journal, </a:t>
            </a:r>
            <a:r>
              <a:rPr lang="en-US" sz="1600" dirty="0" smtClean="0"/>
              <a:t>communications </a:t>
            </a:r>
            <a:r>
              <a:rPr lang="en-US" sz="1600" dirty="0"/>
              <a:t>of the ACM</a:t>
            </a:r>
            <a:r>
              <a:rPr lang="en-US" sz="1600" dirty="0" smtClean="0"/>
              <a:t>.</a:t>
            </a:r>
          </a:p>
          <a:p>
            <a:endParaRPr lang="en-US" sz="1600" dirty="0"/>
          </a:p>
          <a:p>
            <a:r>
              <a:rPr lang="en-US" sz="1600" dirty="0"/>
              <a:t>At present the Codd’s model is now accepted as the definitive model for </a:t>
            </a:r>
            <a:r>
              <a:rPr lang="en-US" sz="1600" dirty="0" smtClean="0"/>
              <a:t>Relational Database </a:t>
            </a:r>
            <a:r>
              <a:rPr lang="en-US" sz="1600" dirty="0"/>
              <a:t>M</a:t>
            </a:r>
            <a:r>
              <a:rPr lang="en-US" sz="1600" dirty="0" smtClean="0"/>
              <a:t>anagement Systems </a:t>
            </a:r>
            <a:r>
              <a:rPr lang="en-US" sz="1600" dirty="0"/>
              <a:t>(RDBMS). The language, Structured English Query Language (SEQUEL) was developed by IBM Corporation, Inc., to use Codd's model. In 1979, Relational Software, Inc. (now Oracle) introduced the first commercially available implementation of SQL. Today, SQL is accepted as the standard RDBMS language</a:t>
            </a:r>
            <a:r>
              <a:rPr lang="en-US" sz="1600" dirty="0" smtClean="0"/>
              <a:t>.</a:t>
            </a:r>
          </a:p>
          <a:p>
            <a:endParaRPr lang="en-US" sz="1600" dirty="0"/>
          </a:p>
          <a:p>
            <a:r>
              <a:rPr lang="en-US" sz="1600" b="1" u="sng" dirty="0"/>
              <a:t>Developed by</a:t>
            </a:r>
            <a:r>
              <a:rPr lang="en-US" sz="1600" dirty="0"/>
              <a:t>: Donald D. Chamberlin and Raymond F</a:t>
            </a:r>
            <a:r>
              <a:rPr lang="en-US" sz="1600" dirty="0" smtClean="0"/>
              <a:t>. Boyce </a:t>
            </a:r>
            <a:r>
              <a:rPr lang="en-US" sz="1600" dirty="0"/>
              <a:t>in the early 1970’s at IBM to Manipulate and Retrieve data stored in IBM’s Quasi-relational database Management called SYSTEM R</a:t>
            </a:r>
            <a:r>
              <a:rPr lang="en-US" sz="1600" dirty="0" smtClean="0"/>
              <a:t>.</a:t>
            </a:r>
          </a:p>
          <a:p>
            <a:endParaRPr lang="en-US" sz="1600" dirty="0"/>
          </a:p>
          <a:p>
            <a:r>
              <a:rPr lang="en-US" sz="1600" b="1" u="sng" dirty="0"/>
              <a:t>Pronunciation:</a:t>
            </a:r>
          </a:p>
          <a:p>
            <a:r>
              <a:rPr lang="en-US" sz="1600" dirty="0"/>
              <a:t>SEQUEL later became SQL (still pronounced "sequel"). Because SEQUEL was a Trade Mark of the UK-Based Hawker aircraft company</a:t>
            </a:r>
            <a:r>
              <a:rPr lang="en-US" sz="1600" dirty="0" smtClean="0"/>
              <a:t>.</a:t>
            </a:r>
          </a:p>
          <a:p>
            <a:endParaRPr lang="en-US" sz="1600" dirty="0"/>
          </a:p>
          <a:p>
            <a:r>
              <a:rPr lang="en-US" sz="1600" b="1" u="sng" dirty="0"/>
              <a:t>Standards:</a:t>
            </a:r>
          </a:p>
          <a:p>
            <a:r>
              <a:rPr lang="en-US" sz="1600" dirty="0"/>
              <a:t>SQL became a standard of the American National Standard Institute (ANSI) in 1986 and later in 1987 it was also part of ISO.</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extLst>
      <p:ext uri="{BB962C8B-B14F-4D97-AF65-F5344CB8AC3E}">
        <p14:creationId xmlns:p14="http://schemas.microsoft.com/office/powerpoint/2010/main" val="592389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14400"/>
            <a:ext cx="8610600" cy="338138"/>
          </a:xfrm>
          <a:prstGeom prst="rect">
            <a:avLst/>
          </a:prstGeom>
        </p:spPr>
        <p:txBody>
          <a:bodyPr>
            <a:spAutoFit/>
          </a:bodyPr>
          <a:lstStyle/>
          <a:p>
            <a:pPr algn="just">
              <a:defRPr/>
            </a:pPr>
            <a:r>
              <a:rPr lang="en-US" sz="1600" b="1" dirty="0">
                <a:latin typeface="+mn-lt"/>
              </a:rPr>
              <a:t>A Sample C# Program that connect SQL Server using connection string.</a:t>
            </a:r>
            <a:endParaRPr lang="en-US" dirty="0">
              <a:latin typeface="+mn-lt"/>
            </a:endParaRPr>
          </a:p>
        </p:txBody>
      </p:sp>
      <p:sp>
        <p:nvSpPr>
          <p:cNvPr id="32771" name="TextBox 4"/>
          <p:cNvSpPr txBox="1">
            <a:spLocks noChangeArrowheads="1"/>
          </p:cNvSpPr>
          <p:nvPr/>
        </p:nvSpPr>
        <p:spPr bwMode="auto">
          <a:xfrm>
            <a:off x="388938" y="1330325"/>
            <a:ext cx="4419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t>using System;</a:t>
            </a:r>
          </a:p>
          <a:p>
            <a:pPr>
              <a:spcBef>
                <a:spcPct val="0"/>
              </a:spcBef>
              <a:buFontTx/>
              <a:buNone/>
            </a:pPr>
            <a:r>
              <a:rPr lang="en-US" altLang="en-US" sz="1400"/>
              <a:t>using G = System.Configuration;</a:t>
            </a:r>
          </a:p>
          <a:p>
            <a:pPr>
              <a:spcBef>
                <a:spcPct val="0"/>
              </a:spcBef>
              <a:buFontTx/>
              <a:buNone/>
            </a:pPr>
            <a:r>
              <a:rPr lang="en-US" altLang="en-US" sz="1400"/>
              <a:t>using D = System.Data;</a:t>
            </a:r>
          </a:p>
          <a:p>
            <a:pPr>
              <a:spcBef>
                <a:spcPct val="0"/>
              </a:spcBef>
              <a:buFontTx/>
              <a:buNone/>
            </a:pPr>
            <a:r>
              <a:rPr lang="en-US" altLang="en-US" sz="1400"/>
              <a:t>using C = System.Data.SqlClient;</a:t>
            </a:r>
          </a:p>
          <a:p>
            <a:pPr>
              <a:spcBef>
                <a:spcPct val="0"/>
              </a:spcBef>
              <a:buFontTx/>
              <a:buNone/>
            </a:pPr>
            <a:r>
              <a:rPr lang="en-US" altLang="en-US" sz="1400"/>
              <a:t>using T = System.Text;</a:t>
            </a:r>
          </a:p>
          <a:p>
            <a:pPr>
              <a:spcBef>
                <a:spcPct val="0"/>
              </a:spcBef>
              <a:buFontTx/>
              <a:buNone/>
            </a:pPr>
            <a:endParaRPr lang="en-US" altLang="en-US" sz="1400"/>
          </a:p>
          <a:p>
            <a:pPr>
              <a:spcBef>
                <a:spcPct val="0"/>
              </a:spcBef>
              <a:buFontTx/>
              <a:buNone/>
            </a:pPr>
            <a:r>
              <a:rPr lang="en-US" altLang="en-US" sz="1400"/>
              <a:t>namespace ConnectAndQuery_Example</a:t>
            </a:r>
          </a:p>
          <a:p>
            <a:pPr>
              <a:spcBef>
                <a:spcPct val="0"/>
              </a:spcBef>
              <a:buFontTx/>
              <a:buNone/>
            </a:pPr>
            <a:r>
              <a:rPr lang="en-US" altLang="en-US" sz="1400"/>
              <a:t>{</a:t>
            </a:r>
          </a:p>
          <a:p>
            <a:pPr>
              <a:spcBef>
                <a:spcPct val="0"/>
              </a:spcBef>
              <a:buFontTx/>
              <a:buNone/>
            </a:pPr>
            <a:r>
              <a:rPr lang="en-US" altLang="en-US" sz="1400"/>
              <a:t>    class Program</a:t>
            </a:r>
          </a:p>
          <a:p>
            <a:pPr>
              <a:spcBef>
                <a:spcPct val="0"/>
              </a:spcBef>
              <a:buFontTx/>
              <a:buNone/>
            </a:pPr>
            <a:r>
              <a:rPr lang="en-US" altLang="en-US" sz="1400"/>
              <a:t>    {</a:t>
            </a:r>
          </a:p>
          <a:p>
            <a:pPr>
              <a:spcBef>
                <a:spcPct val="0"/>
              </a:spcBef>
              <a:buFontTx/>
              <a:buNone/>
            </a:pPr>
            <a:r>
              <a:rPr lang="en-US" altLang="en-US" sz="1400"/>
              <a:t>        static void Main()</a:t>
            </a:r>
          </a:p>
          <a:p>
            <a:pPr>
              <a:spcBef>
                <a:spcPct val="0"/>
              </a:spcBef>
              <a:buFontTx/>
              <a:buNone/>
            </a:pPr>
            <a:r>
              <a:rPr lang="en-US" altLang="en-US" sz="1400"/>
              <a:t>        {</a:t>
            </a:r>
          </a:p>
          <a:p>
            <a:pPr>
              <a:spcBef>
                <a:spcPct val="0"/>
              </a:spcBef>
              <a:buFontTx/>
              <a:buNone/>
            </a:pPr>
            <a:r>
              <a:rPr lang="en-US" altLang="en-US" sz="1400"/>
              <a:t>            string connectionString4NoUserIDNoPassword,</a:t>
            </a:r>
          </a:p>
          <a:p>
            <a:pPr>
              <a:spcBef>
                <a:spcPct val="0"/>
              </a:spcBef>
              <a:buFontTx/>
              <a:buNone/>
            </a:pPr>
            <a:r>
              <a:rPr lang="en-US" altLang="en-US" sz="1400"/>
              <a:t>                password, userName, SQLConnectionString;</a:t>
            </a:r>
          </a:p>
          <a:p>
            <a:pPr>
              <a:spcBef>
                <a:spcPct val="0"/>
              </a:spcBef>
              <a:buFontTx/>
              <a:buNone/>
            </a:pPr>
            <a:r>
              <a:rPr lang="en-US" altLang="en-US" sz="1400"/>
              <a:t>            connectionString4NoUserIDNoPassword = Program.GetConnectionStringFromExeConfig</a:t>
            </a:r>
          </a:p>
          <a:p>
            <a:pPr>
              <a:spcBef>
                <a:spcPct val="0"/>
              </a:spcBef>
              <a:buFontTx/>
              <a:buNone/>
            </a:pPr>
            <a:r>
              <a:rPr lang="en-US" altLang="en-US" sz="1400"/>
              <a:t>                ("ConnectionString4NoUserIDNoPassword");</a:t>
            </a:r>
          </a:p>
          <a:p>
            <a:pPr>
              <a:spcBef>
                <a:spcPct val="0"/>
              </a:spcBef>
              <a:buFontTx/>
              <a:buNone/>
            </a:pPr>
            <a:r>
              <a:rPr lang="en-US" altLang="en-US" sz="1400"/>
              <a:t>Console.WriteLine("Enter your User ID, without the trailing @ and server name: ");</a:t>
            </a:r>
          </a:p>
          <a:p>
            <a:pPr>
              <a:spcBef>
                <a:spcPct val="0"/>
              </a:spcBef>
              <a:buFontTx/>
              <a:buNone/>
            </a:pPr>
            <a:r>
              <a:rPr lang="en-US" altLang="en-US" sz="1400"/>
              <a:t>            userName = Console.ReadLine();</a:t>
            </a:r>
          </a:p>
          <a:p>
            <a:pPr>
              <a:spcBef>
                <a:spcPct val="0"/>
              </a:spcBef>
              <a:buFontTx/>
              <a:buNone/>
            </a:pPr>
            <a:r>
              <a:rPr lang="en-US" altLang="en-US" sz="1400"/>
              <a:t>password = Program.GatherPasswordFromConsole();</a:t>
            </a:r>
          </a:p>
          <a:p>
            <a:pPr>
              <a:spcBef>
                <a:spcPct val="0"/>
              </a:spcBef>
              <a:buFontTx/>
              <a:buNone/>
            </a:pPr>
            <a:r>
              <a:rPr lang="en-US" altLang="en-US" sz="1400"/>
              <a:t>            SQLConnectionString = "Password=" + password + ';' + "User ID=" + userName + ";“ + connectionString4NoUserIDNoPassword;</a:t>
            </a:r>
          </a:p>
        </p:txBody>
      </p:sp>
      <p:sp>
        <p:nvSpPr>
          <p:cNvPr id="32772" name="TextBox 5"/>
          <p:cNvSpPr txBox="1">
            <a:spLocks noChangeArrowheads="1"/>
          </p:cNvSpPr>
          <p:nvPr/>
        </p:nvSpPr>
        <p:spPr bwMode="auto">
          <a:xfrm>
            <a:off x="4897438" y="1252538"/>
            <a:ext cx="3810000"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t>using (C.SqlConnection connection = new C.SqlConnection(SQLConnectionString))</a:t>
            </a:r>
          </a:p>
          <a:p>
            <a:pPr>
              <a:spcBef>
                <a:spcPct val="0"/>
              </a:spcBef>
              <a:buFontTx/>
              <a:buNone/>
            </a:pPr>
            <a:r>
              <a:rPr lang="en-US" altLang="en-US" sz="1400"/>
              <a:t>            {</a:t>
            </a:r>
          </a:p>
          <a:p>
            <a:pPr>
              <a:spcBef>
                <a:spcPct val="0"/>
              </a:spcBef>
              <a:buFontTx/>
              <a:buNone/>
            </a:pPr>
            <a:r>
              <a:rPr lang="en-US" altLang="en-US" sz="1400"/>
              <a:t>C.SqlCommand command = new C.SqlCommand();</a:t>
            </a:r>
          </a:p>
          <a:p>
            <a:pPr>
              <a:spcBef>
                <a:spcPct val="0"/>
              </a:spcBef>
              <a:buFontTx/>
              <a:buNone/>
            </a:pPr>
            <a:r>
              <a:rPr lang="en-US" altLang="en-US" sz="1400"/>
              <a:t>             command.Connection = connection;</a:t>
            </a:r>
          </a:p>
          <a:p>
            <a:pPr>
              <a:spcBef>
                <a:spcPct val="0"/>
              </a:spcBef>
              <a:buFontTx/>
              <a:buNone/>
            </a:pPr>
            <a:r>
              <a:rPr lang="en-US" altLang="en-US" sz="1400"/>
              <a:t>command.CommandType = D.CommandType.Text;</a:t>
            </a:r>
          </a:p>
          <a:p>
            <a:pPr>
              <a:spcBef>
                <a:spcPct val="0"/>
              </a:spcBef>
              <a:buFontTx/>
              <a:buNone/>
            </a:pPr>
            <a:r>
              <a:rPr lang="en-US" altLang="en-US" sz="1400"/>
              <a:t>            command.CommandText = @"SELECT TOP 9 CustomerID, NameStyle, Title, FirstName, LastName FROM SalesLT.Customer;";</a:t>
            </a:r>
          </a:p>
          <a:p>
            <a:pPr>
              <a:spcBef>
                <a:spcPct val="0"/>
              </a:spcBef>
              <a:buFontTx/>
              <a:buNone/>
            </a:pPr>
            <a:r>
              <a:rPr lang="en-US" altLang="en-US" sz="1400"/>
              <a:t>connection.Open();</a:t>
            </a:r>
          </a:p>
          <a:p>
            <a:pPr>
              <a:spcBef>
                <a:spcPct val="0"/>
              </a:spcBef>
              <a:buFontTx/>
              <a:buNone/>
            </a:pPr>
            <a:r>
              <a:rPr lang="en-US" altLang="en-US" sz="1400"/>
              <a:t>C.SqlDataReader reader = command.ExecuteReader();</a:t>
            </a:r>
          </a:p>
          <a:p>
            <a:pPr>
              <a:spcBef>
                <a:spcPct val="0"/>
              </a:spcBef>
              <a:buFontTx/>
              <a:buNone/>
            </a:pPr>
            <a:r>
              <a:rPr lang="en-US" altLang="en-US" sz="1400"/>
              <a:t>                while (reader.Read())</a:t>
            </a:r>
          </a:p>
          <a:p>
            <a:pPr>
              <a:spcBef>
                <a:spcPct val="0"/>
              </a:spcBef>
              <a:buFontTx/>
              <a:buNone/>
            </a:pPr>
            <a:r>
              <a:rPr lang="en-US" altLang="en-US" sz="1400"/>
              <a:t>                {</a:t>
            </a:r>
          </a:p>
          <a:p>
            <a:pPr>
              <a:spcBef>
                <a:spcPct val="0"/>
              </a:spcBef>
              <a:buFontTx/>
              <a:buNone/>
            </a:pPr>
            <a:r>
              <a:rPr lang="en-US" altLang="en-US" sz="1400"/>
              <a:t>    Console.WriteLine("Values:  {0}, {1}, {2}, {3}, {4}", reader[0], reader[1], reader[2], reader[3],reader[4]);</a:t>
            </a:r>
          </a:p>
          <a:p>
            <a:pPr>
              <a:spcBef>
                <a:spcPct val="0"/>
              </a:spcBef>
              <a:buFontTx/>
              <a:buNone/>
            </a:pPr>
            <a:r>
              <a:rPr lang="en-US" altLang="en-US" sz="1400"/>
              <a:t>                }</a:t>
            </a:r>
          </a:p>
          <a:p>
            <a:pPr>
              <a:spcBef>
                <a:spcPct val="0"/>
              </a:spcBef>
              <a:buFontTx/>
              <a:buNone/>
            </a:pPr>
            <a:r>
              <a:rPr lang="en-US" altLang="en-US" sz="1400"/>
              <a:t>            }</a:t>
            </a:r>
          </a:p>
          <a:p>
            <a:pPr>
              <a:spcBef>
                <a:spcPct val="0"/>
              </a:spcBef>
              <a:buFontTx/>
              <a:buNone/>
            </a:pPr>
            <a:r>
              <a:rPr lang="en-US" altLang="en-US" sz="1400"/>
              <a:t>            Console.WriteLine("View the results here, then press any key to finish...");</a:t>
            </a:r>
          </a:p>
          <a:p>
            <a:pPr>
              <a:spcBef>
                <a:spcPct val="0"/>
              </a:spcBef>
              <a:buFontTx/>
              <a:buNone/>
            </a:pPr>
            <a:r>
              <a:rPr lang="en-US" altLang="en-US" sz="1400"/>
              <a:t>            Console.ReadKey(true);</a:t>
            </a:r>
          </a:p>
          <a:p>
            <a:pPr>
              <a:spcBef>
                <a:spcPct val="0"/>
              </a:spcBef>
              <a:buFontTx/>
              <a:buNone/>
            </a:pPr>
            <a:r>
              <a:rPr lang="en-US" altLang="en-US" sz="1400"/>
              <a:t>}</a:t>
            </a:r>
          </a:p>
        </p:txBody>
      </p:sp>
      <p:cxnSp>
        <p:nvCxnSpPr>
          <p:cNvPr id="13" name="Straight Connector 12"/>
          <p:cNvCxnSpPr/>
          <p:nvPr/>
        </p:nvCxnSpPr>
        <p:spPr>
          <a:xfrm>
            <a:off x="271463" y="1238250"/>
            <a:ext cx="8442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1463" y="1238250"/>
            <a:ext cx="0" cy="539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2250" y="6629400"/>
            <a:ext cx="84756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697913" y="1238250"/>
            <a:ext cx="33337" cy="5395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00600" y="1252538"/>
            <a:ext cx="33338" cy="5376862"/>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Database connection using C</a:t>
            </a:r>
            <a:r>
              <a:rPr lang="en-US" sz="2800" b="1" dirty="0" smtClean="0">
                <a:solidFill>
                  <a:schemeClr val="bg1">
                    <a:lumMod val="95000"/>
                  </a:schemeClr>
                </a:solidFill>
                <a:ea typeface="Cambria Math" pitchFamily="18" charset="0"/>
                <a:cs typeface="Arial" charset="0"/>
              </a:rPr>
              <a:t>#.....</a:t>
            </a:r>
            <a:r>
              <a:rPr lang="en-US" sz="2800" b="1" dirty="0" err="1" smtClean="0">
                <a:solidFill>
                  <a:schemeClr val="bg1">
                    <a:lumMod val="95000"/>
                  </a:schemeClr>
                </a:solidFill>
                <a:ea typeface="Cambria Math" pitchFamily="18" charset="0"/>
                <a:cs typeface="Arial" charset="0"/>
              </a:rPr>
              <a:t>contd</a:t>
            </a:r>
            <a:endParaRPr lang="en-US" sz="2800" b="1" dirty="0">
              <a:solidFill>
                <a:schemeClr val="bg1">
                  <a:lumMod val="95000"/>
                </a:schemeClr>
              </a:solidFill>
              <a:ea typeface="Cambria Math" pitchFamily="18" charset="0"/>
              <a:cs typeface="Arial"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152400" y="152400"/>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1" dirty="0">
                <a:solidFill>
                  <a:schemeClr val="bg1"/>
                </a:solidFill>
              </a:rPr>
              <a:t>No SQL</a:t>
            </a:r>
          </a:p>
        </p:txBody>
      </p:sp>
      <p:sp>
        <p:nvSpPr>
          <p:cNvPr id="34819" name="TextBox 2"/>
          <p:cNvSpPr txBox="1">
            <a:spLocks noChangeArrowheads="1"/>
          </p:cNvSpPr>
          <p:nvPr/>
        </p:nvSpPr>
        <p:spPr bwMode="auto">
          <a:xfrm>
            <a:off x="304800" y="1066800"/>
            <a:ext cx="8305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a:spcBef>
                <a:spcPct val="0"/>
              </a:spcBef>
            </a:pPr>
            <a:r>
              <a:rPr lang="en-US" altLang="en-US" sz="1800" dirty="0"/>
              <a:t>NoSQL database, also called Not Only SQL, is an approach to data management and database design that's useful for very large sets of distributed data.</a:t>
            </a:r>
          </a:p>
          <a:p>
            <a:pPr marL="285750" indent="-285750">
              <a:spcBef>
                <a:spcPct val="0"/>
              </a:spcBef>
            </a:pPr>
            <a:endParaRPr lang="en-US" altLang="en-US" sz="1800" dirty="0"/>
          </a:p>
          <a:p>
            <a:pPr marL="285750" indent="-285750">
              <a:spcBef>
                <a:spcPct val="0"/>
              </a:spcBef>
            </a:pPr>
            <a:r>
              <a:rPr lang="en-US" altLang="en-US" sz="1800" dirty="0" smtClean="0"/>
              <a:t>NoSQL encompasses </a:t>
            </a:r>
            <a:r>
              <a:rPr lang="en-US" altLang="en-US" sz="1800" dirty="0"/>
              <a:t>a wide range of technologies and </a:t>
            </a:r>
            <a:r>
              <a:rPr lang="en-US" altLang="en-US" sz="1800" dirty="0" smtClean="0"/>
              <a:t>architectures </a:t>
            </a:r>
            <a:r>
              <a:rPr lang="en-US" altLang="en-US" sz="1800" dirty="0"/>
              <a:t>to solve the scalability and big data performance </a:t>
            </a:r>
            <a:r>
              <a:rPr lang="en-US" altLang="en-US" sz="1800" dirty="0" smtClean="0"/>
              <a:t>issues. </a:t>
            </a:r>
          </a:p>
          <a:p>
            <a:pPr marL="285750" indent="-285750">
              <a:spcBef>
                <a:spcPct val="0"/>
              </a:spcBef>
            </a:pPr>
            <a:endParaRPr lang="en-US" altLang="en-US" sz="1800" dirty="0"/>
          </a:p>
          <a:p>
            <a:pPr marL="285750" indent="-285750">
              <a:spcBef>
                <a:spcPct val="0"/>
              </a:spcBef>
            </a:pPr>
            <a:r>
              <a:rPr lang="en-US" altLang="en-US" sz="1800" dirty="0" smtClean="0"/>
              <a:t>NoSQL </a:t>
            </a:r>
            <a:r>
              <a:rPr lang="en-US" altLang="en-US" sz="1800" dirty="0"/>
              <a:t>is especially useful when an enterprise needs to access and analyze massive amounts of unstructured data or data that's stored remotely on multiple virtual servers in the cloud.</a:t>
            </a:r>
          </a:p>
          <a:p>
            <a:pPr marL="285750" indent="-285750">
              <a:spcBef>
                <a:spcPct val="0"/>
              </a:spcBef>
            </a:pPr>
            <a:endParaRPr lang="en-US" altLang="en-US" sz="1800" dirty="0"/>
          </a:p>
          <a:p>
            <a:pPr marL="285750" indent="-285750">
              <a:spcBef>
                <a:spcPct val="0"/>
              </a:spcBef>
            </a:pPr>
            <a:r>
              <a:rPr lang="en-US" altLang="en-US" sz="1800" dirty="0"/>
              <a:t>NoSQL does not prohibit structured query language (SQL). </a:t>
            </a:r>
            <a:endParaRPr lang="en-US" altLang="en-US" sz="1800" dirty="0" smtClean="0"/>
          </a:p>
          <a:p>
            <a:pPr marL="285750" indent="-285750">
              <a:spcBef>
                <a:spcPct val="0"/>
              </a:spcBef>
            </a:pPr>
            <a:endParaRPr lang="en-US" altLang="en-US" sz="1800" dirty="0" smtClean="0"/>
          </a:p>
          <a:p>
            <a:pPr marL="285750" indent="-285750">
              <a:spcBef>
                <a:spcPct val="0"/>
              </a:spcBef>
            </a:pPr>
            <a:r>
              <a:rPr lang="en-US" altLang="en-US" sz="1800" dirty="0" smtClean="0"/>
              <a:t>NoSQL </a:t>
            </a:r>
            <a:r>
              <a:rPr lang="en-US" altLang="en-US" sz="1800" dirty="0"/>
              <a:t>database might organize data into objects, key/value pairs.</a:t>
            </a:r>
          </a:p>
          <a:p>
            <a:pPr marL="285750" indent="-285750">
              <a:spcBef>
                <a:spcPct val="0"/>
              </a:spcBef>
            </a:pPr>
            <a:endParaRPr lang="en-US" altLang="en-US" sz="1800" dirty="0"/>
          </a:p>
          <a:p>
            <a:pPr marL="285750" indent="-285750">
              <a:spcBef>
                <a:spcPct val="0"/>
              </a:spcBef>
            </a:pPr>
            <a:r>
              <a:rPr lang="en-US" altLang="en-US" sz="1800" dirty="0" smtClean="0"/>
              <a:t>Examples of NoSQL databases : Apache Cassandra, </a:t>
            </a:r>
            <a:r>
              <a:rPr lang="en-US" altLang="en-US" sz="1800" dirty="0" err="1" smtClean="0"/>
              <a:t>SimpleDB</a:t>
            </a:r>
            <a:r>
              <a:rPr lang="en-US" altLang="en-US" sz="1800" dirty="0"/>
              <a:t>, Google </a:t>
            </a:r>
            <a:r>
              <a:rPr lang="en-US" altLang="en-US" sz="1800" dirty="0" err="1"/>
              <a:t>BigTable</a:t>
            </a:r>
            <a:r>
              <a:rPr lang="en-US" altLang="en-US" sz="1800" dirty="0"/>
              <a:t>, Apache Hadoop, MapReduce, </a:t>
            </a:r>
            <a:r>
              <a:rPr lang="en-US" altLang="en-US" sz="1800" dirty="0" err="1"/>
              <a:t>MemcacheDB</a:t>
            </a:r>
            <a:r>
              <a:rPr lang="en-US" altLang="en-US" sz="1800" dirty="0"/>
              <a:t>, and Voldemort. </a:t>
            </a:r>
            <a:endParaRPr lang="en-US" altLang="en-US" sz="1800" dirty="0" smtClean="0"/>
          </a:p>
          <a:p>
            <a:pPr marL="285750" indent="-285750">
              <a:spcBef>
                <a:spcPct val="0"/>
              </a:spcBef>
            </a:pPr>
            <a:endParaRPr lang="en-US" altLang="en-US" sz="1800" dirty="0"/>
          </a:p>
          <a:p>
            <a:pPr marL="285750" indent="-285750">
              <a:spcBef>
                <a:spcPct val="0"/>
              </a:spcBef>
            </a:pPr>
            <a:r>
              <a:rPr lang="en-US" altLang="en-US" sz="1800" dirty="0" smtClean="0"/>
              <a:t>Companies </a:t>
            </a:r>
            <a:r>
              <a:rPr lang="en-US" altLang="en-US" sz="1800" dirty="0"/>
              <a:t>that use NoSQL include </a:t>
            </a:r>
            <a:r>
              <a:rPr lang="en-US" altLang="en-US" sz="1800" dirty="0" err="1"/>
              <a:t>NetFlix</a:t>
            </a:r>
            <a:r>
              <a:rPr lang="en-US" altLang="en-US" sz="1800" dirty="0"/>
              <a:t>, LinkedIn and </a:t>
            </a:r>
            <a:r>
              <a:rPr lang="en-US" altLang="en-US" sz="1800" dirty="0" smtClean="0"/>
              <a:t>Twitter, Google, Microsoft.</a:t>
            </a:r>
            <a:endParaRPr lang="en-US" altLang="en-US" sz="1800" dirty="0"/>
          </a:p>
          <a:p>
            <a:pPr>
              <a:spcBef>
                <a:spcPct val="0"/>
              </a:spcBef>
              <a:buFontTx/>
              <a:buNone/>
            </a:pPr>
            <a:endParaRPr lang="en-US" alt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 calcmode="lin" valueType="num">
                                      <p:cBhvr additive="base">
                                        <p:cTn id="13" dur="500" fill="hold"/>
                                        <p:tgtEl>
                                          <p:spTgt spid="3481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anim calcmode="lin" valueType="num">
                                      <p:cBhvr additive="base">
                                        <p:cTn id="19" dur="500" fill="hold"/>
                                        <p:tgtEl>
                                          <p:spTgt spid="3481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anim calcmode="lin" valueType="num">
                                      <p:cBhvr additive="base">
                                        <p:cTn id="25" dur="500" fill="hold"/>
                                        <p:tgtEl>
                                          <p:spTgt spid="34819">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81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819">
                                            <p:txEl>
                                              <p:pRg st="8" end="8"/>
                                            </p:txEl>
                                          </p:spTgt>
                                        </p:tgtEl>
                                        <p:attrNameLst>
                                          <p:attrName>style.visibility</p:attrName>
                                        </p:attrNameLst>
                                      </p:cBhvr>
                                      <p:to>
                                        <p:strVal val="visible"/>
                                      </p:to>
                                    </p:set>
                                    <p:anim calcmode="lin" valueType="num">
                                      <p:cBhvr additive="base">
                                        <p:cTn id="31" dur="500" fill="hold"/>
                                        <p:tgtEl>
                                          <p:spTgt spid="34819">
                                            <p:txEl>
                                              <p:pRg st="8" end="8"/>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481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4819">
                                            <p:txEl>
                                              <p:pRg st="10" end="10"/>
                                            </p:txEl>
                                          </p:spTgt>
                                        </p:tgtEl>
                                        <p:attrNameLst>
                                          <p:attrName>style.visibility</p:attrName>
                                        </p:attrNameLst>
                                      </p:cBhvr>
                                      <p:to>
                                        <p:strVal val="visible"/>
                                      </p:to>
                                    </p:set>
                                    <p:anim calcmode="lin" valueType="num">
                                      <p:cBhvr additive="base">
                                        <p:cTn id="37" dur="500" fill="hold"/>
                                        <p:tgtEl>
                                          <p:spTgt spid="34819">
                                            <p:txEl>
                                              <p:pRg st="10" end="1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481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4819">
                                            <p:txEl>
                                              <p:pRg st="12" end="12"/>
                                            </p:txEl>
                                          </p:spTgt>
                                        </p:tgtEl>
                                        <p:attrNameLst>
                                          <p:attrName>style.visibility</p:attrName>
                                        </p:attrNameLst>
                                      </p:cBhvr>
                                      <p:to>
                                        <p:strVal val="visible"/>
                                      </p:to>
                                    </p:set>
                                    <p:anim calcmode="lin" valueType="num">
                                      <p:cBhvr additive="base">
                                        <p:cTn id="43" dur="500" fill="hold"/>
                                        <p:tgtEl>
                                          <p:spTgt spid="34819">
                                            <p:txEl>
                                              <p:pRg st="12" end="1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481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838201" y="1400174"/>
            <a:ext cx="3238500" cy="5000625"/>
          </a:xfrm>
          <a:prstGeom prst="rect">
            <a:avLst/>
          </a:prstGeom>
          <a:gradFill flip="none" rotWithShape="1">
            <a:gsLst>
              <a:gs pos="0">
                <a:srgbClr val="5B9BD5">
                  <a:lumMod val="0"/>
                  <a:lumOff val="100000"/>
                </a:srgbClr>
              </a:gs>
              <a:gs pos="35000">
                <a:srgbClr val="5B9BD5">
                  <a:lumMod val="0"/>
                  <a:lumOff val="100000"/>
                </a:srgbClr>
              </a:gs>
              <a:gs pos="100000">
                <a:srgbClr val="5B9BD5">
                  <a:lumMod val="100000"/>
                </a:srgbClr>
              </a:gs>
            </a:gsLst>
            <a:path path="circle">
              <a:fillToRect l="50000" t="-80000" r="50000" b="180000"/>
            </a:path>
            <a:tileRect/>
          </a:gradFill>
          <a:ln>
            <a:solidFill>
              <a:sysClr val="windowText" lastClr="000000"/>
            </a:solidFill>
          </a:ln>
          <a:scene3d>
            <a:camera prst="orthographicFront"/>
            <a:lightRig rig="threePt" dir="t"/>
          </a:scene3d>
          <a:sp3d>
            <a:bevelT/>
          </a:sp3d>
          <a:extLst/>
        </p:spPr>
        <p:txBody>
          <a:bodyPr wrap="square">
            <a:noAutofit/>
          </a:bodyPr>
          <a:lstStyle/>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Applications create massive volumes of new, rapidly changing data types — structured, semi-structured, unstructured and polymorphic data.</a:t>
            </a:r>
            <a:endParaRPr lang="en-US" sz="1400" dirty="0">
              <a:effectLst/>
              <a:latin typeface="+mn-lt"/>
              <a:ea typeface="Times New Roman" panose="02020603050405020304" pitchFamily="18" charset="0"/>
            </a:endParaRPr>
          </a:p>
          <a:p>
            <a:pPr marL="22860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Short Development cycles/ Sprints of 1-2 weeks</a:t>
            </a:r>
            <a:r>
              <a:rPr lang="en-IN" sz="1400" dirty="0" smtClean="0">
                <a:effectLst/>
                <a:latin typeface="+mn-lt"/>
                <a:ea typeface="Times New Roman" panose="02020603050405020304" pitchFamily="18" charset="0"/>
              </a:rPr>
              <a:t>.</a:t>
            </a:r>
          </a:p>
          <a:p>
            <a:pPr marR="0" lvl="0" eaLnBrk="0" fontAlgn="base" hangingPunct="0">
              <a:spcBef>
                <a:spcPts val="0"/>
              </a:spcBef>
              <a:spcAft>
                <a:spcPts val="0"/>
              </a:spcAft>
            </a:pPr>
            <a:endParaRPr lang="en-US" sz="1400" dirty="0">
              <a:effectLst/>
              <a:latin typeface="+mn-lt"/>
              <a:ea typeface="Times New Roman" panose="02020603050405020304" pitchFamily="18" charset="0"/>
            </a:endParaRPr>
          </a:p>
          <a:p>
            <a:pPr marL="22860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Applications that once served a finite audience are now delivered as services that must be always-on, accessible from many different devices and scaled globally to millions of users.</a:t>
            </a:r>
            <a:endParaRPr lang="en-US" sz="1400" dirty="0">
              <a:effectLst/>
              <a:latin typeface="+mn-lt"/>
              <a:ea typeface="Times New Roman" panose="02020603050405020304" pitchFamily="18" charset="0"/>
            </a:endParaRPr>
          </a:p>
          <a:p>
            <a:pPr marL="22860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Organizations are now turning to scale-out architectures using open source software, commodity servers and cloud computing instead of large monolithic servers and storage infrastructure.</a:t>
            </a:r>
            <a:endParaRPr lang="en-US" sz="1400" dirty="0">
              <a:effectLst/>
              <a:latin typeface="+mn-lt"/>
              <a:ea typeface="Times New Roman" panose="02020603050405020304" pitchFamily="18" charset="0"/>
            </a:endParaRPr>
          </a:p>
        </p:txBody>
      </p:sp>
      <p:sp>
        <p:nvSpPr>
          <p:cNvPr id="3" name="TextBox 1"/>
          <p:cNvSpPr txBox="1">
            <a:spLocks noChangeArrowheads="1"/>
          </p:cNvSpPr>
          <p:nvPr/>
        </p:nvSpPr>
        <p:spPr bwMode="auto">
          <a:xfrm>
            <a:off x="5086349" y="1419224"/>
            <a:ext cx="3371851" cy="4981575"/>
          </a:xfrm>
          <a:prstGeom prst="rect">
            <a:avLst/>
          </a:prstGeom>
          <a:gradFill flip="none" rotWithShape="1">
            <a:gsLst>
              <a:gs pos="0">
                <a:srgbClr val="5B9BD5">
                  <a:lumMod val="0"/>
                  <a:lumOff val="100000"/>
                </a:srgbClr>
              </a:gs>
              <a:gs pos="35000">
                <a:srgbClr val="5B9BD5">
                  <a:lumMod val="0"/>
                  <a:lumOff val="100000"/>
                </a:srgbClr>
              </a:gs>
              <a:gs pos="100000">
                <a:srgbClr val="5B9BD5">
                  <a:lumMod val="100000"/>
                </a:srgbClr>
              </a:gs>
            </a:gsLst>
            <a:path path="circle">
              <a:fillToRect l="50000" t="-80000" r="50000" b="180000"/>
            </a:path>
            <a:tileRect/>
          </a:gradFill>
          <a:ln>
            <a:solidFill>
              <a:sysClr val="windowText" lastClr="000000"/>
            </a:solidFill>
          </a:ln>
          <a:scene3d>
            <a:camera prst="orthographicFront"/>
            <a:lightRig rig="threePt" dir="t"/>
          </a:scene3d>
          <a:sp3d>
            <a:bevelT/>
          </a:sp3d>
          <a:extLst/>
        </p:spPr>
        <p:txBody>
          <a:bodyPr wrap="square">
            <a:noAutofit/>
          </a:bodyPr>
          <a:lstStyle/>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NOSQL can handle large volumes of rapidly changing structured, semi-structured, and unstructured data. </a:t>
            </a:r>
            <a:endParaRPr lang="en-US" sz="1400" dirty="0">
              <a:effectLst/>
              <a:latin typeface="+mn-lt"/>
              <a:ea typeface="Times New Roman" panose="02020603050405020304" pitchFamily="18" charset="0"/>
            </a:endParaRPr>
          </a:p>
          <a:p>
            <a:pPr marL="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NOSQL supports Agile sprints, quick schema iteration, and frequent code pushes</a:t>
            </a:r>
            <a:endParaRPr lang="en-US" sz="1400" dirty="0">
              <a:effectLst/>
              <a:latin typeface="+mn-lt"/>
              <a:ea typeface="Times New Roman" panose="02020603050405020304" pitchFamily="18" charset="0"/>
            </a:endParaRPr>
          </a:p>
          <a:p>
            <a:pPr marL="0" marR="0" eaLnBrk="0" fontAlgn="base" hangingPunct="0">
              <a:spcBef>
                <a:spcPts val="0"/>
              </a:spcBef>
              <a:spcAft>
                <a:spcPts val="0"/>
              </a:spcAft>
            </a:pPr>
            <a:r>
              <a:rPr lang="en-IN" sz="1400" dirty="0">
                <a:effectLst/>
                <a:latin typeface="+mn-lt"/>
                <a:ea typeface="Times New Roman" panose="02020603050405020304" pitchFamily="18" charset="0"/>
              </a:rPr>
              <a:t> </a:t>
            </a:r>
            <a:endParaRPr lang="en-IN" sz="1400" dirty="0" smtClean="0">
              <a:effectLst/>
              <a:latin typeface="+mn-lt"/>
              <a:ea typeface="Times New Roman" panose="02020603050405020304" pitchFamily="18" charset="0"/>
            </a:endParaRPr>
          </a:p>
          <a:p>
            <a:pPr marL="0" marR="0" eaLnBrk="0" fontAlgn="base" hangingPunct="0">
              <a:spcBef>
                <a:spcPts val="0"/>
              </a:spcBef>
              <a:spcAft>
                <a:spcPts val="0"/>
              </a:spcAft>
            </a:pPr>
            <a:endParaRPr lang="en-US" sz="1400" dirty="0">
              <a:effectLst/>
              <a:latin typeface="+mn-lt"/>
              <a:ea typeface="Times New Roman" panose="02020603050405020304" pitchFamily="18" charset="0"/>
            </a:endParaRPr>
          </a:p>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NOSQL supports Object-oriented programming that is easy to use and flexible. </a:t>
            </a:r>
            <a:endParaRPr lang="en-US" sz="1400" dirty="0">
              <a:effectLst/>
              <a:latin typeface="+mn-lt"/>
              <a:ea typeface="Times New Roman" panose="02020603050405020304" pitchFamily="18" charset="0"/>
            </a:endParaRPr>
          </a:p>
          <a:p>
            <a:pPr marL="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0" marR="0" eaLnBrk="0" fontAlgn="base" hangingPunct="0">
              <a:spcBef>
                <a:spcPts val="0"/>
              </a:spcBef>
              <a:spcAft>
                <a:spcPts val="0"/>
              </a:spcAft>
            </a:pPr>
            <a:r>
              <a:rPr lang="en-IN" sz="1400" dirty="0">
                <a:effectLst/>
                <a:latin typeface="+mn-lt"/>
                <a:ea typeface="Times New Roman" panose="02020603050405020304" pitchFamily="18" charset="0"/>
              </a:rPr>
              <a:t> </a:t>
            </a:r>
            <a:endParaRPr lang="en-US" sz="1400" dirty="0">
              <a:effectLst/>
              <a:latin typeface="+mn-lt"/>
              <a:ea typeface="Times New Roman" panose="02020603050405020304" pitchFamily="18" charset="0"/>
            </a:endParaRPr>
          </a:p>
          <a:p>
            <a:pPr marL="342900" marR="0" lvl="0" indent="-342900" eaLnBrk="0" fontAlgn="base" hangingPunct="0">
              <a:spcBef>
                <a:spcPts val="0"/>
              </a:spcBef>
              <a:spcAft>
                <a:spcPts val="0"/>
              </a:spcAft>
              <a:buFont typeface="Wingdings" panose="05000000000000000000" pitchFamily="2" charset="2"/>
              <a:buChar char=""/>
            </a:pPr>
            <a:r>
              <a:rPr lang="en-IN" sz="1400" dirty="0">
                <a:effectLst/>
                <a:latin typeface="+mn-lt"/>
                <a:ea typeface="Times New Roman" panose="02020603050405020304" pitchFamily="18" charset="0"/>
              </a:rPr>
              <a:t>NOSQL supports geographically distributed scale-out architecture instead of expensive, monolithic architecture</a:t>
            </a:r>
            <a:endParaRPr lang="en-US" sz="1400" dirty="0">
              <a:effectLst/>
              <a:latin typeface="+mn-lt"/>
              <a:ea typeface="Times New Roman" panose="02020603050405020304" pitchFamily="18" charset="0"/>
            </a:endParaRPr>
          </a:p>
        </p:txBody>
      </p:sp>
      <p:sp>
        <p:nvSpPr>
          <p:cNvPr id="4" name="Right Arrow 3"/>
          <p:cNvSpPr/>
          <p:nvPr/>
        </p:nvSpPr>
        <p:spPr>
          <a:xfrm>
            <a:off x="4086225" y="2667001"/>
            <a:ext cx="1000124" cy="2285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ight Arrow 4"/>
          <p:cNvSpPr/>
          <p:nvPr/>
        </p:nvSpPr>
        <p:spPr>
          <a:xfrm>
            <a:off x="4095749" y="3810000"/>
            <a:ext cx="9906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ight Arrow 5"/>
          <p:cNvSpPr/>
          <p:nvPr/>
        </p:nvSpPr>
        <p:spPr>
          <a:xfrm>
            <a:off x="4067175" y="1800226"/>
            <a:ext cx="1019174" cy="257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ight Arrow 6"/>
          <p:cNvSpPr/>
          <p:nvPr/>
        </p:nvSpPr>
        <p:spPr>
          <a:xfrm>
            <a:off x="4086225" y="5257800"/>
            <a:ext cx="1000124"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Box 7"/>
          <p:cNvSpPr txBox="1"/>
          <p:nvPr/>
        </p:nvSpPr>
        <p:spPr>
          <a:xfrm>
            <a:off x="228600" y="152400"/>
            <a:ext cx="240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buFontTx/>
              <a:buNone/>
              <a:defRPr sz="2400" b="1">
                <a:solidFill>
                  <a:schemeClr val="bg1"/>
                </a:solidFill>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eaLnBrk="0" fontAlgn="base" hangingPunct="0">
              <a:spcBef>
                <a:spcPct val="20000"/>
              </a:spcBef>
              <a:spcAft>
                <a:spcPct val="0"/>
              </a:spcAft>
              <a:buFont typeface="Arial" panose="020B0604020202020204" pitchFamily="34" charset="0"/>
              <a:buChar char="»"/>
              <a:defRPr sz="2000"/>
            </a:lvl6pPr>
            <a:lvl7pPr marL="2971800" indent="-228600" eaLnBrk="0" fontAlgn="base" hangingPunct="0">
              <a:spcBef>
                <a:spcPct val="20000"/>
              </a:spcBef>
              <a:spcAft>
                <a:spcPct val="0"/>
              </a:spcAft>
              <a:buFont typeface="Arial" panose="020B0604020202020204" pitchFamily="34" charset="0"/>
              <a:buChar char="»"/>
              <a:defRPr sz="2000"/>
            </a:lvl7pPr>
            <a:lvl8pPr marL="3429000" indent="-228600" eaLnBrk="0" fontAlgn="base" hangingPunct="0">
              <a:spcBef>
                <a:spcPct val="20000"/>
              </a:spcBef>
              <a:spcAft>
                <a:spcPct val="0"/>
              </a:spcAft>
              <a:buFont typeface="Arial" panose="020B0604020202020204" pitchFamily="34" charset="0"/>
              <a:buChar char="»"/>
              <a:defRPr sz="2000"/>
            </a:lvl8pPr>
            <a:lvl9pPr marL="3886200" indent="-228600" eaLnBrk="0" fontAlgn="base" hangingPunct="0">
              <a:spcBef>
                <a:spcPct val="20000"/>
              </a:spcBef>
              <a:spcAft>
                <a:spcPct val="0"/>
              </a:spcAft>
              <a:buFont typeface="Arial" panose="020B0604020202020204" pitchFamily="34" charset="0"/>
              <a:buChar char="»"/>
              <a:defRPr sz="2000"/>
            </a:lvl9pPr>
          </a:lstStyle>
          <a:p>
            <a:r>
              <a:rPr lang="en-US" dirty="0"/>
              <a:t>RDBMS vs NoSQL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extLst>
      <p:ext uri="{BB962C8B-B14F-4D97-AF65-F5344CB8AC3E}">
        <p14:creationId xmlns:p14="http://schemas.microsoft.com/office/powerpoint/2010/main" val="2623468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5" descr="Picture1.jpg"/>
          <p:cNvPicPr>
            <a:picLocks noChangeAspect="1"/>
          </p:cNvPicPr>
          <p:nvPr/>
        </p:nvPicPr>
        <p:blipFill>
          <a:blip r:embed="rId3" cstate="print"/>
          <a:srcRect/>
          <a:stretch>
            <a:fillRect/>
          </a:stretch>
        </p:blipFill>
        <p:spPr bwMode="auto">
          <a:xfrm>
            <a:off x="0" y="0"/>
            <a:ext cx="9144000" cy="6858000"/>
          </a:xfrm>
          <a:prstGeom prst="rect">
            <a:avLst/>
          </a:prstGeom>
          <a:solidFill>
            <a:schemeClr val="bg1"/>
          </a:solidFill>
          <a:ln w="9525">
            <a:noFill/>
            <a:miter lim="800000"/>
            <a:headEnd/>
            <a:tailEnd/>
          </a:ln>
          <a:scene3d>
            <a:camera prst="orthographicFront"/>
            <a:lightRig rig="threePt" dir="t"/>
          </a:scene3d>
          <a:sp3d>
            <a:bevelT prst="angle"/>
          </a:sp3d>
        </p:spPr>
      </p:pic>
      <p:grpSp>
        <p:nvGrpSpPr>
          <p:cNvPr id="2" name="Group 33"/>
          <p:cNvGrpSpPr>
            <a:grpSpLocks/>
          </p:cNvGrpSpPr>
          <p:nvPr/>
        </p:nvGrpSpPr>
        <p:grpSpPr bwMode="auto">
          <a:xfrm>
            <a:off x="3886200" y="5035550"/>
            <a:ext cx="4724400" cy="685800"/>
            <a:chOff x="2286000" y="3608388"/>
            <a:chExt cx="5554362" cy="766727"/>
          </a:xfrm>
        </p:grpSpPr>
        <p:sp>
          <p:nvSpPr>
            <p:cNvPr id="20" name="Text Box 20"/>
            <p:cNvSpPr txBox="1">
              <a:spLocks noChangeArrowheads="1"/>
            </p:cNvSpPr>
            <p:nvPr/>
          </p:nvSpPr>
          <p:spPr bwMode="auto">
            <a:xfrm>
              <a:off x="2286000" y="4021924"/>
              <a:ext cx="1371794" cy="163284"/>
            </a:xfrm>
            <a:prstGeom prst="rect">
              <a:avLst/>
            </a:prstGeom>
            <a:noFill/>
            <a:ln w="9525" algn="in">
              <a:noFill/>
              <a:miter lim="800000"/>
              <a:headEnd/>
              <a:tailEnd/>
            </a:ln>
          </p:spPr>
          <p:txBody>
            <a:bodyPr lIns="36576" tIns="36576" rIns="36576" bIns="36576"/>
            <a:lstStyle/>
            <a:p>
              <a:pPr algn="ctr" fontAlgn="auto">
                <a:spcBef>
                  <a:spcPts val="0"/>
                </a:spcBef>
                <a:spcAft>
                  <a:spcPts val="0"/>
                </a:spcAft>
                <a:defRPr/>
              </a:pPr>
              <a:r>
                <a:rPr lang="en-US" sz="1400" b="1" u="none" dirty="0">
                  <a:solidFill>
                    <a:schemeClr val="tx2">
                      <a:lumMod val="50000"/>
                    </a:schemeClr>
                  </a:solidFill>
                  <a:latin typeface="Tw Cen MT" pitchFamily="34" charset="0"/>
                  <a:ea typeface="Calibri" pitchFamily="34" charset="0"/>
                  <a:cs typeface="Calibri" pitchFamily="34" charset="0"/>
                </a:rPr>
                <a:t>EXPERIENCE</a:t>
              </a:r>
              <a:endParaRPr lang="en-US" sz="1400" u="none" dirty="0">
                <a:solidFill>
                  <a:schemeClr val="tx2">
                    <a:lumMod val="50000"/>
                  </a:schemeClr>
                </a:solidFill>
                <a:latin typeface="Tw Cen MT" pitchFamily="34" charset="0"/>
                <a:ea typeface="Calibri" pitchFamily="34" charset="0"/>
                <a:cs typeface="Calibri" pitchFamily="34" charset="0"/>
              </a:endParaRPr>
            </a:p>
          </p:txBody>
        </p:sp>
        <p:sp>
          <p:nvSpPr>
            <p:cNvPr id="21" name="Text Box 21"/>
            <p:cNvSpPr txBox="1">
              <a:spLocks noChangeArrowheads="1"/>
            </p:cNvSpPr>
            <p:nvPr/>
          </p:nvSpPr>
          <p:spPr bwMode="auto">
            <a:xfrm>
              <a:off x="3635375" y="4022723"/>
              <a:ext cx="1393825" cy="228600"/>
            </a:xfrm>
            <a:prstGeom prst="rect">
              <a:avLst/>
            </a:prstGeom>
            <a:noFill/>
            <a:ln w="9525">
              <a:noFill/>
              <a:miter lim="800000"/>
              <a:headEnd/>
              <a:tailEnd/>
            </a:ln>
          </p:spPr>
          <p:txBody>
            <a:bodyPr lIns="36576" tIns="36576" rIns="36576" bIns="36576"/>
            <a:lstStyle/>
            <a:p>
              <a:pPr algn="ctr"/>
              <a:r>
                <a:rPr lang="en-US" sz="1400" b="1" u="none" dirty="0">
                  <a:solidFill>
                    <a:srgbClr val="333333"/>
                  </a:solidFill>
                  <a:latin typeface="Tw Cen MT" pitchFamily="34" charset="0"/>
                  <a:cs typeface="Arial" charset="0"/>
                </a:rPr>
                <a:t>EXPERTISE</a:t>
              </a:r>
              <a:endParaRPr lang="en-US" sz="1400" u="none" dirty="0">
                <a:solidFill>
                  <a:srgbClr val="333333"/>
                </a:solidFill>
                <a:latin typeface="Tw Cen MT" pitchFamily="34" charset="0"/>
                <a:cs typeface="Arial" charset="0"/>
              </a:endParaRPr>
            </a:p>
          </p:txBody>
        </p:sp>
        <p:sp>
          <p:nvSpPr>
            <p:cNvPr id="22" name="Text Box 22"/>
            <p:cNvSpPr txBox="1">
              <a:spLocks noChangeArrowheads="1"/>
            </p:cNvSpPr>
            <p:nvPr/>
          </p:nvSpPr>
          <p:spPr bwMode="auto">
            <a:xfrm>
              <a:off x="6172199" y="4034347"/>
              <a:ext cx="1668163" cy="340768"/>
            </a:xfrm>
            <a:prstGeom prst="rect">
              <a:avLst/>
            </a:prstGeom>
            <a:noFill/>
            <a:ln w="9525">
              <a:noFill/>
              <a:miter lim="800000"/>
              <a:headEnd/>
              <a:tailEnd/>
            </a:ln>
          </p:spPr>
          <p:txBody>
            <a:bodyPr lIns="36576" tIns="36576" rIns="36576" bIns="36576"/>
            <a:lstStyle/>
            <a:p>
              <a:r>
                <a:rPr lang="en-US" sz="1400" b="1" u="none" dirty="0">
                  <a:solidFill>
                    <a:srgbClr val="333333"/>
                  </a:solidFill>
                  <a:latin typeface="Tw Cen MT" pitchFamily="34" charset="0"/>
                  <a:cs typeface="Arial" charset="0"/>
                </a:rPr>
                <a:t>APPROACH</a:t>
              </a:r>
              <a:br>
                <a:rPr lang="en-US" sz="1400" b="1" u="none" dirty="0">
                  <a:solidFill>
                    <a:srgbClr val="333333"/>
                  </a:solidFill>
                  <a:latin typeface="Tw Cen MT" pitchFamily="34" charset="0"/>
                  <a:cs typeface="Arial" charset="0"/>
                </a:rPr>
              </a:br>
              <a:r>
                <a:rPr lang="en-US" sz="700" b="1" u="none" dirty="0">
                  <a:solidFill>
                    <a:srgbClr val="333333"/>
                  </a:solidFill>
                  <a:latin typeface="Tw Cen MT" pitchFamily="34" charset="0"/>
                  <a:cs typeface="Arial" charset="0"/>
                </a:rPr>
                <a:t>(KEEP-CUSTOMER-FOR-LIFE approach)</a:t>
              </a:r>
              <a:endParaRPr lang="en-US" sz="1400" u="none" dirty="0">
                <a:solidFill>
                  <a:srgbClr val="333333"/>
                </a:solidFill>
                <a:latin typeface="Tw Cen MT" pitchFamily="34" charset="0"/>
                <a:cs typeface="Arial" charset="0"/>
              </a:endParaRPr>
            </a:p>
          </p:txBody>
        </p:sp>
        <p:sp>
          <p:nvSpPr>
            <p:cNvPr id="23" name="Freeform 23"/>
            <p:cNvSpPr>
              <a:spLocks noChangeAspect="1"/>
            </p:cNvSpPr>
            <p:nvPr/>
          </p:nvSpPr>
          <p:spPr bwMode="auto">
            <a:xfrm rot="1628237">
              <a:off x="2586038" y="3619500"/>
              <a:ext cx="546100" cy="274638"/>
            </a:xfrm>
            <a:custGeom>
              <a:avLst/>
              <a:gdLst>
                <a:gd name="T0" fmla="*/ 2147483647 w 274"/>
                <a:gd name="T1" fmla="*/ 2147483647 h 138"/>
                <a:gd name="T2" fmla="*/ 0 w 274"/>
                <a:gd name="T3" fmla="*/ 2147483647 h 138"/>
                <a:gd name="T4" fmla="*/ 0 w 274"/>
                <a:gd name="T5" fmla="*/ 2147483647 h 138"/>
                <a:gd name="T6" fmla="*/ 2147483647 w 274"/>
                <a:gd name="T7" fmla="*/ 2147483647 h 138"/>
                <a:gd name="T8" fmla="*/ 2147483647 w 274"/>
                <a:gd name="T9" fmla="*/ 2147483647 h 138"/>
                <a:gd name="T10" fmla="*/ 2147483647 w 274"/>
                <a:gd name="T11" fmla="*/ 2147483647 h 138"/>
                <a:gd name="T12" fmla="*/ 2147483647 w 274"/>
                <a:gd name="T13" fmla="*/ 2147483647 h 138"/>
                <a:gd name="T14" fmla="*/ 2147483647 w 274"/>
                <a:gd name="T15" fmla="*/ 2147483647 h 138"/>
                <a:gd name="T16" fmla="*/ 2147483647 w 274"/>
                <a:gd name="T17" fmla="*/ 2147483647 h 138"/>
                <a:gd name="T18" fmla="*/ 2147483647 w 274"/>
                <a:gd name="T19" fmla="*/ 2147483647 h 138"/>
                <a:gd name="T20" fmla="*/ 2147483647 w 274"/>
                <a:gd name="T21" fmla="*/ 2147483647 h 138"/>
                <a:gd name="T22" fmla="*/ 2147483647 w 274"/>
                <a:gd name="T23" fmla="*/ 2147483647 h 138"/>
                <a:gd name="T24" fmla="*/ 2147483647 w 274"/>
                <a:gd name="T25" fmla="*/ 2147483647 h 138"/>
                <a:gd name="T26" fmla="*/ 2147483647 w 274"/>
                <a:gd name="T27" fmla="*/ 2147483647 h 138"/>
                <a:gd name="T28" fmla="*/ 2147483647 w 274"/>
                <a:gd name="T29" fmla="*/ 2147483647 h 138"/>
                <a:gd name="T30" fmla="*/ 2147483647 w 274"/>
                <a:gd name="T31" fmla="*/ 2147483647 h 138"/>
                <a:gd name="T32" fmla="*/ 2147483647 w 274"/>
                <a:gd name="T33" fmla="*/ 2147483647 h 138"/>
                <a:gd name="T34" fmla="*/ 2147483647 w 274"/>
                <a:gd name="T35" fmla="*/ 2147483647 h 138"/>
                <a:gd name="T36" fmla="*/ 2147483647 w 274"/>
                <a:gd name="T37" fmla="*/ 2147483647 h 138"/>
                <a:gd name="T38" fmla="*/ 2147483647 w 274"/>
                <a:gd name="T39" fmla="*/ 2147483647 h 138"/>
                <a:gd name="T40" fmla="*/ 2147483647 w 274"/>
                <a:gd name="T41" fmla="*/ 0 h 138"/>
                <a:gd name="T42" fmla="*/ 2147483647 w 274"/>
                <a:gd name="T43" fmla="*/ 2147483647 h 138"/>
                <a:gd name="T44" fmla="*/ 2147483647 w 274"/>
                <a:gd name="T45" fmla="*/ 2147483647 h 138"/>
                <a:gd name="T46" fmla="*/ 2147483647 w 274"/>
                <a:gd name="T47" fmla="*/ 2147483647 h 138"/>
                <a:gd name="T48" fmla="*/ 2147483647 w 274"/>
                <a:gd name="T49" fmla="*/ 2147483647 h 138"/>
                <a:gd name="T50" fmla="*/ 2147483647 w 274"/>
                <a:gd name="T51" fmla="*/ 2147483647 h 138"/>
                <a:gd name="T52" fmla="*/ 2147483647 w 274"/>
                <a:gd name="T53" fmla="*/ 2147483647 h 138"/>
                <a:gd name="T54" fmla="*/ 2147483647 w 274"/>
                <a:gd name="T55" fmla="*/ 2147483647 h 138"/>
                <a:gd name="T56" fmla="*/ 2147483647 w 274"/>
                <a:gd name="T57" fmla="*/ 2147483647 h 138"/>
                <a:gd name="T58" fmla="*/ 2147483647 w 274"/>
                <a:gd name="T59" fmla="*/ 2147483647 h 138"/>
                <a:gd name="T60" fmla="*/ 2147483647 w 274"/>
                <a:gd name="T61" fmla="*/ 2147483647 h 138"/>
                <a:gd name="T62" fmla="*/ 2147483647 w 274"/>
                <a:gd name="T63" fmla="*/ 2147483647 h 138"/>
                <a:gd name="T64" fmla="*/ 2147483647 w 274"/>
                <a:gd name="T65" fmla="*/ 2147483647 h 138"/>
                <a:gd name="T66" fmla="*/ 2147483647 w 274"/>
                <a:gd name="T67" fmla="*/ 2147483647 h 138"/>
                <a:gd name="T68" fmla="*/ 2147483647 w 274"/>
                <a:gd name="T69" fmla="*/ 2147483647 h 138"/>
                <a:gd name="T70" fmla="*/ 2147483647 w 274"/>
                <a:gd name="T71" fmla="*/ 2147483647 h 138"/>
                <a:gd name="T72" fmla="*/ 2147483647 w 274"/>
                <a:gd name="T73" fmla="*/ 2147483647 h 138"/>
                <a:gd name="T74" fmla="*/ 2147483647 w 274"/>
                <a:gd name="T75" fmla="*/ 2147483647 h 1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4"/>
                <a:gd name="T115" fmla="*/ 0 h 138"/>
                <a:gd name="T116" fmla="*/ 274 w 274"/>
                <a:gd name="T117" fmla="*/ 138 h 1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4" h="138">
                  <a:moveTo>
                    <a:pt x="2" y="111"/>
                  </a:moveTo>
                  <a:lnTo>
                    <a:pt x="0" y="104"/>
                  </a:lnTo>
                  <a:lnTo>
                    <a:pt x="0" y="96"/>
                  </a:lnTo>
                  <a:lnTo>
                    <a:pt x="2" y="86"/>
                  </a:lnTo>
                  <a:lnTo>
                    <a:pt x="4" y="82"/>
                  </a:lnTo>
                  <a:lnTo>
                    <a:pt x="6" y="79"/>
                  </a:lnTo>
                  <a:lnTo>
                    <a:pt x="15" y="63"/>
                  </a:lnTo>
                  <a:lnTo>
                    <a:pt x="25" y="52"/>
                  </a:lnTo>
                  <a:lnTo>
                    <a:pt x="37" y="42"/>
                  </a:lnTo>
                  <a:lnTo>
                    <a:pt x="50" y="34"/>
                  </a:lnTo>
                  <a:lnTo>
                    <a:pt x="65" y="28"/>
                  </a:lnTo>
                  <a:lnTo>
                    <a:pt x="81" y="25"/>
                  </a:lnTo>
                  <a:lnTo>
                    <a:pt x="94" y="21"/>
                  </a:lnTo>
                  <a:lnTo>
                    <a:pt x="110" y="21"/>
                  </a:lnTo>
                  <a:lnTo>
                    <a:pt x="125" y="21"/>
                  </a:lnTo>
                  <a:lnTo>
                    <a:pt x="139" y="21"/>
                  </a:lnTo>
                  <a:lnTo>
                    <a:pt x="152" y="23"/>
                  </a:lnTo>
                  <a:lnTo>
                    <a:pt x="166" y="23"/>
                  </a:lnTo>
                  <a:lnTo>
                    <a:pt x="185" y="26"/>
                  </a:lnTo>
                  <a:lnTo>
                    <a:pt x="195" y="30"/>
                  </a:lnTo>
                  <a:lnTo>
                    <a:pt x="200" y="0"/>
                  </a:lnTo>
                  <a:lnTo>
                    <a:pt x="274" y="84"/>
                  </a:lnTo>
                  <a:lnTo>
                    <a:pt x="177" y="138"/>
                  </a:lnTo>
                  <a:lnTo>
                    <a:pt x="183" y="107"/>
                  </a:lnTo>
                  <a:lnTo>
                    <a:pt x="158" y="100"/>
                  </a:lnTo>
                  <a:lnTo>
                    <a:pt x="131" y="92"/>
                  </a:lnTo>
                  <a:lnTo>
                    <a:pt x="102" y="86"/>
                  </a:lnTo>
                  <a:lnTo>
                    <a:pt x="85" y="84"/>
                  </a:lnTo>
                  <a:lnTo>
                    <a:pt x="69" y="82"/>
                  </a:lnTo>
                  <a:lnTo>
                    <a:pt x="54" y="82"/>
                  </a:lnTo>
                  <a:lnTo>
                    <a:pt x="40" y="82"/>
                  </a:lnTo>
                  <a:lnTo>
                    <a:pt x="29" y="84"/>
                  </a:lnTo>
                  <a:lnTo>
                    <a:pt x="17" y="88"/>
                  </a:lnTo>
                  <a:lnTo>
                    <a:pt x="13" y="92"/>
                  </a:lnTo>
                  <a:lnTo>
                    <a:pt x="10" y="94"/>
                  </a:lnTo>
                  <a:lnTo>
                    <a:pt x="8" y="98"/>
                  </a:lnTo>
                  <a:lnTo>
                    <a:pt x="4" y="104"/>
                  </a:lnTo>
                  <a:lnTo>
                    <a:pt x="2" y="111"/>
                  </a:lnTo>
                  <a:close/>
                </a:path>
              </a:pathLst>
            </a:custGeom>
            <a:solidFill>
              <a:srgbClr val="990000"/>
            </a:solidFill>
            <a:ln w="9525" algn="ctr">
              <a:solidFill>
                <a:srgbClr val="C34733"/>
              </a:solidFill>
              <a:round/>
              <a:headEnd/>
              <a:tailEnd/>
            </a:ln>
          </p:spPr>
          <p:txBody>
            <a:bodyPr/>
            <a:lstStyle/>
            <a:p>
              <a:endParaRPr lang="en-US" u="none" dirty="0"/>
            </a:p>
          </p:txBody>
        </p:sp>
        <p:sp>
          <p:nvSpPr>
            <p:cNvPr id="24" name="Freeform 24"/>
            <p:cNvSpPr>
              <a:spLocks noChangeAspect="1"/>
            </p:cNvSpPr>
            <p:nvPr/>
          </p:nvSpPr>
          <p:spPr bwMode="auto">
            <a:xfrm rot="1628237">
              <a:off x="3830638" y="3614738"/>
              <a:ext cx="544512" cy="274637"/>
            </a:xfrm>
            <a:custGeom>
              <a:avLst/>
              <a:gdLst>
                <a:gd name="T0" fmla="*/ 2147483647 w 274"/>
                <a:gd name="T1" fmla="*/ 2147483647 h 138"/>
                <a:gd name="T2" fmla="*/ 0 w 274"/>
                <a:gd name="T3" fmla="*/ 2147483647 h 138"/>
                <a:gd name="T4" fmla="*/ 0 w 274"/>
                <a:gd name="T5" fmla="*/ 2147483647 h 138"/>
                <a:gd name="T6" fmla="*/ 2147483647 w 274"/>
                <a:gd name="T7" fmla="*/ 2147483647 h 138"/>
                <a:gd name="T8" fmla="*/ 2147483647 w 274"/>
                <a:gd name="T9" fmla="*/ 2147483647 h 138"/>
                <a:gd name="T10" fmla="*/ 2147483647 w 274"/>
                <a:gd name="T11" fmla="*/ 2147483647 h 138"/>
                <a:gd name="T12" fmla="*/ 2147483647 w 274"/>
                <a:gd name="T13" fmla="*/ 2147483647 h 138"/>
                <a:gd name="T14" fmla="*/ 2147483647 w 274"/>
                <a:gd name="T15" fmla="*/ 2147483647 h 138"/>
                <a:gd name="T16" fmla="*/ 2147483647 w 274"/>
                <a:gd name="T17" fmla="*/ 2147483647 h 138"/>
                <a:gd name="T18" fmla="*/ 2147483647 w 274"/>
                <a:gd name="T19" fmla="*/ 2147483647 h 138"/>
                <a:gd name="T20" fmla="*/ 2147483647 w 274"/>
                <a:gd name="T21" fmla="*/ 2147483647 h 138"/>
                <a:gd name="T22" fmla="*/ 2147483647 w 274"/>
                <a:gd name="T23" fmla="*/ 2147483647 h 138"/>
                <a:gd name="T24" fmla="*/ 2147483647 w 274"/>
                <a:gd name="T25" fmla="*/ 2147483647 h 138"/>
                <a:gd name="T26" fmla="*/ 2147483647 w 274"/>
                <a:gd name="T27" fmla="*/ 2147483647 h 138"/>
                <a:gd name="T28" fmla="*/ 2147483647 w 274"/>
                <a:gd name="T29" fmla="*/ 2147483647 h 138"/>
                <a:gd name="T30" fmla="*/ 2147483647 w 274"/>
                <a:gd name="T31" fmla="*/ 2147483647 h 138"/>
                <a:gd name="T32" fmla="*/ 2147483647 w 274"/>
                <a:gd name="T33" fmla="*/ 2147483647 h 138"/>
                <a:gd name="T34" fmla="*/ 2147483647 w 274"/>
                <a:gd name="T35" fmla="*/ 2147483647 h 138"/>
                <a:gd name="T36" fmla="*/ 2147483647 w 274"/>
                <a:gd name="T37" fmla="*/ 2147483647 h 138"/>
                <a:gd name="T38" fmla="*/ 2147483647 w 274"/>
                <a:gd name="T39" fmla="*/ 2147483647 h 138"/>
                <a:gd name="T40" fmla="*/ 2147483647 w 274"/>
                <a:gd name="T41" fmla="*/ 0 h 138"/>
                <a:gd name="T42" fmla="*/ 2147483647 w 274"/>
                <a:gd name="T43" fmla="*/ 2147483647 h 138"/>
                <a:gd name="T44" fmla="*/ 2147483647 w 274"/>
                <a:gd name="T45" fmla="*/ 2147483647 h 138"/>
                <a:gd name="T46" fmla="*/ 2147483647 w 274"/>
                <a:gd name="T47" fmla="*/ 2147483647 h 138"/>
                <a:gd name="T48" fmla="*/ 2147483647 w 274"/>
                <a:gd name="T49" fmla="*/ 2147483647 h 138"/>
                <a:gd name="T50" fmla="*/ 2147483647 w 274"/>
                <a:gd name="T51" fmla="*/ 2147483647 h 138"/>
                <a:gd name="T52" fmla="*/ 2147483647 w 274"/>
                <a:gd name="T53" fmla="*/ 2147483647 h 138"/>
                <a:gd name="T54" fmla="*/ 2147483647 w 274"/>
                <a:gd name="T55" fmla="*/ 2147483647 h 138"/>
                <a:gd name="T56" fmla="*/ 2147483647 w 274"/>
                <a:gd name="T57" fmla="*/ 2147483647 h 138"/>
                <a:gd name="T58" fmla="*/ 2147483647 w 274"/>
                <a:gd name="T59" fmla="*/ 2147483647 h 138"/>
                <a:gd name="T60" fmla="*/ 2147483647 w 274"/>
                <a:gd name="T61" fmla="*/ 2147483647 h 138"/>
                <a:gd name="T62" fmla="*/ 2147483647 w 274"/>
                <a:gd name="T63" fmla="*/ 2147483647 h 138"/>
                <a:gd name="T64" fmla="*/ 2147483647 w 274"/>
                <a:gd name="T65" fmla="*/ 2147483647 h 138"/>
                <a:gd name="T66" fmla="*/ 2147483647 w 274"/>
                <a:gd name="T67" fmla="*/ 2147483647 h 138"/>
                <a:gd name="T68" fmla="*/ 2147483647 w 274"/>
                <a:gd name="T69" fmla="*/ 2147483647 h 138"/>
                <a:gd name="T70" fmla="*/ 2147483647 w 274"/>
                <a:gd name="T71" fmla="*/ 2147483647 h 138"/>
                <a:gd name="T72" fmla="*/ 2147483647 w 274"/>
                <a:gd name="T73" fmla="*/ 2147483647 h 138"/>
                <a:gd name="T74" fmla="*/ 2147483647 w 274"/>
                <a:gd name="T75" fmla="*/ 2147483647 h 1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4"/>
                <a:gd name="T115" fmla="*/ 0 h 138"/>
                <a:gd name="T116" fmla="*/ 274 w 274"/>
                <a:gd name="T117" fmla="*/ 138 h 1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4" h="138">
                  <a:moveTo>
                    <a:pt x="2" y="111"/>
                  </a:moveTo>
                  <a:lnTo>
                    <a:pt x="0" y="104"/>
                  </a:lnTo>
                  <a:lnTo>
                    <a:pt x="0" y="96"/>
                  </a:lnTo>
                  <a:lnTo>
                    <a:pt x="2" y="86"/>
                  </a:lnTo>
                  <a:lnTo>
                    <a:pt x="4" y="82"/>
                  </a:lnTo>
                  <a:lnTo>
                    <a:pt x="6" y="79"/>
                  </a:lnTo>
                  <a:lnTo>
                    <a:pt x="15" y="63"/>
                  </a:lnTo>
                  <a:lnTo>
                    <a:pt x="25" y="52"/>
                  </a:lnTo>
                  <a:lnTo>
                    <a:pt x="37" y="42"/>
                  </a:lnTo>
                  <a:lnTo>
                    <a:pt x="50" y="34"/>
                  </a:lnTo>
                  <a:lnTo>
                    <a:pt x="65" y="28"/>
                  </a:lnTo>
                  <a:lnTo>
                    <a:pt x="81" y="25"/>
                  </a:lnTo>
                  <a:lnTo>
                    <a:pt x="94" y="21"/>
                  </a:lnTo>
                  <a:lnTo>
                    <a:pt x="110" y="21"/>
                  </a:lnTo>
                  <a:lnTo>
                    <a:pt x="125" y="21"/>
                  </a:lnTo>
                  <a:lnTo>
                    <a:pt x="139" y="21"/>
                  </a:lnTo>
                  <a:lnTo>
                    <a:pt x="152" y="23"/>
                  </a:lnTo>
                  <a:lnTo>
                    <a:pt x="166" y="23"/>
                  </a:lnTo>
                  <a:lnTo>
                    <a:pt x="185" y="26"/>
                  </a:lnTo>
                  <a:lnTo>
                    <a:pt x="195" y="30"/>
                  </a:lnTo>
                  <a:lnTo>
                    <a:pt x="200" y="0"/>
                  </a:lnTo>
                  <a:lnTo>
                    <a:pt x="274" y="84"/>
                  </a:lnTo>
                  <a:lnTo>
                    <a:pt x="177" y="138"/>
                  </a:lnTo>
                  <a:lnTo>
                    <a:pt x="183" y="107"/>
                  </a:lnTo>
                  <a:lnTo>
                    <a:pt x="158" y="100"/>
                  </a:lnTo>
                  <a:lnTo>
                    <a:pt x="131" y="92"/>
                  </a:lnTo>
                  <a:lnTo>
                    <a:pt x="102" y="86"/>
                  </a:lnTo>
                  <a:lnTo>
                    <a:pt x="85" y="84"/>
                  </a:lnTo>
                  <a:lnTo>
                    <a:pt x="69" y="82"/>
                  </a:lnTo>
                  <a:lnTo>
                    <a:pt x="54" y="82"/>
                  </a:lnTo>
                  <a:lnTo>
                    <a:pt x="40" y="82"/>
                  </a:lnTo>
                  <a:lnTo>
                    <a:pt x="29" y="84"/>
                  </a:lnTo>
                  <a:lnTo>
                    <a:pt x="17" y="88"/>
                  </a:lnTo>
                  <a:lnTo>
                    <a:pt x="13" y="92"/>
                  </a:lnTo>
                  <a:lnTo>
                    <a:pt x="10" y="94"/>
                  </a:lnTo>
                  <a:lnTo>
                    <a:pt x="8" y="98"/>
                  </a:lnTo>
                  <a:lnTo>
                    <a:pt x="4" y="104"/>
                  </a:lnTo>
                  <a:lnTo>
                    <a:pt x="2" y="111"/>
                  </a:lnTo>
                  <a:close/>
                </a:path>
              </a:pathLst>
            </a:custGeom>
            <a:solidFill>
              <a:srgbClr val="990000"/>
            </a:solidFill>
            <a:ln w="9525" algn="ctr">
              <a:solidFill>
                <a:srgbClr val="C34733"/>
              </a:solidFill>
              <a:round/>
              <a:headEnd/>
              <a:tailEnd/>
            </a:ln>
          </p:spPr>
          <p:txBody>
            <a:bodyPr/>
            <a:lstStyle/>
            <a:p>
              <a:endParaRPr lang="en-US" u="none" dirty="0"/>
            </a:p>
          </p:txBody>
        </p:sp>
        <p:sp>
          <p:nvSpPr>
            <p:cNvPr id="25" name="Freeform 25"/>
            <p:cNvSpPr>
              <a:spLocks noChangeAspect="1"/>
            </p:cNvSpPr>
            <p:nvPr/>
          </p:nvSpPr>
          <p:spPr bwMode="auto">
            <a:xfrm rot="1628237">
              <a:off x="6280976" y="3638601"/>
              <a:ext cx="546100" cy="274637"/>
            </a:xfrm>
            <a:custGeom>
              <a:avLst/>
              <a:gdLst>
                <a:gd name="T0" fmla="*/ 2147483647 w 274"/>
                <a:gd name="T1" fmla="*/ 2147483647 h 138"/>
                <a:gd name="T2" fmla="*/ 0 w 274"/>
                <a:gd name="T3" fmla="*/ 2147483647 h 138"/>
                <a:gd name="T4" fmla="*/ 0 w 274"/>
                <a:gd name="T5" fmla="*/ 2147483647 h 138"/>
                <a:gd name="T6" fmla="*/ 2147483647 w 274"/>
                <a:gd name="T7" fmla="*/ 2147483647 h 138"/>
                <a:gd name="T8" fmla="*/ 2147483647 w 274"/>
                <a:gd name="T9" fmla="*/ 2147483647 h 138"/>
                <a:gd name="T10" fmla="*/ 2147483647 w 274"/>
                <a:gd name="T11" fmla="*/ 2147483647 h 138"/>
                <a:gd name="T12" fmla="*/ 2147483647 w 274"/>
                <a:gd name="T13" fmla="*/ 2147483647 h 138"/>
                <a:gd name="T14" fmla="*/ 2147483647 w 274"/>
                <a:gd name="T15" fmla="*/ 2147483647 h 138"/>
                <a:gd name="T16" fmla="*/ 2147483647 w 274"/>
                <a:gd name="T17" fmla="*/ 2147483647 h 138"/>
                <a:gd name="T18" fmla="*/ 2147483647 w 274"/>
                <a:gd name="T19" fmla="*/ 2147483647 h 138"/>
                <a:gd name="T20" fmla="*/ 2147483647 w 274"/>
                <a:gd name="T21" fmla="*/ 2147483647 h 138"/>
                <a:gd name="T22" fmla="*/ 2147483647 w 274"/>
                <a:gd name="T23" fmla="*/ 2147483647 h 138"/>
                <a:gd name="T24" fmla="*/ 2147483647 w 274"/>
                <a:gd name="T25" fmla="*/ 2147483647 h 138"/>
                <a:gd name="T26" fmla="*/ 2147483647 w 274"/>
                <a:gd name="T27" fmla="*/ 2147483647 h 138"/>
                <a:gd name="T28" fmla="*/ 2147483647 w 274"/>
                <a:gd name="T29" fmla="*/ 2147483647 h 138"/>
                <a:gd name="T30" fmla="*/ 2147483647 w 274"/>
                <a:gd name="T31" fmla="*/ 2147483647 h 138"/>
                <a:gd name="T32" fmla="*/ 2147483647 w 274"/>
                <a:gd name="T33" fmla="*/ 2147483647 h 138"/>
                <a:gd name="T34" fmla="*/ 2147483647 w 274"/>
                <a:gd name="T35" fmla="*/ 2147483647 h 138"/>
                <a:gd name="T36" fmla="*/ 2147483647 w 274"/>
                <a:gd name="T37" fmla="*/ 2147483647 h 138"/>
                <a:gd name="T38" fmla="*/ 2147483647 w 274"/>
                <a:gd name="T39" fmla="*/ 2147483647 h 138"/>
                <a:gd name="T40" fmla="*/ 2147483647 w 274"/>
                <a:gd name="T41" fmla="*/ 0 h 138"/>
                <a:gd name="T42" fmla="*/ 2147483647 w 274"/>
                <a:gd name="T43" fmla="*/ 2147483647 h 138"/>
                <a:gd name="T44" fmla="*/ 2147483647 w 274"/>
                <a:gd name="T45" fmla="*/ 2147483647 h 138"/>
                <a:gd name="T46" fmla="*/ 2147483647 w 274"/>
                <a:gd name="T47" fmla="*/ 2147483647 h 138"/>
                <a:gd name="T48" fmla="*/ 2147483647 w 274"/>
                <a:gd name="T49" fmla="*/ 2147483647 h 138"/>
                <a:gd name="T50" fmla="*/ 2147483647 w 274"/>
                <a:gd name="T51" fmla="*/ 2147483647 h 138"/>
                <a:gd name="T52" fmla="*/ 2147483647 w 274"/>
                <a:gd name="T53" fmla="*/ 2147483647 h 138"/>
                <a:gd name="T54" fmla="*/ 2147483647 w 274"/>
                <a:gd name="T55" fmla="*/ 2147483647 h 138"/>
                <a:gd name="T56" fmla="*/ 2147483647 w 274"/>
                <a:gd name="T57" fmla="*/ 2147483647 h 138"/>
                <a:gd name="T58" fmla="*/ 2147483647 w 274"/>
                <a:gd name="T59" fmla="*/ 2147483647 h 138"/>
                <a:gd name="T60" fmla="*/ 2147483647 w 274"/>
                <a:gd name="T61" fmla="*/ 2147483647 h 138"/>
                <a:gd name="T62" fmla="*/ 2147483647 w 274"/>
                <a:gd name="T63" fmla="*/ 2147483647 h 138"/>
                <a:gd name="T64" fmla="*/ 2147483647 w 274"/>
                <a:gd name="T65" fmla="*/ 2147483647 h 138"/>
                <a:gd name="T66" fmla="*/ 2147483647 w 274"/>
                <a:gd name="T67" fmla="*/ 2147483647 h 138"/>
                <a:gd name="T68" fmla="*/ 2147483647 w 274"/>
                <a:gd name="T69" fmla="*/ 2147483647 h 138"/>
                <a:gd name="T70" fmla="*/ 2147483647 w 274"/>
                <a:gd name="T71" fmla="*/ 2147483647 h 138"/>
                <a:gd name="T72" fmla="*/ 2147483647 w 274"/>
                <a:gd name="T73" fmla="*/ 2147483647 h 138"/>
                <a:gd name="T74" fmla="*/ 2147483647 w 274"/>
                <a:gd name="T75" fmla="*/ 2147483647 h 1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4"/>
                <a:gd name="T115" fmla="*/ 0 h 138"/>
                <a:gd name="T116" fmla="*/ 274 w 274"/>
                <a:gd name="T117" fmla="*/ 138 h 1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4" h="138">
                  <a:moveTo>
                    <a:pt x="2" y="111"/>
                  </a:moveTo>
                  <a:lnTo>
                    <a:pt x="0" y="104"/>
                  </a:lnTo>
                  <a:lnTo>
                    <a:pt x="0" y="96"/>
                  </a:lnTo>
                  <a:lnTo>
                    <a:pt x="2" y="86"/>
                  </a:lnTo>
                  <a:lnTo>
                    <a:pt x="4" y="82"/>
                  </a:lnTo>
                  <a:lnTo>
                    <a:pt x="6" y="79"/>
                  </a:lnTo>
                  <a:lnTo>
                    <a:pt x="15" y="63"/>
                  </a:lnTo>
                  <a:lnTo>
                    <a:pt x="25" y="52"/>
                  </a:lnTo>
                  <a:lnTo>
                    <a:pt x="37" y="42"/>
                  </a:lnTo>
                  <a:lnTo>
                    <a:pt x="50" y="34"/>
                  </a:lnTo>
                  <a:lnTo>
                    <a:pt x="65" y="28"/>
                  </a:lnTo>
                  <a:lnTo>
                    <a:pt x="81" y="25"/>
                  </a:lnTo>
                  <a:lnTo>
                    <a:pt x="94" y="21"/>
                  </a:lnTo>
                  <a:lnTo>
                    <a:pt x="110" y="21"/>
                  </a:lnTo>
                  <a:lnTo>
                    <a:pt x="125" y="21"/>
                  </a:lnTo>
                  <a:lnTo>
                    <a:pt x="139" y="21"/>
                  </a:lnTo>
                  <a:lnTo>
                    <a:pt x="152" y="23"/>
                  </a:lnTo>
                  <a:lnTo>
                    <a:pt x="166" y="23"/>
                  </a:lnTo>
                  <a:lnTo>
                    <a:pt x="185" y="26"/>
                  </a:lnTo>
                  <a:lnTo>
                    <a:pt x="195" y="30"/>
                  </a:lnTo>
                  <a:lnTo>
                    <a:pt x="200" y="0"/>
                  </a:lnTo>
                  <a:lnTo>
                    <a:pt x="274" y="84"/>
                  </a:lnTo>
                  <a:lnTo>
                    <a:pt x="177" y="138"/>
                  </a:lnTo>
                  <a:lnTo>
                    <a:pt x="183" y="107"/>
                  </a:lnTo>
                  <a:lnTo>
                    <a:pt x="158" y="100"/>
                  </a:lnTo>
                  <a:lnTo>
                    <a:pt x="131" y="92"/>
                  </a:lnTo>
                  <a:lnTo>
                    <a:pt x="102" y="86"/>
                  </a:lnTo>
                  <a:lnTo>
                    <a:pt x="85" y="84"/>
                  </a:lnTo>
                  <a:lnTo>
                    <a:pt x="69" y="82"/>
                  </a:lnTo>
                  <a:lnTo>
                    <a:pt x="54" y="82"/>
                  </a:lnTo>
                  <a:lnTo>
                    <a:pt x="40" y="82"/>
                  </a:lnTo>
                  <a:lnTo>
                    <a:pt x="29" y="84"/>
                  </a:lnTo>
                  <a:lnTo>
                    <a:pt x="17" y="88"/>
                  </a:lnTo>
                  <a:lnTo>
                    <a:pt x="13" y="92"/>
                  </a:lnTo>
                  <a:lnTo>
                    <a:pt x="10" y="94"/>
                  </a:lnTo>
                  <a:lnTo>
                    <a:pt x="8" y="98"/>
                  </a:lnTo>
                  <a:lnTo>
                    <a:pt x="4" y="104"/>
                  </a:lnTo>
                  <a:lnTo>
                    <a:pt x="2" y="111"/>
                  </a:lnTo>
                  <a:close/>
                </a:path>
              </a:pathLst>
            </a:custGeom>
            <a:solidFill>
              <a:srgbClr val="990000"/>
            </a:solidFill>
            <a:ln w="9525" algn="ctr">
              <a:solidFill>
                <a:srgbClr val="C34733"/>
              </a:solidFill>
              <a:round/>
              <a:headEnd/>
              <a:tailEnd/>
            </a:ln>
          </p:spPr>
          <p:txBody>
            <a:bodyPr/>
            <a:lstStyle/>
            <a:p>
              <a:endParaRPr lang="en-US" u="none" dirty="0"/>
            </a:p>
          </p:txBody>
        </p:sp>
        <p:sp>
          <p:nvSpPr>
            <p:cNvPr id="26" name="Text Box 21"/>
            <p:cNvSpPr txBox="1">
              <a:spLocks noChangeArrowheads="1"/>
            </p:cNvSpPr>
            <p:nvPr/>
          </p:nvSpPr>
          <p:spPr bwMode="auto">
            <a:xfrm>
              <a:off x="5029200" y="4035424"/>
              <a:ext cx="990600" cy="215900"/>
            </a:xfrm>
            <a:prstGeom prst="rect">
              <a:avLst/>
            </a:prstGeom>
            <a:noFill/>
            <a:ln w="9525">
              <a:noFill/>
              <a:miter lim="800000"/>
              <a:headEnd/>
              <a:tailEnd/>
            </a:ln>
          </p:spPr>
          <p:txBody>
            <a:bodyPr lIns="36576" tIns="36576" rIns="36576" bIns="36576"/>
            <a:lstStyle/>
            <a:p>
              <a:pPr algn="ctr"/>
              <a:r>
                <a:rPr lang="en-US" sz="1400" b="1" u="none" dirty="0">
                  <a:solidFill>
                    <a:srgbClr val="333333"/>
                  </a:solidFill>
                  <a:latin typeface="Tw Cen MT" pitchFamily="34" charset="0"/>
                  <a:cs typeface="Arial" charset="0"/>
                </a:rPr>
                <a:t>R&amp;D</a:t>
              </a:r>
              <a:endParaRPr lang="en-US" sz="1400" u="none" dirty="0">
                <a:solidFill>
                  <a:srgbClr val="333333"/>
                </a:solidFill>
                <a:latin typeface="Tw Cen MT" pitchFamily="34" charset="0"/>
                <a:cs typeface="Arial" charset="0"/>
              </a:endParaRPr>
            </a:p>
          </p:txBody>
        </p:sp>
        <p:sp>
          <p:nvSpPr>
            <p:cNvPr id="27" name="Freeform 15"/>
            <p:cNvSpPr>
              <a:spLocks noChangeAspect="1"/>
            </p:cNvSpPr>
            <p:nvPr/>
          </p:nvSpPr>
          <p:spPr bwMode="auto">
            <a:xfrm rot="1628237">
              <a:off x="5049838" y="3608388"/>
              <a:ext cx="544512" cy="274637"/>
            </a:xfrm>
            <a:custGeom>
              <a:avLst/>
              <a:gdLst>
                <a:gd name="T0" fmla="*/ 2147483647 w 274"/>
                <a:gd name="T1" fmla="*/ 2147483647 h 138"/>
                <a:gd name="T2" fmla="*/ 0 w 274"/>
                <a:gd name="T3" fmla="*/ 2147483647 h 138"/>
                <a:gd name="T4" fmla="*/ 0 w 274"/>
                <a:gd name="T5" fmla="*/ 2147483647 h 138"/>
                <a:gd name="T6" fmla="*/ 2147483647 w 274"/>
                <a:gd name="T7" fmla="*/ 2147483647 h 138"/>
                <a:gd name="T8" fmla="*/ 2147483647 w 274"/>
                <a:gd name="T9" fmla="*/ 2147483647 h 138"/>
                <a:gd name="T10" fmla="*/ 2147483647 w 274"/>
                <a:gd name="T11" fmla="*/ 2147483647 h 138"/>
                <a:gd name="T12" fmla="*/ 2147483647 w 274"/>
                <a:gd name="T13" fmla="*/ 2147483647 h 138"/>
                <a:gd name="T14" fmla="*/ 2147483647 w 274"/>
                <a:gd name="T15" fmla="*/ 2147483647 h 138"/>
                <a:gd name="T16" fmla="*/ 2147483647 w 274"/>
                <a:gd name="T17" fmla="*/ 2147483647 h 138"/>
                <a:gd name="T18" fmla="*/ 2147483647 w 274"/>
                <a:gd name="T19" fmla="*/ 2147483647 h 138"/>
                <a:gd name="T20" fmla="*/ 2147483647 w 274"/>
                <a:gd name="T21" fmla="*/ 2147483647 h 138"/>
                <a:gd name="T22" fmla="*/ 2147483647 w 274"/>
                <a:gd name="T23" fmla="*/ 2147483647 h 138"/>
                <a:gd name="T24" fmla="*/ 2147483647 w 274"/>
                <a:gd name="T25" fmla="*/ 2147483647 h 138"/>
                <a:gd name="T26" fmla="*/ 2147483647 w 274"/>
                <a:gd name="T27" fmla="*/ 2147483647 h 138"/>
                <a:gd name="T28" fmla="*/ 2147483647 w 274"/>
                <a:gd name="T29" fmla="*/ 2147483647 h 138"/>
                <a:gd name="T30" fmla="*/ 2147483647 w 274"/>
                <a:gd name="T31" fmla="*/ 2147483647 h 138"/>
                <a:gd name="T32" fmla="*/ 2147483647 w 274"/>
                <a:gd name="T33" fmla="*/ 2147483647 h 138"/>
                <a:gd name="T34" fmla="*/ 2147483647 w 274"/>
                <a:gd name="T35" fmla="*/ 2147483647 h 138"/>
                <a:gd name="T36" fmla="*/ 2147483647 w 274"/>
                <a:gd name="T37" fmla="*/ 2147483647 h 138"/>
                <a:gd name="T38" fmla="*/ 2147483647 w 274"/>
                <a:gd name="T39" fmla="*/ 2147483647 h 138"/>
                <a:gd name="T40" fmla="*/ 2147483647 w 274"/>
                <a:gd name="T41" fmla="*/ 0 h 138"/>
                <a:gd name="T42" fmla="*/ 2147483647 w 274"/>
                <a:gd name="T43" fmla="*/ 2147483647 h 138"/>
                <a:gd name="T44" fmla="*/ 2147483647 w 274"/>
                <a:gd name="T45" fmla="*/ 2147483647 h 138"/>
                <a:gd name="T46" fmla="*/ 2147483647 w 274"/>
                <a:gd name="T47" fmla="*/ 2147483647 h 138"/>
                <a:gd name="T48" fmla="*/ 2147483647 w 274"/>
                <a:gd name="T49" fmla="*/ 2147483647 h 138"/>
                <a:gd name="T50" fmla="*/ 2147483647 w 274"/>
                <a:gd name="T51" fmla="*/ 2147483647 h 138"/>
                <a:gd name="T52" fmla="*/ 2147483647 w 274"/>
                <a:gd name="T53" fmla="*/ 2147483647 h 138"/>
                <a:gd name="T54" fmla="*/ 2147483647 w 274"/>
                <a:gd name="T55" fmla="*/ 2147483647 h 138"/>
                <a:gd name="T56" fmla="*/ 2147483647 w 274"/>
                <a:gd name="T57" fmla="*/ 2147483647 h 138"/>
                <a:gd name="T58" fmla="*/ 2147483647 w 274"/>
                <a:gd name="T59" fmla="*/ 2147483647 h 138"/>
                <a:gd name="T60" fmla="*/ 2147483647 w 274"/>
                <a:gd name="T61" fmla="*/ 2147483647 h 138"/>
                <a:gd name="T62" fmla="*/ 2147483647 w 274"/>
                <a:gd name="T63" fmla="*/ 2147483647 h 138"/>
                <a:gd name="T64" fmla="*/ 2147483647 w 274"/>
                <a:gd name="T65" fmla="*/ 2147483647 h 138"/>
                <a:gd name="T66" fmla="*/ 2147483647 w 274"/>
                <a:gd name="T67" fmla="*/ 2147483647 h 138"/>
                <a:gd name="T68" fmla="*/ 2147483647 w 274"/>
                <a:gd name="T69" fmla="*/ 2147483647 h 138"/>
                <a:gd name="T70" fmla="*/ 2147483647 w 274"/>
                <a:gd name="T71" fmla="*/ 2147483647 h 138"/>
                <a:gd name="T72" fmla="*/ 2147483647 w 274"/>
                <a:gd name="T73" fmla="*/ 2147483647 h 138"/>
                <a:gd name="T74" fmla="*/ 2147483647 w 274"/>
                <a:gd name="T75" fmla="*/ 2147483647 h 13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4"/>
                <a:gd name="T115" fmla="*/ 0 h 138"/>
                <a:gd name="T116" fmla="*/ 274 w 274"/>
                <a:gd name="T117" fmla="*/ 138 h 13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4" h="138">
                  <a:moveTo>
                    <a:pt x="2" y="111"/>
                  </a:moveTo>
                  <a:lnTo>
                    <a:pt x="0" y="104"/>
                  </a:lnTo>
                  <a:lnTo>
                    <a:pt x="0" y="96"/>
                  </a:lnTo>
                  <a:lnTo>
                    <a:pt x="2" y="86"/>
                  </a:lnTo>
                  <a:lnTo>
                    <a:pt x="4" y="82"/>
                  </a:lnTo>
                  <a:lnTo>
                    <a:pt x="6" y="79"/>
                  </a:lnTo>
                  <a:lnTo>
                    <a:pt x="15" y="63"/>
                  </a:lnTo>
                  <a:lnTo>
                    <a:pt x="25" y="52"/>
                  </a:lnTo>
                  <a:lnTo>
                    <a:pt x="37" y="42"/>
                  </a:lnTo>
                  <a:lnTo>
                    <a:pt x="50" y="34"/>
                  </a:lnTo>
                  <a:lnTo>
                    <a:pt x="65" y="28"/>
                  </a:lnTo>
                  <a:lnTo>
                    <a:pt x="81" y="25"/>
                  </a:lnTo>
                  <a:lnTo>
                    <a:pt x="94" y="21"/>
                  </a:lnTo>
                  <a:lnTo>
                    <a:pt x="110" y="21"/>
                  </a:lnTo>
                  <a:lnTo>
                    <a:pt x="125" y="21"/>
                  </a:lnTo>
                  <a:lnTo>
                    <a:pt x="139" y="21"/>
                  </a:lnTo>
                  <a:lnTo>
                    <a:pt x="152" y="23"/>
                  </a:lnTo>
                  <a:lnTo>
                    <a:pt x="166" y="23"/>
                  </a:lnTo>
                  <a:lnTo>
                    <a:pt x="185" y="26"/>
                  </a:lnTo>
                  <a:lnTo>
                    <a:pt x="195" y="30"/>
                  </a:lnTo>
                  <a:lnTo>
                    <a:pt x="200" y="0"/>
                  </a:lnTo>
                  <a:lnTo>
                    <a:pt x="274" y="84"/>
                  </a:lnTo>
                  <a:lnTo>
                    <a:pt x="177" y="138"/>
                  </a:lnTo>
                  <a:lnTo>
                    <a:pt x="183" y="107"/>
                  </a:lnTo>
                  <a:lnTo>
                    <a:pt x="158" y="100"/>
                  </a:lnTo>
                  <a:lnTo>
                    <a:pt x="131" y="92"/>
                  </a:lnTo>
                  <a:lnTo>
                    <a:pt x="102" y="86"/>
                  </a:lnTo>
                  <a:lnTo>
                    <a:pt x="85" y="84"/>
                  </a:lnTo>
                  <a:lnTo>
                    <a:pt x="69" y="82"/>
                  </a:lnTo>
                  <a:lnTo>
                    <a:pt x="54" y="82"/>
                  </a:lnTo>
                  <a:lnTo>
                    <a:pt x="40" y="82"/>
                  </a:lnTo>
                  <a:lnTo>
                    <a:pt x="29" y="84"/>
                  </a:lnTo>
                  <a:lnTo>
                    <a:pt x="17" y="88"/>
                  </a:lnTo>
                  <a:lnTo>
                    <a:pt x="13" y="92"/>
                  </a:lnTo>
                  <a:lnTo>
                    <a:pt x="10" y="94"/>
                  </a:lnTo>
                  <a:lnTo>
                    <a:pt x="8" y="98"/>
                  </a:lnTo>
                  <a:lnTo>
                    <a:pt x="4" y="104"/>
                  </a:lnTo>
                  <a:lnTo>
                    <a:pt x="2" y="111"/>
                  </a:lnTo>
                  <a:close/>
                </a:path>
              </a:pathLst>
            </a:custGeom>
            <a:solidFill>
              <a:srgbClr val="990000"/>
            </a:solidFill>
            <a:ln w="9525" algn="ctr">
              <a:solidFill>
                <a:srgbClr val="C34733"/>
              </a:solidFill>
              <a:round/>
              <a:headEnd/>
              <a:tailEnd/>
            </a:ln>
          </p:spPr>
          <p:txBody>
            <a:bodyPr/>
            <a:lstStyle/>
            <a:p>
              <a:endParaRPr lang="en-US" u="none" dirty="0"/>
            </a:p>
          </p:txBody>
        </p:sp>
      </p:grpSp>
      <p:sp>
        <p:nvSpPr>
          <p:cNvPr id="28" name="Rectangle 14"/>
          <p:cNvSpPr>
            <a:spLocks noChangeArrowheads="1"/>
          </p:cNvSpPr>
          <p:nvPr/>
        </p:nvSpPr>
        <p:spPr bwMode="auto">
          <a:xfrm>
            <a:off x="2895600" y="1600200"/>
            <a:ext cx="6705600" cy="769938"/>
          </a:xfrm>
          <a:prstGeom prst="rect">
            <a:avLst/>
          </a:prstGeom>
          <a:noFill/>
          <a:ln w="9525">
            <a:noFill/>
            <a:miter lim="800000"/>
            <a:headEnd/>
            <a:tailEnd/>
          </a:ln>
        </p:spPr>
        <p:txBody>
          <a:bodyPr anchor="ctr">
            <a:spAutoFit/>
          </a:bodyPr>
          <a:lstStyle/>
          <a:p>
            <a:pPr algn="ctr" eaLnBrk="0" hangingPunct="0">
              <a:buSzPct val="120000"/>
            </a:pPr>
            <a:r>
              <a:rPr lang="en-US" sz="4400" b="1" dirty="0">
                <a:solidFill>
                  <a:srgbClr val="A40000"/>
                </a:solidFill>
                <a:latin typeface="Rage Italic" pitchFamily="66" charset="0"/>
              </a:rPr>
              <a:t>Thank You</a:t>
            </a:r>
          </a:p>
        </p:txBody>
      </p:sp>
      <p:pic>
        <p:nvPicPr>
          <p:cNvPr id="2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943369" y="2678030"/>
            <a:ext cx="2610061" cy="1415156"/>
          </a:xfrm>
          <a:prstGeom prst="rect">
            <a:avLst/>
          </a:prstGeom>
          <a:noFill/>
          <a:ln w="9525">
            <a:noFill/>
            <a:miter lim="800000"/>
            <a:headEnd/>
            <a:tailEnd/>
          </a:ln>
        </p:spPr>
      </p:pic>
    </p:spTree>
    <p:extLst>
      <p:ext uri="{BB962C8B-B14F-4D97-AF65-F5344CB8AC3E}">
        <p14:creationId xmlns:p14="http://schemas.microsoft.com/office/powerpoint/2010/main" val="423014290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381000" y="1033463"/>
            <a:ext cx="8458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IN" altLang="en-US" sz="1600"/>
              <a:t>A database is an organized collection of data. It is the collection of schemas, tables, queries, reports, views and other objects. The data are typically organized to model aspects of reality in a way that supports processes requiring information, such as finding a hotel with vacancies.</a:t>
            </a:r>
          </a:p>
        </p:txBody>
      </p:sp>
      <p:sp>
        <p:nvSpPr>
          <p:cNvPr id="3" name="Rectangle 2"/>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Database - Overview</a:t>
            </a:r>
          </a:p>
        </p:txBody>
      </p:sp>
      <p:sp>
        <p:nvSpPr>
          <p:cNvPr id="8196" name="TextBox 1"/>
          <p:cNvSpPr txBox="1">
            <a:spLocks noChangeArrowheads="1"/>
          </p:cNvSpPr>
          <p:nvPr/>
        </p:nvSpPr>
        <p:spPr bwMode="auto">
          <a:xfrm>
            <a:off x="381000" y="2925763"/>
            <a:ext cx="46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p>
        </p:txBody>
      </p:sp>
      <p:sp>
        <p:nvSpPr>
          <p:cNvPr id="4" name="Rounded Rectangle 3"/>
          <p:cNvSpPr/>
          <p:nvPr/>
        </p:nvSpPr>
        <p:spPr>
          <a:xfrm>
            <a:off x="107950" y="2362200"/>
            <a:ext cx="8763000" cy="42862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What is DBMS and RDBMS</a:t>
            </a:r>
          </a:p>
        </p:txBody>
      </p:sp>
      <p:sp>
        <p:nvSpPr>
          <p:cNvPr id="8198" name="Rectangle 2"/>
          <p:cNvSpPr>
            <a:spLocks noChangeArrowheads="1"/>
          </p:cNvSpPr>
          <p:nvPr/>
        </p:nvSpPr>
        <p:spPr bwMode="auto">
          <a:xfrm>
            <a:off x="342900" y="3109913"/>
            <a:ext cx="838200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dirty="0"/>
              <a:t>A database management system (DBMS) is system software for creating and managing databases. The DBMS provides users and programmers with a systematic way to create, retrieve, update and manage data. </a:t>
            </a:r>
          </a:p>
          <a:p>
            <a:pPr>
              <a:spcBef>
                <a:spcPct val="0"/>
              </a:spcBef>
              <a:buFontTx/>
              <a:buNone/>
            </a:pPr>
            <a:r>
              <a:rPr lang="en-US" altLang="en-US" sz="1600" dirty="0"/>
              <a:t/>
            </a:r>
            <a:br>
              <a:rPr lang="en-US" altLang="en-US" sz="1600" dirty="0"/>
            </a:br>
            <a:r>
              <a:rPr lang="en-US" altLang="en-US" sz="1600" b="1" dirty="0"/>
              <a:t>RDBMS</a:t>
            </a:r>
            <a:r>
              <a:rPr lang="en-US" altLang="en-US" sz="1600" dirty="0"/>
              <a:t> stands for Relational Database Management System that stores data in the form of relational tables. </a:t>
            </a:r>
            <a:r>
              <a:rPr lang="en-IN" altLang="en-US" sz="1600" dirty="0"/>
              <a:t>Relational databases are powerful because they require few assumptions about how data is related or how it will be extracted from the database.</a:t>
            </a:r>
            <a:r>
              <a:rPr lang="en-US" altLang="en-US" sz="1600" dirty="0"/>
              <a:t> </a:t>
            </a:r>
            <a:br>
              <a:rPr lang="en-US" altLang="en-US" sz="1600" dirty="0"/>
            </a:br>
            <a:r>
              <a:rPr lang="en-US" altLang="en-US" sz="1600" dirty="0"/>
              <a:t>Edgar </a:t>
            </a:r>
            <a:r>
              <a:rPr lang="en-US" altLang="en-US" sz="1600" dirty="0" err="1"/>
              <a:t>Codd</a:t>
            </a:r>
            <a:r>
              <a:rPr lang="en-US" altLang="en-US" sz="1600" dirty="0"/>
              <a:t> introduced the relational database model.</a:t>
            </a:r>
          </a:p>
          <a:p>
            <a:pPr>
              <a:spcBef>
                <a:spcPct val="0"/>
              </a:spcBef>
              <a:buFontTx/>
              <a:buNone/>
            </a:pPr>
            <a:r>
              <a:rPr lang="en-US" altLang="en-US" sz="1600" dirty="0"/>
              <a:t>The most popular RDBMS are MS SQL Server, DB2, Oracle and MySQL. </a:t>
            </a:r>
            <a:endParaRPr lang="en-IN" altLang="en-US" sz="1600" dirty="0"/>
          </a:p>
          <a:p>
            <a:pPr>
              <a:spcBef>
                <a:spcPct val="0"/>
              </a:spcBef>
              <a:buFontTx/>
              <a:buNone/>
            </a:pPr>
            <a:r>
              <a:rPr lang="en-US" altLang="en-US" sz="1600" dirty="0"/>
              <a:t/>
            </a:r>
            <a:br>
              <a:rPr lang="en-US" altLang="en-US" sz="1600" dirty="0"/>
            </a:br>
            <a:endParaRPr lang="en-US" altLang="en-US" sz="16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1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8686800" cy="5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6513" y="47625"/>
            <a:ext cx="7978775" cy="523875"/>
          </a:xfrm>
          <a:prstGeom prst="rect">
            <a:avLst/>
          </a:prstGeom>
        </p:spPr>
        <p:txBody>
          <a:bodyPr>
            <a:spAutoFit/>
          </a:bodyPr>
          <a:lstStyle/>
          <a:p>
            <a:pPr eaLnBrk="1" hangingPunct="1">
              <a:defRPr/>
            </a:pPr>
            <a:r>
              <a:rPr lang="en-US" sz="2800" b="1" dirty="0">
                <a:solidFill>
                  <a:schemeClr val="bg1">
                    <a:lumMod val="95000"/>
                  </a:schemeClr>
                </a:solidFill>
                <a:ea typeface="Cambria Math" pitchFamily="18" charset="0"/>
                <a:cs typeface="Arial" charset="0"/>
              </a:rPr>
              <a:t>Difference between DBMS and RDBMS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4495800" cy="523220"/>
          </a:xfrm>
          <a:prstGeom prst="rect">
            <a:avLst/>
          </a:prstGeom>
          <a:noFill/>
        </p:spPr>
        <p:txBody>
          <a:bodyPr wrap="square" rtlCol="0">
            <a:spAutoFit/>
          </a:bodyPr>
          <a:lstStyle/>
          <a:p>
            <a:r>
              <a:rPr lang="en-US" sz="2800" b="1" dirty="0" smtClean="0">
                <a:solidFill>
                  <a:schemeClr val="bg1">
                    <a:lumMod val="95000"/>
                  </a:schemeClr>
                </a:solidFill>
              </a:rPr>
              <a:t>RDBMS ARCHITECTURE</a:t>
            </a:r>
            <a:endParaRPr lang="en-US" sz="2800" b="1" dirty="0">
              <a:solidFill>
                <a:schemeClr val="bg1">
                  <a:lumMod val="95000"/>
                </a:schemeClr>
              </a:solidFill>
            </a:endParaRPr>
          </a:p>
        </p:txBody>
      </p:sp>
      <p:pic>
        <p:nvPicPr>
          <p:cNvPr id="3" name="Picture 2"/>
          <p:cNvPicPr>
            <a:picLocks noChangeAspect="1"/>
          </p:cNvPicPr>
          <p:nvPr/>
        </p:nvPicPr>
        <p:blipFill>
          <a:blip r:embed="rId2"/>
          <a:stretch>
            <a:fillRect/>
          </a:stretch>
        </p:blipFill>
        <p:spPr>
          <a:xfrm>
            <a:off x="457200" y="1209863"/>
            <a:ext cx="8382000" cy="511473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extLst>
      <p:ext uri="{BB962C8B-B14F-4D97-AF65-F5344CB8AC3E}">
        <p14:creationId xmlns:p14="http://schemas.microsoft.com/office/powerpoint/2010/main" val="186171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52400" y="152400"/>
            <a:ext cx="2507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800" b="1" dirty="0">
                <a:solidFill>
                  <a:schemeClr val="bg1"/>
                </a:solidFill>
              </a:rPr>
              <a:t>SQL </a:t>
            </a:r>
            <a:r>
              <a:rPr lang="en-US" altLang="en-US" sz="2800" b="1" dirty="0" smtClean="0">
                <a:solidFill>
                  <a:schemeClr val="bg1"/>
                </a:solidFill>
              </a:rPr>
              <a:t>Commands</a:t>
            </a:r>
            <a:endParaRPr lang="en-US" altLang="en-US" sz="2800" b="1" dirty="0">
              <a:solidFill>
                <a:schemeClr val="bg1"/>
              </a:solidFill>
            </a:endParaRPr>
          </a:p>
        </p:txBody>
      </p:sp>
      <p:sp>
        <p:nvSpPr>
          <p:cNvPr id="3" name="TextBox 2"/>
          <p:cNvSpPr txBox="1">
            <a:spLocks noChangeArrowheads="1"/>
          </p:cNvSpPr>
          <p:nvPr/>
        </p:nvSpPr>
        <p:spPr bwMode="auto">
          <a:xfrm>
            <a:off x="304800" y="1066800"/>
            <a:ext cx="84582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dirty="0"/>
              <a:t>SQL </a:t>
            </a:r>
            <a:r>
              <a:rPr lang="en-US" altLang="en-US" sz="1800" dirty="0"/>
              <a:t>commands can be divided in to five subgroups as below</a:t>
            </a:r>
            <a:endParaRPr lang="en-US" altLang="en-US" sz="1800" b="1" dirty="0"/>
          </a:p>
          <a:p>
            <a:pPr>
              <a:spcBef>
                <a:spcPct val="0"/>
              </a:spcBef>
              <a:buFontTx/>
              <a:buNone/>
            </a:pPr>
            <a:endParaRPr lang="en-US" altLang="en-US" sz="1800" b="1" dirty="0"/>
          </a:p>
          <a:p>
            <a:pPr>
              <a:spcBef>
                <a:spcPct val="0"/>
              </a:spcBef>
              <a:buFontTx/>
              <a:buNone/>
            </a:pPr>
            <a:r>
              <a:rPr lang="en-US" altLang="en-US" sz="1800" b="1" dirty="0">
                <a:solidFill>
                  <a:srgbClr val="4472C4">
                    <a:lumMod val="75000"/>
                  </a:srgbClr>
                </a:solidFill>
                <a:latin typeface="Calibri" panose="020F0502020204030204"/>
                <a:cs typeface="+mn-cs"/>
              </a:rPr>
              <a:t>DDL (Data Definition Language): </a:t>
            </a:r>
            <a:r>
              <a:rPr lang="en-US" altLang="en-US" sz="1800" dirty="0"/>
              <a:t>refers to the CREATE, ALTER and DROP statements</a:t>
            </a:r>
          </a:p>
          <a:p>
            <a:pPr>
              <a:spcBef>
                <a:spcPct val="0"/>
              </a:spcBef>
              <a:buFontTx/>
              <a:buNone/>
            </a:pPr>
            <a:r>
              <a:rPr lang="en-US" altLang="en-US" sz="1800" dirty="0"/>
              <a:t>DDL allows to add / modify / delete the logical structures which contain the data or which allow users to access / maintain the data (databases, tables, keys, views...). DDL is about "metadata".</a:t>
            </a:r>
          </a:p>
          <a:p>
            <a:pPr>
              <a:spcBef>
                <a:spcPct val="0"/>
              </a:spcBef>
              <a:buFontTx/>
              <a:buNone/>
            </a:pPr>
            <a:r>
              <a:rPr lang="en-US" altLang="en-US" sz="1800" b="1" dirty="0">
                <a:solidFill>
                  <a:srgbClr val="4472C4">
                    <a:lumMod val="75000"/>
                  </a:srgbClr>
                </a:solidFill>
                <a:latin typeface="Calibri" panose="020F0502020204030204"/>
                <a:cs typeface="+mn-cs"/>
              </a:rPr>
              <a:t>DML (Data Manipulation Language): </a:t>
            </a:r>
            <a:r>
              <a:rPr lang="en-US" altLang="en-US" sz="1800" dirty="0"/>
              <a:t>refers to the INSERT, UPDATE and DELETE statements</a:t>
            </a:r>
          </a:p>
          <a:p>
            <a:pPr>
              <a:spcBef>
                <a:spcPct val="0"/>
              </a:spcBef>
              <a:buFontTx/>
              <a:buNone/>
            </a:pPr>
            <a:r>
              <a:rPr lang="en-US" altLang="en-US" sz="1800" dirty="0"/>
              <a:t>DML allows to add / modify / delete data itself.</a:t>
            </a:r>
          </a:p>
          <a:p>
            <a:pPr>
              <a:spcBef>
                <a:spcPct val="0"/>
              </a:spcBef>
              <a:buFontTx/>
              <a:buNone/>
            </a:pPr>
            <a:r>
              <a:rPr lang="en-US" altLang="en-US" sz="1800" b="1" dirty="0">
                <a:solidFill>
                  <a:srgbClr val="4472C4">
                    <a:lumMod val="75000"/>
                  </a:srgbClr>
                </a:solidFill>
                <a:latin typeface="Calibri" panose="020F0502020204030204"/>
                <a:cs typeface="+mn-cs"/>
              </a:rPr>
              <a:t>DQL (Data Query Language): </a:t>
            </a:r>
            <a:r>
              <a:rPr lang="en-US" altLang="en-US" sz="1800" dirty="0"/>
              <a:t>refers to the SELECT, SHOW and HELP statements (queries)</a:t>
            </a:r>
          </a:p>
          <a:p>
            <a:pPr>
              <a:spcBef>
                <a:spcPct val="0"/>
              </a:spcBef>
              <a:buFontTx/>
              <a:buNone/>
            </a:pPr>
            <a:r>
              <a:rPr lang="en-US" altLang="en-US" sz="1800" dirty="0"/>
              <a:t>SELECT is the main DQL instruction. It retrieves data you need. SHOW retrieves info about the metadata. HELP... is for people who need help.</a:t>
            </a:r>
          </a:p>
          <a:p>
            <a:pPr>
              <a:spcBef>
                <a:spcPct val="0"/>
              </a:spcBef>
              <a:buFontTx/>
              <a:buNone/>
            </a:pPr>
            <a:r>
              <a:rPr lang="en-US" altLang="en-US" sz="1800" b="1" dirty="0">
                <a:solidFill>
                  <a:srgbClr val="4472C4">
                    <a:lumMod val="75000"/>
                  </a:srgbClr>
                </a:solidFill>
                <a:latin typeface="Calibri" panose="020F0502020204030204"/>
                <a:cs typeface="+mn-cs"/>
              </a:rPr>
              <a:t>DCL (Data Control Language):</a:t>
            </a:r>
            <a:r>
              <a:rPr lang="en-US" altLang="en-US" sz="1800" b="1" dirty="0"/>
              <a:t> </a:t>
            </a:r>
            <a:r>
              <a:rPr lang="en-US" altLang="en-US" sz="1800" dirty="0"/>
              <a:t>refers to the GRANT and REVOKE statements</a:t>
            </a:r>
          </a:p>
          <a:p>
            <a:pPr>
              <a:spcBef>
                <a:spcPct val="0"/>
              </a:spcBef>
              <a:buFontTx/>
              <a:buNone/>
            </a:pPr>
            <a:r>
              <a:rPr lang="en-US" altLang="en-US" sz="1800" dirty="0"/>
              <a:t>DCL is used to grant / revoke permissions on databases and their contents. DCL is simple, but MySQL's permissions are rather complex. DCL is about security.</a:t>
            </a:r>
          </a:p>
          <a:p>
            <a:pPr>
              <a:spcBef>
                <a:spcPct val="0"/>
              </a:spcBef>
              <a:buFontTx/>
              <a:buNone/>
            </a:pPr>
            <a:r>
              <a:rPr lang="en-US" altLang="en-US" sz="1800" b="1" dirty="0">
                <a:solidFill>
                  <a:srgbClr val="4472C4">
                    <a:lumMod val="75000"/>
                  </a:srgbClr>
                </a:solidFill>
                <a:latin typeface="Calibri" panose="020F0502020204030204"/>
                <a:cs typeface="+mn-cs"/>
              </a:rPr>
              <a:t>DTL (Data Transaction Language): </a:t>
            </a:r>
            <a:r>
              <a:rPr lang="en-US" altLang="en-US" sz="1800" dirty="0"/>
              <a:t>refers to the START TRANSACTION, SAVEPOINT, COMMIT and ROLLBACK [TO SAVEPOINT] statements</a:t>
            </a:r>
          </a:p>
          <a:p>
            <a:pPr>
              <a:spcBef>
                <a:spcPct val="0"/>
              </a:spcBef>
              <a:buFontTx/>
              <a:buNone/>
            </a:pPr>
            <a:r>
              <a:rPr lang="en-US" altLang="en-US" sz="1800" dirty="0"/>
              <a:t>DTL is used to manage transactions (operations which include more instructions none of which can be executed if one of them fails).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extLst>
      <p:ext uri="{BB962C8B-B14F-4D97-AF65-F5344CB8AC3E}">
        <p14:creationId xmlns:p14="http://schemas.microsoft.com/office/powerpoint/2010/main" val="1454260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76200"/>
            <a:ext cx="3581400" cy="523220"/>
          </a:xfrm>
          <a:prstGeom prst="rect">
            <a:avLst/>
          </a:prstGeom>
          <a:noFill/>
        </p:spPr>
        <p:txBody>
          <a:bodyPr wrap="square" rtlCol="0">
            <a:spAutoFit/>
          </a:bodyPr>
          <a:lstStyle/>
          <a:p>
            <a:r>
              <a:rPr lang="en-US" sz="2800" b="1" dirty="0" smtClean="0">
                <a:solidFill>
                  <a:schemeClr val="bg1">
                    <a:lumMod val="95000"/>
                  </a:schemeClr>
                </a:solidFill>
              </a:rPr>
              <a:t>SQL Commands</a:t>
            </a:r>
            <a:endParaRPr lang="en-US" sz="2800" b="1" dirty="0">
              <a:solidFill>
                <a:schemeClr val="bg1">
                  <a:lumMod val="95000"/>
                </a:schemeClr>
              </a:solidFill>
            </a:endParaRPr>
          </a:p>
        </p:txBody>
      </p:sp>
      <p:sp>
        <p:nvSpPr>
          <p:cNvPr id="3" name="TextBox 2"/>
          <p:cNvSpPr txBox="1"/>
          <p:nvPr/>
        </p:nvSpPr>
        <p:spPr>
          <a:xfrm>
            <a:off x="381000" y="1219200"/>
            <a:ext cx="8038085" cy="5078313"/>
          </a:xfrm>
          <a:prstGeom prst="rect">
            <a:avLst/>
          </a:prstGeom>
          <a:noFill/>
        </p:spPr>
        <p:txBody>
          <a:bodyPr wrap="square" rtlCol="0">
            <a:spAutoFit/>
          </a:bodyPr>
          <a:lstStyle/>
          <a:p>
            <a:r>
              <a:rPr lang="en-US" dirty="0" smtClean="0"/>
              <a:t>SQL has Statements, Clauses, Operators using Wild Card Characters, Constraints.</a:t>
            </a:r>
          </a:p>
          <a:p>
            <a:endParaRPr lang="en-US" dirty="0"/>
          </a:p>
          <a:p>
            <a:r>
              <a:rPr lang="en-US" b="1" u="sng" dirty="0" smtClean="0"/>
              <a:t>STATEMENTS</a:t>
            </a:r>
          </a:p>
          <a:p>
            <a:r>
              <a:rPr lang="en-US" dirty="0" smtClean="0"/>
              <a:t>CREATE DATABASE, CREATE TABLE, INSERT INTO, UPDATE, DELETE, </a:t>
            </a:r>
            <a:r>
              <a:rPr lang="en-US" dirty="0"/>
              <a:t>SELECT, </a:t>
            </a:r>
            <a:r>
              <a:rPr lang="en-US" dirty="0" smtClean="0"/>
              <a:t>DISTINCT, SELECT INTO, INSERT INTO, CREATE INDEX, DROP INDEX, DROP TABLE, DROP DATABASE, ALTER</a:t>
            </a:r>
          </a:p>
          <a:p>
            <a:endParaRPr lang="en-US" dirty="0"/>
          </a:p>
          <a:p>
            <a:r>
              <a:rPr lang="en-US" b="1" u="sng" dirty="0" smtClean="0"/>
              <a:t>CLAUSES</a:t>
            </a:r>
          </a:p>
          <a:p>
            <a:r>
              <a:rPr lang="en-US" dirty="0" smtClean="0"/>
              <a:t>WHERE, SELECT TOP, UNIONS, ORDERBY, GROUPBY, HAVING</a:t>
            </a:r>
          </a:p>
          <a:p>
            <a:endParaRPr lang="en-US" dirty="0"/>
          </a:p>
          <a:p>
            <a:r>
              <a:rPr lang="en-US" b="1" u="sng" dirty="0" smtClean="0"/>
              <a:t>OPERATORS</a:t>
            </a:r>
          </a:p>
          <a:p>
            <a:r>
              <a:rPr lang="en-US" dirty="0" smtClean="0"/>
              <a:t>AND &amp; OR, BETWEEN, IN, LIKE, NOT, UNIQUE, IS NULL</a:t>
            </a:r>
          </a:p>
          <a:p>
            <a:endParaRPr lang="en-US" dirty="0"/>
          </a:p>
          <a:p>
            <a:r>
              <a:rPr lang="en-US" b="1" u="sng" dirty="0" smtClean="0"/>
              <a:t>OPERATERS using WILDCARD</a:t>
            </a:r>
          </a:p>
          <a:p>
            <a:r>
              <a:rPr lang="en-US" dirty="0" smtClean="0"/>
              <a:t>%, _</a:t>
            </a:r>
          </a:p>
          <a:p>
            <a:endParaRPr lang="en-US" dirty="0"/>
          </a:p>
          <a:p>
            <a:r>
              <a:rPr lang="en-US" b="1" u="sng" dirty="0" smtClean="0"/>
              <a:t>CONSTRAINTS</a:t>
            </a:r>
            <a:endParaRPr lang="en-US" dirty="0" smtClean="0"/>
          </a:p>
          <a:p>
            <a:r>
              <a:rPr lang="en-US" dirty="0" smtClean="0"/>
              <a:t>NOT NULL, DEFAULT, UNIQUE, PRIMARY KEY, FOREIGN KEY, CHECK, INDEX</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extLst>
      <p:ext uri="{BB962C8B-B14F-4D97-AF65-F5344CB8AC3E}">
        <p14:creationId xmlns:p14="http://schemas.microsoft.com/office/powerpoint/2010/main" val="3659705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
            <a:ext cx="4521366" cy="523220"/>
          </a:xfrm>
          <a:prstGeom prst="rect">
            <a:avLst/>
          </a:prstGeom>
          <a:noFill/>
        </p:spPr>
        <p:txBody>
          <a:bodyPr wrap="none" rtlCol="0">
            <a:spAutoFit/>
          </a:bodyPr>
          <a:lstStyle/>
          <a:p>
            <a:r>
              <a:rPr lang="en-US" sz="2800" b="1" dirty="0" smtClean="0">
                <a:solidFill>
                  <a:schemeClr val="bg1">
                    <a:lumMod val="95000"/>
                  </a:schemeClr>
                </a:solidFill>
              </a:rPr>
              <a:t>Aggregate &amp; Scalar Functions</a:t>
            </a:r>
            <a:endParaRPr lang="en-US" sz="2800" b="1" dirty="0">
              <a:solidFill>
                <a:schemeClr val="bg1">
                  <a:lumMod val="95000"/>
                </a:schemeClr>
              </a:solidFill>
            </a:endParaRPr>
          </a:p>
        </p:txBody>
      </p:sp>
      <p:graphicFrame>
        <p:nvGraphicFramePr>
          <p:cNvPr id="4" name="Table 3"/>
          <p:cNvGraphicFramePr>
            <a:graphicFrameLocks noGrp="1"/>
          </p:cNvGraphicFramePr>
          <p:nvPr>
            <p:extLst/>
          </p:nvPr>
        </p:nvGraphicFramePr>
        <p:xfrm>
          <a:off x="304800" y="990600"/>
          <a:ext cx="8077201" cy="2560320"/>
        </p:xfrm>
        <a:graphic>
          <a:graphicData uri="http://schemas.openxmlformats.org/drawingml/2006/table">
            <a:tbl>
              <a:tblPr firstRow="1" bandRow="1">
                <a:tableStyleId>{5C22544A-7EE6-4342-B048-85BDC9FD1C3A}</a:tableStyleId>
              </a:tblPr>
              <a:tblGrid>
                <a:gridCol w="2590800"/>
                <a:gridCol w="5486401"/>
              </a:tblGrid>
              <a:tr h="359229">
                <a:tc>
                  <a:txBody>
                    <a:bodyPr/>
                    <a:lstStyle/>
                    <a:p>
                      <a:r>
                        <a:rPr lang="en-US" dirty="0" smtClean="0"/>
                        <a:t>AGGREGATE</a:t>
                      </a:r>
                      <a:r>
                        <a:rPr lang="en-US" baseline="0" dirty="0" smtClean="0"/>
                        <a:t> </a:t>
                      </a:r>
                      <a:r>
                        <a:rPr lang="en-US" dirty="0" smtClean="0"/>
                        <a:t>FUNCTIONS</a:t>
                      </a:r>
                      <a:endParaRPr lang="en-US" dirty="0"/>
                    </a:p>
                  </a:txBody>
                  <a:tcPr/>
                </a:tc>
                <a:tc>
                  <a:txBody>
                    <a:bodyPr/>
                    <a:lstStyle/>
                    <a:p>
                      <a:r>
                        <a:rPr lang="en-US" dirty="0" smtClean="0"/>
                        <a:t>DESCRIPTION</a:t>
                      </a:r>
                      <a:endParaRPr lang="en-US" dirty="0"/>
                    </a:p>
                  </a:txBody>
                  <a:tcPr/>
                </a:tc>
              </a:tr>
              <a:tr h="359229">
                <a:tc>
                  <a:txBody>
                    <a:bodyPr/>
                    <a:lstStyle/>
                    <a:p>
                      <a:r>
                        <a:rPr lang="en-US" dirty="0" smtClean="0"/>
                        <a:t>AVG</a:t>
                      </a:r>
                      <a:endParaRPr lang="en-US" dirty="0"/>
                    </a:p>
                  </a:txBody>
                  <a:tcPr/>
                </a:tc>
                <a:tc>
                  <a:txBody>
                    <a:bodyPr/>
                    <a:lstStyle/>
                    <a:p>
                      <a:r>
                        <a:rPr lang="en-US" dirty="0" smtClean="0"/>
                        <a:t>Returns</a:t>
                      </a:r>
                      <a:r>
                        <a:rPr lang="en-US" baseline="0" dirty="0" smtClean="0"/>
                        <a:t> the average value of a given column</a:t>
                      </a:r>
                      <a:endParaRPr lang="en-US" dirty="0"/>
                    </a:p>
                  </a:txBody>
                  <a:tcPr/>
                </a:tc>
              </a:tr>
              <a:tr h="359229">
                <a:tc>
                  <a:txBody>
                    <a:bodyPr/>
                    <a:lstStyle/>
                    <a:p>
                      <a:r>
                        <a:rPr lang="en-US" dirty="0" smtClean="0"/>
                        <a:t>MIN</a:t>
                      </a:r>
                      <a:endParaRPr lang="en-US" dirty="0"/>
                    </a:p>
                  </a:txBody>
                  <a:tcPr/>
                </a:tc>
                <a:tc>
                  <a:txBody>
                    <a:bodyPr/>
                    <a:lstStyle/>
                    <a:p>
                      <a:r>
                        <a:rPr lang="en-US" dirty="0" smtClean="0"/>
                        <a:t>Returns</a:t>
                      </a:r>
                      <a:r>
                        <a:rPr lang="en-US" baseline="0" dirty="0" smtClean="0"/>
                        <a:t> the Smallest Value in a given column</a:t>
                      </a:r>
                      <a:endParaRPr lang="en-US" dirty="0"/>
                    </a:p>
                  </a:txBody>
                  <a:tcPr/>
                </a:tc>
              </a:tr>
              <a:tr h="359229">
                <a:tc>
                  <a:txBody>
                    <a:bodyPr/>
                    <a:lstStyle/>
                    <a:p>
                      <a:r>
                        <a:rPr lang="en-US" dirty="0" smtClean="0"/>
                        <a:t>MAX</a:t>
                      </a:r>
                      <a:endParaRPr lang="en-US" dirty="0"/>
                    </a:p>
                  </a:txBody>
                  <a:tcPr/>
                </a:tc>
                <a:tc>
                  <a:txBody>
                    <a:bodyPr/>
                    <a:lstStyle/>
                    <a:p>
                      <a:r>
                        <a:rPr lang="en-US" dirty="0" smtClean="0"/>
                        <a:t>Returns the Largest Value</a:t>
                      </a:r>
                      <a:r>
                        <a:rPr lang="en-US" baseline="0" dirty="0" smtClean="0"/>
                        <a:t> in a given column</a:t>
                      </a:r>
                      <a:endParaRPr lang="en-US" dirty="0"/>
                    </a:p>
                  </a:txBody>
                  <a:tcPr/>
                </a:tc>
              </a:tr>
              <a:tr h="359229">
                <a:tc>
                  <a:txBody>
                    <a:bodyPr/>
                    <a:lstStyle/>
                    <a:p>
                      <a:r>
                        <a:rPr lang="en-US" dirty="0" smtClean="0"/>
                        <a:t>SUM</a:t>
                      </a:r>
                      <a:endParaRPr lang="en-US" dirty="0"/>
                    </a:p>
                  </a:txBody>
                  <a:tcPr/>
                </a:tc>
                <a:tc>
                  <a:txBody>
                    <a:bodyPr/>
                    <a:lstStyle/>
                    <a:p>
                      <a:r>
                        <a:rPr lang="en-US" dirty="0" smtClean="0"/>
                        <a:t>Returns the sum of the numeric value in a given column</a:t>
                      </a:r>
                      <a:endParaRPr lang="en-US" dirty="0"/>
                    </a:p>
                  </a:txBody>
                  <a:tcPr/>
                </a:tc>
              </a:tr>
              <a:tr h="359229">
                <a:tc>
                  <a:txBody>
                    <a:bodyPr/>
                    <a:lstStyle/>
                    <a:p>
                      <a:r>
                        <a:rPr lang="en-US" dirty="0" smtClean="0"/>
                        <a:t>Count</a:t>
                      </a:r>
                      <a:endParaRPr lang="en-US" dirty="0"/>
                    </a:p>
                  </a:txBody>
                  <a:tcPr/>
                </a:tc>
                <a:tc>
                  <a:txBody>
                    <a:bodyPr/>
                    <a:lstStyle/>
                    <a:p>
                      <a:r>
                        <a:rPr lang="en-US" dirty="0" smtClean="0"/>
                        <a:t>Returns the Total Number of</a:t>
                      </a:r>
                      <a:r>
                        <a:rPr lang="en-US" baseline="0" dirty="0" smtClean="0"/>
                        <a:t> values in a given column</a:t>
                      </a:r>
                      <a:endParaRPr lang="en-US" dirty="0"/>
                    </a:p>
                  </a:txBody>
                  <a:tcPr/>
                </a:tc>
              </a:tr>
              <a:tr h="359229">
                <a:tc>
                  <a:txBody>
                    <a:bodyPr/>
                    <a:lstStyle/>
                    <a:p>
                      <a:r>
                        <a:rPr lang="en-US" dirty="0" smtClean="0"/>
                        <a:t>Count(*)</a:t>
                      </a:r>
                      <a:endParaRPr lang="en-US" dirty="0"/>
                    </a:p>
                  </a:txBody>
                  <a:tcPr/>
                </a:tc>
                <a:tc>
                  <a:txBody>
                    <a:bodyPr/>
                    <a:lstStyle/>
                    <a:p>
                      <a:r>
                        <a:rPr lang="en-US" dirty="0" smtClean="0"/>
                        <a:t>Returns</a:t>
                      </a:r>
                      <a:r>
                        <a:rPr lang="en-US" baseline="0" dirty="0" smtClean="0"/>
                        <a:t> the number of rows in a table</a:t>
                      </a:r>
                      <a:endParaRPr lang="en-US" dirty="0"/>
                    </a:p>
                  </a:txBody>
                  <a:tcPr/>
                </a:tc>
              </a:tr>
            </a:tbl>
          </a:graphicData>
        </a:graphic>
      </p:graphicFrame>
      <p:graphicFrame>
        <p:nvGraphicFramePr>
          <p:cNvPr id="6" name="Table 5"/>
          <p:cNvGraphicFramePr>
            <a:graphicFrameLocks noGrp="1"/>
          </p:cNvGraphicFramePr>
          <p:nvPr>
            <p:extLst/>
          </p:nvPr>
        </p:nvGraphicFramePr>
        <p:xfrm>
          <a:off x="285750" y="3733800"/>
          <a:ext cx="8077202" cy="2865120"/>
        </p:xfrm>
        <a:graphic>
          <a:graphicData uri="http://schemas.openxmlformats.org/drawingml/2006/table">
            <a:tbl>
              <a:tblPr firstRow="1" bandRow="1">
                <a:tableStyleId>{5C22544A-7EE6-4342-B048-85BDC9FD1C3A}</a:tableStyleId>
              </a:tblPr>
              <a:tblGrid>
                <a:gridCol w="2590800"/>
                <a:gridCol w="5486402"/>
              </a:tblGrid>
              <a:tr h="370840">
                <a:tc>
                  <a:txBody>
                    <a:bodyPr/>
                    <a:lstStyle/>
                    <a:p>
                      <a:r>
                        <a:rPr lang="en-US" dirty="0" smtClean="0"/>
                        <a:t>SCALAR FUNCTIONS</a:t>
                      </a:r>
                      <a:endParaRPr lang="en-US" dirty="0"/>
                    </a:p>
                  </a:txBody>
                  <a:tcPr/>
                </a:tc>
                <a:tc>
                  <a:txBody>
                    <a:bodyPr/>
                    <a:lstStyle/>
                    <a:p>
                      <a:endParaRPr lang="en-US"/>
                    </a:p>
                  </a:txBody>
                  <a:tcPr/>
                </a:tc>
              </a:tr>
              <a:tr h="370840">
                <a:tc>
                  <a:txBody>
                    <a:bodyPr/>
                    <a:lstStyle/>
                    <a:p>
                      <a:r>
                        <a:rPr lang="en-US" dirty="0" smtClean="0"/>
                        <a:t>UCASE</a:t>
                      </a:r>
                      <a:endParaRPr lang="en-US" dirty="0"/>
                    </a:p>
                  </a:txBody>
                  <a:tcPr/>
                </a:tc>
                <a:tc>
                  <a:txBody>
                    <a:bodyPr/>
                    <a:lstStyle/>
                    <a:p>
                      <a:r>
                        <a:rPr lang="en-US" dirty="0" smtClean="0"/>
                        <a:t>Converts a field</a:t>
                      </a:r>
                      <a:r>
                        <a:rPr lang="en-US" baseline="0" dirty="0" smtClean="0"/>
                        <a:t> to Upper Case</a:t>
                      </a:r>
                      <a:endParaRPr lang="en-US" dirty="0"/>
                    </a:p>
                  </a:txBody>
                  <a:tcPr/>
                </a:tc>
              </a:tr>
              <a:tr h="370840">
                <a:tc>
                  <a:txBody>
                    <a:bodyPr/>
                    <a:lstStyle/>
                    <a:p>
                      <a:r>
                        <a:rPr lang="en-US" dirty="0" smtClean="0"/>
                        <a:t>LCASE</a:t>
                      </a:r>
                      <a:endParaRPr lang="en-US" dirty="0"/>
                    </a:p>
                  </a:txBody>
                  <a:tcPr/>
                </a:tc>
                <a:tc>
                  <a:txBody>
                    <a:bodyPr/>
                    <a:lstStyle/>
                    <a:p>
                      <a:r>
                        <a:rPr lang="en-US" dirty="0" smtClean="0"/>
                        <a:t>Converts</a:t>
                      </a:r>
                      <a:r>
                        <a:rPr lang="en-US" baseline="0" dirty="0" smtClean="0"/>
                        <a:t> a field to Lower Case</a:t>
                      </a:r>
                      <a:endParaRPr lang="en-US" dirty="0"/>
                    </a:p>
                  </a:txBody>
                  <a:tcPr/>
                </a:tc>
              </a:tr>
              <a:tr h="370840">
                <a:tc>
                  <a:txBody>
                    <a:bodyPr/>
                    <a:lstStyle/>
                    <a:p>
                      <a:r>
                        <a:rPr lang="en-US" dirty="0" smtClean="0"/>
                        <a:t>MID</a:t>
                      </a:r>
                      <a:endParaRPr lang="en-US" dirty="0"/>
                    </a:p>
                  </a:txBody>
                  <a:tcPr/>
                </a:tc>
                <a:tc>
                  <a:txBody>
                    <a:bodyPr/>
                    <a:lstStyle/>
                    <a:p>
                      <a:r>
                        <a:rPr lang="en-US" dirty="0" smtClean="0"/>
                        <a:t>Extract</a:t>
                      </a:r>
                      <a:r>
                        <a:rPr lang="en-US" baseline="0" dirty="0" smtClean="0"/>
                        <a:t> Characters from a text field</a:t>
                      </a:r>
                      <a:endParaRPr lang="en-US" dirty="0"/>
                    </a:p>
                  </a:txBody>
                  <a:tcPr/>
                </a:tc>
              </a:tr>
              <a:tr h="370840">
                <a:tc>
                  <a:txBody>
                    <a:bodyPr/>
                    <a:lstStyle/>
                    <a:p>
                      <a:r>
                        <a:rPr lang="en-US" dirty="0" smtClean="0"/>
                        <a:t>ROUND</a:t>
                      </a:r>
                      <a:endParaRPr lang="en-US" dirty="0"/>
                    </a:p>
                  </a:txBody>
                  <a:tcPr/>
                </a:tc>
                <a:tc>
                  <a:txBody>
                    <a:bodyPr/>
                    <a:lstStyle/>
                    <a:p>
                      <a:r>
                        <a:rPr lang="en-US" dirty="0" smtClean="0"/>
                        <a:t>Rounds a Numeric</a:t>
                      </a:r>
                      <a:r>
                        <a:rPr lang="en-US" baseline="0" dirty="0" smtClean="0"/>
                        <a:t> field to the number of decimals specified</a:t>
                      </a:r>
                      <a:endParaRPr lang="en-US" dirty="0"/>
                    </a:p>
                  </a:txBody>
                  <a:tcPr/>
                </a:tc>
              </a:tr>
              <a:tr h="370840">
                <a:tc>
                  <a:txBody>
                    <a:bodyPr/>
                    <a:lstStyle/>
                    <a:p>
                      <a:r>
                        <a:rPr lang="en-US" dirty="0" smtClean="0"/>
                        <a:t>NOW</a:t>
                      </a:r>
                      <a:endParaRPr lang="en-US" dirty="0"/>
                    </a:p>
                  </a:txBody>
                  <a:tcPr/>
                </a:tc>
                <a:tc>
                  <a:txBody>
                    <a:bodyPr/>
                    <a:lstStyle/>
                    <a:p>
                      <a:r>
                        <a:rPr lang="en-US" dirty="0" smtClean="0"/>
                        <a:t>Returns the Current System date and time</a:t>
                      </a:r>
                      <a:endParaRPr lang="en-US" dirty="0"/>
                    </a:p>
                  </a:txBody>
                  <a:tcPr/>
                </a:tc>
              </a:tr>
              <a:tr h="370840">
                <a:tc>
                  <a:txBody>
                    <a:bodyPr/>
                    <a:lstStyle/>
                    <a:p>
                      <a:r>
                        <a:rPr lang="en-US" dirty="0" smtClean="0"/>
                        <a:t>FORMAT</a:t>
                      </a:r>
                      <a:endParaRPr lang="en-US" dirty="0"/>
                    </a:p>
                  </a:txBody>
                  <a:tcPr/>
                </a:tc>
                <a:tc>
                  <a:txBody>
                    <a:bodyPr/>
                    <a:lstStyle/>
                    <a:p>
                      <a:r>
                        <a:rPr lang="en-US" dirty="0" smtClean="0"/>
                        <a:t>Formats how a</a:t>
                      </a:r>
                      <a:r>
                        <a:rPr lang="en-US" baseline="0" dirty="0" smtClean="0"/>
                        <a:t> field is to be displayed</a:t>
                      </a:r>
                      <a:endParaRPr lang="en-US" dirty="0"/>
                    </a:p>
                  </a:txBody>
                  <a:tcPr/>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76200"/>
            <a:ext cx="1417140" cy="737199"/>
          </a:xfrm>
          <a:prstGeom prst="rect">
            <a:avLst/>
          </a:prstGeom>
        </p:spPr>
      </p:pic>
    </p:spTree>
    <p:extLst>
      <p:ext uri="{BB962C8B-B14F-4D97-AF65-F5344CB8AC3E}">
        <p14:creationId xmlns:p14="http://schemas.microsoft.com/office/powerpoint/2010/main" val="30015370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4288</TotalTime>
  <Words>4119</Words>
  <Application>Microsoft Office PowerPoint</Application>
  <PresentationFormat>On-screen Show (4:3)</PresentationFormat>
  <Paragraphs>1025</Paragraphs>
  <Slides>33</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adobe-garamond-pro</vt:lpstr>
      <vt:lpstr>Arial</vt:lpstr>
      <vt:lpstr>Calibri</vt:lpstr>
      <vt:lpstr>Calibri Light</vt:lpstr>
      <vt:lpstr>Cambria Math</vt:lpstr>
      <vt:lpstr>Rage Italic</vt:lpstr>
      <vt:lpstr>Times New Roman</vt:lpstr>
      <vt:lpstr>Tw Cen MT</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GEICO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Sunil Kumar Godala</dc:creator>
  <cp:lastModifiedBy>Archana Agarwal</cp:lastModifiedBy>
  <cp:revision>282</cp:revision>
  <dcterms:created xsi:type="dcterms:W3CDTF">2015-05-06T15:18:41Z</dcterms:created>
  <dcterms:modified xsi:type="dcterms:W3CDTF">2016-05-06T10:18:14Z</dcterms:modified>
</cp:coreProperties>
</file>