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121E48-F7EC-48E2-8D21-335D564BC793}" type="datetimeFigureOut">
              <a:rPr lang="en-IN" smtClean="0"/>
              <a:t>27-01-2017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349902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121E48-F7EC-48E2-8D21-335D564BC793}" type="datetimeFigureOut">
              <a:rPr lang="en-IN" smtClean="0"/>
              <a:t>27-01-2017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234184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121E48-F7EC-48E2-8D21-335D564BC793}" type="datetimeFigureOut">
              <a:rPr lang="en-IN" smtClean="0"/>
              <a:t>27-01-2017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3466310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0465162" y="206064"/>
            <a:ext cx="1379851" cy="892030"/>
          </a:xfrm>
          <a:prstGeom prst="rect">
            <a:avLst/>
          </a:prstGeom>
          <a:noFill/>
          <a:ln w="9525">
            <a:noFill/>
            <a:miter lim="800000"/>
            <a:headEnd/>
            <a:tailEnd/>
          </a:ln>
        </p:spPr>
      </p:pic>
      <p:sp>
        <p:nvSpPr>
          <p:cNvPr id="4" name="TextBox 16"/>
          <p:cNvSpPr txBox="1"/>
          <p:nvPr userDrawn="1"/>
        </p:nvSpPr>
        <p:spPr>
          <a:xfrm>
            <a:off x="11480800" y="6453892"/>
            <a:ext cx="609600" cy="322441"/>
          </a:xfrm>
          <a:prstGeom prst="rect">
            <a:avLst/>
          </a:prstGeom>
          <a:noFill/>
        </p:spPr>
        <p:txBody>
          <a:bodyPr lIns="108788" tIns="54395" rIns="108788" bIns="54395" anchor="ctr">
            <a:spAutoFit/>
          </a:bodyPr>
          <a:lstStyle/>
          <a:p>
            <a:pPr algn="ctr">
              <a:defRPr/>
            </a:pPr>
            <a:fld id="{D2FF584B-C88C-4411-984A-6427B0C91A19}" type="slidenum">
              <a:rPr lang="en-US" sz="1382">
                <a:latin typeface="Calibri" pitchFamily="34" charset="0"/>
              </a:rPr>
              <a:pPr algn="ctr">
                <a:defRPr/>
              </a:pPr>
              <a:t>‹#›</a:t>
            </a:fld>
            <a:endParaRPr lang="en-US" sz="1382" dirty="0">
              <a:latin typeface="Calibri" pitchFamily="34" charset="0"/>
            </a:endParaRPr>
          </a:p>
        </p:txBody>
      </p:sp>
    </p:spTree>
    <p:extLst>
      <p:ext uri="{BB962C8B-B14F-4D97-AF65-F5344CB8AC3E}">
        <p14:creationId xmlns:p14="http://schemas.microsoft.com/office/powerpoint/2010/main" val="420516870"/>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121E48-F7EC-48E2-8D21-335D564BC793}" type="datetimeFigureOut">
              <a:rPr lang="en-IN" smtClean="0"/>
              <a:t>27-01-2017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344221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121E48-F7EC-48E2-8D21-335D564BC793}" type="datetimeFigureOut">
              <a:rPr lang="en-IN" smtClean="0"/>
              <a:t>27-01-2017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30681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121E48-F7EC-48E2-8D21-335D564BC793}" type="datetimeFigureOut">
              <a:rPr lang="en-IN" smtClean="0"/>
              <a:t>27-01-2017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330383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121E48-F7EC-48E2-8D21-335D564BC793}" type="datetimeFigureOut">
              <a:rPr lang="en-IN" smtClean="0"/>
              <a:t>27-01-2017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2216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121E48-F7EC-48E2-8D21-335D564BC793}" type="datetimeFigureOut">
              <a:rPr lang="en-IN" smtClean="0"/>
              <a:t>27-01-2017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404258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21E48-F7EC-48E2-8D21-335D564BC793}" type="datetimeFigureOut">
              <a:rPr lang="en-IN" smtClean="0"/>
              <a:t>27-01-2017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123489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21E48-F7EC-48E2-8D21-335D564BC793}" type="datetimeFigureOut">
              <a:rPr lang="en-IN" smtClean="0"/>
              <a:t>27-01-2017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122897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21E48-F7EC-48E2-8D21-335D564BC793}" type="datetimeFigureOut">
              <a:rPr lang="en-IN" smtClean="0"/>
              <a:t>27-01-2017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88D724-DB26-4757-8BBE-45443885C577}" type="slidenum">
              <a:rPr lang="en-IN" smtClean="0"/>
              <a:t>‹#›</a:t>
            </a:fld>
            <a:endParaRPr lang="en-IN"/>
          </a:p>
        </p:txBody>
      </p:sp>
    </p:spTree>
    <p:extLst>
      <p:ext uri="{BB962C8B-B14F-4D97-AF65-F5344CB8AC3E}">
        <p14:creationId xmlns:p14="http://schemas.microsoft.com/office/powerpoint/2010/main" val="241433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1E48-F7EC-48E2-8D21-335D564BC793}" type="datetimeFigureOut">
              <a:rPr lang="en-IN" smtClean="0"/>
              <a:t>27-01-2017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8D724-DB26-4757-8BBE-45443885C577}" type="slidenum">
              <a:rPr lang="en-IN" smtClean="0"/>
              <a:t>‹#›</a:t>
            </a:fld>
            <a:endParaRPr lang="en-IN"/>
          </a:p>
        </p:txBody>
      </p:sp>
    </p:spTree>
    <p:extLst>
      <p:ext uri="{BB962C8B-B14F-4D97-AF65-F5344CB8AC3E}">
        <p14:creationId xmlns:p14="http://schemas.microsoft.com/office/powerpoint/2010/main" val="3942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M ppt images-1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70" y="839126"/>
            <a:ext cx="9804188" cy="264653"/>
          </a:xfrm>
          <a:prstGeom prst="rect">
            <a:avLst/>
          </a:prstGeom>
        </p:spPr>
      </p:pic>
      <p:sp>
        <p:nvSpPr>
          <p:cNvPr id="3" name="Rectangle 2"/>
          <p:cNvSpPr/>
          <p:nvPr/>
        </p:nvSpPr>
        <p:spPr>
          <a:xfrm>
            <a:off x="231141" y="199140"/>
            <a:ext cx="9323622" cy="517514"/>
          </a:xfrm>
          <a:prstGeom prst="rect">
            <a:avLst/>
          </a:prstGeom>
        </p:spPr>
        <p:txBody>
          <a:bodyPr wrap="square">
            <a:spAutoFit/>
          </a:bodyPr>
          <a:lstStyle/>
          <a:p>
            <a:pPr marL="119057">
              <a:spcBef>
                <a:spcPts val="197"/>
              </a:spcBef>
              <a:spcAft>
                <a:spcPts val="197"/>
              </a:spcAft>
              <a:buClr>
                <a:srgbClr val="C00000"/>
              </a:buClr>
              <a:buSzPct val="80000"/>
              <a:defRPr/>
            </a:pPr>
            <a:r>
              <a:rPr lang="en-US" sz="2763" dirty="0" smtClean="0">
                <a:solidFill>
                  <a:schemeClr val="tx1">
                    <a:lumMod val="75000"/>
                    <a:lumOff val="25000"/>
                  </a:schemeClr>
                </a:solidFill>
                <a:latin typeface="Segoe UI" panose="020B0502040204020203" pitchFamily="34" charset="0"/>
                <a:ea typeface="Tahoma" panose="020B0604030504040204" pitchFamily="34" charset="0"/>
                <a:cs typeface="Segoe UI" panose="020B0502040204020203" pitchFamily="34" charset="0"/>
              </a:rPr>
              <a:t>New Sales Regression : Macro for removing Spaces</a:t>
            </a:r>
            <a:endParaRPr lang="en-US" sz="2763" dirty="0">
              <a:solidFill>
                <a:schemeClr val="tx1">
                  <a:lumMod val="75000"/>
                  <a:lumOff val="25000"/>
                </a:schemeClr>
              </a:solidFill>
              <a:latin typeface="Segoe UI" panose="020B0502040204020203" pitchFamily="34" charset="0"/>
              <a:ea typeface="Tahoma" panose="020B0604030504040204" pitchFamily="34" charset="0"/>
              <a:cs typeface="Segoe UI" panose="020B0502040204020203" pitchFamily="34" charset="0"/>
            </a:endParaRPr>
          </a:p>
        </p:txBody>
      </p:sp>
      <p:sp>
        <p:nvSpPr>
          <p:cNvPr id="4" name="Rectangle 3"/>
          <p:cNvSpPr/>
          <p:nvPr/>
        </p:nvSpPr>
        <p:spPr>
          <a:xfrm>
            <a:off x="682284" y="1248475"/>
            <a:ext cx="7819812" cy="3918252"/>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1776" dirty="0" smtClean="0">
                <a:latin typeface="+mj-lt"/>
              </a:rPr>
              <a:t>Problem: We were trying to convert CNBA automated V3 scripts to V4 and in the process we observed that conversion was failing because of extra spaces in Column headers in the Test data worksheets .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Impact : We are targeting to convert CNBA and CNBC scripts from V3 framework to V4 framework , with all the above challenge we were unable to do the conversion and removing spaces manually for all the sheets is a time consuming task.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Strategy : We created a macro to remove all spaces from the all the worksheets in a workbook.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Outcome :  We have removed all the extra spaces in all the test data sheets and were able to convert V3 scripts to V4 successfully. </a:t>
            </a:r>
            <a:endParaRPr lang="en-US" sz="1776" dirty="0">
              <a:latin typeface="+mj-lt"/>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704113222"/>
              </p:ext>
            </p:extLst>
          </p:nvPr>
        </p:nvGraphicFramePr>
        <p:xfrm>
          <a:off x="6744269" y="5329141"/>
          <a:ext cx="1389798" cy="1172642"/>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744269" y="5329141"/>
                        <a:ext cx="1389798" cy="1172642"/>
                      </a:xfrm>
                      <a:prstGeom prst="rect">
                        <a:avLst/>
                      </a:prstGeom>
                    </p:spPr>
                  </p:pic>
                </p:oleObj>
              </mc:Fallback>
            </mc:AlternateContent>
          </a:graphicData>
        </a:graphic>
      </p:graphicFrame>
      <p:sp>
        <p:nvSpPr>
          <p:cNvPr id="8" name="Right Arrow 7"/>
          <p:cNvSpPr/>
          <p:nvPr/>
        </p:nvSpPr>
        <p:spPr>
          <a:xfrm>
            <a:off x="4592190" y="5854890"/>
            <a:ext cx="1562950"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295118" y="5675667"/>
            <a:ext cx="3002508" cy="62779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Macro code base</a:t>
            </a:r>
            <a:endParaRPr lang="en-IN" dirty="0"/>
          </a:p>
        </p:txBody>
      </p:sp>
    </p:spTree>
    <p:extLst>
      <p:ext uri="{BB962C8B-B14F-4D97-AF65-F5344CB8AC3E}">
        <p14:creationId xmlns:p14="http://schemas.microsoft.com/office/powerpoint/2010/main" val="423984365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M ppt images-1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70" y="839126"/>
            <a:ext cx="9804188" cy="264653"/>
          </a:xfrm>
          <a:prstGeom prst="rect">
            <a:avLst/>
          </a:prstGeom>
        </p:spPr>
      </p:pic>
      <p:sp>
        <p:nvSpPr>
          <p:cNvPr id="3" name="Rectangle 2"/>
          <p:cNvSpPr/>
          <p:nvPr/>
        </p:nvSpPr>
        <p:spPr>
          <a:xfrm>
            <a:off x="231141" y="199140"/>
            <a:ext cx="9323622" cy="517514"/>
          </a:xfrm>
          <a:prstGeom prst="rect">
            <a:avLst/>
          </a:prstGeom>
        </p:spPr>
        <p:txBody>
          <a:bodyPr wrap="square">
            <a:spAutoFit/>
          </a:bodyPr>
          <a:lstStyle/>
          <a:p>
            <a:pPr marL="119057">
              <a:spcBef>
                <a:spcPts val="197"/>
              </a:spcBef>
              <a:spcAft>
                <a:spcPts val="197"/>
              </a:spcAft>
              <a:buClr>
                <a:srgbClr val="C00000"/>
              </a:buClr>
              <a:buSzPct val="80000"/>
              <a:defRPr/>
            </a:pPr>
            <a:r>
              <a:rPr lang="en-US" sz="2763" dirty="0" smtClean="0">
                <a:solidFill>
                  <a:schemeClr val="tx1">
                    <a:lumMod val="75000"/>
                    <a:lumOff val="25000"/>
                  </a:schemeClr>
                </a:solidFill>
                <a:latin typeface="Segoe UI" panose="020B0502040204020203" pitchFamily="34" charset="0"/>
                <a:ea typeface="Tahoma" panose="020B0604030504040204" pitchFamily="34" charset="0"/>
                <a:cs typeface="Segoe UI" panose="020B0502040204020203" pitchFamily="34" charset="0"/>
              </a:rPr>
              <a:t>New Sales Regression : Macro for highlighting Duplicates</a:t>
            </a:r>
            <a:endParaRPr lang="en-US" sz="2763" dirty="0">
              <a:solidFill>
                <a:schemeClr val="tx1">
                  <a:lumMod val="75000"/>
                  <a:lumOff val="25000"/>
                </a:schemeClr>
              </a:solidFill>
              <a:latin typeface="Segoe UI" panose="020B0502040204020203" pitchFamily="34" charset="0"/>
              <a:ea typeface="Tahoma" panose="020B0604030504040204" pitchFamily="34" charset="0"/>
              <a:cs typeface="Segoe UI" panose="020B0502040204020203" pitchFamily="34" charset="0"/>
            </a:endParaRPr>
          </a:p>
        </p:txBody>
      </p:sp>
      <p:sp>
        <p:nvSpPr>
          <p:cNvPr id="4" name="Rectangle 3"/>
          <p:cNvSpPr/>
          <p:nvPr/>
        </p:nvSpPr>
        <p:spPr>
          <a:xfrm>
            <a:off x="682284" y="1248475"/>
            <a:ext cx="7819812" cy="3918252"/>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sz="1776" dirty="0" smtClean="0">
                <a:latin typeface="+mj-lt"/>
              </a:rPr>
              <a:t>Problem: We were trying to convert CNBA automated V3 scripts to V4 and in the process we observed that conversion was failing because of duplicate column headers in the Test data worksheets .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Impact : We are targeting to convert CNBA and CNBC scripts from V3 framework to V4 framework , with all the above challenge we were unable to do the conversion and identifying the duplicate columns manually for all the sheets is a time consuming task.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Strategy : We created a macro to highlight all the duplicate column headers from the all the worksheets in a workbook. </a:t>
            </a:r>
          </a:p>
          <a:p>
            <a:pPr marL="285750" indent="-285750">
              <a:buClr>
                <a:srgbClr val="C00000"/>
              </a:buClr>
              <a:buFont typeface="Wingdings" panose="05000000000000000000" pitchFamily="2" charset="2"/>
              <a:buChar char="v"/>
            </a:pPr>
            <a:endParaRPr lang="en-US" sz="1776" dirty="0">
              <a:latin typeface="+mj-lt"/>
            </a:endParaRPr>
          </a:p>
          <a:p>
            <a:pPr marL="285750" indent="-285750">
              <a:buClr>
                <a:srgbClr val="C00000"/>
              </a:buClr>
              <a:buFont typeface="Wingdings" panose="05000000000000000000" pitchFamily="2" charset="2"/>
              <a:buChar char="v"/>
            </a:pPr>
            <a:r>
              <a:rPr lang="en-US" sz="1776" dirty="0" smtClean="0">
                <a:latin typeface="+mj-lt"/>
              </a:rPr>
              <a:t>Outcome :  We have removed all the duplicate columns in all the test data sheets and were able to convert V3 scripts to V4 successfully. </a:t>
            </a:r>
            <a:endParaRPr lang="en-US" sz="1776" dirty="0">
              <a:latin typeface="+mj-lt"/>
            </a:endParaRPr>
          </a:p>
        </p:txBody>
      </p:sp>
      <p:sp>
        <p:nvSpPr>
          <p:cNvPr id="8" name="Right Arrow 7"/>
          <p:cNvSpPr/>
          <p:nvPr/>
        </p:nvSpPr>
        <p:spPr>
          <a:xfrm>
            <a:off x="4592190" y="5854890"/>
            <a:ext cx="1562950"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295118" y="5675667"/>
            <a:ext cx="3002508" cy="62779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Macro code base</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1605285170"/>
              </p:ext>
            </p:extLst>
          </p:nvPr>
        </p:nvGraphicFramePr>
        <p:xfrm>
          <a:off x="6853449" y="5240005"/>
          <a:ext cx="1430741" cy="1207188"/>
        </p:xfrm>
        <a:graphic>
          <a:graphicData uri="http://schemas.openxmlformats.org/presentationml/2006/ole">
            <mc:AlternateContent xmlns:mc="http://schemas.openxmlformats.org/markup-compatibility/2006">
              <mc:Choice xmlns:v="urn:schemas-microsoft-com:vml" Requires="v">
                <p:oleObj spid="_x0000_s2059"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6853449" y="5240005"/>
                        <a:ext cx="1430741" cy="1207188"/>
                      </a:xfrm>
                      <a:prstGeom prst="rect">
                        <a:avLst/>
                      </a:prstGeom>
                    </p:spPr>
                  </p:pic>
                </p:oleObj>
              </mc:Fallback>
            </mc:AlternateContent>
          </a:graphicData>
        </a:graphic>
      </p:graphicFrame>
    </p:spTree>
    <p:extLst>
      <p:ext uri="{BB962C8B-B14F-4D97-AF65-F5344CB8AC3E}">
        <p14:creationId xmlns:p14="http://schemas.microsoft.com/office/powerpoint/2010/main" val="136603393"/>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275</Words>
  <Application>Microsoft Office PowerPoint</Application>
  <PresentationFormat>Widescreen</PresentationFormat>
  <Paragraphs>18</Paragraphs>
  <Slides>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Arial</vt:lpstr>
      <vt:lpstr>Calibri</vt:lpstr>
      <vt:lpstr>Calibri Light</vt:lpstr>
      <vt:lpstr>Segoe UI</vt:lpstr>
      <vt:lpstr>Tahoma</vt:lpstr>
      <vt:lpstr>Wingdings</vt:lpstr>
      <vt:lpstr>Office Theme</vt:lpstr>
      <vt:lpstr>Package</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Agarwal</dc:creator>
  <cp:lastModifiedBy>Archana Agarwal</cp:lastModifiedBy>
  <cp:revision>5</cp:revision>
  <dcterms:created xsi:type="dcterms:W3CDTF">2017-01-27T13:58:49Z</dcterms:created>
  <dcterms:modified xsi:type="dcterms:W3CDTF">2017-01-27T14:12:35Z</dcterms:modified>
</cp:coreProperties>
</file>