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6121D-7FD4-4DBB-A16F-A00C0CDF96D0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B5944-D3E0-4669-ACF2-E66C1ECD6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64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5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9524-DA73-4061-A3FA-0DBE42E848A7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4079-E9FB-4576-AEB5-FD8CF67D4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4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9524-DA73-4061-A3FA-0DBE42E848A7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4079-E9FB-4576-AEB5-FD8CF67D4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9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9524-DA73-4061-A3FA-0DBE42E848A7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4079-E9FB-4576-AEB5-FD8CF67D4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60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6"/>
          <p:cNvSpPr txBox="1"/>
          <p:nvPr userDrawn="1"/>
        </p:nvSpPr>
        <p:spPr>
          <a:xfrm>
            <a:off x="11480800" y="6453892"/>
            <a:ext cx="609600" cy="322441"/>
          </a:xfrm>
          <a:prstGeom prst="rect">
            <a:avLst/>
          </a:prstGeom>
          <a:noFill/>
        </p:spPr>
        <p:txBody>
          <a:bodyPr lIns="108788" tIns="54395" rIns="108788" bIns="54395" anchor="ctr">
            <a:spAutoFit/>
          </a:bodyPr>
          <a:lstStyle/>
          <a:p>
            <a:pPr algn="ctr">
              <a:defRPr/>
            </a:pPr>
            <a:fld id="{D2FF584B-C88C-4411-984A-6427B0C91A19}" type="slidenum">
              <a:rPr lang="en-US" sz="1382">
                <a:latin typeface="Calibri" pitchFamily="34" charset="0"/>
              </a:rPr>
              <a:pPr algn="ctr">
                <a:defRPr/>
              </a:pPr>
              <a:t>‹#›</a:t>
            </a:fld>
            <a:endParaRPr lang="en-US" sz="1382" dirty="0">
              <a:latin typeface="Calibri" pitchFamily="34" charset="0"/>
            </a:endParaRPr>
          </a:p>
        </p:txBody>
      </p:sp>
      <p:pic>
        <p:nvPicPr>
          <p:cNvPr id="9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65162" y="206064"/>
            <a:ext cx="1379851" cy="89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10249" tIns="55125" rIns="110249" bIns="5512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89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 ValueMomentum Inc. All rights reserved.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10249" tIns="55125" rIns="110249" bIns="5512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88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19164D7-1688-4482-BCBF-BB84A53684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9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9524-DA73-4061-A3FA-0DBE42E848A7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4079-E9FB-4576-AEB5-FD8CF67D4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2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9524-DA73-4061-A3FA-0DBE42E848A7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4079-E9FB-4576-AEB5-FD8CF67D4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36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9524-DA73-4061-A3FA-0DBE42E848A7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4079-E9FB-4576-AEB5-FD8CF67D4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64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9524-DA73-4061-A3FA-0DBE42E848A7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4079-E9FB-4576-AEB5-FD8CF67D4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7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9524-DA73-4061-A3FA-0DBE42E848A7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4079-E9FB-4576-AEB5-FD8CF67D4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62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9524-DA73-4061-A3FA-0DBE42E848A7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4079-E9FB-4576-AEB5-FD8CF67D4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65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9524-DA73-4061-A3FA-0DBE42E848A7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4079-E9FB-4576-AEB5-FD8CF67D4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0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9524-DA73-4061-A3FA-0DBE42E848A7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4079-E9FB-4576-AEB5-FD8CF67D4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9524-DA73-4061-A3FA-0DBE42E848A7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84079-E9FB-4576-AEB5-FD8CF67D4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0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customers.microsoft.com/Pages/CustomerStory.aspx?recid=1115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VAM ppt images-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0" y="836908"/>
            <a:ext cx="9804188" cy="26465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80760" y="222873"/>
            <a:ext cx="9774765" cy="5162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2pPr marL="10800" lvl="1">
              <a:lnSpc>
                <a:spcPct val="12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r>
              <a:rPr lang="en-US" sz="2763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United Airlines Merger with Continental Airlines 2010 </a:t>
            </a:r>
            <a:endParaRPr lang="en-US" sz="2763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364" y="6356351"/>
            <a:ext cx="3857273" cy="365125"/>
          </a:xfrm>
          <a:prstGeom prst="rect">
            <a:avLst/>
          </a:prstGeom>
        </p:spPr>
        <p:txBody>
          <a:bodyPr vert="horz" lIns="108788" tIns="54395" rIns="108788" bIns="5439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89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 ValueMomentum Inc. All rights reserved.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6332" y="6135858"/>
            <a:ext cx="4812192" cy="42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5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Source</a:t>
            </a:r>
            <a:r>
              <a:rPr lang="en-US" sz="1085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IN" sz="1085" dirty="0">
                <a:hlinkClick r:id="rId4"/>
              </a:rPr>
              <a:t>https://customers.microsoft.com/Pages/CustomerStory.aspx?recid=11155 </a:t>
            </a:r>
            <a:endParaRPr lang="en-US" sz="1085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713" y="1323666"/>
            <a:ext cx="6541573" cy="4464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76" dirty="0">
                <a:solidFill>
                  <a:srgbClr val="505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Following </a:t>
            </a:r>
            <a:r>
              <a:rPr lang="en-IN" sz="1776" dirty="0">
                <a:solidFill>
                  <a:srgbClr val="505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its 2010 merger with Continental Airlines, United Airlines IT Team had to keep the underlying reservation system, baggage-handling system, public website, aircraft maintenance records, database servers, and countless other computer systems running flawlessly around the clock.</a:t>
            </a:r>
          </a:p>
          <a:p>
            <a:endParaRPr lang="en-US" sz="1776" b="1" dirty="0">
              <a:solidFill>
                <a:srgbClr val="505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IN" sz="1776" dirty="0">
                <a:solidFill>
                  <a:srgbClr val="505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United.com IT staff wanted to ensure its infrastructure had the resilience, scalability, and manageability required to boost the airline’s competitive position in the aviation industry.</a:t>
            </a:r>
          </a:p>
          <a:p>
            <a:endParaRPr lang="en-IN" sz="1776" dirty="0">
              <a:solidFill>
                <a:srgbClr val="505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IN" sz="1776" dirty="0">
                <a:solidFill>
                  <a:srgbClr val="505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en-IN" sz="1776" b="1" dirty="0">
                <a:solidFill>
                  <a:srgbClr val="505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 can’t afford any service outages, so it was important to pick the right high availability and disaster recovery (DR) solution: resilient, flexible, easy-to-use, and cost-effective</a:t>
            </a:r>
            <a:r>
              <a:rPr lang="en-IN" sz="1776" dirty="0">
                <a:solidFill>
                  <a:srgbClr val="505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,” says Richard Wilson, Principle Architect, Microsoft Private Cloud and Windows Server at United Airlines</a:t>
            </a:r>
            <a:r>
              <a:rPr lang="en-IN" sz="1776" dirty="0">
                <a:solidFill>
                  <a:srgbClr val="505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endParaRPr lang="en-IN" sz="1776" dirty="0">
              <a:solidFill>
                <a:srgbClr val="505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1776" dirty="0">
              <a:solidFill>
                <a:srgbClr val="505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7286" y="3226168"/>
            <a:ext cx="3007620" cy="364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776" cap="all" dirty="0">
                <a:solidFill>
                  <a:srgbClr val="3F3F3F"/>
                </a:solidFill>
                <a:latin typeface="inherit"/>
              </a:rPr>
              <a:t>ON</a:t>
            </a:r>
            <a:r>
              <a:rPr lang="nb-NO" sz="1776" cap="all" dirty="0">
                <a:solidFill>
                  <a:srgbClr val="3F3F3F"/>
                </a:solidFill>
                <a:latin typeface="inherit"/>
              </a:rPr>
              <a:t> </a:t>
            </a:r>
            <a:r>
              <a:rPr lang="nb-NO" sz="1776" cap="all" dirty="0">
                <a:solidFill>
                  <a:srgbClr val="3F3F3F"/>
                </a:solidFill>
                <a:latin typeface="inherit"/>
              </a:rPr>
              <a:t>July, 2012</a:t>
            </a:r>
            <a:endParaRPr lang="nb-NO" sz="1776" dirty="0">
              <a:solidFill>
                <a:srgbClr val="3F3F3F"/>
              </a:solidFill>
              <a:latin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001" y="1754992"/>
            <a:ext cx="4064987" cy="11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436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VAM ppt images-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0" y="836908"/>
            <a:ext cx="9804188" cy="26465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80760" y="222873"/>
            <a:ext cx="9774765" cy="5162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2pPr marL="10800" lvl="1">
              <a:lnSpc>
                <a:spcPct val="12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r>
              <a:rPr lang="en-IN" sz="2763" dirty="0"/>
              <a:t>Taking a Proactive Approach to IT Infrastructure Resiliency</a:t>
            </a:r>
            <a:endParaRPr lang="en-US" sz="2763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364" y="6356351"/>
            <a:ext cx="3857273" cy="365125"/>
          </a:xfrm>
          <a:prstGeom prst="rect">
            <a:avLst/>
          </a:prstGeom>
        </p:spPr>
        <p:txBody>
          <a:bodyPr vert="horz" lIns="108788" tIns="54395" rIns="108788" bIns="5439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89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 ValueMomentum Inc. All rights reserved.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6332" y="6135858"/>
            <a:ext cx="4812192" cy="258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5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Source</a:t>
            </a:r>
            <a:r>
              <a:rPr lang="en-US" sz="1085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IN" sz="1085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continuity software</a:t>
            </a:r>
            <a:endParaRPr lang="en-US" sz="1085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713" y="2053619"/>
            <a:ext cx="10977813" cy="2825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76" dirty="0"/>
              <a:t>A multibillion-dollar global financial services company was facing challenges in meeting its IT service availability objectives </a:t>
            </a:r>
          </a:p>
          <a:p>
            <a:endParaRPr lang="en-US" sz="1776" b="1" dirty="0">
              <a:solidFill>
                <a:srgbClr val="505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IN" sz="1776" dirty="0"/>
              <a:t>The rapid growth of the company's IT and storage infrastructure, the continuous implementation of new technologies, and the outsourcing of key IT operations to a third party had resulted in greater exposure to risk, as well as increased difficulty in effectively planning and conducting audits and disaster recovery (DR) tests. </a:t>
            </a:r>
            <a:br>
              <a:rPr lang="en-IN" sz="1776" dirty="0"/>
            </a:br>
            <a:r>
              <a:rPr lang="en-IN" sz="1776" dirty="0"/>
              <a:t/>
            </a:r>
            <a:br>
              <a:rPr lang="en-IN" sz="1776" dirty="0"/>
            </a:br>
            <a:r>
              <a:rPr lang="en-IN" sz="1776" dirty="0"/>
              <a:t>As a result, a decision was made to adopt a more proactive approach to </a:t>
            </a:r>
            <a:r>
              <a:rPr lang="en-IN" sz="1776" b="1" dirty="0"/>
              <a:t>infrastructure resiliency management</a:t>
            </a:r>
            <a:r>
              <a:rPr lang="en-IN" sz="1776" dirty="0"/>
              <a:t>. As part of this change, new service availability targets were established for the entire business, namely a 24-hour recovery time objective (RTO) and a 30-minute recovery point objective (RPO)</a:t>
            </a:r>
            <a:endParaRPr lang="en-US" sz="1776" dirty="0">
              <a:solidFill>
                <a:srgbClr val="505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27" y="1099176"/>
            <a:ext cx="6767145" cy="88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102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VAM ppt images-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0" y="836908"/>
            <a:ext cx="9804188" cy="26465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80760" y="222873"/>
            <a:ext cx="9774765" cy="5162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2pPr marL="10800" lvl="1">
              <a:lnSpc>
                <a:spcPct val="12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r>
              <a:rPr lang="en-IN" sz="2763" dirty="0"/>
              <a:t>Reputation concerns Influence Resiliency programs</a:t>
            </a:r>
            <a:endParaRPr lang="en-US" sz="2763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364" y="6356351"/>
            <a:ext cx="3857273" cy="365125"/>
          </a:xfrm>
          <a:prstGeom prst="rect">
            <a:avLst/>
          </a:prstGeom>
        </p:spPr>
        <p:txBody>
          <a:bodyPr vert="horz" lIns="108788" tIns="54395" rIns="108788" bIns="5439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89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 ValueMomentum Inc. All rights reserved.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6332" y="6135858"/>
            <a:ext cx="4812192" cy="258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5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Source:i</a:t>
            </a:r>
            <a:r>
              <a:rPr lang="en-IN" sz="1085" dirty="0"/>
              <a:t>bm.com/services/resiliency</a:t>
            </a:r>
            <a:endParaRPr lang="en-US" sz="1085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6332" y="1345359"/>
            <a:ext cx="10977813" cy="309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76" dirty="0"/>
              <a:t>Banks today are seeking services to meet their constantly evolving and complex technology needs.</a:t>
            </a:r>
          </a:p>
          <a:p>
            <a:endParaRPr lang="en-IN" sz="1776" dirty="0"/>
          </a:p>
          <a:p>
            <a:r>
              <a:rPr lang="en-IN" sz="1776" dirty="0"/>
              <a:t>One of the biggest risk domains that banks measure themselves against is reputation. So the first place they tend to focus on is customer-facing channels such as mobile banking, online banking and the branches. Banks are keen to harden the front end, and they’re designing continuous availability into those customer interfaces. </a:t>
            </a:r>
            <a:br>
              <a:rPr lang="en-IN" sz="1776" dirty="0"/>
            </a:br>
            <a:r>
              <a:rPr lang="en-IN" sz="1776" dirty="0"/>
              <a:t/>
            </a:r>
            <a:br>
              <a:rPr lang="en-IN" sz="1776" dirty="0"/>
            </a:br>
            <a:r>
              <a:rPr lang="en-IN" sz="1776" dirty="0"/>
              <a:t>With more than 60% of bank transactions happening outside a bank branch, the goal is to define the systems necessary for an always-on interface. </a:t>
            </a:r>
          </a:p>
          <a:p>
            <a:r>
              <a:rPr lang="en-IN" sz="1776" b="1" dirty="0"/>
              <a:t>Continuous Availability , Enhanced resilience </a:t>
            </a:r>
            <a:r>
              <a:rPr lang="en-IN" sz="1776" dirty="0"/>
              <a:t>and security of customer data is of utmost importance to </a:t>
            </a:r>
            <a:br>
              <a:rPr lang="en-IN" sz="1776" dirty="0"/>
            </a:br>
            <a:r>
              <a:rPr lang="en-IN" sz="1776" dirty="0"/>
              <a:t>Kutxabank . </a:t>
            </a:r>
          </a:p>
          <a:p>
            <a:endParaRPr lang="en-IN" sz="1776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905" y="4172934"/>
            <a:ext cx="4727603" cy="22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898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Open Sans</vt:lpstr>
      <vt:lpstr>Segoe UI</vt:lpstr>
      <vt:lpstr>Segoe UI Semilight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 Agarwal</dc:creator>
  <cp:lastModifiedBy>Archana Agarwal</cp:lastModifiedBy>
  <cp:revision>2</cp:revision>
  <dcterms:created xsi:type="dcterms:W3CDTF">2016-09-23T06:34:06Z</dcterms:created>
  <dcterms:modified xsi:type="dcterms:W3CDTF">2016-09-23T06:34:56Z</dcterms:modified>
</cp:coreProperties>
</file>