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9"/>
  </p:notesMasterIdLst>
  <p:handoutMasterIdLst>
    <p:handoutMasterId r:id="rId40"/>
  </p:handoutMasterIdLst>
  <p:sldIdLst>
    <p:sldId id="432" r:id="rId3"/>
    <p:sldId id="433" r:id="rId4"/>
    <p:sldId id="434" r:id="rId5"/>
    <p:sldId id="435" r:id="rId6"/>
    <p:sldId id="465" r:id="rId7"/>
    <p:sldId id="436" r:id="rId8"/>
    <p:sldId id="437" r:id="rId9"/>
    <p:sldId id="438" r:id="rId10"/>
    <p:sldId id="439" r:id="rId11"/>
    <p:sldId id="440" r:id="rId12"/>
    <p:sldId id="441" r:id="rId13"/>
    <p:sldId id="443" r:id="rId14"/>
    <p:sldId id="444" r:id="rId15"/>
    <p:sldId id="445"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66" r:id="rId29"/>
    <p:sldId id="467" r:id="rId30"/>
    <p:sldId id="469" r:id="rId31"/>
    <p:sldId id="470" r:id="rId32"/>
    <p:sldId id="471" r:id="rId33"/>
    <p:sldId id="472" r:id="rId34"/>
    <p:sldId id="473" r:id="rId35"/>
    <p:sldId id="474" r:id="rId36"/>
    <p:sldId id="475" r:id="rId37"/>
    <p:sldId id="463" r:id="rId38"/>
  </p:sldIdLst>
  <p:sldSz cx="7315200" cy="4114800"/>
  <p:notesSz cx="6858000" cy="9144000"/>
  <p:defaultTextStyle>
    <a:defPPr>
      <a:defRPr lang="en-US"/>
    </a:defPPr>
    <a:lvl1pPr marL="0" algn="l" defTabSz="548486" rtl="0" eaLnBrk="1" latinLnBrk="0" hangingPunct="1">
      <a:defRPr sz="1100" kern="1200">
        <a:solidFill>
          <a:schemeClr val="tx1"/>
        </a:solidFill>
        <a:latin typeface="+mn-lt"/>
        <a:ea typeface="+mn-ea"/>
        <a:cs typeface="+mn-cs"/>
      </a:defRPr>
    </a:lvl1pPr>
    <a:lvl2pPr marL="274243" algn="l" defTabSz="548486" rtl="0" eaLnBrk="1" latinLnBrk="0" hangingPunct="1">
      <a:defRPr sz="1100" kern="1200">
        <a:solidFill>
          <a:schemeClr val="tx1"/>
        </a:solidFill>
        <a:latin typeface="+mn-lt"/>
        <a:ea typeface="+mn-ea"/>
        <a:cs typeface="+mn-cs"/>
      </a:defRPr>
    </a:lvl2pPr>
    <a:lvl3pPr marL="548486" algn="l" defTabSz="548486" rtl="0" eaLnBrk="1" latinLnBrk="0" hangingPunct="1">
      <a:defRPr sz="1100" kern="1200">
        <a:solidFill>
          <a:schemeClr val="tx1"/>
        </a:solidFill>
        <a:latin typeface="+mn-lt"/>
        <a:ea typeface="+mn-ea"/>
        <a:cs typeface="+mn-cs"/>
      </a:defRPr>
    </a:lvl3pPr>
    <a:lvl4pPr marL="822729" algn="l" defTabSz="548486" rtl="0" eaLnBrk="1" latinLnBrk="0" hangingPunct="1">
      <a:defRPr sz="1100" kern="1200">
        <a:solidFill>
          <a:schemeClr val="tx1"/>
        </a:solidFill>
        <a:latin typeface="+mn-lt"/>
        <a:ea typeface="+mn-ea"/>
        <a:cs typeface="+mn-cs"/>
      </a:defRPr>
    </a:lvl4pPr>
    <a:lvl5pPr marL="1096972" algn="l" defTabSz="548486" rtl="0" eaLnBrk="1" latinLnBrk="0" hangingPunct="1">
      <a:defRPr sz="1100" kern="1200">
        <a:solidFill>
          <a:schemeClr val="tx1"/>
        </a:solidFill>
        <a:latin typeface="+mn-lt"/>
        <a:ea typeface="+mn-ea"/>
        <a:cs typeface="+mn-cs"/>
      </a:defRPr>
    </a:lvl5pPr>
    <a:lvl6pPr marL="1371215" algn="l" defTabSz="548486" rtl="0" eaLnBrk="1" latinLnBrk="0" hangingPunct="1">
      <a:defRPr sz="1100" kern="1200">
        <a:solidFill>
          <a:schemeClr val="tx1"/>
        </a:solidFill>
        <a:latin typeface="+mn-lt"/>
        <a:ea typeface="+mn-ea"/>
        <a:cs typeface="+mn-cs"/>
      </a:defRPr>
    </a:lvl6pPr>
    <a:lvl7pPr marL="1645458" algn="l" defTabSz="548486" rtl="0" eaLnBrk="1" latinLnBrk="0" hangingPunct="1">
      <a:defRPr sz="1100" kern="1200">
        <a:solidFill>
          <a:schemeClr val="tx1"/>
        </a:solidFill>
        <a:latin typeface="+mn-lt"/>
        <a:ea typeface="+mn-ea"/>
        <a:cs typeface="+mn-cs"/>
      </a:defRPr>
    </a:lvl7pPr>
    <a:lvl8pPr marL="1919701" algn="l" defTabSz="548486" rtl="0" eaLnBrk="1" latinLnBrk="0" hangingPunct="1">
      <a:defRPr sz="1100" kern="1200">
        <a:solidFill>
          <a:schemeClr val="tx1"/>
        </a:solidFill>
        <a:latin typeface="+mn-lt"/>
        <a:ea typeface="+mn-ea"/>
        <a:cs typeface="+mn-cs"/>
      </a:defRPr>
    </a:lvl8pPr>
    <a:lvl9pPr marL="2193944" algn="l" defTabSz="548486" rtl="0" eaLnBrk="1" latinLnBrk="0" hangingPunct="1">
      <a:defRPr sz="1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5588" autoAdjust="0"/>
  </p:normalViewPr>
  <p:slideViewPr>
    <p:cSldViewPr snapToGrid="0">
      <p:cViewPr>
        <p:scale>
          <a:sx n="116" d="100"/>
          <a:sy n="116" d="100"/>
        </p:scale>
        <p:origin x="-920" y="-328"/>
      </p:cViewPr>
      <p:guideLst>
        <p:guide orient="horz" pos="1296"/>
        <p:guide pos="230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852" y="84"/>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A072E-E3CC-45DE-8FA6-BAF01A540B55}" type="doc">
      <dgm:prSet loTypeId="urn:microsoft.com/office/officeart/2009/3/layout/PieProcess" loCatId="list" qsTypeId="urn:microsoft.com/office/officeart/2005/8/quickstyle/3d2" qsCatId="3D" csTypeId="urn:microsoft.com/office/officeart/2005/8/colors/accent6_2" csCatId="accent6" phldr="1"/>
      <dgm:spPr/>
      <dgm:t>
        <a:bodyPr/>
        <a:lstStyle/>
        <a:p>
          <a:endParaRPr lang="en-US"/>
        </a:p>
      </dgm:t>
    </dgm:pt>
    <dgm:pt modelId="{81B736A4-777B-4614-841F-611548B3635E}">
      <dgm:prSet phldrT="[Text]" custT="1"/>
      <dgm:spPr/>
      <dgm:t>
        <a:bodyPr/>
        <a:lstStyle/>
        <a:p>
          <a:r>
            <a:rPr lang="en-US" sz="1600" b="1" dirty="0" smtClean="0">
              <a:latin typeface="+mn-lt"/>
            </a:rPr>
            <a:t>Business Profile</a:t>
          </a:r>
          <a:endParaRPr lang="en-US" sz="1600" b="1" dirty="0">
            <a:latin typeface="+mn-lt"/>
          </a:endParaRPr>
        </a:p>
      </dgm:t>
    </dgm:pt>
    <dgm:pt modelId="{23E11F55-2759-4FAB-97EB-610B8F87F304}" type="parTrans" cxnId="{44B88202-1D2E-493E-BBF9-8D10FF9BA172}">
      <dgm:prSet/>
      <dgm:spPr/>
      <dgm:t>
        <a:bodyPr/>
        <a:lstStyle/>
        <a:p>
          <a:endParaRPr lang="en-US" sz="1200">
            <a:solidFill>
              <a:schemeClr val="tx2"/>
            </a:solidFill>
          </a:endParaRPr>
        </a:p>
      </dgm:t>
    </dgm:pt>
    <dgm:pt modelId="{E369672A-7E00-430F-A8B0-926CC93744A5}" type="sibTrans" cxnId="{44B88202-1D2E-493E-BBF9-8D10FF9BA172}">
      <dgm:prSet/>
      <dgm:spPr/>
      <dgm:t>
        <a:bodyPr/>
        <a:lstStyle/>
        <a:p>
          <a:endParaRPr lang="en-US" sz="1200">
            <a:solidFill>
              <a:schemeClr val="tx2"/>
            </a:solidFill>
          </a:endParaRPr>
        </a:p>
      </dgm:t>
    </dgm:pt>
    <dgm:pt modelId="{5C968556-7E88-43AE-9FF1-340AA3DE1042}">
      <dgm:prSet phldrT="[Text]" custT="1"/>
      <dgm:spPr/>
      <dgm:t>
        <a:bodyPr lIns="0"/>
        <a:lstStyle/>
        <a:p>
          <a:pPr indent="0">
            <a:lnSpc>
              <a:spcPct val="100000"/>
            </a:lnSpc>
            <a:spcAft>
              <a:spcPts val="0"/>
            </a:spcAft>
          </a:pPr>
          <a:r>
            <a:rPr lang="en-US" sz="1200" b="0" dirty="0" err="1" smtClean="0">
              <a:latin typeface="+mj-lt"/>
            </a:rPr>
            <a:t>XanBell</a:t>
          </a:r>
          <a:r>
            <a:rPr lang="en-US" sz="1200" b="0" dirty="0" smtClean="0">
              <a:latin typeface="+mj-lt"/>
            </a:rPr>
            <a:t> is IT company setup by senior IT professional entrepreneurs worked in companies liked EMC, IBM, Oracle, HP &amp; SAP.</a:t>
          </a:r>
        </a:p>
        <a:p>
          <a:pPr indent="0">
            <a:lnSpc>
              <a:spcPct val="100000"/>
            </a:lnSpc>
            <a:spcAft>
              <a:spcPts val="0"/>
            </a:spcAft>
          </a:pPr>
          <a:endParaRPr lang="en-US" sz="1200" b="0" dirty="0" smtClean="0">
            <a:latin typeface="+mj-lt"/>
          </a:endParaRPr>
        </a:p>
        <a:p>
          <a:pPr indent="0">
            <a:lnSpc>
              <a:spcPct val="100000"/>
            </a:lnSpc>
            <a:spcAft>
              <a:spcPts val="0"/>
            </a:spcAft>
          </a:pPr>
          <a:r>
            <a:rPr lang="en-US" sz="1200" b="0" dirty="0" smtClean="0">
              <a:latin typeface="+mj-lt"/>
            </a:rPr>
            <a:t>Headquartered in Canada with an offshore delivery center in Bangalore, India</a:t>
          </a:r>
        </a:p>
        <a:p>
          <a:pPr indent="0">
            <a:lnSpc>
              <a:spcPct val="100000"/>
            </a:lnSpc>
            <a:spcAft>
              <a:spcPts val="0"/>
            </a:spcAft>
          </a:pPr>
          <a:endParaRPr lang="en-US" sz="1200" b="0" dirty="0" smtClean="0">
            <a:latin typeface="+mj-lt"/>
          </a:endParaRPr>
        </a:p>
        <a:p>
          <a:pPr indent="0">
            <a:lnSpc>
              <a:spcPct val="100000"/>
            </a:lnSpc>
            <a:spcAft>
              <a:spcPts val="0"/>
            </a:spcAft>
          </a:pPr>
          <a:r>
            <a:rPr lang="en-US" sz="1200" b="0" dirty="0" smtClean="0">
              <a:latin typeface="+mj-lt"/>
            </a:rPr>
            <a:t>Focused in providing technology and consulting services for ISVs, </a:t>
          </a:r>
          <a:r>
            <a:rPr lang="en-US" sz="1200" b="0" dirty="0" err="1" smtClean="0">
              <a:latin typeface="+mj-lt"/>
            </a:rPr>
            <a:t>SaaS</a:t>
          </a:r>
          <a:r>
            <a:rPr lang="en-US" sz="1200" b="0" dirty="0" smtClean="0">
              <a:latin typeface="+mj-lt"/>
            </a:rPr>
            <a:t>, Medium and large Enterprises.</a:t>
          </a:r>
        </a:p>
        <a:p>
          <a:pPr indent="0">
            <a:lnSpc>
              <a:spcPct val="100000"/>
            </a:lnSpc>
            <a:spcAft>
              <a:spcPts val="0"/>
            </a:spcAft>
          </a:pPr>
          <a:endParaRPr lang="en-US" sz="1200" b="0" dirty="0">
            <a:latin typeface="+mj-lt"/>
          </a:endParaRPr>
        </a:p>
      </dgm:t>
    </dgm:pt>
    <dgm:pt modelId="{9292988A-5DE8-48CD-99AD-808BD5B0644D}" type="parTrans" cxnId="{8292CFDF-2398-483B-B76F-4E3D31DD6C08}">
      <dgm:prSet/>
      <dgm:spPr/>
      <dgm:t>
        <a:bodyPr/>
        <a:lstStyle/>
        <a:p>
          <a:endParaRPr lang="en-US" sz="1200">
            <a:solidFill>
              <a:schemeClr val="tx2"/>
            </a:solidFill>
          </a:endParaRPr>
        </a:p>
      </dgm:t>
    </dgm:pt>
    <dgm:pt modelId="{DF36F025-413E-4301-9E5E-595D71546E63}" type="sibTrans" cxnId="{8292CFDF-2398-483B-B76F-4E3D31DD6C08}">
      <dgm:prSet/>
      <dgm:spPr/>
      <dgm:t>
        <a:bodyPr/>
        <a:lstStyle/>
        <a:p>
          <a:endParaRPr lang="en-US" sz="1200">
            <a:solidFill>
              <a:schemeClr val="tx2"/>
            </a:solidFill>
          </a:endParaRPr>
        </a:p>
      </dgm:t>
    </dgm:pt>
    <dgm:pt modelId="{08BA0942-F025-4ED8-A6D2-4BE3086091FC}">
      <dgm:prSet phldrT="[Text]" custT="1"/>
      <dgm:spPr/>
      <dgm:t>
        <a:bodyPr/>
        <a:lstStyle/>
        <a:p>
          <a:r>
            <a:rPr lang="en-US" sz="1600" b="1" dirty="0" smtClean="0">
              <a:latin typeface="+mn-lt"/>
            </a:rPr>
            <a:t>Value Proposition</a:t>
          </a:r>
          <a:endParaRPr lang="en-US" sz="1600" b="1" dirty="0">
            <a:latin typeface="+mn-lt"/>
          </a:endParaRPr>
        </a:p>
      </dgm:t>
    </dgm:pt>
    <dgm:pt modelId="{5A060BD5-76A0-47D2-AA37-25C93EDF12A7}" type="parTrans" cxnId="{0C3C9EBD-5C05-4B75-A019-06CE48037C87}">
      <dgm:prSet/>
      <dgm:spPr/>
      <dgm:t>
        <a:bodyPr/>
        <a:lstStyle/>
        <a:p>
          <a:endParaRPr lang="en-US" sz="1200">
            <a:solidFill>
              <a:schemeClr val="tx2"/>
            </a:solidFill>
          </a:endParaRPr>
        </a:p>
      </dgm:t>
    </dgm:pt>
    <dgm:pt modelId="{F06BF41A-AABD-4579-83C4-BD30FB191ADB}" type="sibTrans" cxnId="{0C3C9EBD-5C05-4B75-A019-06CE48037C87}">
      <dgm:prSet/>
      <dgm:spPr/>
      <dgm:t>
        <a:bodyPr/>
        <a:lstStyle/>
        <a:p>
          <a:endParaRPr lang="en-US" sz="1200">
            <a:solidFill>
              <a:schemeClr val="tx2"/>
            </a:solidFill>
          </a:endParaRPr>
        </a:p>
      </dgm:t>
    </dgm:pt>
    <dgm:pt modelId="{B26FD39C-3C1B-47D1-B8E3-35479F0505B8}">
      <dgm:prSet phldrT="[Text]" custT="1"/>
      <dgm:spPr/>
      <dgm:t>
        <a:bodyPr/>
        <a:lstStyle/>
        <a:p>
          <a:pPr indent="0">
            <a:lnSpc>
              <a:spcPct val="100000"/>
            </a:lnSpc>
            <a:spcAft>
              <a:spcPts val="0"/>
            </a:spcAft>
          </a:pPr>
          <a:r>
            <a:rPr lang="en-US" sz="1200" dirty="0" smtClean="0">
              <a:latin typeface="+mn-lt"/>
              <a:cs typeface="Arial" charset="0"/>
            </a:rPr>
            <a:t>Experienced in delivering complex, chaotic, high risk implementation projects on </a:t>
          </a:r>
          <a:r>
            <a:rPr lang="en-US" sz="1200" i="1" dirty="0" err="1" smtClean="0">
              <a:latin typeface="+mn-lt"/>
            </a:rPr>
            <a:t>SaaS</a:t>
          </a:r>
          <a:r>
            <a:rPr lang="en-US" sz="1200" i="1" dirty="0" smtClean="0">
              <a:latin typeface="+mn-lt"/>
            </a:rPr>
            <a:t> Products, License Solutions &amp;  Technology R&amp;D Services</a:t>
          </a:r>
          <a:endParaRPr lang="en-US" sz="1200" dirty="0" smtClean="0">
            <a:latin typeface="+mn-lt"/>
            <a:cs typeface="Arial" charset="0"/>
          </a:endParaRPr>
        </a:p>
        <a:p>
          <a:pPr indent="0">
            <a:lnSpc>
              <a:spcPct val="100000"/>
            </a:lnSpc>
            <a:spcAft>
              <a:spcPts val="0"/>
            </a:spcAft>
          </a:pPr>
          <a:endParaRPr lang="en-US" sz="1200" dirty="0" smtClean="0">
            <a:latin typeface="+mn-lt"/>
            <a:cs typeface="Arial" charset="0"/>
          </a:endParaRPr>
        </a:p>
        <a:p>
          <a:pPr indent="0">
            <a:lnSpc>
              <a:spcPct val="100000"/>
            </a:lnSpc>
            <a:spcAft>
              <a:spcPts val="0"/>
            </a:spcAft>
          </a:pPr>
          <a:r>
            <a:rPr lang="en-US" sz="1200" dirty="0" smtClean="0">
              <a:latin typeface="+mn-lt"/>
              <a:cs typeface="Arial" charset="0"/>
            </a:rPr>
            <a:t>Global exposure across Retail, Insurance, Banking &amp; Telecom Domains</a:t>
          </a:r>
        </a:p>
        <a:p>
          <a:pPr indent="0">
            <a:lnSpc>
              <a:spcPct val="100000"/>
            </a:lnSpc>
            <a:spcAft>
              <a:spcPts val="0"/>
            </a:spcAft>
          </a:pPr>
          <a:endParaRPr lang="en-US" sz="1200" dirty="0" smtClean="0">
            <a:latin typeface="+mn-lt"/>
            <a:cs typeface="Arial" charset="0"/>
          </a:endParaRPr>
        </a:p>
        <a:p>
          <a:pPr indent="0">
            <a:lnSpc>
              <a:spcPct val="100000"/>
            </a:lnSpc>
            <a:spcAft>
              <a:spcPts val="0"/>
            </a:spcAft>
          </a:pPr>
          <a:r>
            <a:rPr lang="en-US" sz="1200" dirty="0" smtClean="0">
              <a:latin typeface="+mn-lt"/>
              <a:cs typeface="Arial" charset="0"/>
            </a:rPr>
            <a:t>Value-based, Fixed Price, </a:t>
          </a:r>
          <a:r>
            <a:rPr lang="en-US" sz="1200" dirty="0" err="1" smtClean="0">
              <a:latin typeface="+mn-lt"/>
              <a:cs typeface="Arial" charset="0"/>
            </a:rPr>
            <a:t>CoE</a:t>
          </a:r>
          <a:r>
            <a:rPr lang="en-US" sz="1200" dirty="0" smtClean="0">
              <a:latin typeface="+mn-lt"/>
              <a:cs typeface="Arial" charset="0"/>
            </a:rPr>
            <a:t> &amp; T&amp;M engagements,  which are statements of commitment to deliver value to our clients. </a:t>
          </a:r>
        </a:p>
        <a:p>
          <a:pPr indent="0">
            <a:lnSpc>
              <a:spcPct val="100000"/>
            </a:lnSpc>
            <a:spcAft>
              <a:spcPts val="0"/>
            </a:spcAft>
          </a:pPr>
          <a:endParaRPr lang="en-US" sz="1200" dirty="0">
            <a:latin typeface="+mn-lt"/>
            <a:cs typeface="Arial" charset="0"/>
          </a:endParaRPr>
        </a:p>
      </dgm:t>
    </dgm:pt>
    <dgm:pt modelId="{DA87585A-ADB7-44EC-ACB3-FC2559D4481A}" type="parTrans" cxnId="{2AB2A930-275C-45F3-B854-89EA44ED63A7}">
      <dgm:prSet/>
      <dgm:spPr/>
      <dgm:t>
        <a:bodyPr/>
        <a:lstStyle/>
        <a:p>
          <a:endParaRPr lang="en-US" sz="1200">
            <a:solidFill>
              <a:schemeClr val="tx2"/>
            </a:solidFill>
          </a:endParaRPr>
        </a:p>
      </dgm:t>
    </dgm:pt>
    <dgm:pt modelId="{50E09289-B4D7-49A3-BCC9-3FF4E72F085C}" type="sibTrans" cxnId="{2AB2A930-275C-45F3-B854-89EA44ED63A7}">
      <dgm:prSet/>
      <dgm:spPr/>
      <dgm:t>
        <a:bodyPr/>
        <a:lstStyle/>
        <a:p>
          <a:endParaRPr lang="en-US" sz="1200">
            <a:solidFill>
              <a:schemeClr val="tx2"/>
            </a:solidFill>
          </a:endParaRPr>
        </a:p>
      </dgm:t>
    </dgm:pt>
    <dgm:pt modelId="{FC434DD9-50FA-4FCD-9C57-209FC29F1522}" type="pres">
      <dgm:prSet presAssocID="{1D5A072E-E3CC-45DE-8FA6-BAF01A540B55}" presName="Name0" presStyleCnt="0">
        <dgm:presLayoutVars>
          <dgm:chMax val="7"/>
          <dgm:chPref val="7"/>
          <dgm:dir/>
          <dgm:animOne val="branch"/>
          <dgm:animLvl val="lvl"/>
        </dgm:presLayoutVars>
      </dgm:prSet>
      <dgm:spPr/>
      <dgm:t>
        <a:bodyPr/>
        <a:lstStyle/>
        <a:p>
          <a:endParaRPr lang="en-US"/>
        </a:p>
      </dgm:t>
    </dgm:pt>
    <dgm:pt modelId="{BE86E647-A8B4-45C1-911A-F9A8A37854A0}" type="pres">
      <dgm:prSet presAssocID="{81B736A4-777B-4614-841F-611548B3635E}" presName="ParentComposite" presStyleCnt="0"/>
      <dgm:spPr/>
      <dgm:t>
        <a:bodyPr/>
        <a:lstStyle/>
        <a:p>
          <a:endParaRPr lang="en-US"/>
        </a:p>
      </dgm:t>
    </dgm:pt>
    <dgm:pt modelId="{67D4ED16-562C-460D-8211-9043E9F81045}" type="pres">
      <dgm:prSet presAssocID="{81B736A4-777B-4614-841F-611548B3635E}" presName="Chord" presStyleLbl="bgShp" presStyleIdx="0" presStyleCnt="2" custLinFactY="15051" custLinFactNeighborX="2371" custLinFactNeighborY="100000"/>
      <dgm:spPr/>
      <dgm:t>
        <a:bodyPr/>
        <a:lstStyle/>
        <a:p>
          <a:endParaRPr lang="en-US"/>
        </a:p>
      </dgm:t>
    </dgm:pt>
    <dgm:pt modelId="{5B527930-3C3D-4B78-BCEF-95E41A4EF098}" type="pres">
      <dgm:prSet presAssocID="{81B736A4-777B-4614-841F-611548B3635E}" presName="Pie" presStyleLbl="alignNode1" presStyleIdx="0" presStyleCnt="2" custLinFactY="46272" custLinFactNeighborX="-2458" custLinFactNeighborY="100000"/>
      <dgm:spPr/>
      <dgm:t>
        <a:bodyPr/>
        <a:lstStyle/>
        <a:p>
          <a:endParaRPr lang="en-US"/>
        </a:p>
      </dgm:t>
    </dgm:pt>
    <dgm:pt modelId="{586322CD-E446-4C1C-96B3-AD58C453DA74}" type="pres">
      <dgm:prSet presAssocID="{81B736A4-777B-4614-841F-611548B3635E}" presName="Parent" presStyleLbl="revTx" presStyleIdx="0" presStyleCnt="4" custLinFactNeighborX="21980">
        <dgm:presLayoutVars>
          <dgm:chMax val="1"/>
          <dgm:chPref val="1"/>
          <dgm:bulletEnabled val="1"/>
        </dgm:presLayoutVars>
      </dgm:prSet>
      <dgm:spPr/>
      <dgm:t>
        <a:bodyPr/>
        <a:lstStyle/>
        <a:p>
          <a:endParaRPr lang="en-US"/>
        </a:p>
      </dgm:t>
    </dgm:pt>
    <dgm:pt modelId="{A8D9B740-4129-4FFE-BF92-8E4A2206F9ED}" type="pres">
      <dgm:prSet presAssocID="{DF36F025-413E-4301-9E5E-595D71546E63}" presName="negSibTrans" presStyleCnt="0"/>
      <dgm:spPr/>
      <dgm:t>
        <a:bodyPr/>
        <a:lstStyle/>
        <a:p>
          <a:endParaRPr lang="en-US"/>
        </a:p>
      </dgm:t>
    </dgm:pt>
    <dgm:pt modelId="{33EC6142-12A9-46E2-AD15-6C4E6D37C50F}" type="pres">
      <dgm:prSet presAssocID="{81B736A4-777B-4614-841F-611548B3635E}" presName="composite" presStyleCnt="0"/>
      <dgm:spPr/>
      <dgm:t>
        <a:bodyPr/>
        <a:lstStyle/>
        <a:p>
          <a:endParaRPr lang="en-US"/>
        </a:p>
      </dgm:t>
    </dgm:pt>
    <dgm:pt modelId="{07DDD11F-35BA-4E2E-A295-BE3EDCFB320D}" type="pres">
      <dgm:prSet presAssocID="{81B736A4-777B-4614-841F-611548B3635E}" presName="Child" presStyleLbl="revTx" presStyleIdx="1" presStyleCnt="4" custScaleX="125439" custScaleY="74724" custLinFactNeighborX="8007" custLinFactNeighborY="-221">
        <dgm:presLayoutVars>
          <dgm:chMax val="0"/>
          <dgm:chPref val="0"/>
          <dgm:bulletEnabled val="1"/>
        </dgm:presLayoutVars>
      </dgm:prSet>
      <dgm:spPr/>
      <dgm:t>
        <a:bodyPr/>
        <a:lstStyle/>
        <a:p>
          <a:endParaRPr lang="en-US"/>
        </a:p>
      </dgm:t>
    </dgm:pt>
    <dgm:pt modelId="{0651FCA2-7B6E-4602-BAE1-5004535F08AB}" type="pres">
      <dgm:prSet presAssocID="{E369672A-7E00-430F-A8B0-926CC93744A5}" presName="sibTrans" presStyleCnt="0"/>
      <dgm:spPr/>
      <dgm:t>
        <a:bodyPr/>
        <a:lstStyle/>
        <a:p>
          <a:endParaRPr lang="en-US"/>
        </a:p>
      </dgm:t>
    </dgm:pt>
    <dgm:pt modelId="{1E7C93C5-4379-41F5-AE19-9B4735343EE3}" type="pres">
      <dgm:prSet presAssocID="{08BA0942-F025-4ED8-A6D2-4BE3086091FC}" presName="ParentComposite" presStyleCnt="0"/>
      <dgm:spPr/>
      <dgm:t>
        <a:bodyPr/>
        <a:lstStyle/>
        <a:p>
          <a:endParaRPr lang="en-US"/>
        </a:p>
      </dgm:t>
    </dgm:pt>
    <dgm:pt modelId="{C311BA34-A071-4D86-ABD5-BA1CF71CA3A0}" type="pres">
      <dgm:prSet presAssocID="{08BA0942-F025-4ED8-A6D2-4BE3086091FC}" presName="Chord" presStyleLbl="bgShp" presStyleIdx="1" presStyleCnt="2" custLinFactY="15051" custLinFactNeighborX="-3933" custLinFactNeighborY="100000"/>
      <dgm:spPr/>
      <dgm:t>
        <a:bodyPr/>
        <a:lstStyle/>
        <a:p>
          <a:endParaRPr lang="en-US"/>
        </a:p>
      </dgm:t>
    </dgm:pt>
    <dgm:pt modelId="{C7D3144D-7B13-438B-91CE-FC26704DD4CD}" type="pres">
      <dgm:prSet presAssocID="{08BA0942-F025-4ED8-A6D2-4BE3086091FC}" presName="Pie" presStyleLbl="alignNode1" presStyleIdx="1" presStyleCnt="2" custLinFactY="43872" custLinFactNeighborX="-8972" custLinFactNeighborY="100000"/>
      <dgm:spPr/>
      <dgm:t>
        <a:bodyPr/>
        <a:lstStyle/>
        <a:p>
          <a:endParaRPr lang="en-US"/>
        </a:p>
      </dgm:t>
    </dgm:pt>
    <dgm:pt modelId="{E62EBAA5-13AC-4868-8CD6-32B922035558}" type="pres">
      <dgm:prSet presAssocID="{08BA0942-F025-4ED8-A6D2-4BE3086091FC}" presName="Parent" presStyleLbl="revTx" presStyleIdx="2" presStyleCnt="4">
        <dgm:presLayoutVars>
          <dgm:chMax val="1"/>
          <dgm:chPref val="1"/>
          <dgm:bulletEnabled val="1"/>
        </dgm:presLayoutVars>
      </dgm:prSet>
      <dgm:spPr/>
      <dgm:t>
        <a:bodyPr/>
        <a:lstStyle/>
        <a:p>
          <a:endParaRPr lang="en-US"/>
        </a:p>
      </dgm:t>
    </dgm:pt>
    <dgm:pt modelId="{BB4DC7B1-7E06-4092-B7D0-05AC97249314}" type="pres">
      <dgm:prSet presAssocID="{50E09289-B4D7-49A3-BCC9-3FF4E72F085C}" presName="negSibTrans" presStyleCnt="0"/>
      <dgm:spPr/>
      <dgm:t>
        <a:bodyPr/>
        <a:lstStyle/>
        <a:p>
          <a:endParaRPr lang="en-US"/>
        </a:p>
      </dgm:t>
    </dgm:pt>
    <dgm:pt modelId="{49247D4F-D79D-45BE-AE4C-A957D059B9A9}" type="pres">
      <dgm:prSet presAssocID="{08BA0942-F025-4ED8-A6D2-4BE3086091FC}" presName="composite" presStyleCnt="0"/>
      <dgm:spPr/>
      <dgm:t>
        <a:bodyPr/>
        <a:lstStyle/>
        <a:p>
          <a:endParaRPr lang="en-US"/>
        </a:p>
      </dgm:t>
    </dgm:pt>
    <dgm:pt modelId="{4F08A42A-234D-47BB-B56D-84C539858C6B}" type="pres">
      <dgm:prSet presAssocID="{08BA0942-F025-4ED8-A6D2-4BE3086091FC}" presName="Child" presStyleLbl="revTx" presStyleIdx="3" presStyleCnt="4" custScaleX="135342" custScaleY="73829" custLinFactNeighborY="-160">
        <dgm:presLayoutVars>
          <dgm:chMax val="0"/>
          <dgm:chPref val="0"/>
          <dgm:bulletEnabled val="1"/>
        </dgm:presLayoutVars>
      </dgm:prSet>
      <dgm:spPr/>
      <dgm:t>
        <a:bodyPr/>
        <a:lstStyle/>
        <a:p>
          <a:endParaRPr lang="en-US"/>
        </a:p>
      </dgm:t>
    </dgm:pt>
  </dgm:ptLst>
  <dgm:cxnLst>
    <dgm:cxn modelId="{2AB2A930-275C-45F3-B854-89EA44ED63A7}" srcId="{08BA0942-F025-4ED8-A6D2-4BE3086091FC}" destId="{B26FD39C-3C1B-47D1-B8E3-35479F0505B8}" srcOrd="0" destOrd="0" parTransId="{DA87585A-ADB7-44EC-ACB3-FC2559D4481A}" sibTransId="{50E09289-B4D7-49A3-BCC9-3FF4E72F085C}"/>
    <dgm:cxn modelId="{B4B74018-8C6F-084C-8D0B-028B72CADFA7}" type="presOf" srcId="{5C968556-7E88-43AE-9FF1-340AA3DE1042}" destId="{07DDD11F-35BA-4E2E-A295-BE3EDCFB320D}" srcOrd="0" destOrd="0" presId="urn:microsoft.com/office/officeart/2009/3/layout/PieProcess"/>
    <dgm:cxn modelId="{BFCEF37A-3A37-B849-8693-49443B64C6ED}" type="presOf" srcId="{1D5A072E-E3CC-45DE-8FA6-BAF01A540B55}" destId="{FC434DD9-50FA-4FCD-9C57-209FC29F1522}" srcOrd="0" destOrd="0" presId="urn:microsoft.com/office/officeart/2009/3/layout/PieProcess"/>
    <dgm:cxn modelId="{45DE7C08-84C5-7642-85E1-07C7ED81350E}" type="presOf" srcId="{08BA0942-F025-4ED8-A6D2-4BE3086091FC}" destId="{E62EBAA5-13AC-4868-8CD6-32B922035558}" srcOrd="0" destOrd="0" presId="urn:microsoft.com/office/officeart/2009/3/layout/PieProcess"/>
    <dgm:cxn modelId="{0C3C9EBD-5C05-4B75-A019-06CE48037C87}" srcId="{1D5A072E-E3CC-45DE-8FA6-BAF01A540B55}" destId="{08BA0942-F025-4ED8-A6D2-4BE3086091FC}" srcOrd="1" destOrd="0" parTransId="{5A060BD5-76A0-47D2-AA37-25C93EDF12A7}" sibTransId="{F06BF41A-AABD-4579-83C4-BD30FB191ADB}"/>
    <dgm:cxn modelId="{44B88202-1D2E-493E-BBF9-8D10FF9BA172}" srcId="{1D5A072E-E3CC-45DE-8FA6-BAF01A540B55}" destId="{81B736A4-777B-4614-841F-611548B3635E}" srcOrd="0" destOrd="0" parTransId="{23E11F55-2759-4FAB-97EB-610B8F87F304}" sibTransId="{E369672A-7E00-430F-A8B0-926CC93744A5}"/>
    <dgm:cxn modelId="{52549B36-AF14-D447-A6E8-A0E46D0FDB00}" type="presOf" srcId="{B26FD39C-3C1B-47D1-B8E3-35479F0505B8}" destId="{4F08A42A-234D-47BB-B56D-84C539858C6B}" srcOrd="0" destOrd="0" presId="urn:microsoft.com/office/officeart/2009/3/layout/PieProcess"/>
    <dgm:cxn modelId="{270DF50C-27AD-A74F-BF8B-AF1BE8D9DEF2}" type="presOf" srcId="{81B736A4-777B-4614-841F-611548B3635E}" destId="{586322CD-E446-4C1C-96B3-AD58C453DA74}" srcOrd="0" destOrd="0" presId="urn:microsoft.com/office/officeart/2009/3/layout/PieProcess"/>
    <dgm:cxn modelId="{8292CFDF-2398-483B-B76F-4E3D31DD6C08}" srcId="{81B736A4-777B-4614-841F-611548B3635E}" destId="{5C968556-7E88-43AE-9FF1-340AA3DE1042}" srcOrd="0" destOrd="0" parTransId="{9292988A-5DE8-48CD-99AD-808BD5B0644D}" sibTransId="{DF36F025-413E-4301-9E5E-595D71546E63}"/>
    <dgm:cxn modelId="{D4639DA0-4F89-3A4D-8C4C-E2B2214B5007}" type="presParOf" srcId="{FC434DD9-50FA-4FCD-9C57-209FC29F1522}" destId="{BE86E647-A8B4-45C1-911A-F9A8A37854A0}" srcOrd="0" destOrd="0" presId="urn:microsoft.com/office/officeart/2009/3/layout/PieProcess"/>
    <dgm:cxn modelId="{20FC41F3-4F7A-BB45-98CE-3566E6B0FB13}" type="presParOf" srcId="{BE86E647-A8B4-45C1-911A-F9A8A37854A0}" destId="{67D4ED16-562C-460D-8211-9043E9F81045}" srcOrd="0" destOrd="0" presId="urn:microsoft.com/office/officeart/2009/3/layout/PieProcess"/>
    <dgm:cxn modelId="{8BAC2442-3F8E-0240-9858-B55148C3FE8C}" type="presParOf" srcId="{BE86E647-A8B4-45C1-911A-F9A8A37854A0}" destId="{5B527930-3C3D-4B78-BCEF-95E41A4EF098}" srcOrd="1" destOrd="0" presId="urn:microsoft.com/office/officeart/2009/3/layout/PieProcess"/>
    <dgm:cxn modelId="{0A6BAA23-95D1-D04A-8D27-3F460E2F6205}" type="presParOf" srcId="{BE86E647-A8B4-45C1-911A-F9A8A37854A0}" destId="{586322CD-E446-4C1C-96B3-AD58C453DA74}" srcOrd="2" destOrd="0" presId="urn:microsoft.com/office/officeart/2009/3/layout/PieProcess"/>
    <dgm:cxn modelId="{286A6BF5-BE87-0D4C-A6C6-C89702C4CA23}" type="presParOf" srcId="{FC434DD9-50FA-4FCD-9C57-209FC29F1522}" destId="{A8D9B740-4129-4FFE-BF92-8E4A2206F9ED}" srcOrd="1" destOrd="0" presId="urn:microsoft.com/office/officeart/2009/3/layout/PieProcess"/>
    <dgm:cxn modelId="{91474280-FABD-D843-9EF4-5617FE6463FD}" type="presParOf" srcId="{FC434DD9-50FA-4FCD-9C57-209FC29F1522}" destId="{33EC6142-12A9-46E2-AD15-6C4E6D37C50F}" srcOrd="2" destOrd="0" presId="urn:microsoft.com/office/officeart/2009/3/layout/PieProcess"/>
    <dgm:cxn modelId="{CD79A3B5-6D86-3344-A6E6-6DE27D60E42E}" type="presParOf" srcId="{33EC6142-12A9-46E2-AD15-6C4E6D37C50F}" destId="{07DDD11F-35BA-4E2E-A295-BE3EDCFB320D}" srcOrd="0" destOrd="0" presId="urn:microsoft.com/office/officeart/2009/3/layout/PieProcess"/>
    <dgm:cxn modelId="{2DECE6F9-205C-B84D-8030-5FDDB557818E}" type="presParOf" srcId="{FC434DD9-50FA-4FCD-9C57-209FC29F1522}" destId="{0651FCA2-7B6E-4602-BAE1-5004535F08AB}" srcOrd="3" destOrd="0" presId="urn:microsoft.com/office/officeart/2009/3/layout/PieProcess"/>
    <dgm:cxn modelId="{650DA546-7A40-E54D-B3FA-AAC33FBE223D}" type="presParOf" srcId="{FC434DD9-50FA-4FCD-9C57-209FC29F1522}" destId="{1E7C93C5-4379-41F5-AE19-9B4735343EE3}" srcOrd="4" destOrd="0" presId="urn:microsoft.com/office/officeart/2009/3/layout/PieProcess"/>
    <dgm:cxn modelId="{FC4FB14E-CB75-5940-A12C-47E4B01DADEB}" type="presParOf" srcId="{1E7C93C5-4379-41F5-AE19-9B4735343EE3}" destId="{C311BA34-A071-4D86-ABD5-BA1CF71CA3A0}" srcOrd="0" destOrd="0" presId="urn:microsoft.com/office/officeart/2009/3/layout/PieProcess"/>
    <dgm:cxn modelId="{13FFEE8F-FB3F-8741-B99D-9AA2ABE5D029}" type="presParOf" srcId="{1E7C93C5-4379-41F5-AE19-9B4735343EE3}" destId="{C7D3144D-7B13-438B-91CE-FC26704DD4CD}" srcOrd="1" destOrd="0" presId="urn:microsoft.com/office/officeart/2009/3/layout/PieProcess"/>
    <dgm:cxn modelId="{44F7E629-5F9A-834A-B3DF-6866906AAC6D}" type="presParOf" srcId="{1E7C93C5-4379-41F5-AE19-9B4735343EE3}" destId="{E62EBAA5-13AC-4868-8CD6-32B922035558}" srcOrd="2" destOrd="0" presId="urn:microsoft.com/office/officeart/2009/3/layout/PieProcess"/>
    <dgm:cxn modelId="{A1DE2A0C-E3AE-FA4D-9543-B2A5895459FA}" type="presParOf" srcId="{FC434DD9-50FA-4FCD-9C57-209FC29F1522}" destId="{BB4DC7B1-7E06-4092-B7D0-05AC97249314}" srcOrd="5" destOrd="0" presId="urn:microsoft.com/office/officeart/2009/3/layout/PieProcess"/>
    <dgm:cxn modelId="{50B8B3E4-D904-7E4C-978C-335346727BC1}" type="presParOf" srcId="{FC434DD9-50FA-4FCD-9C57-209FC29F1522}" destId="{49247D4F-D79D-45BE-AE4C-A957D059B9A9}" srcOrd="6" destOrd="0" presId="urn:microsoft.com/office/officeart/2009/3/layout/PieProcess"/>
    <dgm:cxn modelId="{4FAFF2BC-5D9B-4546-81EA-7ED91B28A41B}" type="presParOf" srcId="{49247D4F-D79D-45BE-AE4C-A957D059B9A9}" destId="{4F08A42A-234D-47BB-B56D-84C539858C6B}"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21C0D2-CCD4-4792-BC11-F2E526C60A78}" type="doc">
      <dgm:prSet loTypeId="urn:microsoft.com/office/officeart/2009/3/layout/StepUpProcess" loCatId="process" qsTypeId="urn:microsoft.com/office/officeart/2005/8/quickstyle/simple1" qsCatId="simple" csTypeId="urn:microsoft.com/office/officeart/2005/8/colors/colorful4" csCatId="colorful" phldr="1"/>
      <dgm:spPr/>
      <dgm:t>
        <a:bodyPr/>
        <a:lstStyle/>
        <a:p>
          <a:endParaRPr lang="en-US"/>
        </a:p>
      </dgm:t>
    </dgm:pt>
    <dgm:pt modelId="{04349128-4E05-410D-A3D9-3F96C405CB64}">
      <dgm:prSet phldrT="[Text]" custT="1"/>
      <dgm:spPr/>
      <dgm:t>
        <a:bodyPr/>
        <a:lstStyle/>
        <a:p>
          <a:pPr algn="l"/>
          <a:r>
            <a:rPr lang="en-US" sz="1600" b="1" smtClean="0">
              <a:solidFill>
                <a:schemeClr val="tx2"/>
              </a:solidFill>
              <a:latin typeface="+mj-lt"/>
            </a:rPr>
            <a:t>Daily</a:t>
          </a:r>
          <a:endParaRPr lang="en-US" sz="1600" b="1" dirty="0">
            <a:solidFill>
              <a:schemeClr val="tx2"/>
            </a:solidFill>
            <a:latin typeface="+mj-lt"/>
          </a:endParaRPr>
        </a:p>
      </dgm:t>
    </dgm:pt>
    <dgm:pt modelId="{393FAEC5-ADCB-4DBD-A896-A390379741A8}" type="parTrans" cxnId="{47E9F72C-A951-40B5-84C2-96CEAA298C11}">
      <dgm:prSet/>
      <dgm:spPr/>
      <dgm:t>
        <a:bodyPr/>
        <a:lstStyle/>
        <a:p>
          <a:pPr algn="l"/>
          <a:endParaRPr lang="en-US" sz="1400">
            <a:solidFill>
              <a:schemeClr val="tx2"/>
            </a:solidFill>
          </a:endParaRPr>
        </a:p>
      </dgm:t>
    </dgm:pt>
    <dgm:pt modelId="{F54D0D51-C566-47EA-876D-1A3B72663F91}" type="sibTrans" cxnId="{47E9F72C-A951-40B5-84C2-96CEAA298C11}">
      <dgm:prSet/>
      <dgm:spPr/>
      <dgm:t>
        <a:bodyPr/>
        <a:lstStyle/>
        <a:p>
          <a:pPr algn="l"/>
          <a:endParaRPr lang="en-US" sz="1400">
            <a:solidFill>
              <a:schemeClr val="tx2"/>
            </a:solidFill>
          </a:endParaRPr>
        </a:p>
      </dgm:t>
    </dgm:pt>
    <dgm:pt modelId="{59E59866-0F69-4361-B8E1-B60C48A6CC71}">
      <dgm:prSet phldrT="[Text]" custT="1"/>
      <dgm:spPr/>
      <dgm:t>
        <a:bodyPr/>
        <a:lstStyle/>
        <a:p>
          <a:pPr algn="l"/>
          <a:r>
            <a:rPr lang="en-US" sz="1100" smtClean="0">
              <a:solidFill>
                <a:schemeClr val="tx2"/>
              </a:solidFill>
            </a:rPr>
            <a:t>Scrum</a:t>
          </a:r>
          <a:endParaRPr lang="en-US" sz="1100" dirty="0">
            <a:solidFill>
              <a:schemeClr val="tx2"/>
            </a:solidFill>
          </a:endParaRPr>
        </a:p>
      </dgm:t>
    </dgm:pt>
    <dgm:pt modelId="{C791D79E-A39A-492D-92F6-862CD638F00B}" type="parTrans" cxnId="{94BE10E7-8E06-464B-9907-B0B9524B413A}">
      <dgm:prSet/>
      <dgm:spPr/>
      <dgm:t>
        <a:bodyPr/>
        <a:lstStyle/>
        <a:p>
          <a:pPr algn="l"/>
          <a:endParaRPr lang="en-US" sz="1400">
            <a:solidFill>
              <a:schemeClr val="tx2"/>
            </a:solidFill>
          </a:endParaRPr>
        </a:p>
      </dgm:t>
    </dgm:pt>
    <dgm:pt modelId="{BBAFFF9E-02EC-4DCD-BE85-B01A29F76CB1}" type="sibTrans" cxnId="{94BE10E7-8E06-464B-9907-B0B9524B413A}">
      <dgm:prSet/>
      <dgm:spPr/>
      <dgm:t>
        <a:bodyPr/>
        <a:lstStyle/>
        <a:p>
          <a:pPr algn="l"/>
          <a:endParaRPr lang="en-US" sz="1400">
            <a:solidFill>
              <a:schemeClr val="tx2"/>
            </a:solidFill>
          </a:endParaRPr>
        </a:p>
      </dgm:t>
    </dgm:pt>
    <dgm:pt modelId="{DE401DC0-0B28-42FF-8734-64979C26B888}">
      <dgm:prSet phldrT="[Text]" custT="1"/>
      <dgm:spPr/>
      <dgm:t>
        <a:bodyPr/>
        <a:lstStyle/>
        <a:p>
          <a:pPr algn="l"/>
          <a:r>
            <a:rPr lang="en-US" sz="1600" b="1" smtClean="0">
              <a:solidFill>
                <a:schemeClr val="tx2"/>
              </a:solidFill>
              <a:latin typeface="+mj-lt"/>
            </a:rPr>
            <a:t>Weekly</a:t>
          </a:r>
          <a:endParaRPr lang="en-US" sz="1600" b="1" dirty="0">
            <a:solidFill>
              <a:schemeClr val="tx2"/>
            </a:solidFill>
            <a:latin typeface="+mj-lt"/>
          </a:endParaRPr>
        </a:p>
      </dgm:t>
    </dgm:pt>
    <dgm:pt modelId="{906BAE9D-955C-47A0-B1E5-66FBA3DB776F}" type="parTrans" cxnId="{9401E624-5648-4B85-87E2-775D56C3A345}">
      <dgm:prSet/>
      <dgm:spPr/>
      <dgm:t>
        <a:bodyPr/>
        <a:lstStyle/>
        <a:p>
          <a:pPr algn="l"/>
          <a:endParaRPr lang="en-US" sz="1400">
            <a:solidFill>
              <a:schemeClr val="tx2"/>
            </a:solidFill>
          </a:endParaRPr>
        </a:p>
      </dgm:t>
    </dgm:pt>
    <dgm:pt modelId="{5A341B34-1FB3-4C8C-9B1D-EEC36CEF1711}" type="sibTrans" cxnId="{9401E624-5648-4B85-87E2-775D56C3A345}">
      <dgm:prSet/>
      <dgm:spPr/>
      <dgm:t>
        <a:bodyPr/>
        <a:lstStyle/>
        <a:p>
          <a:pPr algn="l"/>
          <a:endParaRPr lang="en-US" sz="1400">
            <a:solidFill>
              <a:schemeClr val="tx2"/>
            </a:solidFill>
          </a:endParaRPr>
        </a:p>
      </dgm:t>
    </dgm:pt>
    <dgm:pt modelId="{F8D3B0E4-144F-4945-9D52-3F38F09B6889}">
      <dgm:prSet phldrT="[Text]" custT="1"/>
      <dgm:spPr/>
      <dgm:t>
        <a:bodyPr/>
        <a:lstStyle/>
        <a:p>
          <a:pPr algn="l"/>
          <a:r>
            <a:rPr lang="en-US" sz="1100" dirty="0" smtClean="0">
              <a:solidFill>
                <a:schemeClr val="tx2"/>
              </a:solidFill>
            </a:rPr>
            <a:t>Mid-Iteration Demos</a:t>
          </a:r>
          <a:endParaRPr lang="en-US" sz="1100" dirty="0">
            <a:solidFill>
              <a:schemeClr val="tx2"/>
            </a:solidFill>
          </a:endParaRPr>
        </a:p>
      </dgm:t>
    </dgm:pt>
    <dgm:pt modelId="{473668E9-9F42-4684-A4BE-6D421AC49F45}" type="parTrans" cxnId="{E9DC2C6D-38B6-4720-BECB-F5FAA01C9D9D}">
      <dgm:prSet/>
      <dgm:spPr/>
      <dgm:t>
        <a:bodyPr/>
        <a:lstStyle/>
        <a:p>
          <a:pPr algn="l"/>
          <a:endParaRPr lang="en-US" sz="1400">
            <a:solidFill>
              <a:schemeClr val="tx2"/>
            </a:solidFill>
          </a:endParaRPr>
        </a:p>
      </dgm:t>
    </dgm:pt>
    <dgm:pt modelId="{FB3EE6C0-0A13-4BA0-9434-2CD89ACBA62D}" type="sibTrans" cxnId="{E9DC2C6D-38B6-4720-BECB-F5FAA01C9D9D}">
      <dgm:prSet/>
      <dgm:spPr/>
      <dgm:t>
        <a:bodyPr/>
        <a:lstStyle/>
        <a:p>
          <a:pPr algn="l"/>
          <a:endParaRPr lang="en-US" sz="1400">
            <a:solidFill>
              <a:schemeClr val="tx2"/>
            </a:solidFill>
          </a:endParaRPr>
        </a:p>
      </dgm:t>
    </dgm:pt>
    <dgm:pt modelId="{8A103810-8EAA-4027-A1A3-72E5C811384B}">
      <dgm:prSet phldrT="[Text]" custT="1"/>
      <dgm:spPr/>
      <dgm:t>
        <a:bodyPr/>
        <a:lstStyle/>
        <a:p>
          <a:pPr algn="l"/>
          <a:r>
            <a:rPr lang="en-US" sz="1600" b="1" dirty="0" smtClean="0">
              <a:solidFill>
                <a:schemeClr val="tx2"/>
              </a:solidFill>
              <a:latin typeface="+mj-lt"/>
            </a:rPr>
            <a:t>Iteration</a:t>
          </a:r>
          <a:endParaRPr lang="en-US" sz="1600" b="1" dirty="0">
            <a:solidFill>
              <a:schemeClr val="tx2"/>
            </a:solidFill>
            <a:latin typeface="+mj-lt"/>
          </a:endParaRPr>
        </a:p>
      </dgm:t>
    </dgm:pt>
    <dgm:pt modelId="{3D81EB18-19A8-42C4-BC17-F71025F07D82}" type="parTrans" cxnId="{81F73553-9BBA-4E94-A3A3-23DBD3549D5A}">
      <dgm:prSet/>
      <dgm:spPr/>
      <dgm:t>
        <a:bodyPr/>
        <a:lstStyle/>
        <a:p>
          <a:pPr algn="l"/>
          <a:endParaRPr lang="en-US" sz="1400">
            <a:solidFill>
              <a:schemeClr val="tx2"/>
            </a:solidFill>
          </a:endParaRPr>
        </a:p>
      </dgm:t>
    </dgm:pt>
    <dgm:pt modelId="{D833658C-51F6-41D5-94E8-3D5FA67FA03E}" type="sibTrans" cxnId="{81F73553-9BBA-4E94-A3A3-23DBD3549D5A}">
      <dgm:prSet/>
      <dgm:spPr/>
      <dgm:t>
        <a:bodyPr/>
        <a:lstStyle/>
        <a:p>
          <a:pPr algn="l"/>
          <a:endParaRPr lang="en-US" sz="1400">
            <a:solidFill>
              <a:schemeClr val="tx2"/>
            </a:solidFill>
          </a:endParaRPr>
        </a:p>
      </dgm:t>
    </dgm:pt>
    <dgm:pt modelId="{4C6B2E36-D1B0-4560-AB0D-BE3B8F586CB9}">
      <dgm:prSet phldrT="[Text]" custT="1"/>
      <dgm:spPr/>
      <dgm:t>
        <a:bodyPr/>
        <a:lstStyle/>
        <a:p>
          <a:pPr algn="l"/>
          <a:r>
            <a:rPr lang="en-US" sz="1100" dirty="0" smtClean="0">
              <a:solidFill>
                <a:schemeClr val="tx2"/>
              </a:solidFill>
            </a:rPr>
            <a:t>Iteration/Sprint Demo</a:t>
          </a:r>
          <a:endParaRPr lang="en-US" sz="1100" dirty="0">
            <a:solidFill>
              <a:schemeClr val="tx2"/>
            </a:solidFill>
          </a:endParaRPr>
        </a:p>
      </dgm:t>
    </dgm:pt>
    <dgm:pt modelId="{05C1BE0D-BB90-444B-9AD0-3367C940782C}" type="parTrans" cxnId="{546002C2-9BCA-4A6A-879E-C68BBD96401A}">
      <dgm:prSet/>
      <dgm:spPr/>
      <dgm:t>
        <a:bodyPr/>
        <a:lstStyle/>
        <a:p>
          <a:pPr algn="l"/>
          <a:endParaRPr lang="en-US" sz="1400">
            <a:solidFill>
              <a:schemeClr val="tx2"/>
            </a:solidFill>
          </a:endParaRPr>
        </a:p>
      </dgm:t>
    </dgm:pt>
    <dgm:pt modelId="{0C1C00A4-5488-44E1-A2E7-AA2FC8F9F73C}" type="sibTrans" cxnId="{546002C2-9BCA-4A6A-879E-C68BBD96401A}">
      <dgm:prSet/>
      <dgm:spPr/>
      <dgm:t>
        <a:bodyPr/>
        <a:lstStyle/>
        <a:p>
          <a:pPr algn="l"/>
          <a:endParaRPr lang="en-US" sz="1400">
            <a:solidFill>
              <a:schemeClr val="tx2"/>
            </a:solidFill>
          </a:endParaRPr>
        </a:p>
      </dgm:t>
    </dgm:pt>
    <dgm:pt modelId="{F44E0DD0-31B5-45D7-9CC0-991620FDBF02}">
      <dgm:prSet phldrT="[Text]" custT="1"/>
      <dgm:spPr/>
      <dgm:t>
        <a:bodyPr/>
        <a:lstStyle/>
        <a:p>
          <a:pPr algn="l"/>
          <a:r>
            <a:rPr lang="en-US" sz="1050" dirty="0" smtClean="0">
              <a:solidFill>
                <a:schemeClr val="tx2"/>
              </a:solidFill>
            </a:rPr>
            <a:t>Scrum</a:t>
          </a:r>
          <a:r>
            <a:rPr lang="en-US" sz="1100" dirty="0" smtClean="0">
              <a:solidFill>
                <a:schemeClr val="tx2"/>
              </a:solidFill>
            </a:rPr>
            <a:t> of Scrums</a:t>
          </a:r>
          <a:endParaRPr lang="en-US" sz="1100" dirty="0">
            <a:solidFill>
              <a:schemeClr val="tx2"/>
            </a:solidFill>
          </a:endParaRPr>
        </a:p>
      </dgm:t>
    </dgm:pt>
    <dgm:pt modelId="{FD667022-83E0-4F74-9E8F-6951089CBE1B}" type="parTrans" cxnId="{B3481221-6DFA-4914-B9F5-E94311CBA279}">
      <dgm:prSet/>
      <dgm:spPr/>
      <dgm:t>
        <a:bodyPr/>
        <a:lstStyle/>
        <a:p>
          <a:pPr algn="l"/>
          <a:endParaRPr lang="en-US" sz="1400">
            <a:solidFill>
              <a:schemeClr val="tx2"/>
            </a:solidFill>
          </a:endParaRPr>
        </a:p>
      </dgm:t>
    </dgm:pt>
    <dgm:pt modelId="{2B4A3207-3086-4214-A997-CF3431548F0D}" type="sibTrans" cxnId="{B3481221-6DFA-4914-B9F5-E94311CBA279}">
      <dgm:prSet/>
      <dgm:spPr/>
      <dgm:t>
        <a:bodyPr/>
        <a:lstStyle/>
        <a:p>
          <a:pPr algn="l"/>
          <a:endParaRPr lang="en-US" sz="1400">
            <a:solidFill>
              <a:schemeClr val="tx2"/>
            </a:solidFill>
          </a:endParaRPr>
        </a:p>
      </dgm:t>
    </dgm:pt>
    <dgm:pt modelId="{4BDD2FF7-BFB0-4AD3-BDAC-E7D7AD3AC7AD}">
      <dgm:prSet phldrT="[Text]" custT="1"/>
      <dgm:spPr/>
      <dgm:t>
        <a:bodyPr/>
        <a:lstStyle/>
        <a:p>
          <a:pPr algn="l"/>
          <a:r>
            <a:rPr lang="en-US" sz="1100" smtClean="0">
              <a:solidFill>
                <a:schemeClr val="tx2"/>
              </a:solidFill>
            </a:rPr>
            <a:t>Risk Management</a:t>
          </a:r>
          <a:endParaRPr lang="en-US" sz="1100" dirty="0">
            <a:solidFill>
              <a:schemeClr val="tx2"/>
            </a:solidFill>
          </a:endParaRPr>
        </a:p>
      </dgm:t>
    </dgm:pt>
    <dgm:pt modelId="{066560B7-EA1F-43E4-993D-B22CD8B7DD6E}" type="parTrans" cxnId="{1A6DA70C-012D-4F7E-94CA-D64F2477957D}">
      <dgm:prSet/>
      <dgm:spPr/>
      <dgm:t>
        <a:bodyPr/>
        <a:lstStyle/>
        <a:p>
          <a:pPr algn="l"/>
          <a:endParaRPr lang="en-US" sz="1400">
            <a:solidFill>
              <a:schemeClr val="tx2"/>
            </a:solidFill>
          </a:endParaRPr>
        </a:p>
      </dgm:t>
    </dgm:pt>
    <dgm:pt modelId="{BB5E32A7-2ACF-4B82-9A2E-FB1E589939CA}" type="sibTrans" cxnId="{1A6DA70C-012D-4F7E-94CA-D64F2477957D}">
      <dgm:prSet/>
      <dgm:spPr/>
      <dgm:t>
        <a:bodyPr/>
        <a:lstStyle/>
        <a:p>
          <a:pPr algn="l"/>
          <a:endParaRPr lang="en-US" sz="1400">
            <a:solidFill>
              <a:schemeClr val="tx2"/>
            </a:solidFill>
          </a:endParaRPr>
        </a:p>
      </dgm:t>
    </dgm:pt>
    <dgm:pt modelId="{364FA0E7-D04C-47DC-A4CD-AB233E656D9F}">
      <dgm:prSet phldrT="[Text]" custT="1"/>
      <dgm:spPr/>
      <dgm:t>
        <a:bodyPr/>
        <a:lstStyle/>
        <a:p>
          <a:pPr algn="l"/>
          <a:r>
            <a:rPr lang="en-US" sz="1600" b="1" smtClean="0">
              <a:solidFill>
                <a:schemeClr val="tx2"/>
              </a:solidFill>
              <a:latin typeface="+mj-lt"/>
            </a:rPr>
            <a:t>Monthly</a:t>
          </a:r>
          <a:endParaRPr lang="en-US" sz="1600" b="1" dirty="0">
            <a:solidFill>
              <a:schemeClr val="tx2"/>
            </a:solidFill>
            <a:latin typeface="+mj-lt"/>
          </a:endParaRPr>
        </a:p>
      </dgm:t>
    </dgm:pt>
    <dgm:pt modelId="{28A22522-11AF-4315-97F3-E11C14721908}" type="parTrans" cxnId="{317FA3C7-5AC7-4A12-AB4F-F8B403ADEDB9}">
      <dgm:prSet/>
      <dgm:spPr/>
      <dgm:t>
        <a:bodyPr/>
        <a:lstStyle/>
        <a:p>
          <a:pPr algn="l"/>
          <a:endParaRPr lang="en-US" sz="1400">
            <a:solidFill>
              <a:schemeClr val="tx2"/>
            </a:solidFill>
          </a:endParaRPr>
        </a:p>
      </dgm:t>
    </dgm:pt>
    <dgm:pt modelId="{0E7E5B1B-E491-457A-9F5E-BA136716248D}" type="sibTrans" cxnId="{317FA3C7-5AC7-4A12-AB4F-F8B403ADEDB9}">
      <dgm:prSet/>
      <dgm:spPr/>
      <dgm:t>
        <a:bodyPr/>
        <a:lstStyle/>
        <a:p>
          <a:pPr algn="l"/>
          <a:endParaRPr lang="en-US" sz="1400">
            <a:solidFill>
              <a:schemeClr val="tx2"/>
            </a:solidFill>
          </a:endParaRPr>
        </a:p>
      </dgm:t>
    </dgm:pt>
    <dgm:pt modelId="{7C634157-ACD9-4437-9436-94FB82905B5C}">
      <dgm:prSet phldrT="[Text]" custT="1"/>
      <dgm:spPr/>
      <dgm:t>
        <a:bodyPr/>
        <a:lstStyle/>
        <a:p>
          <a:pPr algn="l"/>
          <a:r>
            <a:rPr lang="en-US" sz="1100" smtClean="0">
              <a:solidFill>
                <a:schemeClr val="tx2"/>
              </a:solidFill>
            </a:rPr>
            <a:t>Engagement Review</a:t>
          </a:r>
          <a:endParaRPr lang="en-US" sz="1100" dirty="0">
            <a:solidFill>
              <a:schemeClr val="tx2"/>
            </a:solidFill>
          </a:endParaRPr>
        </a:p>
      </dgm:t>
    </dgm:pt>
    <dgm:pt modelId="{4757D36A-6333-4574-A7CF-58F011FC7670}" type="parTrans" cxnId="{BBF51CAA-024C-4549-93FE-38F473A22041}">
      <dgm:prSet/>
      <dgm:spPr/>
      <dgm:t>
        <a:bodyPr/>
        <a:lstStyle/>
        <a:p>
          <a:pPr algn="l"/>
          <a:endParaRPr lang="en-US" sz="1400">
            <a:solidFill>
              <a:schemeClr val="tx2"/>
            </a:solidFill>
          </a:endParaRPr>
        </a:p>
      </dgm:t>
    </dgm:pt>
    <dgm:pt modelId="{C62FCD0F-DA66-4993-8F48-11F7BD9A694E}" type="sibTrans" cxnId="{BBF51CAA-024C-4549-93FE-38F473A22041}">
      <dgm:prSet/>
      <dgm:spPr/>
      <dgm:t>
        <a:bodyPr/>
        <a:lstStyle/>
        <a:p>
          <a:pPr algn="l"/>
          <a:endParaRPr lang="en-US" sz="1400">
            <a:solidFill>
              <a:schemeClr val="tx2"/>
            </a:solidFill>
          </a:endParaRPr>
        </a:p>
      </dgm:t>
    </dgm:pt>
    <dgm:pt modelId="{9E9B8673-381C-430A-B804-FAD4FB3C331A}">
      <dgm:prSet phldrT="[Text]" custT="1"/>
      <dgm:spPr/>
      <dgm:t>
        <a:bodyPr/>
        <a:lstStyle/>
        <a:p>
          <a:pPr algn="l"/>
          <a:r>
            <a:rPr lang="en-US" sz="1600" b="1" smtClean="0">
              <a:solidFill>
                <a:schemeClr val="tx2"/>
              </a:solidFill>
              <a:latin typeface="+mj-lt"/>
            </a:rPr>
            <a:t>Quarterly</a:t>
          </a:r>
          <a:endParaRPr lang="en-US" sz="1600" b="1" dirty="0">
            <a:solidFill>
              <a:schemeClr val="tx2"/>
            </a:solidFill>
            <a:latin typeface="+mj-lt"/>
          </a:endParaRPr>
        </a:p>
      </dgm:t>
    </dgm:pt>
    <dgm:pt modelId="{90A7B6E9-0940-4D74-80F8-B4C158922D88}" type="parTrans" cxnId="{A390C259-55FF-4490-8DD2-77929717EEA0}">
      <dgm:prSet/>
      <dgm:spPr/>
      <dgm:t>
        <a:bodyPr/>
        <a:lstStyle/>
        <a:p>
          <a:pPr algn="l"/>
          <a:endParaRPr lang="en-US" sz="1400">
            <a:solidFill>
              <a:schemeClr val="tx2"/>
            </a:solidFill>
          </a:endParaRPr>
        </a:p>
      </dgm:t>
    </dgm:pt>
    <dgm:pt modelId="{2BC6B3FD-96BC-4240-8F37-C090427371D4}" type="sibTrans" cxnId="{A390C259-55FF-4490-8DD2-77929717EEA0}">
      <dgm:prSet/>
      <dgm:spPr/>
      <dgm:t>
        <a:bodyPr/>
        <a:lstStyle/>
        <a:p>
          <a:pPr algn="l"/>
          <a:endParaRPr lang="en-US" sz="1400">
            <a:solidFill>
              <a:schemeClr val="tx2"/>
            </a:solidFill>
          </a:endParaRPr>
        </a:p>
      </dgm:t>
    </dgm:pt>
    <dgm:pt modelId="{097CA6DE-4141-4743-BC52-07E3CAEF12EF}">
      <dgm:prSet phldrT="[Text]" custT="1"/>
      <dgm:spPr/>
      <dgm:t>
        <a:bodyPr/>
        <a:lstStyle/>
        <a:p>
          <a:pPr algn="l"/>
          <a:r>
            <a:rPr lang="en-US" sz="1100" dirty="0" smtClean="0">
              <a:solidFill>
                <a:schemeClr val="tx2"/>
              </a:solidFill>
            </a:rPr>
            <a:t>Customer Satisfaction Survey</a:t>
          </a:r>
          <a:endParaRPr lang="en-US" sz="1100" dirty="0">
            <a:solidFill>
              <a:schemeClr val="tx2"/>
            </a:solidFill>
          </a:endParaRPr>
        </a:p>
      </dgm:t>
    </dgm:pt>
    <dgm:pt modelId="{5439354C-7883-4719-B684-C4DC0F1E70FE}" type="parTrans" cxnId="{D28B7896-C160-4F76-B8AA-268043F8DA4D}">
      <dgm:prSet/>
      <dgm:spPr/>
      <dgm:t>
        <a:bodyPr/>
        <a:lstStyle/>
        <a:p>
          <a:pPr algn="l"/>
          <a:endParaRPr lang="en-US" sz="1400">
            <a:solidFill>
              <a:schemeClr val="tx2"/>
            </a:solidFill>
          </a:endParaRPr>
        </a:p>
      </dgm:t>
    </dgm:pt>
    <dgm:pt modelId="{9B73E78F-6216-45AE-AED1-B4D81FD83519}" type="sibTrans" cxnId="{D28B7896-C160-4F76-B8AA-268043F8DA4D}">
      <dgm:prSet/>
      <dgm:spPr/>
      <dgm:t>
        <a:bodyPr/>
        <a:lstStyle/>
        <a:p>
          <a:pPr algn="l"/>
          <a:endParaRPr lang="en-US" sz="1400">
            <a:solidFill>
              <a:schemeClr val="tx2"/>
            </a:solidFill>
          </a:endParaRPr>
        </a:p>
      </dgm:t>
    </dgm:pt>
    <dgm:pt modelId="{F3AEA492-7BEB-4095-A0E8-EA1143C8D3FD}">
      <dgm:prSet phldrT="[Text]" custT="1"/>
      <dgm:spPr/>
      <dgm:t>
        <a:bodyPr/>
        <a:lstStyle/>
        <a:p>
          <a:pPr algn="l"/>
          <a:r>
            <a:rPr lang="en-US" sz="1100" smtClean="0">
              <a:solidFill>
                <a:schemeClr val="tx2"/>
              </a:solidFill>
            </a:rPr>
            <a:t>Weekly Status Tracking</a:t>
          </a:r>
          <a:endParaRPr lang="en-US" sz="1100" dirty="0">
            <a:solidFill>
              <a:schemeClr val="tx2"/>
            </a:solidFill>
          </a:endParaRPr>
        </a:p>
      </dgm:t>
    </dgm:pt>
    <dgm:pt modelId="{949E43F2-143B-4815-BC87-18315CA5B4D0}" type="parTrans" cxnId="{662B244A-3F0D-4AD4-8E2C-7189497BB0DD}">
      <dgm:prSet/>
      <dgm:spPr/>
      <dgm:t>
        <a:bodyPr/>
        <a:lstStyle/>
        <a:p>
          <a:pPr algn="l"/>
          <a:endParaRPr lang="en-US" sz="1400">
            <a:solidFill>
              <a:schemeClr val="tx2"/>
            </a:solidFill>
          </a:endParaRPr>
        </a:p>
      </dgm:t>
    </dgm:pt>
    <dgm:pt modelId="{68974727-9E3A-4340-A682-BA16F30C089C}" type="sibTrans" cxnId="{662B244A-3F0D-4AD4-8E2C-7189497BB0DD}">
      <dgm:prSet/>
      <dgm:spPr/>
      <dgm:t>
        <a:bodyPr/>
        <a:lstStyle/>
        <a:p>
          <a:pPr algn="l"/>
          <a:endParaRPr lang="en-US" sz="1400">
            <a:solidFill>
              <a:schemeClr val="tx2"/>
            </a:solidFill>
          </a:endParaRPr>
        </a:p>
      </dgm:t>
    </dgm:pt>
    <dgm:pt modelId="{5C529B23-06A8-471F-9E68-DBC06D9C6A44}">
      <dgm:prSet phldrT="[Text]" custT="1"/>
      <dgm:spPr/>
      <dgm:t>
        <a:bodyPr/>
        <a:lstStyle/>
        <a:p>
          <a:pPr algn="l"/>
          <a:r>
            <a:rPr lang="en-US" sz="1100" smtClean="0">
              <a:solidFill>
                <a:schemeClr val="tx2"/>
              </a:solidFill>
            </a:rPr>
            <a:t>Updates</a:t>
          </a:r>
          <a:endParaRPr lang="en-US" sz="1100" dirty="0">
            <a:solidFill>
              <a:schemeClr val="tx2"/>
            </a:solidFill>
          </a:endParaRPr>
        </a:p>
      </dgm:t>
    </dgm:pt>
    <dgm:pt modelId="{41E6EE92-B840-4A77-BA38-94A05B893E1B}" type="parTrans" cxnId="{4DAA35AE-D6B6-4447-B2BF-B7CEF7286FB0}">
      <dgm:prSet/>
      <dgm:spPr/>
      <dgm:t>
        <a:bodyPr/>
        <a:lstStyle/>
        <a:p>
          <a:pPr algn="l"/>
          <a:endParaRPr lang="en-US" sz="1400">
            <a:solidFill>
              <a:schemeClr val="tx2"/>
            </a:solidFill>
          </a:endParaRPr>
        </a:p>
      </dgm:t>
    </dgm:pt>
    <dgm:pt modelId="{98BBD736-F480-4A04-9EEC-950783755BC0}" type="sibTrans" cxnId="{4DAA35AE-D6B6-4447-B2BF-B7CEF7286FB0}">
      <dgm:prSet/>
      <dgm:spPr/>
      <dgm:t>
        <a:bodyPr/>
        <a:lstStyle/>
        <a:p>
          <a:pPr algn="l"/>
          <a:endParaRPr lang="en-US" sz="1400">
            <a:solidFill>
              <a:schemeClr val="tx2"/>
            </a:solidFill>
          </a:endParaRPr>
        </a:p>
      </dgm:t>
    </dgm:pt>
    <dgm:pt modelId="{6A937093-CD0E-43CE-AA6E-B0A66F1B981B}">
      <dgm:prSet phldrT="[Text]" custT="1"/>
      <dgm:spPr/>
      <dgm:t>
        <a:bodyPr/>
        <a:lstStyle/>
        <a:p>
          <a:pPr algn="l"/>
          <a:r>
            <a:rPr lang="en-US" sz="1100" smtClean="0">
              <a:solidFill>
                <a:schemeClr val="tx2"/>
              </a:solidFill>
            </a:rPr>
            <a:t>Retrospective</a:t>
          </a:r>
          <a:endParaRPr lang="en-US" sz="1100" dirty="0">
            <a:solidFill>
              <a:schemeClr val="tx2"/>
            </a:solidFill>
          </a:endParaRPr>
        </a:p>
      </dgm:t>
    </dgm:pt>
    <dgm:pt modelId="{B6407DFD-6FC2-44BF-8D2D-7925FBFB72F0}" type="parTrans" cxnId="{4001F64B-1F62-4B64-A481-087899CD4F9C}">
      <dgm:prSet/>
      <dgm:spPr/>
      <dgm:t>
        <a:bodyPr/>
        <a:lstStyle/>
        <a:p>
          <a:pPr algn="l"/>
          <a:endParaRPr lang="en-US" sz="1400">
            <a:solidFill>
              <a:schemeClr val="tx2"/>
            </a:solidFill>
          </a:endParaRPr>
        </a:p>
      </dgm:t>
    </dgm:pt>
    <dgm:pt modelId="{BE816066-6996-48F4-A20D-853EB67CC77A}" type="sibTrans" cxnId="{4001F64B-1F62-4B64-A481-087899CD4F9C}">
      <dgm:prSet/>
      <dgm:spPr/>
      <dgm:t>
        <a:bodyPr/>
        <a:lstStyle/>
        <a:p>
          <a:pPr algn="l"/>
          <a:endParaRPr lang="en-US" sz="1400">
            <a:solidFill>
              <a:schemeClr val="tx2"/>
            </a:solidFill>
          </a:endParaRPr>
        </a:p>
      </dgm:t>
    </dgm:pt>
    <dgm:pt modelId="{C25729CE-3DAA-43CD-92D1-60D1C367D1E9}">
      <dgm:prSet phldrT="[Text]" custT="1"/>
      <dgm:spPr/>
      <dgm:t>
        <a:bodyPr/>
        <a:lstStyle/>
        <a:p>
          <a:pPr algn="l"/>
          <a:r>
            <a:rPr lang="en-US" sz="1100" smtClean="0">
              <a:solidFill>
                <a:schemeClr val="tx2"/>
              </a:solidFill>
            </a:rPr>
            <a:t>Metrics</a:t>
          </a:r>
          <a:endParaRPr lang="en-US" sz="1100" dirty="0">
            <a:solidFill>
              <a:schemeClr val="tx2"/>
            </a:solidFill>
          </a:endParaRPr>
        </a:p>
      </dgm:t>
    </dgm:pt>
    <dgm:pt modelId="{C6B42B54-872F-4F72-926C-7FFED6B4542A}" type="parTrans" cxnId="{A2508301-D1A3-4885-AB6A-74FDE740D2AC}">
      <dgm:prSet/>
      <dgm:spPr/>
      <dgm:t>
        <a:bodyPr/>
        <a:lstStyle/>
        <a:p>
          <a:pPr algn="l"/>
          <a:endParaRPr lang="en-US" sz="1400">
            <a:solidFill>
              <a:schemeClr val="tx2"/>
            </a:solidFill>
          </a:endParaRPr>
        </a:p>
      </dgm:t>
    </dgm:pt>
    <dgm:pt modelId="{18F3A5DD-EFF5-42F9-B95E-D233959FFE9D}" type="sibTrans" cxnId="{A2508301-D1A3-4885-AB6A-74FDE740D2AC}">
      <dgm:prSet/>
      <dgm:spPr/>
      <dgm:t>
        <a:bodyPr/>
        <a:lstStyle/>
        <a:p>
          <a:pPr algn="l"/>
          <a:endParaRPr lang="en-US" sz="1400">
            <a:solidFill>
              <a:schemeClr val="tx2"/>
            </a:solidFill>
          </a:endParaRPr>
        </a:p>
      </dgm:t>
    </dgm:pt>
    <dgm:pt modelId="{5BA12C82-0F85-4A64-AF26-1F6BFD8DE559}">
      <dgm:prSet phldrT="[Text]" custT="1"/>
      <dgm:spPr/>
      <dgm:t>
        <a:bodyPr/>
        <a:lstStyle/>
        <a:p>
          <a:pPr algn="l"/>
          <a:r>
            <a:rPr lang="en-US" sz="1100" smtClean="0">
              <a:solidFill>
                <a:schemeClr val="tx2"/>
              </a:solidFill>
            </a:rPr>
            <a:t>Time-sheets</a:t>
          </a:r>
          <a:endParaRPr lang="en-US" sz="1100" dirty="0">
            <a:solidFill>
              <a:schemeClr val="tx2"/>
            </a:solidFill>
          </a:endParaRPr>
        </a:p>
      </dgm:t>
    </dgm:pt>
    <dgm:pt modelId="{B56A5329-D7CD-4480-B838-6C98DC045578}" type="parTrans" cxnId="{16E5CBFB-8E9A-459C-85FC-5074876AA4FE}">
      <dgm:prSet/>
      <dgm:spPr/>
      <dgm:t>
        <a:bodyPr/>
        <a:lstStyle/>
        <a:p>
          <a:pPr algn="l"/>
          <a:endParaRPr lang="en-US" sz="1400">
            <a:solidFill>
              <a:schemeClr val="tx2"/>
            </a:solidFill>
          </a:endParaRPr>
        </a:p>
      </dgm:t>
    </dgm:pt>
    <dgm:pt modelId="{1A4A322C-0CBC-40DC-8F8E-E961CEBFACF0}" type="sibTrans" cxnId="{16E5CBFB-8E9A-459C-85FC-5074876AA4FE}">
      <dgm:prSet/>
      <dgm:spPr/>
      <dgm:t>
        <a:bodyPr/>
        <a:lstStyle/>
        <a:p>
          <a:pPr algn="l"/>
          <a:endParaRPr lang="en-US" sz="1400">
            <a:solidFill>
              <a:schemeClr val="tx2"/>
            </a:solidFill>
          </a:endParaRPr>
        </a:p>
      </dgm:t>
    </dgm:pt>
    <dgm:pt modelId="{CC5FE366-A1B1-492B-A937-D3BF18B6B20D}">
      <dgm:prSet phldrT="[Text]" custT="1"/>
      <dgm:spPr/>
      <dgm:t>
        <a:bodyPr/>
        <a:lstStyle/>
        <a:p>
          <a:pPr algn="l"/>
          <a:r>
            <a:rPr lang="en-US" sz="1100" smtClean="0">
              <a:solidFill>
                <a:schemeClr val="tx2"/>
              </a:solidFill>
            </a:rPr>
            <a:t>Infocus – one-one review with team members</a:t>
          </a:r>
          <a:endParaRPr lang="en-US" sz="1100" dirty="0">
            <a:solidFill>
              <a:schemeClr val="tx2"/>
            </a:solidFill>
          </a:endParaRPr>
        </a:p>
      </dgm:t>
    </dgm:pt>
    <dgm:pt modelId="{A42143AD-6B97-4770-980B-EFAA4D226B7B}" type="parTrans" cxnId="{A2CEA091-C54F-40E8-9409-4685799B8D67}">
      <dgm:prSet/>
      <dgm:spPr/>
      <dgm:t>
        <a:bodyPr/>
        <a:lstStyle/>
        <a:p>
          <a:pPr algn="l"/>
          <a:endParaRPr lang="en-US" sz="1400">
            <a:solidFill>
              <a:schemeClr val="tx2"/>
            </a:solidFill>
          </a:endParaRPr>
        </a:p>
      </dgm:t>
    </dgm:pt>
    <dgm:pt modelId="{24CEBCF7-9788-41D9-AFDA-97BFD8DEA72A}" type="sibTrans" cxnId="{A2CEA091-C54F-40E8-9409-4685799B8D67}">
      <dgm:prSet/>
      <dgm:spPr/>
      <dgm:t>
        <a:bodyPr/>
        <a:lstStyle/>
        <a:p>
          <a:pPr algn="l"/>
          <a:endParaRPr lang="en-US" sz="1400">
            <a:solidFill>
              <a:schemeClr val="tx2"/>
            </a:solidFill>
          </a:endParaRPr>
        </a:p>
      </dgm:t>
    </dgm:pt>
    <dgm:pt modelId="{23AA4E32-C81B-4563-ACA8-91B560B4C9BD}">
      <dgm:prSet phldrT="[Text]" custT="1"/>
      <dgm:spPr/>
      <dgm:t>
        <a:bodyPr/>
        <a:lstStyle/>
        <a:p>
          <a:pPr algn="l"/>
          <a:r>
            <a:rPr lang="en-US" sz="1100" smtClean="0">
              <a:solidFill>
                <a:schemeClr val="tx2"/>
              </a:solidFill>
            </a:rPr>
            <a:t>Metrics Revision</a:t>
          </a:r>
          <a:endParaRPr lang="en-US" sz="1100" dirty="0">
            <a:solidFill>
              <a:schemeClr val="tx2"/>
            </a:solidFill>
          </a:endParaRPr>
        </a:p>
      </dgm:t>
    </dgm:pt>
    <dgm:pt modelId="{2F95A76D-99C1-4487-B495-11C43891EBA8}" type="parTrans" cxnId="{1309E4D5-5621-4D15-ADED-6F273FAF945F}">
      <dgm:prSet/>
      <dgm:spPr/>
      <dgm:t>
        <a:bodyPr/>
        <a:lstStyle/>
        <a:p>
          <a:pPr algn="l"/>
          <a:endParaRPr lang="en-US" sz="1400">
            <a:solidFill>
              <a:schemeClr val="tx2"/>
            </a:solidFill>
          </a:endParaRPr>
        </a:p>
      </dgm:t>
    </dgm:pt>
    <dgm:pt modelId="{F3C0E622-6745-489D-B9DF-1183AA848EAF}" type="sibTrans" cxnId="{1309E4D5-5621-4D15-ADED-6F273FAF945F}">
      <dgm:prSet/>
      <dgm:spPr/>
      <dgm:t>
        <a:bodyPr/>
        <a:lstStyle/>
        <a:p>
          <a:pPr algn="l"/>
          <a:endParaRPr lang="en-US" sz="1400">
            <a:solidFill>
              <a:schemeClr val="tx2"/>
            </a:solidFill>
          </a:endParaRPr>
        </a:p>
      </dgm:t>
    </dgm:pt>
    <dgm:pt modelId="{64D949C7-C697-4387-A172-C63B7DB063A4}" type="pres">
      <dgm:prSet presAssocID="{3A21C0D2-CCD4-4792-BC11-F2E526C60A78}" presName="rootnode" presStyleCnt="0">
        <dgm:presLayoutVars>
          <dgm:chMax/>
          <dgm:chPref/>
          <dgm:dir/>
          <dgm:animLvl val="lvl"/>
        </dgm:presLayoutVars>
      </dgm:prSet>
      <dgm:spPr/>
      <dgm:t>
        <a:bodyPr/>
        <a:lstStyle/>
        <a:p>
          <a:endParaRPr lang="en-US"/>
        </a:p>
      </dgm:t>
    </dgm:pt>
    <dgm:pt modelId="{EF2BC35D-CE0E-48AA-8C55-898083C83D64}" type="pres">
      <dgm:prSet presAssocID="{04349128-4E05-410D-A3D9-3F96C405CB64}" presName="composite" presStyleCnt="0"/>
      <dgm:spPr/>
      <dgm:t>
        <a:bodyPr/>
        <a:lstStyle/>
        <a:p>
          <a:endParaRPr lang="en-US"/>
        </a:p>
      </dgm:t>
    </dgm:pt>
    <dgm:pt modelId="{26AD54C6-623A-46DC-8707-6BC6B701C862}" type="pres">
      <dgm:prSet presAssocID="{04349128-4E05-410D-A3D9-3F96C405CB64}" presName="LShape" presStyleLbl="alignNode1" presStyleIdx="0" presStyleCnt="9"/>
      <dgm:spPr/>
      <dgm:t>
        <a:bodyPr/>
        <a:lstStyle/>
        <a:p>
          <a:endParaRPr lang="en-US"/>
        </a:p>
      </dgm:t>
    </dgm:pt>
    <dgm:pt modelId="{3374C6A7-657B-4457-8F54-826CC894B07D}" type="pres">
      <dgm:prSet presAssocID="{04349128-4E05-410D-A3D9-3F96C405CB64}" presName="ParentText" presStyleLbl="revTx" presStyleIdx="0" presStyleCnt="5">
        <dgm:presLayoutVars>
          <dgm:chMax val="0"/>
          <dgm:chPref val="0"/>
          <dgm:bulletEnabled val="1"/>
        </dgm:presLayoutVars>
      </dgm:prSet>
      <dgm:spPr/>
      <dgm:t>
        <a:bodyPr/>
        <a:lstStyle/>
        <a:p>
          <a:endParaRPr lang="en-US"/>
        </a:p>
      </dgm:t>
    </dgm:pt>
    <dgm:pt modelId="{2B42C196-51FD-41CF-A6EB-2920A9293F49}" type="pres">
      <dgm:prSet presAssocID="{04349128-4E05-410D-A3D9-3F96C405CB64}" presName="Triangle" presStyleLbl="alignNode1" presStyleIdx="1" presStyleCnt="9"/>
      <dgm:spPr/>
      <dgm:t>
        <a:bodyPr/>
        <a:lstStyle/>
        <a:p>
          <a:endParaRPr lang="en-US"/>
        </a:p>
      </dgm:t>
    </dgm:pt>
    <dgm:pt modelId="{47540ABC-0A91-47F8-8B8D-B9D2B38D66A1}" type="pres">
      <dgm:prSet presAssocID="{F54D0D51-C566-47EA-876D-1A3B72663F91}" presName="sibTrans" presStyleCnt="0"/>
      <dgm:spPr/>
      <dgm:t>
        <a:bodyPr/>
        <a:lstStyle/>
        <a:p>
          <a:endParaRPr lang="en-US"/>
        </a:p>
      </dgm:t>
    </dgm:pt>
    <dgm:pt modelId="{405A2DBD-C43F-437F-8934-FD603FD8A673}" type="pres">
      <dgm:prSet presAssocID="{F54D0D51-C566-47EA-876D-1A3B72663F91}" presName="space" presStyleCnt="0"/>
      <dgm:spPr/>
      <dgm:t>
        <a:bodyPr/>
        <a:lstStyle/>
        <a:p>
          <a:endParaRPr lang="en-US"/>
        </a:p>
      </dgm:t>
    </dgm:pt>
    <dgm:pt modelId="{B6F4E29F-D200-476D-9027-2AE2D26549D1}" type="pres">
      <dgm:prSet presAssocID="{DE401DC0-0B28-42FF-8734-64979C26B888}" presName="composite" presStyleCnt="0"/>
      <dgm:spPr/>
      <dgm:t>
        <a:bodyPr/>
        <a:lstStyle/>
        <a:p>
          <a:endParaRPr lang="en-US"/>
        </a:p>
      </dgm:t>
    </dgm:pt>
    <dgm:pt modelId="{42B5812B-F75B-4080-9174-9C20188CD9DD}" type="pres">
      <dgm:prSet presAssocID="{DE401DC0-0B28-42FF-8734-64979C26B888}" presName="LShape" presStyleLbl="alignNode1" presStyleIdx="2" presStyleCnt="9"/>
      <dgm:spPr/>
      <dgm:t>
        <a:bodyPr/>
        <a:lstStyle/>
        <a:p>
          <a:endParaRPr lang="en-US"/>
        </a:p>
      </dgm:t>
    </dgm:pt>
    <dgm:pt modelId="{0FB9A98B-D2C8-4100-BA3D-32FC1EF13D0F}" type="pres">
      <dgm:prSet presAssocID="{DE401DC0-0B28-42FF-8734-64979C26B888}" presName="ParentText" presStyleLbl="revTx" presStyleIdx="1" presStyleCnt="5">
        <dgm:presLayoutVars>
          <dgm:chMax val="0"/>
          <dgm:chPref val="0"/>
          <dgm:bulletEnabled val="1"/>
        </dgm:presLayoutVars>
      </dgm:prSet>
      <dgm:spPr/>
      <dgm:t>
        <a:bodyPr/>
        <a:lstStyle/>
        <a:p>
          <a:endParaRPr lang="en-US"/>
        </a:p>
      </dgm:t>
    </dgm:pt>
    <dgm:pt modelId="{1C351D01-4C8E-4A0E-A149-E95AEB34A101}" type="pres">
      <dgm:prSet presAssocID="{DE401DC0-0B28-42FF-8734-64979C26B888}" presName="Triangle" presStyleLbl="alignNode1" presStyleIdx="3" presStyleCnt="9"/>
      <dgm:spPr/>
      <dgm:t>
        <a:bodyPr/>
        <a:lstStyle/>
        <a:p>
          <a:endParaRPr lang="en-US"/>
        </a:p>
      </dgm:t>
    </dgm:pt>
    <dgm:pt modelId="{FE78F2CA-ED8A-4F8F-9021-75FD591FE8EE}" type="pres">
      <dgm:prSet presAssocID="{5A341B34-1FB3-4C8C-9B1D-EEC36CEF1711}" presName="sibTrans" presStyleCnt="0"/>
      <dgm:spPr/>
      <dgm:t>
        <a:bodyPr/>
        <a:lstStyle/>
        <a:p>
          <a:endParaRPr lang="en-US"/>
        </a:p>
      </dgm:t>
    </dgm:pt>
    <dgm:pt modelId="{C56B2AB1-9359-41E7-AB4C-62C3BF38AE61}" type="pres">
      <dgm:prSet presAssocID="{5A341B34-1FB3-4C8C-9B1D-EEC36CEF1711}" presName="space" presStyleCnt="0"/>
      <dgm:spPr/>
      <dgm:t>
        <a:bodyPr/>
        <a:lstStyle/>
        <a:p>
          <a:endParaRPr lang="en-US"/>
        </a:p>
      </dgm:t>
    </dgm:pt>
    <dgm:pt modelId="{3F6B262B-42F6-4E6C-8A33-4A7FF7A29707}" type="pres">
      <dgm:prSet presAssocID="{8A103810-8EAA-4027-A1A3-72E5C811384B}" presName="composite" presStyleCnt="0"/>
      <dgm:spPr/>
      <dgm:t>
        <a:bodyPr/>
        <a:lstStyle/>
        <a:p>
          <a:endParaRPr lang="en-US"/>
        </a:p>
      </dgm:t>
    </dgm:pt>
    <dgm:pt modelId="{5BDBFF2E-80C5-434C-A29F-CFF5EAF026F3}" type="pres">
      <dgm:prSet presAssocID="{8A103810-8EAA-4027-A1A3-72E5C811384B}" presName="LShape" presStyleLbl="alignNode1" presStyleIdx="4" presStyleCnt="9"/>
      <dgm:spPr/>
      <dgm:t>
        <a:bodyPr/>
        <a:lstStyle/>
        <a:p>
          <a:endParaRPr lang="en-US"/>
        </a:p>
      </dgm:t>
    </dgm:pt>
    <dgm:pt modelId="{40548AC4-FB74-45D8-9FEE-B12DD4F7527A}" type="pres">
      <dgm:prSet presAssocID="{8A103810-8EAA-4027-A1A3-72E5C811384B}" presName="ParentText" presStyleLbl="revTx" presStyleIdx="2" presStyleCnt="5">
        <dgm:presLayoutVars>
          <dgm:chMax val="0"/>
          <dgm:chPref val="0"/>
          <dgm:bulletEnabled val="1"/>
        </dgm:presLayoutVars>
      </dgm:prSet>
      <dgm:spPr/>
      <dgm:t>
        <a:bodyPr/>
        <a:lstStyle/>
        <a:p>
          <a:endParaRPr lang="en-US"/>
        </a:p>
      </dgm:t>
    </dgm:pt>
    <dgm:pt modelId="{0FE626A8-F1B1-4B9E-8BF2-F873C06E5CD2}" type="pres">
      <dgm:prSet presAssocID="{8A103810-8EAA-4027-A1A3-72E5C811384B}" presName="Triangle" presStyleLbl="alignNode1" presStyleIdx="5" presStyleCnt="9"/>
      <dgm:spPr/>
      <dgm:t>
        <a:bodyPr/>
        <a:lstStyle/>
        <a:p>
          <a:endParaRPr lang="en-US"/>
        </a:p>
      </dgm:t>
    </dgm:pt>
    <dgm:pt modelId="{E4F4C616-4F9F-49FD-9C9F-735CCC4FEC71}" type="pres">
      <dgm:prSet presAssocID="{D833658C-51F6-41D5-94E8-3D5FA67FA03E}" presName="sibTrans" presStyleCnt="0"/>
      <dgm:spPr/>
      <dgm:t>
        <a:bodyPr/>
        <a:lstStyle/>
        <a:p>
          <a:endParaRPr lang="en-US"/>
        </a:p>
      </dgm:t>
    </dgm:pt>
    <dgm:pt modelId="{59720817-A4BC-4531-B629-2DDC0500A642}" type="pres">
      <dgm:prSet presAssocID="{D833658C-51F6-41D5-94E8-3D5FA67FA03E}" presName="space" presStyleCnt="0"/>
      <dgm:spPr/>
      <dgm:t>
        <a:bodyPr/>
        <a:lstStyle/>
        <a:p>
          <a:endParaRPr lang="en-US"/>
        </a:p>
      </dgm:t>
    </dgm:pt>
    <dgm:pt modelId="{858DA869-3C5F-4040-907E-286061218E87}" type="pres">
      <dgm:prSet presAssocID="{364FA0E7-D04C-47DC-A4CD-AB233E656D9F}" presName="composite" presStyleCnt="0"/>
      <dgm:spPr/>
      <dgm:t>
        <a:bodyPr/>
        <a:lstStyle/>
        <a:p>
          <a:endParaRPr lang="en-US"/>
        </a:p>
      </dgm:t>
    </dgm:pt>
    <dgm:pt modelId="{037333A0-5DAB-482C-A97C-46E42324529E}" type="pres">
      <dgm:prSet presAssocID="{364FA0E7-D04C-47DC-A4CD-AB233E656D9F}" presName="LShape" presStyleLbl="alignNode1" presStyleIdx="6" presStyleCnt="9"/>
      <dgm:spPr/>
      <dgm:t>
        <a:bodyPr/>
        <a:lstStyle/>
        <a:p>
          <a:endParaRPr lang="en-US"/>
        </a:p>
      </dgm:t>
    </dgm:pt>
    <dgm:pt modelId="{30985144-701D-4C0E-9136-589CF7F0F7A6}" type="pres">
      <dgm:prSet presAssocID="{364FA0E7-D04C-47DC-A4CD-AB233E656D9F}" presName="ParentText" presStyleLbl="revTx" presStyleIdx="3" presStyleCnt="5">
        <dgm:presLayoutVars>
          <dgm:chMax val="0"/>
          <dgm:chPref val="0"/>
          <dgm:bulletEnabled val="1"/>
        </dgm:presLayoutVars>
      </dgm:prSet>
      <dgm:spPr/>
      <dgm:t>
        <a:bodyPr/>
        <a:lstStyle/>
        <a:p>
          <a:endParaRPr lang="en-US"/>
        </a:p>
      </dgm:t>
    </dgm:pt>
    <dgm:pt modelId="{34EA0B9A-184C-472E-9CDC-E1F96C7AED7E}" type="pres">
      <dgm:prSet presAssocID="{364FA0E7-D04C-47DC-A4CD-AB233E656D9F}" presName="Triangle" presStyleLbl="alignNode1" presStyleIdx="7" presStyleCnt="9"/>
      <dgm:spPr/>
      <dgm:t>
        <a:bodyPr/>
        <a:lstStyle/>
        <a:p>
          <a:endParaRPr lang="en-US"/>
        </a:p>
      </dgm:t>
    </dgm:pt>
    <dgm:pt modelId="{BFC6AC5F-06F3-4C48-864E-CC11FD152F63}" type="pres">
      <dgm:prSet presAssocID="{0E7E5B1B-E491-457A-9F5E-BA136716248D}" presName="sibTrans" presStyleCnt="0"/>
      <dgm:spPr/>
      <dgm:t>
        <a:bodyPr/>
        <a:lstStyle/>
        <a:p>
          <a:endParaRPr lang="en-US"/>
        </a:p>
      </dgm:t>
    </dgm:pt>
    <dgm:pt modelId="{5988993D-9B13-4697-9474-19EC7AC06669}" type="pres">
      <dgm:prSet presAssocID="{0E7E5B1B-E491-457A-9F5E-BA136716248D}" presName="space" presStyleCnt="0"/>
      <dgm:spPr/>
      <dgm:t>
        <a:bodyPr/>
        <a:lstStyle/>
        <a:p>
          <a:endParaRPr lang="en-US"/>
        </a:p>
      </dgm:t>
    </dgm:pt>
    <dgm:pt modelId="{2E46A73D-255B-4EB2-93C0-DD603955E144}" type="pres">
      <dgm:prSet presAssocID="{9E9B8673-381C-430A-B804-FAD4FB3C331A}" presName="composite" presStyleCnt="0"/>
      <dgm:spPr/>
      <dgm:t>
        <a:bodyPr/>
        <a:lstStyle/>
        <a:p>
          <a:endParaRPr lang="en-US"/>
        </a:p>
      </dgm:t>
    </dgm:pt>
    <dgm:pt modelId="{13535BDB-EAD8-4B05-BB5F-D983CAC40FB3}" type="pres">
      <dgm:prSet presAssocID="{9E9B8673-381C-430A-B804-FAD4FB3C331A}" presName="LShape" presStyleLbl="alignNode1" presStyleIdx="8" presStyleCnt="9"/>
      <dgm:spPr/>
      <dgm:t>
        <a:bodyPr/>
        <a:lstStyle/>
        <a:p>
          <a:endParaRPr lang="en-US"/>
        </a:p>
      </dgm:t>
    </dgm:pt>
    <dgm:pt modelId="{1FF4103C-D09B-4A73-90CA-3BE432CBCDBA}" type="pres">
      <dgm:prSet presAssocID="{9E9B8673-381C-430A-B804-FAD4FB3C331A}" presName="ParentText" presStyleLbl="revTx" presStyleIdx="4" presStyleCnt="5">
        <dgm:presLayoutVars>
          <dgm:chMax val="0"/>
          <dgm:chPref val="0"/>
          <dgm:bulletEnabled val="1"/>
        </dgm:presLayoutVars>
      </dgm:prSet>
      <dgm:spPr/>
      <dgm:t>
        <a:bodyPr/>
        <a:lstStyle/>
        <a:p>
          <a:endParaRPr lang="en-US"/>
        </a:p>
      </dgm:t>
    </dgm:pt>
  </dgm:ptLst>
  <dgm:cxnLst>
    <dgm:cxn modelId="{662B244A-3F0D-4AD4-8E2C-7189497BB0DD}" srcId="{DE401DC0-0B28-42FF-8734-64979C26B888}" destId="{F3AEA492-7BEB-4095-A0E8-EA1143C8D3FD}" srcOrd="1" destOrd="0" parTransId="{949E43F2-143B-4815-BC87-18315CA5B4D0}" sibTransId="{68974727-9E3A-4340-A682-BA16F30C089C}"/>
    <dgm:cxn modelId="{FBBA682C-4978-E540-AFBB-D20E094428B5}" type="presOf" srcId="{F8D3B0E4-144F-4945-9D52-3F38F09B6889}" destId="{0FB9A98B-D2C8-4100-BA3D-32FC1EF13D0F}" srcOrd="0" destOrd="1" presId="urn:microsoft.com/office/officeart/2009/3/layout/StepUpProcess"/>
    <dgm:cxn modelId="{B3481221-6DFA-4914-B9F5-E94311CBA279}" srcId="{04349128-4E05-410D-A3D9-3F96C405CB64}" destId="{F44E0DD0-31B5-45D7-9CC0-991620FDBF02}" srcOrd="1" destOrd="0" parTransId="{FD667022-83E0-4F74-9E8F-6951089CBE1B}" sibTransId="{2B4A3207-3086-4214-A997-CF3431548F0D}"/>
    <dgm:cxn modelId="{E4B6066C-01DE-EB4F-B83C-9B0959F46769}" type="presOf" srcId="{CC5FE366-A1B1-492B-A937-D3BF18B6B20D}" destId="{30985144-701D-4C0E-9136-589CF7F0F7A6}" srcOrd="0" destOrd="3" presId="urn:microsoft.com/office/officeart/2009/3/layout/StepUpProcess"/>
    <dgm:cxn modelId="{BD225C07-2D86-3642-9A05-2D6C2C920E32}" type="presOf" srcId="{DE401DC0-0B28-42FF-8734-64979C26B888}" destId="{0FB9A98B-D2C8-4100-BA3D-32FC1EF13D0F}" srcOrd="0" destOrd="0" presId="urn:microsoft.com/office/officeart/2009/3/layout/StepUpProcess"/>
    <dgm:cxn modelId="{47E9F72C-A951-40B5-84C2-96CEAA298C11}" srcId="{3A21C0D2-CCD4-4792-BC11-F2E526C60A78}" destId="{04349128-4E05-410D-A3D9-3F96C405CB64}" srcOrd="0" destOrd="0" parTransId="{393FAEC5-ADCB-4DBD-A896-A390379741A8}" sibTransId="{F54D0D51-C566-47EA-876D-1A3B72663F91}"/>
    <dgm:cxn modelId="{9401E624-5648-4B85-87E2-775D56C3A345}" srcId="{3A21C0D2-CCD4-4792-BC11-F2E526C60A78}" destId="{DE401DC0-0B28-42FF-8734-64979C26B888}" srcOrd="1" destOrd="0" parTransId="{906BAE9D-955C-47A0-B1E5-66FBA3DB776F}" sibTransId="{5A341B34-1FB3-4C8C-9B1D-EEC36CEF1711}"/>
    <dgm:cxn modelId="{7E4B9ED8-DCBE-C349-983A-C130C93A5E63}" type="presOf" srcId="{5BA12C82-0F85-4A64-AF26-1F6BFD8DE559}" destId="{30985144-701D-4C0E-9136-589CF7F0F7A6}" srcOrd="0" destOrd="1" presId="urn:microsoft.com/office/officeart/2009/3/layout/StepUpProcess"/>
    <dgm:cxn modelId="{4DAA35AE-D6B6-4447-B2BF-B7CEF7286FB0}" srcId="{04349128-4E05-410D-A3D9-3F96C405CB64}" destId="{5C529B23-06A8-471F-9E68-DBC06D9C6A44}" srcOrd="2" destOrd="0" parTransId="{41E6EE92-B840-4A77-BA38-94A05B893E1B}" sibTransId="{98BBD736-F480-4A04-9EEC-950783755BC0}"/>
    <dgm:cxn modelId="{DB3F2787-9609-F947-814F-7DA00D71985A}" type="presOf" srcId="{4C6B2E36-D1B0-4560-AB0D-BE3B8F586CB9}" destId="{40548AC4-FB74-45D8-9FEE-B12DD4F7527A}" srcOrd="0" destOrd="1" presId="urn:microsoft.com/office/officeart/2009/3/layout/StepUpProcess"/>
    <dgm:cxn modelId="{ABD795AC-0121-F449-A5AF-22AC680AD43C}" type="presOf" srcId="{C25729CE-3DAA-43CD-92D1-60D1C367D1E9}" destId="{40548AC4-FB74-45D8-9FEE-B12DD4F7527A}" srcOrd="0" destOrd="2" presId="urn:microsoft.com/office/officeart/2009/3/layout/StepUpProcess"/>
    <dgm:cxn modelId="{1309E4D5-5621-4D15-ADED-6F273FAF945F}" srcId="{9E9B8673-381C-430A-B804-FAD4FB3C331A}" destId="{23AA4E32-C81B-4563-ACA8-91B560B4C9BD}" srcOrd="0" destOrd="0" parTransId="{2F95A76D-99C1-4487-B495-11C43891EBA8}" sibTransId="{F3C0E622-6745-489D-B9DF-1183AA848EAF}"/>
    <dgm:cxn modelId="{BBF51CAA-024C-4549-93FE-38F473A22041}" srcId="{364FA0E7-D04C-47DC-A4CD-AB233E656D9F}" destId="{7C634157-ACD9-4437-9436-94FB82905B5C}" srcOrd="1" destOrd="0" parTransId="{4757D36A-6333-4574-A7CF-58F011FC7670}" sibTransId="{C62FCD0F-DA66-4993-8F48-11F7BD9A694E}"/>
    <dgm:cxn modelId="{1A5F14ED-B572-6C4D-B32F-9B3C658952F3}" type="presOf" srcId="{7C634157-ACD9-4437-9436-94FB82905B5C}" destId="{30985144-701D-4C0E-9136-589CF7F0F7A6}" srcOrd="0" destOrd="2" presId="urn:microsoft.com/office/officeart/2009/3/layout/StepUpProcess"/>
    <dgm:cxn modelId="{9C10DDD6-488C-2F48-B726-BEA130FE16CC}" type="presOf" srcId="{F3AEA492-7BEB-4095-A0E8-EA1143C8D3FD}" destId="{0FB9A98B-D2C8-4100-BA3D-32FC1EF13D0F}" srcOrd="0" destOrd="2" presId="urn:microsoft.com/office/officeart/2009/3/layout/StepUpProcess"/>
    <dgm:cxn modelId="{4001F64B-1F62-4B64-A481-087899CD4F9C}" srcId="{8A103810-8EAA-4027-A1A3-72E5C811384B}" destId="{6A937093-CD0E-43CE-AA6E-B0A66F1B981B}" srcOrd="2" destOrd="0" parTransId="{B6407DFD-6FC2-44BF-8D2D-7925FBFB72F0}" sibTransId="{BE816066-6996-48F4-A20D-853EB67CC77A}"/>
    <dgm:cxn modelId="{B8C999D3-6C51-3F46-A227-F23683DE4F27}" type="presOf" srcId="{4BDD2FF7-BFB0-4AD3-BDAC-E7D7AD3AC7AD}" destId="{0FB9A98B-D2C8-4100-BA3D-32FC1EF13D0F}" srcOrd="0" destOrd="3" presId="urn:microsoft.com/office/officeart/2009/3/layout/StepUpProcess"/>
    <dgm:cxn modelId="{317FA3C7-5AC7-4A12-AB4F-F8B403ADEDB9}" srcId="{3A21C0D2-CCD4-4792-BC11-F2E526C60A78}" destId="{364FA0E7-D04C-47DC-A4CD-AB233E656D9F}" srcOrd="3" destOrd="0" parTransId="{28A22522-11AF-4315-97F3-E11C14721908}" sibTransId="{0E7E5B1B-E491-457A-9F5E-BA136716248D}"/>
    <dgm:cxn modelId="{A2508301-D1A3-4885-AB6A-74FDE740D2AC}" srcId="{8A103810-8EAA-4027-A1A3-72E5C811384B}" destId="{C25729CE-3DAA-43CD-92D1-60D1C367D1E9}" srcOrd="1" destOrd="0" parTransId="{C6B42B54-872F-4F72-926C-7FFED6B4542A}" sibTransId="{18F3A5DD-EFF5-42F9-B95E-D233959FFE9D}"/>
    <dgm:cxn modelId="{62D03301-D695-1C49-9C21-26A15F1000E3}" type="presOf" srcId="{5C529B23-06A8-471F-9E68-DBC06D9C6A44}" destId="{3374C6A7-657B-4457-8F54-826CC894B07D}" srcOrd="0" destOrd="3" presId="urn:microsoft.com/office/officeart/2009/3/layout/StepUpProcess"/>
    <dgm:cxn modelId="{8E8A47E4-DA92-B943-918A-827AC79E76DC}" type="presOf" srcId="{F44E0DD0-31B5-45D7-9CC0-991620FDBF02}" destId="{3374C6A7-657B-4457-8F54-826CC894B07D}" srcOrd="0" destOrd="2" presId="urn:microsoft.com/office/officeart/2009/3/layout/StepUpProcess"/>
    <dgm:cxn modelId="{D081B114-0C90-3043-BDEF-341EFEDFD754}" type="presOf" srcId="{59E59866-0F69-4361-B8E1-B60C48A6CC71}" destId="{3374C6A7-657B-4457-8F54-826CC894B07D}" srcOrd="0" destOrd="1" presId="urn:microsoft.com/office/officeart/2009/3/layout/StepUpProcess"/>
    <dgm:cxn modelId="{274417A7-5666-134A-8789-88E62802EBED}" type="presOf" srcId="{9E9B8673-381C-430A-B804-FAD4FB3C331A}" destId="{1FF4103C-D09B-4A73-90CA-3BE432CBCDBA}" srcOrd="0" destOrd="0" presId="urn:microsoft.com/office/officeart/2009/3/layout/StepUpProcess"/>
    <dgm:cxn modelId="{B034EE8E-7B2A-2341-A065-9EACAFDB4E7F}" type="presOf" srcId="{8A103810-8EAA-4027-A1A3-72E5C811384B}" destId="{40548AC4-FB74-45D8-9FEE-B12DD4F7527A}" srcOrd="0" destOrd="0" presId="urn:microsoft.com/office/officeart/2009/3/layout/StepUpProcess"/>
    <dgm:cxn modelId="{DA5FF9FA-2B61-EA40-8698-3103F484F3CC}" type="presOf" srcId="{04349128-4E05-410D-A3D9-3F96C405CB64}" destId="{3374C6A7-657B-4457-8F54-826CC894B07D}" srcOrd="0" destOrd="0" presId="urn:microsoft.com/office/officeart/2009/3/layout/StepUpProcess"/>
    <dgm:cxn modelId="{16E5CBFB-8E9A-459C-85FC-5074876AA4FE}" srcId="{364FA0E7-D04C-47DC-A4CD-AB233E656D9F}" destId="{5BA12C82-0F85-4A64-AF26-1F6BFD8DE559}" srcOrd="0" destOrd="0" parTransId="{B56A5329-D7CD-4480-B838-6C98DC045578}" sibTransId="{1A4A322C-0CBC-40DC-8F8E-E961CEBFACF0}"/>
    <dgm:cxn modelId="{FD708986-6D6C-BC47-BA44-3272D4C4D716}" type="presOf" srcId="{097CA6DE-4141-4743-BC52-07E3CAEF12EF}" destId="{1FF4103C-D09B-4A73-90CA-3BE432CBCDBA}" srcOrd="0" destOrd="2" presId="urn:microsoft.com/office/officeart/2009/3/layout/StepUpProcess"/>
    <dgm:cxn modelId="{2DA10584-5E1E-4A4D-9632-313CB4681A6D}" type="presOf" srcId="{6A937093-CD0E-43CE-AA6E-B0A66F1B981B}" destId="{40548AC4-FB74-45D8-9FEE-B12DD4F7527A}" srcOrd="0" destOrd="3" presId="urn:microsoft.com/office/officeart/2009/3/layout/StepUpProcess"/>
    <dgm:cxn modelId="{81F73553-9BBA-4E94-A3A3-23DBD3549D5A}" srcId="{3A21C0D2-CCD4-4792-BC11-F2E526C60A78}" destId="{8A103810-8EAA-4027-A1A3-72E5C811384B}" srcOrd="2" destOrd="0" parTransId="{3D81EB18-19A8-42C4-BC17-F71025F07D82}" sibTransId="{D833658C-51F6-41D5-94E8-3D5FA67FA03E}"/>
    <dgm:cxn modelId="{D28B7896-C160-4F76-B8AA-268043F8DA4D}" srcId="{9E9B8673-381C-430A-B804-FAD4FB3C331A}" destId="{097CA6DE-4141-4743-BC52-07E3CAEF12EF}" srcOrd="1" destOrd="0" parTransId="{5439354C-7883-4719-B684-C4DC0F1E70FE}" sibTransId="{9B73E78F-6216-45AE-AED1-B4D81FD83519}"/>
    <dgm:cxn modelId="{70BD65D0-377E-CD43-8820-575BEB1EF80B}" type="presOf" srcId="{23AA4E32-C81B-4563-ACA8-91B560B4C9BD}" destId="{1FF4103C-D09B-4A73-90CA-3BE432CBCDBA}" srcOrd="0" destOrd="1" presId="urn:microsoft.com/office/officeart/2009/3/layout/StepUpProcess"/>
    <dgm:cxn modelId="{546002C2-9BCA-4A6A-879E-C68BBD96401A}" srcId="{8A103810-8EAA-4027-A1A3-72E5C811384B}" destId="{4C6B2E36-D1B0-4560-AB0D-BE3B8F586CB9}" srcOrd="0" destOrd="0" parTransId="{05C1BE0D-BB90-444B-9AD0-3367C940782C}" sibTransId="{0C1C00A4-5488-44E1-A2E7-AA2FC8F9F73C}"/>
    <dgm:cxn modelId="{94BE10E7-8E06-464B-9907-B0B9524B413A}" srcId="{04349128-4E05-410D-A3D9-3F96C405CB64}" destId="{59E59866-0F69-4361-B8E1-B60C48A6CC71}" srcOrd="0" destOrd="0" parTransId="{C791D79E-A39A-492D-92F6-862CD638F00B}" sibTransId="{BBAFFF9E-02EC-4DCD-BE85-B01A29F76CB1}"/>
    <dgm:cxn modelId="{1A6DA70C-012D-4F7E-94CA-D64F2477957D}" srcId="{DE401DC0-0B28-42FF-8734-64979C26B888}" destId="{4BDD2FF7-BFB0-4AD3-BDAC-E7D7AD3AC7AD}" srcOrd="2" destOrd="0" parTransId="{066560B7-EA1F-43E4-993D-B22CD8B7DD6E}" sibTransId="{BB5E32A7-2ACF-4B82-9A2E-FB1E589939CA}"/>
    <dgm:cxn modelId="{CAB4D546-8834-1644-861F-B66B20C641F5}" type="presOf" srcId="{364FA0E7-D04C-47DC-A4CD-AB233E656D9F}" destId="{30985144-701D-4C0E-9136-589CF7F0F7A6}" srcOrd="0" destOrd="0" presId="urn:microsoft.com/office/officeart/2009/3/layout/StepUpProcess"/>
    <dgm:cxn modelId="{64FA1734-94FC-4141-BB30-6C02574259B2}" type="presOf" srcId="{3A21C0D2-CCD4-4792-BC11-F2E526C60A78}" destId="{64D949C7-C697-4387-A172-C63B7DB063A4}" srcOrd="0" destOrd="0" presId="urn:microsoft.com/office/officeart/2009/3/layout/StepUpProcess"/>
    <dgm:cxn modelId="{A390C259-55FF-4490-8DD2-77929717EEA0}" srcId="{3A21C0D2-CCD4-4792-BC11-F2E526C60A78}" destId="{9E9B8673-381C-430A-B804-FAD4FB3C331A}" srcOrd="4" destOrd="0" parTransId="{90A7B6E9-0940-4D74-80F8-B4C158922D88}" sibTransId="{2BC6B3FD-96BC-4240-8F37-C090427371D4}"/>
    <dgm:cxn modelId="{A2CEA091-C54F-40E8-9409-4685799B8D67}" srcId="{364FA0E7-D04C-47DC-A4CD-AB233E656D9F}" destId="{CC5FE366-A1B1-492B-A937-D3BF18B6B20D}" srcOrd="2" destOrd="0" parTransId="{A42143AD-6B97-4770-980B-EFAA4D226B7B}" sibTransId="{24CEBCF7-9788-41D9-AFDA-97BFD8DEA72A}"/>
    <dgm:cxn modelId="{E9DC2C6D-38B6-4720-BECB-F5FAA01C9D9D}" srcId="{DE401DC0-0B28-42FF-8734-64979C26B888}" destId="{F8D3B0E4-144F-4945-9D52-3F38F09B6889}" srcOrd="0" destOrd="0" parTransId="{473668E9-9F42-4684-A4BE-6D421AC49F45}" sibTransId="{FB3EE6C0-0A13-4BA0-9434-2CD89ACBA62D}"/>
    <dgm:cxn modelId="{38866231-06A4-CB4C-B7A3-752F2B543093}" type="presParOf" srcId="{64D949C7-C697-4387-A172-C63B7DB063A4}" destId="{EF2BC35D-CE0E-48AA-8C55-898083C83D64}" srcOrd="0" destOrd="0" presId="urn:microsoft.com/office/officeart/2009/3/layout/StepUpProcess"/>
    <dgm:cxn modelId="{EA957FB5-217D-1A4C-AA2F-17BB46483AC1}" type="presParOf" srcId="{EF2BC35D-CE0E-48AA-8C55-898083C83D64}" destId="{26AD54C6-623A-46DC-8707-6BC6B701C862}" srcOrd="0" destOrd="0" presId="urn:microsoft.com/office/officeart/2009/3/layout/StepUpProcess"/>
    <dgm:cxn modelId="{5B71ECF1-9C0D-6B4B-AF51-D08DD7093844}" type="presParOf" srcId="{EF2BC35D-CE0E-48AA-8C55-898083C83D64}" destId="{3374C6A7-657B-4457-8F54-826CC894B07D}" srcOrd="1" destOrd="0" presId="urn:microsoft.com/office/officeart/2009/3/layout/StepUpProcess"/>
    <dgm:cxn modelId="{E96915B7-E0D4-D742-8643-315FE7F0EDA8}" type="presParOf" srcId="{EF2BC35D-CE0E-48AA-8C55-898083C83D64}" destId="{2B42C196-51FD-41CF-A6EB-2920A9293F49}" srcOrd="2" destOrd="0" presId="urn:microsoft.com/office/officeart/2009/3/layout/StepUpProcess"/>
    <dgm:cxn modelId="{953E3D22-ED2F-9841-A02D-6463FC194D56}" type="presParOf" srcId="{64D949C7-C697-4387-A172-C63B7DB063A4}" destId="{47540ABC-0A91-47F8-8B8D-B9D2B38D66A1}" srcOrd="1" destOrd="0" presId="urn:microsoft.com/office/officeart/2009/3/layout/StepUpProcess"/>
    <dgm:cxn modelId="{D5713140-615B-164E-B50A-7C91DF9712F4}" type="presParOf" srcId="{47540ABC-0A91-47F8-8B8D-B9D2B38D66A1}" destId="{405A2DBD-C43F-437F-8934-FD603FD8A673}" srcOrd="0" destOrd="0" presId="urn:microsoft.com/office/officeart/2009/3/layout/StepUpProcess"/>
    <dgm:cxn modelId="{54B914A2-575D-9942-B595-9B58A5EE2173}" type="presParOf" srcId="{64D949C7-C697-4387-A172-C63B7DB063A4}" destId="{B6F4E29F-D200-476D-9027-2AE2D26549D1}" srcOrd="2" destOrd="0" presId="urn:microsoft.com/office/officeart/2009/3/layout/StepUpProcess"/>
    <dgm:cxn modelId="{865F2BF2-C2BD-7B49-8F42-E708304530DC}" type="presParOf" srcId="{B6F4E29F-D200-476D-9027-2AE2D26549D1}" destId="{42B5812B-F75B-4080-9174-9C20188CD9DD}" srcOrd="0" destOrd="0" presId="urn:microsoft.com/office/officeart/2009/3/layout/StepUpProcess"/>
    <dgm:cxn modelId="{D993E900-9E23-C14F-84F8-40619BF448DE}" type="presParOf" srcId="{B6F4E29F-D200-476D-9027-2AE2D26549D1}" destId="{0FB9A98B-D2C8-4100-BA3D-32FC1EF13D0F}" srcOrd="1" destOrd="0" presId="urn:microsoft.com/office/officeart/2009/3/layout/StepUpProcess"/>
    <dgm:cxn modelId="{E8E7CCB8-262F-0D45-ACE4-885D86FE261F}" type="presParOf" srcId="{B6F4E29F-D200-476D-9027-2AE2D26549D1}" destId="{1C351D01-4C8E-4A0E-A149-E95AEB34A101}" srcOrd="2" destOrd="0" presId="urn:microsoft.com/office/officeart/2009/3/layout/StepUpProcess"/>
    <dgm:cxn modelId="{D2ECA6D9-C9C2-7D40-AAC4-C9D15987A985}" type="presParOf" srcId="{64D949C7-C697-4387-A172-C63B7DB063A4}" destId="{FE78F2CA-ED8A-4F8F-9021-75FD591FE8EE}" srcOrd="3" destOrd="0" presId="urn:microsoft.com/office/officeart/2009/3/layout/StepUpProcess"/>
    <dgm:cxn modelId="{3FE1A475-018D-2443-BAEB-462046801E1A}" type="presParOf" srcId="{FE78F2CA-ED8A-4F8F-9021-75FD591FE8EE}" destId="{C56B2AB1-9359-41E7-AB4C-62C3BF38AE61}" srcOrd="0" destOrd="0" presId="urn:microsoft.com/office/officeart/2009/3/layout/StepUpProcess"/>
    <dgm:cxn modelId="{25F5F0A4-2BCD-494C-B408-C43C96B24DFA}" type="presParOf" srcId="{64D949C7-C697-4387-A172-C63B7DB063A4}" destId="{3F6B262B-42F6-4E6C-8A33-4A7FF7A29707}" srcOrd="4" destOrd="0" presId="urn:microsoft.com/office/officeart/2009/3/layout/StepUpProcess"/>
    <dgm:cxn modelId="{344DBCE4-5FC3-144F-8B64-DE969CCF9634}" type="presParOf" srcId="{3F6B262B-42F6-4E6C-8A33-4A7FF7A29707}" destId="{5BDBFF2E-80C5-434C-A29F-CFF5EAF026F3}" srcOrd="0" destOrd="0" presId="urn:microsoft.com/office/officeart/2009/3/layout/StepUpProcess"/>
    <dgm:cxn modelId="{71D5F5EC-5E8F-8149-ACB6-2C76E1F0EFBA}" type="presParOf" srcId="{3F6B262B-42F6-4E6C-8A33-4A7FF7A29707}" destId="{40548AC4-FB74-45D8-9FEE-B12DD4F7527A}" srcOrd="1" destOrd="0" presId="urn:microsoft.com/office/officeart/2009/3/layout/StepUpProcess"/>
    <dgm:cxn modelId="{F59E8AE2-555B-174E-8F5D-ADD425E546D8}" type="presParOf" srcId="{3F6B262B-42F6-4E6C-8A33-4A7FF7A29707}" destId="{0FE626A8-F1B1-4B9E-8BF2-F873C06E5CD2}" srcOrd="2" destOrd="0" presId="urn:microsoft.com/office/officeart/2009/3/layout/StepUpProcess"/>
    <dgm:cxn modelId="{88E34717-AB49-AC42-A3E8-DD1AE1797EB9}" type="presParOf" srcId="{64D949C7-C697-4387-A172-C63B7DB063A4}" destId="{E4F4C616-4F9F-49FD-9C9F-735CCC4FEC71}" srcOrd="5" destOrd="0" presId="urn:microsoft.com/office/officeart/2009/3/layout/StepUpProcess"/>
    <dgm:cxn modelId="{3B9EFA74-480B-914C-AA83-DEA9158A3929}" type="presParOf" srcId="{E4F4C616-4F9F-49FD-9C9F-735CCC4FEC71}" destId="{59720817-A4BC-4531-B629-2DDC0500A642}" srcOrd="0" destOrd="0" presId="urn:microsoft.com/office/officeart/2009/3/layout/StepUpProcess"/>
    <dgm:cxn modelId="{6529DC98-9711-CD4D-9954-24606D2C6A91}" type="presParOf" srcId="{64D949C7-C697-4387-A172-C63B7DB063A4}" destId="{858DA869-3C5F-4040-907E-286061218E87}" srcOrd="6" destOrd="0" presId="urn:microsoft.com/office/officeart/2009/3/layout/StepUpProcess"/>
    <dgm:cxn modelId="{DAE141A9-65FE-AF43-A61A-A054C6B55126}" type="presParOf" srcId="{858DA869-3C5F-4040-907E-286061218E87}" destId="{037333A0-5DAB-482C-A97C-46E42324529E}" srcOrd="0" destOrd="0" presId="urn:microsoft.com/office/officeart/2009/3/layout/StepUpProcess"/>
    <dgm:cxn modelId="{C32A8142-98E3-C54F-88E8-AEF40CDBBC00}" type="presParOf" srcId="{858DA869-3C5F-4040-907E-286061218E87}" destId="{30985144-701D-4C0E-9136-589CF7F0F7A6}" srcOrd="1" destOrd="0" presId="urn:microsoft.com/office/officeart/2009/3/layout/StepUpProcess"/>
    <dgm:cxn modelId="{BA4F989A-F280-2643-BA22-BD78F4870288}" type="presParOf" srcId="{858DA869-3C5F-4040-907E-286061218E87}" destId="{34EA0B9A-184C-472E-9CDC-E1F96C7AED7E}" srcOrd="2" destOrd="0" presId="urn:microsoft.com/office/officeart/2009/3/layout/StepUpProcess"/>
    <dgm:cxn modelId="{54EB7B78-4C9C-B04B-AA3C-032137E5B5A1}" type="presParOf" srcId="{64D949C7-C697-4387-A172-C63B7DB063A4}" destId="{BFC6AC5F-06F3-4C48-864E-CC11FD152F63}" srcOrd="7" destOrd="0" presId="urn:microsoft.com/office/officeart/2009/3/layout/StepUpProcess"/>
    <dgm:cxn modelId="{C04613C9-C279-FE4F-92C3-44347533A5BA}" type="presParOf" srcId="{BFC6AC5F-06F3-4C48-864E-CC11FD152F63}" destId="{5988993D-9B13-4697-9474-19EC7AC06669}" srcOrd="0" destOrd="0" presId="urn:microsoft.com/office/officeart/2009/3/layout/StepUpProcess"/>
    <dgm:cxn modelId="{A3239331-AE68-004C-9AE0-F5BF5D3899BC}" type="presParOf" srcId="{64D949C7-C697-4387-A172-C63B7DB063A4}" destId="{2E46A73D-255B-4EB2-93C0-DD603955E144}" srcOrd="8" destOrd="0" presId="urn:microsoft.com/office/officeart/2009/3/layout/StepUpProcess"/>
    <dgm:cxn modelId="{4C705854-469C-0447-BCB2-6025697A6EBE}" type="presParOf" srcId="{2E46A73D-255B-4EB2-93C0-DD603955E144}" destId="{13535BDB-EAD8-4B05-BB5F-D983CAC40FB3}" srcOrd="0" destOrd="0" presId="urn:microsoft.com/office/officeart/2009/3/layout/StepUpProcess"/>
    <dgm:cxn modelId="{1E029977-EE7F-F343-B91A-61CADB293A40}" type="presParOf" srcId="{2E46A73D-255B-4EB2-93C0-DD603955E144}" destId="{1FF4103C-D09B-4A73-90CA-3BE432CBCDB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4ED16-562C-460D-8211-9043E9F81045}">
      <dsp:nvSpPr>
        <dsp:cNvPr id="0" name=""/>
        <dsp:cNvSpPr/>
      </dsp:nvSpPr>
      <dsp:spPr>
        <a:xfrm>
          <a:off x="24034" y="1131600"/>
          <a:ext cx="968633" cy="968633"/>
        </a:xfrm>
        <a:prstGeom prst="chord">
          <a:avLst>
            <a:gd name="adj1" fmla="val 4800000"/>
            <a:gd name="adj2" fmla="val 16800000"/>
          </a:avLst>
        </a:prstGeom>
        <a:gradFill rotWithShape="0">
          <a:gsLst>
            <a:gs pos="0">
              <a:schemeClr val="accent6">
                <a:tint val="40000"/>
                <a:hueOff val="0"/>
                <a:satOff val="0"/>
                <a:lumOff val="0"/>
                <a:alphaOff val="0"/>
                <a:satMod val="103000"/>
                <a:lumMod val="102000"/>
                <a:tint val="94000"/>
              </a:schemeClr>
            </a:gs>
            <a:gs pos="50000">
              <a:schemeClr val="accent6">
                <a:tint val="40000"/>
                <a:hueOff val="0"/>
                <a:satOff val="0"/>
                <a:lumOff val="0"/>
                <a:alphaOff val="0"/>
                <a:satMod val="110000"/>
                <a:lumMod val="100000"/>
                <a:shade val="100000"/>
              </a:schemeClr>
            </a:gs>
            <a:gs pos="100000">
              <a:schemeClr val="accent6">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5B527930-3C3D-4B78-BCEF-95E41A4EF098}">
      <dsp:nvSpPr>
        <dsp:cNvPr id="0" name=""/>
        <dsp:cNvSpPr/>
      </dsp:nvSpPr>
      <dsp:spPr>
        <a:xfrm>
          <a:off x="78884" y="1247512"/>
          <a:ext cx="774906" cy="774906"/>
        </a:xfrm>
        <a:prstGeom prst="pie">
          <a:avLst>
            <a:gd name="adj1" fmla="val 10800000"/>
            <a:gd name="adj2" fmla="val 162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86322CD-E446-4C1C-96B3-AD58C453DA74}">
      <dsp:nvSpPr>
        <dsp:cNvPr id="0" name=""/>
        <dsp:cNvSpPr/>
      </dsp:nvSpPr>
      <dsp:spPr>
        <a:xfrm rot="16200000">
          <a:off x="-985116" y="2196602"/>
          <a:ext cx="2809036" cy="5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711200">
            <a:lnSpc>
              <a:spcPct val="90000"/>
            </a:lnSpc>
            <a:spcBef>
              <a:spcPct val="0"/>
            </a:spcBef>
            <a:spcAft>
              <a:spcPct val="35000"/>
            </a:spcAft>
          </a:pPr>
          <a:r>
            <a:rPr lang="en-US" sz="1600" b="1" kern="1200" dirty="0" smtClean="0">
              <a:latin typeface="+mn-lt"/>
            </a:rPr>
            <a:t>Business Profile</a:t>
          </a:r>
          <a:endParaRPr lang="en-US" sz="1600" b="1" kern="1200" dirty="0">
            <a:latin typeface="+mn-lt"/>
          </a:endParaRPr>
        </a:p>
      </dsp:txBody>
      <dsp:txXfrm>
        <a:off x="-985116" y="2196602"/>
        <a:ext cx="2809036" cy="581180"/>
      </dsp:txXfrm>
    </dsp:sp>
    <dsp:sp modelId="{07DDD11F-35BA-4E2E-A295-BE3EDCFB320D}">
      <dsp:nvSpPr>
        <dsp:cNvPr id="0" name=""/>
        <dsp:cNvSpPr/>
      </dsp:nvSpPr>
      <dsp:spPr>
        <a:xfrm>
          <a:off x="834228" y="498278"/>
          <a:ext cx="2430088" cy="2895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indent="0" algn="l" defTabSz="533400">
            <a:lnSpc>
              <a:spcPct val="100000"/>
            </a:lnSpc>
            <a:spcBef>
              <a:spcPct val="0"/>
            </a:spcBef>
            <a:spcAft>
              <a:spcPts val="0"/>
            </a:spcAft>
          </a:pPr>
          <a:r>
            <a:rPr lang="en-US" sz="1200" b="0" kern="1200" dirty="0" err="1" smtClean="0">
              <a:latin typeface="+mj-lt"/>
            </a:rPr>
            <a:t>XanBell</a:t>
          </a:r>
          <a:r>
            <a:rPr lang="en-US" sz="1200" b="0" kern="1200" dirty="0" smtClean="0">
              <a:latin typeface="+mj-lt"/>
            </a:rPr>
            <a:t> is IT company setup by senior IT professional entrepreneurs worked in companies liked EMC, IBM, Oracle, HP &amp; SAP.</a:t>
          </a:r>
        </a:p>
        <a:p>
          <a:pPr lvl="0" indent="0" algn="l" defTabSz="533400">
            <a:lnSpc>
              <a:spcPct val="100000"/>
            </a:lnSpc>
            <a:spcBef>
              <a:spcPct val="0"/>
            </a:spcBef>
            <a:spcAft>
              <a:spcPts val="0"/>
            </a:spcAft>
          </a:pPr>
          <a:endParaRPr lang="en-US" sz="1200" b="0" kern="1200" dirty="0" smtClean="0">
            <a:latin typeface="+mj-lt"/>
          </a:endParaRPr>
        </a:p>
        <a:p>
          <a:pPr lvl="0" indent="0" algn="l" defTabSz="533400">
            <a:lnSpc>
              <a:spcPct val="100000"/>
            </a:lnSpc>
            <a:spcBef>
              <a:spcPct val="0"/>
            </a:spcBef>
            <a:spcAft>
              <a:spcPts val="0"/>
            </a:spcAft>
          </a:pPr>
          <a:r>
            <a:rPr lang="en-US" sz="1200" b="0" kern="1200" dirty="0" smtClean="0">
              <a:latin typeface="+mj-lt"/>
            </a:rPr>
            <a:t>Headquartered in Canada with an offshore delivery center in Bangalore, India</a:t>
          </a:r>
        </a:p>
        <a:p>
          <a:pPr lvl="0" indent="0" algn="l" defTabSz="533400">
            <a:lnSpc>
              <a:spcPct val="100000"/>
            </a:lnSpc>
            <a:spcBef>
              <a:spcPct val="0"/>
            </a:spcBef>
            <a:spcAft>
              <a:spcPts val="0"/>
            </a:spcAft>
          </a:pPr>
          <a:endParaRPr lang="en-US" sz="1200" b="0" kern="1200" dirty="0" smtClean="0">
            <a:latin typeface="+mj-lt"/>
          </a:endParaRPr>
        </a:p>
        <a:p>
          <a:pPr lvl="0" indent="0" algn="l" defTabSz="533400">
            <a:lnSpc>
              <a:spcPct val="100000"/>
            </a:lnSpc>
            <a:spcBef>
              <a:spcPct val="0"/>
            </a:spcBef>
            <a:spcAft>
              <a:spcPts val="0"/>
            </a:spcAft>
          </a:pPr>
          <a:r>
            <a:rPr lang="en-US" sz="1200" b="0" kern="1200" dirty="0" smtClean="0">
              <a:latin typeface="+mj-lt"/>
            </a:rPr>
            <a:t>Focused in providing technology and consulting services for ISVs, </a:t>
          </a:r>
          <a:r>
            <a:rPr lang="en-US" sz="1200" b="0" kern="1200" dirty="0" err="1" smtClean="0">
              <a:latin typeface="+mj-lt"/>
            </a:rPr>
            <a:t>SaaS</a:t>
          </a:r>
          <a:r>
            <a:rPr lang="en-US" sz="1200" b="0" kern="1200" dirty="0" smtClean="0">
              <a:latin typeface="+mj-lt"/>
            </a:rPr>
            <a:t>, Medium and large Enterprises.</a:t>
          </a:r>
        </a:p>
        <a:p>
          <a:pPr lvl="0" indent="0" algn="l" defTabSz="533400">
            <a:lnSpc>
              <a:spcPct val="100000"/>
            </a:lnSpc>
            <a:spcBef>
              <a:spcPct val="0"/>
            </a:spcBef>
            <a:spcAft>
              <a:spcPts val="0"/>
            </a:spcAft>
          </a:pPr>
          <a:endParaRPr lang="en-US" sz="1200" b="0" kern="1200" dirty="0">
            <a:latin typeface="+mj-lt"/>
          </a:endParaRPr>
        </a:p>
      </dsp:txBody>
      <dsp:txXfrm>
        <a:off x="834228" y="498278"/>
        <a:ext cx="2430088" cy="2895206"/>
      </dsp:txXfrm>
    </dsp:sp>
    <dsp:sp modelId="{C311BA34-A071-4D86-ABD5-BA1CF71CA3A0}">
      <dsp:nvSpPr>
        <dsp:cNvPr id="0" name=""/>
        <dsp:cNvSpPr/>
      </dsp:nvSpPr>
      <dsp:spPr>
        <a:xfrm>
          <a:off x="3353020" y="1131600"/>
          <a:ext cx="968633" cy="968633"/>
        </a:xfrm>
        <a:prstGeom prst="chord">
          <a:avLst>
            <a:gd name="adj1" fmla="val 4800000"/>
            <a:gd name="adj2" fmla="val 16800000"/>
          </a:avLst>
        </a:prstGeom>
        <a:gradFill rotWithShape="0">
          <a:gsLst>
            <a:gs pos="0">
              <a:schemeClr val="accent6">
                <a:tint val="40000"/>
                <a:hueOff val="0"/>
                <a:satOff val="0"/>
                <a:lumOff val="0"/>
                <a:alphaOff val="0"/>
                <a:satMod val="103000"/>
                <a:lumMod val="102000"/>
                <a:tint val="94000"/>
              </a:schemeClr>
            </a:gs>
            <a:gs pos="50000">
              <a:schemeClr val="accent6">
                <a:tint val="40000"/>
                <a:hueOff val="0"/>
                <a:satOff val="0"/>
                <a:lumOff val="0"/>
                <a:alphaOff val="0"/>
                <a:satMod val="110000"/>
                <a:lumMod val="100000"/>
                <a:shade val="100000"/>
              </a:schemeClr>
            </a:gs>
            <a:gs pos="100000">
              <a:schemeClr val="accent6">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C7D3144D-7B13-438B-91CE-FC26704DD4CD}">
      <dsp:nvSpPr>
        <dsp:cNvPr id="0" name=""/>
        <dsp:cNvSpPr/>
      </dsp:nvSpPr>
      <dsp:spPr>
        <a:xfrm>
          <a:off x="3418455" y="1228914"/>
          <a:ext cx="774906" cy="774906"/>
        </a:xfrm>
        <a:prstGeom prst="pie">
          <a:avLst>
            <a:gd name="adj1" fmla="val 5400000"/>
            <a:gd name="adj2" fmla="val 162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62EBAA5-13AC-4868-8CD6-32B922035558}">
      <dsp:nvSpPr>
        <dsp:cNvPr id="0" name=""/>
        <dsp:cNvSpPr/>
      </dsp:nvSpPr>
      <dsp:spPr>
        <a:xfrm rot="16200000">
          <a:off x="2277188" y="2196602"/>
          <a:ext cx="2809036" cy="5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711200">
            <a:lnSpc>
              <a:spcPct val="90000"/>
            </a:lnSpc>
            <a:spcBef>
              <a:spcPct val="0"/>
            </a:spcBef>
            <a:spcAft>
              <a:spcPct val="35000"/>
            </a:spcAft>
          </a:pPr>
          <a:r>
            <a:rPr lang="en-US" sz="1600" b="1" kern="1200" dirty="0" smtClean="0">
              <a:latin typeface="+mn-lt"/>
            </a:rPr>
            <a:t>Value Proposition</a:t>
          </a:r>
          <a:endParaRPr lang="en-US" sz="1600" b="1" kern="1200" dirty="0">
            <a:latin typeface="+mn-lt"/>
          </a:endParaRPr>
        </a:p>
      </dsp:txBody>
      <dsp:txXfrm>
        <a:off x="2277188" y="2196602"/>
        <a:ext cx="2809036" cy="581180"/>
      </dsp:txXfrm>
    </dsp:sp>
    <dsp:sp modelId="{4F08A42A-234D-47BB-B56D-84C539858C6B}">
      <dsp:nvSpPr>
        <dsp:cNvPr id="0" name=""/>
        <dsp:cNvSpPr/>
      </dsp:nvSpPr>
      <dsp:spPr>
        <a:xfrm>
          <a:off x="4069160" y="517980"/>
          <a:ext cx="2621935" cy="2860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indent="0" algn="l" defTabSz="533400">
            <a:lnSpc>
              <a:spcPct val="100000"/>
            </a:lnSpc>
            <a:spcBef>
              <a:spcPct val="0"/>
            </a:spcBef>
            <a:spcAft>
              <a:spcPts val="0"/>
            </a:spcAft>
          </a:pPr>
          <a:r>
            <a:rPr lang="en-US" sz="1200" kern="1200" dirty="0" smtClean="0">
              <a:latin typeface="+mn-lt"/>
              <a:cs typeface="Arial" charset="0"/>
            </a:rPr>
            <a:t>Experienced in delivering complex, chaotic, high risk implementation projects on </a:t>
          </a:r>
          <a:r>
            <a:rPr lang="en-US" sz="1200" i="1" kern="1200" dirty="0" err="1" smtClean="0">
              <a:latin typeface="+mn-lt"/>
            </a:rPr>
            <a:t>SaaS</a:t>
          </a:r>
          <a:r>
            <a:rPr lang="en-US" sz="1200" i="1" kern="1200" dirty="0" smtClean="0">
              <a:latin typeface="+mn-lt"/>
            </a:rPr>
            <a:t> Products, License Solutions &amp;  Technology R&amp;D Services</a:t>
          </a:r>
          <a:endParaRPr lang="en-US" sz="1200" kern="1200" dirty="0" smtClean="0">
            <a:latin typeface="+mn-lt"/>
            <a:cs typeface="Arial" charset="0"/>
          </a:endParaRPr>
        </a:p>
        <a:p>
          <a:pPr lvl="0" indent="0" algn="l" defTabSz="533400">
            <a:lnSpc>
              <a:spcPct val="100000"/>
            </a:lnSpc>
            <a:spcBef>
              <a:spcPct val="0"/>
            </a:spcBef>
            <a:spcAft>
              <a:spcPts val="0"/>
            </a:spcAft>
          </a:pPr>
          <a:endParaRPr lang="en-US" sz="1200" kern="1200" dirty="0" smtClean="0">
            <a:latin typeface="+mn-lt"/>
            <a:cs typeface="Arial" charset="0"/>
          </a:endParaRPr>
        </a:p>
        <a:p>
          <a:pPr lvl="0" indent="0" algn="l" defTabSz="533400">
            <a:lnSpc>
              <a:spcPct val="100000"/>
            </a:lnSpc>
            <a:spcBef>
              <a:spcPct val="0"/>
            </a:spcBef>
            <a:spcAft>
              <a:spcPts val="0"/>
            </a:spcAft>
          </a:pPr>
          <a:r>
            <a:rPr lang="en-US" sz="1200" kern="1200" dirty="0" smtClean="0">
              <a:latin typeface="+mn-lt"/>
              <a:cs typeface="Arial" charset="0"/>
            </a:rPr>
            <a:t>Global exposure across Retail, Insurance, Banking &amp; Telecom Domains</a:t>
          </a:r>
        </a:p>
        <a:p>
          <a:pPr lvl="0" indent="0" algn="l" defTabSz="533400">
            <a:lnSpc>
              <a:spcPct val="100000"/>
            </a:lnSpc>
            <a:spcBef>
              <a:spcPct val="0"/>
            </a:spcBef>
            <a:spcAft>
              <a:spcPts val="0"/>
            </a:spcAft>
          </a:pPr>
          <a:endParaRPr lang="en-US" sz="1200" kern="1200" dirty="0" smtClean="0">
            <a:latin typeface="+mn-lt"/>
            <a:cs typeface="Arial" charset="0"/>
          </a:endParaRPr>
        </a:p>
        <a:p>
          <a:pPr lvl="0" indent="0" algn="l" defTabSz="533400">
            <a:lnSpc>
              <a:spcPct val="100000"/>
            </a:lnSpc>
            <a:spcBef>
              <a:spcPct val="0"/>
            </a:spcBef>
            <a:spcAft>
              <a:spcPts val="0"/>
            </a:spcAft>
          </a:pPr>
          <a:r>
            <a:rPr lang="en-US" sz="1200" kern="1200" dirty="0" smtClean="0">
              <a:latin typeface="+mn-lt"/>
              <a:cs typeface="Arial" charset="0"/>
            </a:rPr>
            <a:t>Value-based, Fixed Price, </a:t>
          </a:r>
          <a:r>
            <a:rPr lang="en-US" sz="1200" kern="1200" dirty="0" err="1" smtClean="0">
              <a:latin typeface="+mn-lt"/>
              <a:cs typeface="Arial" charset="0"/>
            </a:rPr>
            <a:t>CoE</a:t>
          </a:r>
          <a:r>
            <a:rPr lang="en-US" sz="1200" kern="1200" dirty="0" smtClean="0">
              <a:latin typeface="+mn-lt"/>
              <a:cs typeface="Arial" charset="0"/>
            </a:rPr>
            <a:t> &amp; T&amp;M engagements,  which are statements of commitment to deliver value to our clients. </a:t>
          </a:r>
        </a:p>
        <a:p>
          <a:pPr lvl="0" indent="0" algn="l" defTabSz="533400">
            <a:lnSpc>
              <a:spcPct val="100000"/>
            </a:lnSpc>
            <a:spcBef>
              <a:spcPct val="0"/>
            </a:spcBef>
            <a:spcAft>
              <a:spcPts val="0"/>
            </a:spcAft>
          </a:pPr>
          <a:endParaRPr lang="en-US" sz="1200" kern="1200" dirty="0">
            <a:latin typeface="+mn-lt"/>
            <a:cs typeface="Arial" charset="0"/>
          </a:endParaRPr>
        </a:p>
      </dsp:txBody>
      <dsp:txXfrm>
        <a:off x="4069160" y="517980"/>
        <a:ext cx="2621935" cy="28605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D54C6-623A-46DC-8707-6BC6B701C862}">
      <dsp:nvSpPr>
        <dsp:cNvPr id="0" name=""/>
        <dsp:cNvSpPr/>
      </dsp:nvSpPr>
      <dsp:spPr>
        <a:xfrm rot="5400000">
          <a:off x="253394" y="2120192"/>
          <a:ext cx="753289" cy="1253456"/>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74C6A7-657B-4457-8F54-826CC894B07D}">
      <dsp:nvSpPr>
        <dsp:cNvPr id="0" name=""/>
        <dsp:cNvSpPr/>
      </dsp:nvSpPr>
      <dsp:spPr>
        <a:xfrm>
          <a:off x="127651" y="2494706"/>
          <a:ext cx="1131627" cy="991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smtClean="0">
              <a:solidFill>
                <a:schemeClr val="tx2"/>
              </a:solidFill>
              <a:latin typeface="+mj-lt"/>
            </a:rPr>
            <a:t>Daily</a:t>
          </a:r>
          <a:endParaRPr lang="en-US" sz="1600" b="1" kern="1200" dirty="0">
            <a:solidFill>
              <a:schemeClr val="tx2"/>
            </a:solidFill>
            <a:latin typeface="+mj-lt"/>
          </a:endParaRPr>
        </a:p>
        <a:p>
          <a:pPr marL="57150" lvl="1" indent="-57150" algn="l" defTabSz="488950">
            <a:lnSpc>
              <a:spcPct val="90000"/>
            </a:lnSpc>
            <a:spcBef>
              <a:spcPct val="0"/>
            </a:spcBef>
            <a:spcAft>
              <a:spcPct val="15000"/>
            </a:spcAft>
            <a:buChar char="••"/>
          </a:pPr>
          <a:r>
            <a:rPr lang="en-US" sz="1100" kern="1200" smtClean="0">
              <a:solidFill>
                <a:schemeClr val="tx2"/>
              </a:solidFill>
            </a:rPr>
            <a:t>Scrum</a:t>
          </a:r>
          <a:endParaRPr lang="en-US" sz="1100" kern="1200" dirty="0">
            <a:solidFill>
              <a:schemeClr val="tx2"/>
            </a:solidFill>
          </a:endParaRPr>
        </a:p>
        <a:p>
          <a:pPr marL="57150" lvl="1" indent="-57150" algn="l" defTabSz="466725">
            <a:lnSpc>
              <a:spcPct val="90000"/>
            </a:lnSpc>
            <a:spcBef>
              <a:spcPct val="0"/>
            </a:spcBef>
            <a:spcAft>
              <a:spcPct val="15000"/>
            </a:spcAft>
            <a:buChar char="••"/>
          </a:pPr>
          <a:r>
            <a:rPr lang="en-US" sz="1050" kern="1200" dirty="0" smtClean="0">
              <a:solidFill>
                <a:schemeClr val="tx2"/>
              </a:solidFill>
            </a:rPr>
            <a:t>Scrum</a:t>
          </a:r>
          <a:r>
            <a:rPr lang="en-US" sz="1100" kern="1200" dirty="0" smtClean="0">
              <a:solidFill>
                <a:schemeClr val="tx2"/>
              </a:solidFill>
            </a:rPr>
            <a:t> of Scrums</a:t>
          </a:r>
          <a:endParaRPr lang="en-US" sz="1100" kern="1200" dirty="0">
            <a:solidFill>
              <a:schemeClr val="tx2"/>
            </a:solidFill>
          </a:endParaRPr>
        </a:p>
        <a:p>
          <a:pPr marL="57150" lvl="1" indent="-57150" algn="l" defTabSz="488950">
            <a:lnSpc>
              <a:spcPct val="90000"/>
            </a:lnSpc>
            <a:spcBef>
              <a:spcPct val="0"/>
            </a:spcBef>
            <a:spcAft>
              <a:spcPct val="15000"/>
            </a:spcAft>
            <a:buChar char="••"/>
          </a:pPr>
          <a:r>
            <a:rPr lang="en-US" sz="1100" kern="1200" smtClean="0">
              <a:solidFill>
                <a:schemeClr val="tx2"/>
              </a:solidFill>
            </a:rPr>
            <a:t>Updates</a:t>
          </a:r>
          <a:endParaRPr lang="en-US" sz="1100" kern="1200" dirty="0">
            <a:solidFill>
              <a:schemeClr val="tx2"/>
            </a:solidFill>
          </a:endParaRPr>
        </a:p>
      </dsp:txBody>
      <dsp:txXfrm>
        <a:off x="127651" y="2494706"/>
        <a:ext cx="1131627" cy="991938"/>
      </dsp:txXfrm>
    </dsp:sp>
    <dsp:sp modelId="{2B42C196-51FD-41CF-A6EB-2920A9293F49}">
      <dsp:nvSpPr>
        <dsp:cNvPr id="0" name=""/>
        <dsp:cNvSpPr/>
      </dsp:nvSpPr>
      <dsp:spPr>
        <a:xfrm>
          <a:off x="1045764" y="2027911"/>
          <a:ext cx="213514" cy="213514"/>
        </a:xfrm>
        <a:prstGeom prst="triangle">
          <a:avLst>
            <a:gd name="adj" fmla="val 100000"/>
          </a:avLst>
        </a:prstGeom>
        <a:solidFill>
          <a:schemeClr val="accent4">
            <a:hueOff val="-2368813"/>
            <a:satOff val="4221"/>
            <a:lumOff val="196"/>
            <a:alphaOff val="0"/>
          </a:schemeClr>
        </a:solidFill>
        <a:ln w="12700" cap="flat" cmpd="sng" algn="ctr">
          <a:solidFill>
            <a:schemeClr val="accent4">
              <a:hueOff val="-2368813"/>
              <a:satOff val="4221"/>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B5812B-F75B-4080-9174-9C20188CD9DD}">
      <dsp:nvSpPr>
        <dsp:cNvPr id="0" name=""/>
        <dsp:cNvSpPr/>
      </dsp:nvSpPr>
      <dsp:spPr>
        <a:xfrm rot="5400000">
          <a:off x="1638727" y="1777390"/>
          <a:ext cx="753289" cy="1253456"/>
        </a:xfrm>
        <a:prstGeom prst="corner">
          <a:avLst>
            <a:gd name="adj1" fmla="val 16120"/>
            <a:gd name="adj2" fmla="val 16110"/>
          </a:avLst>
        </a:prstGeom>
        <a:solidFill>
          <a:schemeClr val="accent4">
            <a:hueOff val="-4737627"/>
            <a:satOff val="8441"/>
            <a:lumOff val="392"/>
            <a:alphaOff val="0"/>
          </a:schemeClr>
        </a:solidFill>
        <a:ln w="12700" cap="flat" cmpd="sng" algn="ctr">
          <a:solidFill>
            <a:schemeClr val="accent4">
              <a:hueOff val="-4737627"/>
              <a:satOff val="8441"/>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B9A98B-D2C8-4100-BA3D-32FC1EF13D0F}">
      <dsp:nvSpPr>
        <dsp:cNvPr id="0" name=""/>
        <dsp:cNvSpPr/>
      </dsp:nvSpPr>
      <dsp:spPr>
        <a:xfrm>
          <a:off x="1512985" y="2151904"/>
          <a:ext cx="1131627" cy="991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smtClean="0">
              <a:solidFill>
                <a:schemeClr val="tx2"/>
              </a:solidFill>
              <a:latin typeface="+mj-lt"/>
            </a:rPr>
            <a:t>Weekly</a:t>
          </a:r>
          <a:endParaRPr lang="en-US" sz="1600" b="1" kern="1200" dirty="0">
            <a:solidFill>
              <a:schemeClr val="tx2"/>
            </a:solidFill>
            <a:latin typeface="+mj-lt"/>
          </a:endParaRPr>
        </a:p>
        <a:p>
          <a:pPr marL="57150" lvl="1" indent="-57150" algn="l" defTabSz="488950">
            <a:lnSpc>
              <a:spcPct val="90000"/>
            </a:lnSpc>
            <a:spcBef>
              <a:spcPct val="0"/>
            </a:spcBef>
            <a:spcAft>
              <a:spcPct val="15000"/>
            </a:spcAft>
            <a:buChar char="••"/>
          </a:pPr>
          <a:r>
            <a:rPr lang="en-US" sz="1100" kern="1200" dirty="0" smtClean="0">
              <a:solidFill>
                <a:schemeClr val="tx2"/>
              </a:solidFill>
            </a:rPr>
            <a:t>Mid-Iteration Demos</a:t>
          </a:r>
          <a:endParaRPr lang="en-US" sz="1100" kern="1200" dirty="0">
            <a:solidFill>
              <a:schemeClr val="tx2"/>
            </a:solidFill>
          </a:endParaRPr>
        </a:p>
        <a:p>
          <a:pPr marL="57150" lvl="1" indent="-57150" algn="l" defTabSz="488950">
            <a:lnSpc>
              <a:spcPct val="90000"/>
            </a:lnSpc>
            <a:spcBef>
              <a:spcPct val="0"/>
            </a:spcBef>
            <a:spcAft>
              <a:spcPct val="15000"/>
            </a:spcAft>
            <a:buChar char="••"/>
          </a:pPr>
          <a:r>
            <a:rPr lang="en-US" sz="1100" kern="1200" smtClean="0">
              <a:solidFill>
                <a:schemeClr val="tx2"/>
              </a:solidFill>
            </a:rPr>
            <a:t>Weekly Status Tracking</a:t>
          </a:r>
          <a:endParaRPr lang="en-US" sz="1100" kern="1200" dirty="0">
            <a:solidFill>
              <a:schemeClr val="tx2"/>
            </a:solidFill>
          </a:endParaRPr>
        </a:p>
        <a:p>
          <a:pPr marL="57150" lvl="1" indent="-57150" algn="l" defTabSz="488950">
            <a:lnSpc>
              <a:spcPct val="90000"/>
            </a:lnSpc>
            <a:spcBef>
              <a:spcPct val="0"/>
            </a:spcBef>
            <a:spcAft>
              <a:spcPct val="15000"/>
            </a:spcAft>
            <a:buChar char="••"/>
          </a:pPr>
          <a:r>
            <a:rPr lang="en-US" sz="1100" kern="1200" smtClean="0">
              <a:solidFill>
                <a:schemeClr val="tx2"/>
              </a:solidFill>
            </a:rPr>
            <a:t>Risk Management</a:t>
          </a:r>
          <a:endParaRPr lang="en-US" sz="1100" kern="1200" dirty="0">
            <a:solidFill>
              <a:schemeClr val="tx2"/>
            </a:solidFill>
          </a:endParaRPr>
        </a:p>
      </dsp:txBody>
      <dsp:txXfrm>
        <a:off x="1512985" y="2151904"/>
        <a:ext cx="1131627" cy="991938"/>
      </dsp:txXfrm>
    </dsp:sp>
    <dsp:sp modelId="{1C351D01-4C8E-4A0E-A149-E95AEB34A101}">
      <dsp:nvSpPr>
        <dsp:cNvPr id="0" name=""/>
        <dsp:cNvSpPr/>
      </dsp:nvSpPr>
      <dsp:spPr>
        <a:xfrm>
          <a:off x="2431098" y="1685109"/>
          <a:ext cx="213514" cy="213514"/>
        </a:xfrm>
        <a:prstGeom prst="triangle">
          <a:avLst>
            <a:gd name="adj" fmla="val 100000"/>
          </a:avLst>
        </a:prstGeom>
        <a:solidFill>
          <a:schemeClr val="accent4">
            <a:hueOff val="-7106440"/>
            <a:satOff val="12662"/>
            <a:lumOff val="588"/>
            <a:alphaOff val="0"/>
          </a:schemeClr>
        </a:solidFill>
        <a:ln w="12700" cap="flat" cmpd="sng" algn="ctr">
          <a:solidFill>
            <a:schemeClr val="accent4">
              <a:hueOff val="-7106440"/>
              <a:satOff val="1266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BFF2E-80C5-434C-A29F-CFF5EAF026F3}">
      <dsp:nvSpPr>
        <dsp:cNvPr id="0" name=""/>
        <dsp:cNvSpPr/>
      </dsp:nvSpPr>
      <dsp:spPr>
        <a:xfrm rot="5400000">
          <a:off x="3024061" y="1434588"/>
          <a:ext cx="753289" cy="1253456"/>
        </a:xfrm>
        <a:prstGeom prst="corner">
          <a:avLst>
            <a:gd name="adj1" fmla="val 16120"/>
            <a:gd name="adj2" fmla="val 16110"/>
          </a:avLst>
        </a:prstGeom>
        <a:solidFill>
          <a:schemeClr val="accent4">
            <a:hueOff val="-9475254"/>
            <a:satOff val="16882"/>
            <a:lumOff val="785"/>
            <a:alphaOff val="0"/>
          </a:schemeClr>
        </a:solidFill>
        <a:ln w="12700" cap="flat" cmpd="sng" algn="ctr">
          <a:solidFill>
            <a:schemeClr val="accent4">
              <a:hueOff val="-9475254"/>
              <a:satOff val="16882"/>
              <a:lumOff val="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548AC4-FB74-45D8-9FEE-B12DD4F7527A}">
      <dsp:nvSpPr>
        <dsp:cNvPr id="0" name=""/>
        <dsp:cNvSpPr/>
      </dsp:nvSpPr>
      <dsp:spPr>
        <a:xfrm>
          <a:off x="2898318" y="1809101"/>
          <a:ext cx="1131627" cy="991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solidFill>
                <a:schemeClr val="tx2"/>
              </a:solidFill>
              <a:latin typeface="+mj-lt"/>
            </a:rPr>
            <a:t>Iteration</a:t>
          </a:r>
          <a:endParaRPr lang="en-US" sz="1600" b="1" kern="1200" dirty="0">
            <a:solidFill>
              <a:schemeClr val="tx2"/>
            </a:solidFill>
            <a:latin typeface="+mj-lt"/>
          </a:endParaRPr>
        </a:p>
        <a:p>
          <a:pPr marL="57150" lvl="1" indent="-57150" algn="l" defTabSz="488950">
            <a:lnSpc>
              <a:spcPct val="90000"/>
            </a:lnSpc>
            <a:spcBef>
              <a:spcPct val="0"/>
            </a:spcBef>
            <a:spcAft>
              <a:spcPct val="15000"/>
            </a:spcAft>
            <a:buChar char="••"/>
          </a:pPr>
          <a:r>
            <a:rPr lang="en-US" sz="1100" kern="1200" dirty="0" smtClean="0">
              <a:solidFill>
                <a:schemeClr val="tx2"/>
              </a:solidFill>
            </a:rPr>
            <a:t>Iteration/Sprint Demo</a:t>
          </a:r>
          <a:endParaRPr lang="en-US" sz="1100" kern="1200" dirty="0">
            <a:solidFill>
              <a:schemeClr val="tx2"/>
            </a:solidFill>
          </a:endParaRPr>
        </a:p>
        <a:p>
          <a:pPr marL="57150" lvl="1" indent="-57150" algn="l" defTabSz="488950">
            <a:lnSpc>
              <a:spcPct val="90000"/>
            </a:lnSpc>
            <a:spcBef>
              <a:spcPct val="0"/>
            </a:spcBef>
            <a:spcAft>
              <a:spcPct val="15000"/>
            </a:spcAft>
            <a:buChar char="••"/>
          </a:pPr>
          <a:r>
            <a:rPr lang="en-US" sz="1100" kern="1200" smtClean="0">
              <a:solidFill>
                <a:schemeClr val="tx2"/>
              </a:solidFill>
            </a:rPr>
            <a:t>Metrics</a:t>
          </a:r>
          <a:endParaRPr lang="en-US" sz="1100" kern="1200" dirty="0">
            <a:solidFill>
              <a:schemeClr val="tx2"/>
            </a:solidFill>
          </a:endParaRPr>
        </a:p>
        <a:p>
          <a:pPr marL="57150" lvl="1" indent="-57150" algn="l" defTabSz="488950">
            <a:lnSpc>
              <a:spcPct val="90000"/>
            </a:lnSpc>
            <a:spcBef>
              <a:spcPct val="0"/>
            </a:spcBef>
            <a:spcAft>
              <a:spcPct val="15000"/>
            </a:spcAft>
            <a:buChar char="••"/>
          </a:pPr>
          <a:r>
            <a:rPr lang="en-US" sz="1100" kern="1200" smtClean="0">
              <a:solidFill>
                <a:schemeClr val="tx2"/>
              </a:solidFill>
            </a:rPr>
            <a:t>Retrospective</a:t>
          </a:r>
          <a:endParaRPr lang="en-US" sz="1100" kern="1200" dirty="0">
            <a:solidFill>
              <a:schemeClr val="tx2"/>
            </a:solidFill>
          </a:endParaRPr>
        </a:p>
      </dsp:txBody>
      <dsp:txXfrm>
        <a:off x="2898318" y="1809101"/>
        <a:ext cx="1131627" cy="991938"/>
      </dsp:txXfrm>
    </dsp:sp>
    <dsp:sp modelId="{0FE626A8-F1B1-4B9E-8BF2-F873C06E5CD2}">
      <dsp:nvSpPr>
        <dsp:cNvPr id="0" name=""/>
        <dsp:cNvSpPr/>
      </dsp:nvSpPr>
      <dsp:spPr>
        <a:xfrm>
          <a:off x="3816431" y="1342307"/>
          <a:ext cx="213514" cy="213514"/>
        </a:xfrm>
        <a:prstGeom prst="triangle">
          <a:avLst>
            <a:gd name="adj" fmla="val 100000"/>
          </a:avLst>
        </a:prstGeom>
        <a:solidFill>
          <a:schemeClr val="accent4">
            <a:hueOff val="-11844067"/>
            <a:satOff val="21103"/>
            <a:lumOff val="981"/>
            <a:alphaOff val="0"/>
          </a:schemeClr>
        </a:solidFill>
        <a:ln w="12700" cap="flat" cmpd="sng" algn="ctr">
          <a:solidFill>
            <a:schemeClr val="accent4">
              <a:hueOff val="-11844067"/>
              <a:satOff val="2110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333A0-5DAB-482C-A97C-46E42324529E}">
      <dsp:nvSpPr>
        <dsp:cNvPr id="0" name=""/>
        <dsp:cNvSpPr/>
      </dsp:nvSpPr>
      <dsp:spPr>
        <a:xfrm rot="5400000">
          <a:off x="4409394" y="1091786"/>
          <a:ext cx="753289" cy="1253456"/>
        </a:xfrm>
        <a:prstGeom prst="corner">
          <a:avLst>
            <a:gd name="adj1" fmla="val 16120"/>
            <a:gd name="adj2" fmla="val 16110"/>
          </a:avLst>
        </a:prstGeom>
        <a:solidFill>
          <a:schemeClr val="accent4">
            <a:hueOff val="-14212881"/>
            <a:satOff val="25323"/>
            <a:lumOff val="1177"/>
            <a:alphaOff val="0"/>
          </a:schemeClr>
        </a:solidFill>
        <a:ln w="12700" cap="flat" cmpd="sng" algn="ctr">
          <a:solidFill>
            <a:schemeClr val="accent4">
              <a:hueOff val="-14212881"/>
              <a:satOff val="25323"/>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985144-701D-4C0E-9136-589CF7F0F7A6}">
      <dsp:nvSpPr>
        <dsp:cNvPr id="0" name=""/>
        <dsp:cNvSpPr/>
      </dsp:nvSpPr>
      <dsp:spPr>
        <a:xfrm>
          <a:off x="4283652" y="1466299"/>
          <a:ext cx="1131627" cy="991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smtClean="0">
              <a:solidFill>
                <a:schemeClr val="tx2"/>
              </a:solidFill>
              <a:latin typeface="+mj-lt"/>
            </a:rPr>
            <a:t>Monthly</a:t>
          </a:r>
          <a:endParaRPr lang="en-US" sz="1600" b="1" kern="1200" dirty="0">
            <a:solidFill>
              <a:schemeClr val="tx2"/>
            </a:solidFill>
            <a:latin typeface="+mj-lt"/>
          </a:endParaRPr>
        </a:p>
        <a:p>
          <a:pPr marL="57150" lvl="1" indent="-57150" algn="l" defTabSz="488950">
            <a:lnSpc>
              <a:spcPct val="90000"/>
            </a:lnSpc>
            <a:spcBef>
              <a:spcPct val="0"/>
            </a:spcBef>
            <a:spcAft>
              <a:spcPct val="15000"/>
            </a:spcAft>
            <a:buChar char="••"/>
          </a:pPr>
          <a:r>
            <a:rPr lang="en-US" sz="1100" kern="1200" smtClean="0">
              <a:solidFill>
                <a:schemeClr val="tx2"/>
              </a:solidFill>
            </a:rPr>
            <a:t>Time-sheets</a:t>
          </a:r>
          <a:endParaRPr lang="en-US" sz="1100" kern="1200" dirty="0">
            <a:solidFill>
              <a:schemeClr val="tx2"/>
            </a:solidFill>
          </a:endParaRPr>
        </a:p>
        <a:p>
          <a:pPr marL="57150" lvl="1" indent="-57150" algn="l" defTabSz="488950">
            <a:lnSpc>
              <a:spcPct val="90000"/>
            </a:lnSpc>
            <a:spcBef>
              <a:spcPct val="0"/>
            </a:spcBef>
            <a:spcAft>
              <a:spcPct val="15000"/>
            </a:spcAft>
            <a:buChar char="••"/>
          </a:pPr>
          <a:r>
            <a:rPr lang="en-US" sz="1100" kern="1200" smtClean="0">
              <a:solidFill>
                <a:schemeClr val="tx2"/>
              </a:solidFill>
            </a:rPr>
            <a:t>Engagement Review</a:t>
          </a:r>
          <a:endParaRPr lang="en-US" sz="1100" kern="1200" dirty="0">
            <a:solidFill>
              <a:schemeClr val="tx2"/>
            </a:solidFill>
          </a:endParaRPr>
        </a:p>
        <a:p>
          <a:pPr marL="57150" lvl="1" indent="-57150" algn="l" defTabSz="488950">
            <a:lnSpc>
              <a:spcPct val="90000"/>
            </a:lnSpc>
            <a:spcBef>
              <a:spcPct val="0"/>
            </a:spcBef>
            <a:spcAft>
              <a:spcPct val="15000"/>
            </a:spcAft>
            <a:buChar char="••"/>
          </a:pPr>
          <a:r>
            <a:rPr lang="en-US" sz="1100" kern="1200" smtClean="0">
              <a:solidFill>
                <a:schemeClr val="tx2"/>
              </a:solidFill>
            </a:rPr>
            <a:t>Infocus – one-one review with team members</a:t>
          </a:r>
          <a:endParaRPr lang="en-US" sz="1100" kern="1200" dirty="0">
            <a:solidFill>
              <a:schemeClr val="tx2"/>
            </a:solidFill>
          </a:endParaRPr>
        </a:p>
      </dsp:txBody>
      <dsp:txXfrm>
        <a:off x="4283652" y="1466299"/>
        <a:ext cx="1131627" cy="991938"/>
      </dsp:txXfrm>
    </dsp:sp>
    <dsp:sp modelId="{34EA0B9A-184C-472E-9CDC-E1F96C7AED7E}">
      <dsp:nvSpPr>
        <dsp:cNvPr id="0" name=""/>
        <dsp:cNvSpPr/>
      </dsp:nvSpPr>
      <dsp:spPr>
        <a:xfrm>
          <a:off x="5201765" y="999505"/>
          <a:ext cx="213514" cy="213514"/>
        </a:xfrm>
        <a:prstGeom prst="triangle">
          <a:avLst>
            <a:gd name="adj" fmla="val 100000"/>
          </a:avLst>
        </a:prstGeom>
        <a:solidFill>
          <a:schemeClr val="accent4">
            <a:hueOff val="-16581694"/>
            <a:satOff val="29544"/>
            <a:lumOff val="1373"/>
            <a:alphaOff val="0"/>
          </a:schemeClr>
        </a:solidFill>
        <a:ln w="12700" cap="flat" cmpd="sng" algn="ctr">
          <a:solidFill>
            <a:schemeClr val="accent4">
              <a:hueOff val="-16581694"/>
              <a:satOff val="29544"/>
              <a:lumOff val="13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535BDB-EAD8-4B05-BB5F-D983CAC40FB3}">
      <dsp:nvSpPr>
        <dsp:cNvPr id="0" name=""/>
        <dsp:cNvSpPr/>
      </dsp:nvSpPr>
      <dsp:spPr>
        <a:xfrm rot="5400000">
          <a:off x="5794728" y="748984"/>
          <a:ext cx="753289" cy="1253456"/>
        </a:xfrm>
        <a:prstGeom prst="corner">
          <a:avLst>
            <a:gd name="adj1" fmla="val 16120"/>
            <a:gd name="adj2" fmla="val 16110"/>
          </a:avLst>
        </a:prstGeom>
        <a:solidFill>
          <a:schemeClr val="accent4">
            <a:hueOff val="-18950508"/>
            <a:satOff val="33764"/>
            <a:lumOff val="1569"/>
            <a:alphaOff val="0"/>
          </a:schemeClr>
        </a:solidFill>
        <a:ln w="12700" cap="flat" cmpd="sng" algn="ctr">
          <a:solidFill>
            <a:schemeClr val="accent4">
              <a:hueOff val="-18950508"/>
              <a:satOff val="33764"/>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F4103C-D09B-4A73-90CA-3BE432CBCDBA}">
      <dsp:nvSpPr>
        <dsp:cNvPr id="0" name=""/>
        <dsp:cNvSpPr/>
      </dsp:nvSpPr>
      <dsp:spPr>
        <a:xfrm>
          <a:off x="5668985" y="1123497"/>
          <a:ext cx="1131627" cy="991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smtClean="0">
              <a:solidFill>
                <a:schemeClr val="tx2"/>
              </a:solidFill>
              <a:latin typeface="+mj-lt"/>
            </a:rPr>
            <a:t>Quarterly</a:t>
          </a:r>
          <a:endParaRPr lang="en-US" sz="1600" b="1" kern="1200" dirty="0">
            <a:solidFill>
              <a:schemeClr val="tx2"/>
            </a:solidFill>
            <a:latin typeface="+mj-lt"/>
          </a:endParaRPr>
        </a:p>
        <a:p>
          <a:pPr marL="57150" lvl="1" indent="-57150" algn="l" defTabSz="488950">
            <a:lnSpc>
              <a:spcPct val="90000"/>
            </a:lnSpc>
            <a:spcBef>
              <a:spcPct val="0"/>
            </a:spcBef>
            <a:spcAft>
              <a:spcPct val="15000"/>
            </a:spcAft>
            <a:buChar char="••"/>
          </a:pPr>
          <a:r>
            <a:rPr lang="en-US" sz="1100" kern="1200" smtClean="0">
              <a:solidFill>
                <a:schemeClr val="tx2"/>
              </a:solidFill>
            </a:rPr>
            <a:t>Metrics Revision</a:t>
          </a:r>
          <a:endParaRPr lang="en-US" sz="1100" kern="1200" dirty="0">
            <a:solidFill>
              <a:schemeClr val="tx2"/>
            </a:solidFill>
          </a:endParaRPr>
        </a:p>
        <a:p>
          <a:pPr marL="57150" lvl="1" indent="-57150" algn="l" defTabSz="488950">
            <a:lnSpc>
              <a:spcPct val="90000"/>
            </a:lnSpc>
            <a:spcBef>
              <a:spcPct val="0"/>
            </a:spcBef>
            <a:spcAft>
              <a:spcPct val="15000"/>
            </a:spcAft>
            <a:buChar char="••"/>
          </a:pPr>
          <a:r>
            <a:rPr lang="en-US" sz="1100" kern="1200" dirty="0" smtClean="0">
              <a:solidFill>
                <a:schemeClr val="tx2"/>
              </a:solidFill>
            </a:rPr>
            <a:t>Customer Satisfaction Survey</a:t>
          </a:r>
          <a:endParaRPr lang="en-US" sz="1100" kern="1200" dirty="0">
            <a:solidFill>
              <a:schemeClr val="tx2"/>
            </a:solidFill>
          </a:endParaRPr>
        </a:p>
      </dsp:txBody>
      <dsp:txXfrm>
        <a:off x="5668985" y="1123497"/>
        <a:ext cx="1131627" cy="991938"/>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pPr/>
              <a:t>5/2/17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pPr/>
              <a:t>‹#›</a:t>
            </a:fld>
            <a:endParaRPr lang="en-US"/>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pPr/>
              <a:t>5/2/17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pPr/>
              <a:t>‹#›</a:t>
            </a:fld>
            <a:endParaRPr lang="en-US"/>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548486" rtl="0" eaLnBrk="1" latinLnBrk="0" hangingPunct="1">
      <a:defRPr sz="700" kern="1200">
        <a:solidFill>
          <a:schemeClr val="tx1"/>
        </a:solidFill>
        <a:latin typeface="+mn-lt"/>
        <a:ea typeface="+mn-ea"/>
        <a:cs typeface="+mn-cs"/>
      </a:defRPr>
    </a:lvl1pPr>
    <a:lvl2pPr marL="274243" algn="l" defTabSz="548486" rtl="0" eaLnBrk="1" latinLnBrk="0" hangingPunct="1">
      <a:defRPr sz="700" kern="1200">
        <a:solidFill>
          <a:schemeClr val="tx1"/>
        </a:solidFill>
        <a:latin typeface="+mn-lt"/>
        <a:ea typeface="+mn-ea"/>
        <a:cs typeface="+mn-cs"/>
      </a:defRPr>
    </a:lvl2pPr>
    <a:lvl3pPr marL="548486" algn="l" defTabSz="548486" rtl="0" eaLnBrk="1" latinLnBrk="0" hangingPunct="1">
      <a:defRPr sz="700" kern="1200">
        <a:solidFill>
          <a:schemeClr val="tx1"/>
        </a:solidFill>
        <a:latin typeface="+mn-lt"/>
        <a:ea typeface="+mn-ea"/>
        <a:cs typeface="+mn-cs"/>
      </a:defRPr>
    </a:lvl3pPr>
    <a:lvl4pPr marL="822729" algn="l" defTabSz="548486" rtl="0" eaLnBrk="1" latinLnBrk="0" hangingPunct="1">
      <a:defRPr sz="700" kern="1200">
        <a:solidFill>
          <a:schemeClr val="tx1"/>
        </a:solidFill>
        <a:latin typeface="+mn-lt"/>
        <a:ea typeface="+mn-ea"/>
        <a:cs typeface="+mn-cs"/>
      </a:defRPr>
    </a:lvl4pPr>
    <a:lvl5pPr marL="1096972" algn="l" defTabSz="548486" rtl="0" eaLnBrk="1" latinLnBrk="0" hangingPunct="1">
      <a:defRPr sz="700" kern="1200">
        <a:solidFill>
          <a:schemeClr val="tx1"/>
        </a:solidFill>
        <a:latin typeface="+mn-lt"/>
        <a:ea typeface="+mn-ea"/>
        <a:cs typeface="+mn-cs"/>
      </a:defRPr>
    </a:lvl5pPr>
    <a:lvl6pPr marL="1371215" algn="l" defTabSz="548486" rtl="0" eaLnBrk="1" latinLnBrk="0" hangingPunct="1">
      <a:defRPr sz="700" kern="1200">
        <a:solidFill>
          <a:schemeClr val="tx1"/>
        </a:solidFill>
        <a:latin typeface="+mn-lt"/>
        <a:ea typeface="+mn-ea"/>
        <a:cs typeface="+mn-cs"/>
      </a:defRPr>
    </a:lvl6pPr>
    <a:lvl7pPr marL="1645458" algn="l" defTabSz="548486" rtl="0" eaLnBrk="1" latinLnBrk="0" hangingPunct="1">
      <a:defRPr sz="700" kern="1200">
        <a:solidFill>
          <a:schemeClr val="tx1"/>
        </a:solidFill>
        <a:latin typeface="+mn-lt"/>
        <a:ea typeface="+mn-ea"/>
        <a:cs typeface="+mn-cs"/>
      </a:defRPr>
    </a:lvl7pPr>
    <a:lvl8pPr marL="1919701" algn="l" defTabSz="548486" rtl="0" eaLnBrk="1" latinLnBrk="0" hangingPunct="1">
      <a:defRPr sz="700" kern="1200">
        <a:solidFill>
          <a:schemeClr val="tx1"/>
        </a:solidFill>
        <a:latin typeface="+mn-lt"/>
        <a:ea typeface="+mn-ea"/>
        <a:cs typeface="+mn-cs"/>
      </a:defRPr>
    </a:lvl8pPr>
    <a:lvl9pPr marL="2193944" algn="l" defTabSz="548486"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5C73934-D492-4443-9427-018DE5D6DDA5}" type="slidenum">
              <a:rPr lang="en-US" smtClean="0"/>
              <a:pPr/>
              <a:t>1</a:t>
            </a:fld>
            <a:endParaRPr lang="en-US" dirty="0"/>
          </a:p>
        </p:txBody>
      </p:sp>
    </p:spTree>
    <p:extLst>
      <p:ext uri="{BB962C8B-B14F-4D97-AF65-F5344CB8AC3E}">
        <p14:creationId xmlns:p14="http://schemas.microsoft.com/office/powerpoint/2010/main" val="89781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GB">
              <a:latin typeface="Times New Roman" charset="0"/>
            </a:endParaRPr>
          </a:p>
        </p:txBody>
      </p:sp>
      <p:sp>
        <p:nvSpPr>
          <p:cNvPr id="45060" name="Slide Number Placeholder 3"/>
          <p:cNvSpPr>
            <a:spLocks noGrp="1"/>
          </p:cNvSpPr>
          <p:nvPr>
            <p:ph type="sldNum" sz="quarter" idx="5"/>
          </p:nvPr>
        </p:nvSpPr>
        <p:spPr/>
        <p:txBody>
          <a:bodyPr/>
          <a:lstStyle>
            <a:lvl1pPr defTabSz="912813" eaLnBrk="0" hangingPunct="0">
              <a:defRPr sz="1100" b="1">
                <a:solidFill>
                  <a:schemeClr val="tx1"/>
                </a:solidFill>
                <a:latin typeface="Arial" charset="0"/>
                <a:ea typeface="ＭＳ Ｐゴシック" charset="0"/>
                <a:cs typeface="Arial" charset="0"/>
              </a:defRPr>
            </a:lvl1pPr>
            <a:lvl2pPr marL="742950" indent="-285750" defTabSz="912813" eaLnBrk="0" hangingPunct="0">
              <a:defRPr sz="1100" b="1">
                <a:solidFill>
                  <a:schemeClr val="tx1"/>
                </a:solidFill>
                <a:latin typeface="Arial" charset="0"/>
                <a:ea typeface="Arial" charset="0"/>
                <a:cs typeface="Arial" charset="0"/>
              </a:defRPr>
            </a:lvl2pPr>
            <a:lvl3pPr marL="1143000" indent="-228600" defTabSz="912813" eaLnBrk="0" hangingPunct="0">
              <a:defRPr sz="1100" b="1">
                <a:solidFill>
                  <a:schemeClr val="tx1"/>
                </a:solidFill>
                <a:latin typeface="Arial" charset="0"/>
                <a:ea typeface="Arial" charset="0"/>
                <a:cs typeface="Arial" charset="0"/>
              </a:defRPr>
            </a:lvl3pPr>
            <a:lvl4pPr marL="1600200" indent="-228600" defTabSz="912813" eaLnBrk="0" hangingPunct="0">
              <a:defRPr sz="1100" b="1">
                <a:solidFill>
                  <a:schemeClr val="tx1"/>
                </a:solidFill>
                <a:latin typeface="Arial" charset="0"/>
                <a:ea typeface="Arial" charset="0"/>
                <a:cs typeface="Arial" charset="0"/>
              </a:defRPr>
            </a:lvl4pPr>
            <a:lvl5pPr marL="2057400" indent="-228600" defTabSz="912813" eaLnBrk="0" hangingPunct="0">
              <a:defRPr sz="1100" b="1">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sz="1100" b="1">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sz="1100" b="1">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sz="1100" b="1">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sz="1100" b="1">
                <a:solidFill>
                  <a:schemeClr val="tx1"/>
                </a:solidFill>
                <a:latin typeface="Arial" charset="0"/>
                <a:ea typeface="Arial" charset="0"/>
                <a:cs typeface="Arial" charset="0"/>
              </a:defRPr>
            </a:lvl9pPr>
          </a:lstStyle>
          <a:p>
            <a:pPr eaLnBrk="1" hangingPunct="1"/>
            <a:fld id="{4ED52368-5A97-4346-ABBD-F2DCE1CA7FE5}" type="slidenum">
              <a:rPr lang="en-US" sz="1200" b="0">
                <a:latin typeface="Times New Roman" charset="0"/>
              </a:rPr>
              <a:pPr eaLnBrk="1" hangingPunct="1"/>
              <a:t>5</a:t>
            </a:fld>
            <a:endParaRPr lang="en-US" sz="1200" b="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0CF8BB-EBC7-4B8F-9632-A5A136FBB880}" type="slidenum">
              <a:rPr lang="en-US" smtClean="0"/>
              <a:pPr/>
              <a:t>17</a:t>
            </a:fld>
            <a:endParaRPr lang="en-US"/>
          </a:p>
        </p:txBody>
      </p:sp>
    </p:spTree>
    <p:extLst>
      <p:ext uri="{BB962C8B-B14F-4D97-AF65-F5344CB8AC3E}">
        <p14:creationId xmlns:p14="http://schemas.microsoft.com/office/powerpoint/2010/main" val="2426834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400550"/>
            <a:ext cx="5486399" cy="3086099"/>
          </a:xfrm>
          <a:prstGeom prst="rect">
            <a:avLst/>
          </a:prstGeom>
        </p:spPr>
        <p:txBody>
          <a:bodyPr lIns="91425" tIns="91425" rIns="91425" bIns="91425" anchor="ctr" anchorCtr="0">
            <a:noAutofit/>
          </a:bodyPr>
          <a:lstStyle/>
          <a:p>
            <a:pPr>
              <a:spcBef>
                <a:spcPts val="0"/>
              </a:spcBef>
              <a:buNone/>
            </a:pPr>
            <a:endParaRPr/>
          </a:p>
        </p:txBody>
      </p:sp>
      <p:sp>
        <p:nvSpPr>
          <p:cNvPr id="99" name="Shape 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0024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399" cy="3086099"/>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0858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086099"/>
          </a:xfrm>
          <a:prstGeom prst="rect">
            <a:avLst/>
          </a:prstGeom>
        </p:spPr>
        <p:txBody>
          <a:bodyPr lIns="91425" tIns="91425" rIns="91425" bIns="91425" anchor="ctr" anchorCtr="0">
            <a:noAutofit/>
          </a:bodyPr>
          <a:lstStyle/>
          <a:p>
            <a:pPr>
              <a:spcBef>
                <a:spcPts val="0"/>
              </a:spcBef>
              <a:buNone/>
            </a:pPr>
            <a:endParaRPr/>
          </a:p>
        </p:txBody>
      </p:sp>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15493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37892" name="Slide Number Placeholder 3"/>
          <p:cNvSpPr>
            <a:spLocks noGrp="1"/>
          </p:cNvSpPr>
          <p:nvPr>
            <p:ph type="sldNum" sz="quarter" idx="5"/>
          </p:nvPr>
        </p:nvSpPr>
        <p:spPr/>
        <p:txBody>
          <a:bodyPr/>
          <a:lstStyle>
            <a:lvl1pPr defTabSz="912813" eaLnBrk="0" hangingPunct="0">
              <a:defRPr sz="1100" b="1">
                <a:solidFill>
                  <a:schemeClr val="tx1"/>
                </a:solidFill>
                <a:latin typeface="Arial" panose="020B0604020202020204" pitchFamily="34" charset="0"/>
                <a:cs typeface="Arial" panose="020B0604020202020204" pitchFamily="34" charset="0"/>
              </a:defRPr>
            </a:lvl1pPr>
            <a:lvl2pPr marL="742950" indent="-285750" defTabSz="912813" eaLnBrk="0" hangingPunct="0">
              <a:defRPr sz="1100" b="1">
                <a:solidFill>
                  <a:schemeClr val="tx1"/>
                </a:solidFill>
                <a:latin typeface="Arial" panose="020B0604020202020204" pitchFamily="34" charset="0"/>
                <a:cs typeface="Arial" panose="020B0604020202020204" pitchFamily="34" charset="0"/>
              </a:defRPr>
            </a:lvl2pPr>
            <a:lvl3pPr marL="1143000" indent="-228600" defTabSz="912813" eaLnBrk="0" hangingPunct="0">
              <a:defRPr sz="1100" b="1">
                <a:solidFill>
                  <a:schemeClr val="tx1"/>
                </a:solidFill>
                <a:latin typeface="Arial" panose="020B0604020202020204" pitchFamily="34" charset="0"/>
                <a:cs typeface="Arial" panose="020B0604020202020204" pitchFamily="34" charset="0"/>
              </a:defRPr>
            </a:lvl3pPr>
            <a:lvl4pPr marL="1600200" indent="-228600" defTabSz="912813" eaLnBrk="0" hangingPunct="0">
              <a:defRPr sz="1100" b="1">
                <a:solidFill>
                  <a:schemeClr val="tx1"/>
                </a:solidFill>
                <a:latin typeface="Arial" panose="020B0604020202020204" pitchFamily="34" charset="0"/>
                <a:cs typeface="Arial" panose="020B0604020202020204" pitchFamily="34" charset="0"/>
              </a:defRPr>
            </a:lvl4pPr>
            <a:lvl5pPr marL="2057400" indent="-228600" defTabSz="912813" eaLnBrk="0" hangingPunct="0">
              <a:defRPr sz="1100" b="1">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9pPr>
          </a:lstStyle>
          <a:p>
            <a:pPr eaLnBrk="1" hangingPunct="1"/>
            <a:fld id="{3F86AF34-E7B2-40F0-B56F-496303C57884}" type="slidenum">
              <a:rPr lang="en-US" altLang="en-US" sz="1200" b="0">
                <a:latin typeface="Times New Roman" panose="02020603050405020304" pitchFamily="18" charset="0"/>
              </a:rPr>
              <a:pPr eaLnBrk="1" hangingPunct="1"/>
              <a:t>34</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3907183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37892" name="Slide Number Placeholder 3"/>
          <p:cNvSpPr>
            <a:spLocks noGrp="1"/>
          </p:cNvSpPr>
          <p:nvPr>
            <p:ph type="sldNum" sz="quarter" idx="5"/>
          </p:nvPr>
        </p:nvSpPr>
        <p:spPr/>
        <p:txBody>
          <a:bodyPr/>
          <a:lstStyle>
            <a:lvl1pPr defTabSz="912813" eaLnBrk="0" hangingPunct="0">
              <a:defRPr sz="1100" b="1">
                <a:solidFill>
                  <a:schemeClr val="tx1"/>
                </a:solidFill>
                <a:latin typeface="Arial" panose="020B0604020202020204" pitchFamily="34" charset="0"/>
                <a:cs typeface="Arial" panose="020B0604020202020204" pitchFamily="34" charset="0"/>
              </a:defRPr>
            </a:lvl1pPr>
            <a:lvl2pPr marL="742950" indent="-285750" defTabSz="912813" eaLnBrk="0" hangingPunct="0">
              <a:defRPr sz="1100" b="1">
                <a:solidFill>
                  <a:schemeClr val="tx1"/>
                </a:solidFill>
                <a:latin typeface="Arial" panose="020B0604020202020204" pitchFamily="34" charset="0"/>
                <a:cs typeface="Arial" panose="020B0604020202020204" pitchFamily="34" charset="0"/>
              </a:defRPr>
            </a:lvl2pPr>
            <a:lvl3pPr marL="1143000" indent="-228600" defTabSz="912813" eaLnBrk="0" hangingPunct="0">
              <a:defRPr sz="1100" b="1">
                <a:solidFill>
                  <a:schemeClr val="tx1"/>
                </a:solidFill>
                <a:latin typeface="Arial" panose="020B0604020202020204" pitchFamily="34" charset="0"/>
                <a:cs typeface="Arial" panose="020B0604020202020204" pitchFamily="34" charset="0"/>
              </a:defRPr>
            </a:lvl3pPr>
            <a:lvl4pPr marL="1600200" indent="-228600" defTabSz="912813" eaLnBrk="0" hangingPunct="0">
              <a:defRPr sz="1100" b="1">
                <a:solidFill>
                  <a:schemeClr val="tx1"/>
                </a:solidFill>
                <a:latin typeface="Arial" panose="020B0604020202020204" pitchFamily="34" charset="0"/>
                <a:cs typeface="Arial" panose="020B0604020202020204" pitchFamily="34" charset="0"/>
              </a:defRPr>
            </a:lvl4pPr>
            <a:lvl5pPr marL="2057400" indent="-228600" defTabSz="912813" eaLnBrk="0" hangingPunct="0">
              <a:defRPr sz="1100" b="1">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9pPr>
          </a:lstStyle>
          <a:p>
            <a:pPr eaLnBrk="1" hangingPunct="1"/>
            <a:fld id="{E0BA229A-70E9-420A-A928-D051F3587AAF}" type="slidenum">
              <a:rPr lang="en-US" altLang="en-US" sz="1200" b="0">
                <a:latin typeface="Times New Roman" panose="02020603050405020304" pitchFamily="18" charset="0"/>
              </a:rPr>
              <a:pPr eaLnBrk="1" hangingPunct="1"/>
              <a:t>35</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588895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5760" y="453468"/>
            <a:ext cx="4114800" cy="1920240"/>
          </a:xfrm>
        </p:spPr>
        <p:txBody>
          <a:bodyPr anchor="b">
            <a:normAutofit/>
          </a:bodyPr>
          <a:lstStyle>
            <a:lvl1pPr algn="l">
              <a:lnSpc>
                <a:spcPct val="75000"/>
              </a:lnSpc>
              <a:defRPr sz="4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373708"/>
            <a:ext cx="4114800" cy="658368"/>
          </a:xfrm>
        </p:spPr>
        <p:txBody>
          <a:bodyPr>
            <a:normAutofit/>
          </a:bodyPr>
          <a:lstStyle>
            <a:lvl1pPr marL="0" indent="0" algn="l">
              <a:spcBef>
                <a:spcPts val="0"/>
              </a:spcBef>
              <a:buNone/>
              <a:defRPr sz="1700"/>
            </a:lvl1pPr>
            <a:lvl2pPr marL="274243" indent="0" algn="ctr">
              <a:buNone/>
              <a:defRPr sz="1200"/>
            </a:lvl2pPr>
            <a:lvl3pPr marL="548486" indent="0" algn="ctr">
              <a:buNone/>
              <a:defRPr sz="1100"/>
            </a:lvl3pPr>
            <a:lvl4pPr marL="822729" indent="0" algn="ctr">
              <a:buNone/>
              <a:defRPr sz="1000"/>
            </a:lvl4pPr>
            <a:lvl5pPr marL="1096972" indent="0" algn="ctr">
              <a:buNone/>
              <a:defRPr sz="1000"/>
            </a:lvl5pPr>
            <a:lvl6pPr marL="1371215" indent="0" algn="ctr">
              <a:buNone/>
              <a:defRPr sz="1000"/>
            </a:lvl6pPr>
            <a:lvl7pPr marL="1645458" indent="0" algn="ctr">
              <a:buNone/>
              <a:defRPr sz="1000"/>
            </a:lvl7pPr>
            <a:lvl8pPr marL="1919701" indent="0" algn="ctr">
              <a:buNone/>
              <a:defRPr sz="1000"/>
            </a:lvl8pPr>
            <a:lvl9pPr marL="2193944" indent="0" algn="ctr">
              <a:buNone/>
              <a:defRPr sz="10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05272" y="228601"/>
            <a:ext cx="1207008" cy="3657601"/>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88722" y="228601"/>
            <a:ext cx="4244915" cy="3657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953" y="0"/>
            <a:ext cx="7329873" cy="4114800"/>
          </a:xfrm>
          <a:prstGeom prst="rect">
            <a:avLst/>
          </a:prstGeom>
          <a:effectLst/>
        </p:spPr>
        <p:txBody>
          <a:bodyPr>
            <a:normAutofit/>
          </a:bodyPr>
          <a:lstStyle>
            <a:lvl1pPr marL="0" indent="0">
              <a:buNone/>
              <a:defRPr sz="13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39317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76066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93776"/>
            <a:ext cx="5212080" cy="1207008"/>
          </a:xfrm>
        </p:spPr>
        <p:txBody>
          <a:bodyPr anchor="b">
            <a:normAutofit/>
          </a:bodyPr>
          <a:lstStyle>
            <a:lvl1pPr>
              <a:defRPr sz="4000"/>
            </a:lvl1pPr>
          </a:lstStyle>
          <a:p>
            <a:r>
              <a:rPr lang="en-US" smtClean="0"/>
              <a:t>Click to edit Master title style</a:t>
            </a:r>
            <a:endParaRPr lang="en-US"/>
          </a:p>
        </p:txBody>
      </p:sp>
      <p:sp>
        <p:nvSpPr>
          <p:cNvPr id="3" name="Text Placeholder 2"/>
          <p:cNvSpPr>
            <a:spLocks noGrp="1"/>
          </p:cNvSpPr>
          <p:nvPr>
            <p:ph type="body" idx="1"/>
          </p:nvPr>
        </p:nvSpPr>
        <p:spPr>
          <a:xfrm>
            <a:off x="365760" y="1700784"/>
            <a:ext cx="5212080" cy="658368"/>
          </a:xfrm>
        </p:spPr>
        <p:txBody>
          <a:bodyPr>
            <a:normAutofit/>
          </a:bodyPr>
          <a:lstStyle>
            <a:lvl1pPr marL="0" indent="0">
              <a:spcBef>
                <a:spcPts val="0"/>
              </a:spcBef>
              <a:buNone/>
              <a:defRPr sz="1700"/>
            </a:lvl1pPr>
            <a:lvl2pPr marL="274243" indent="0">
              <a:buNone/>
              <a:defRPr sz="1200"/>
            </a:lvl2pPr>
            <a:lvl3pPr marL="548486" indent="0">
              <a:buNone/>
              <a:defRPr sz="1100"/>
            </a:lvl3pPr>
            <a:lvl4pPr marL="822729" indent="0">
              <a:buNone/>
              <a:defRPr sz="1000"/>
            </a:lvl4pPr>
            <a:lvl5pPr marL="1096972" indent="0">
              <a:buNone/>
              <a:defRPr sz="1000"/>
            </a:lvl5pPr>
            <a:lvl6pPr marL="1371215" indent="0">
              <a:buNone/>
              <a:defRPr sz="1000"/>
            </a:lvl6pPr>
            <a:lvl7pPr marL="1645458" indent="0">
              <a:buNone/>
              <a:defRPr sz="1000"/>
            </a:lvl7pPr>
            <a:lvl8pPr marL="1919701" indent="0">
              <a:buNone/>
              <a:defRPr sz="1000"/>
            </a:lvl8pPr>
            <a:lvl9pPr marL="2193944" indent="0">
              <a:buNone/>
              <a:defRPr sz="10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8720" y="1188720"/>
            <a:ext cx="2743200" cy="2688336"/>
          </a:xfrm>
        </p:spPr>
        <p:txBody>
          <a:bodyPr>
            <a:normAutofit/>
          </a:bodyPr>
          <a:lstStyle>
            <a:lvl1pPr>
              <a:defRPr sz="1400"/>
            </a:lvl1pPr>
            <a:lvl2pPr>
              <a:defRPr sz="1200"/>
            </a:lvl2pPr>
            <a:lvl3pPr>
              <a:defRPr sz="1100"/>
            </a:lvl3pPr>
            <a:lvl4pPr>
              <a:defRPr sz="1000"/>
            </a:lvl4pPr>
            <a:lvl5pPr>
              <a:defRPr sz="10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9080" y="1188720"/>
            <a:ext cx="2743200" cy="2688336"/>
          </a:xfrm>
        </p:spPr>
        <p:txBody>
          <a:bodyPr>
            <a:normAutofit/>
          </a:bodyPr>
          <a:lstStyle>
            <a:lvl1pPr>
              <a:defRPr sz="1400"/>
            </a:lvl1pPr>
            <a:lvl2pPr>
              <a:defRPr sz="1200"/>
            </a:lvl2pPr>
            <a:lvl3pPr>
              <a:defRPr sz="1100"/>
            </a:lvl3pPr>
            <a:lvl4pPr>
              <a:defRPr sz="1000"/>
            </a:lvl4pPr>
            <a:lvl5pPr>
              <a:defRPr sz="10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188720" y="1007669"/>
            <a:ext cx="2743200" cy="498292"/>
          </a:xfrm>
        </p:spPr>
        <p:txBody>
          <a:bodyPr anchor="ctr"/>
          <a:lstStyle>
            <a:lvl1pPr marL="0" indent="0">
              <a:spcBef>
                <a:spcPts val="0"/>
              </a:spcBef>
              <a:buNone/>
              <a:defRPr sz="1400" b="1"/>
            </a:lvl1pPr>
            <a:lvl2pPr marL="274243" indent="0">
              <a:buNone/>
              <a:defRPr sz="1200" b="1"/>
            </a:lvl2pPr>
            <a:lvl3pPr marL="548486" indent="0">
              <a:buNone/>
              <a:defRPr sz="1100" b="1"/>
            </a:lvl3pPr>
            <a:lvl4pPr marL="822729" indent="0">
              <a:buNone/>
              <a:defRPr sz="1000" b="1"/>
            </a:lvl4pPr>
            <a:lvl5pPr marL="1096972" indent="0">
              <a:buNone/>
              <a:defRPr sz="1000" b="1"/>
            </a:lvl5pPr>
            <a:lvl6pPr marL="1371215" indent="0">
              <a:buNone/>
              <a:defRPr sz="1000" b="1"/>
            </a:lvl6pPr>
            <a:lvl7pPr marL="1645458" indent="0">
              <a:buNone/>
              <a:defRPr sz="1000" b="1"/>
            </a:lvl7pPr>
            <a:lvl8pPr marL="1919701" indent="0">
              <a:buNone/>
              <a:defRPr sz="1000" b="1"/>
            </a:lvl8pPr>
            <a:lvl9pPr marL="2193944" indent="0">
              <a:buNone/>
              <a:defRPr sz="1000" b="1"/>
            </a:lvl9pPr>
          </a:lstStyle>
          <a:p>
            <a:pPr lvl="0"/>
            <a:r>
              <a:rPr lang="en-US" smtClean="0"/>
              <a:t>Click to edit Master text styles</a:t>
            </a:r>
          </a:p>
        </p:txBody>
      </p:sp>
      <p:sp>
        <p:nvSpPr>
          <p:cNvPr id="4" name="Content Placeholder 3"/>
          <p:cNvSpPr>
            <a:spLocks noGrp="1"/>
          </p:cNvSpPr>
          <p:nvPr>
            <p:ph sz="half" idx="2"/>
          </p:nvPr>
        </p:nvSpPr>
        <p:spPr>
          <a:xfrm>
            <a:off x="1188720" y="1505968"/>
            <a:ext cx="2743200" cy="2380239"/>
          </a:xfrm>
        </p:spPr>
        <p:txBody>
          <a:bodyPr/>
          <a:lstStyle>
            <a:lvl1pPr>
              <a:defRPr sz="14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069080" y="1007669"/>
            <a:ext cx="2743200" cy="498292"/>
          </a:xfrm>
        </p:spPr>
        <p:txBody>
          <a:bodyPr anchor="ctr"/>
          <a:lstStyle>
            <a:lvl1pPr marL="0" indent="0">
              <a:spcBef>
                <a:spcPts val="0"/>
              </a:spcBef>
              <a:buNone/>
              <a:defRPr sz="1400" b="1"/>
            </a:lvl1pPr>
            <a:lvl2pPr marL="274243" indent="0">
              <a:buNone/>
              <a:defRPr sz="1200" b="1"/>
            </a:lvl2pPr>
            <a:lvl3pPr marL="548486" indent="0">
              <a:buNone/>
              <a:defRPr sz="1100" b="1"/>
            </a:lvl3pPr>
            <a:lvl4pPr marL="822729" indent="0">
              <a:buNone/>
              <a:defRPr sz="1000" b="1"/>
            </a:lvl4pPr>
            <a:lvl5pPr marL="1096972" indent="0">
              <a:buNone/>
              <a:defRPr sz="1000" b="1"/>
            </a:lvl5pPr>
            <a:lvl6pPr marL="1371215" indent="0">
              <a:buNone/>
              <a:defRPr sz="1000" b="1"/>
            </a:lvl6pPr>
            <a:lvl7pPr marL="1645458" indent="0">
              <a:buNone/>
              <a:defRPr sz="1000" b="1"/>
            </a:lvl7pPr>
            <a:lvl8pPr marL="1919701" indent="0">
              <a:buNone/>
              <a:defRPr sz="1000" b="1"/>
            </a:lvl8pPr>
            <a:lvl9pPr marL="2193944" indent="0">
              <a:buNone/>
              <a:defRPr sz="1000" b="1"/>
            </a:lvl9pPr>
          </a:lstStyle>
          <a:p>
            <a:pPr lvl="0"/>
            <a:r>
              <a:rPr lang="en-US" smtClean="0"/>
              <a:t>Click to edit Master text styles</a:t>
            </a:r>
          </a:p>
        </p:txBody>
      </p:sp>
      <p:sp>
        <p:nvSpPr>
          <p:cNvPr id="6" name="Content Placeholder 5"/>
          <p:cNvSpPr>
            <a:spLocks noGrp="1"/>
          </p:cNvSpPr>
          <p:nvPr>
            <p:ph sz="quarter" idx="4"/>
          </p:nvPr>
        </p:nvSpPr>
        <p:spPr>
          <a:xfrm>
            <a:off x="4069080" y="1505968"/>
            <a:ext cx="2743200" cy="2380239"/>
          </a:xfrm>
        </p:spPr>
        <p:txBody>
          <a:bodyPr/>
          <a:lstStyle>
            <a:lvl1pPr>
              <a:defRPr sz="14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35652" y="245396"/>
            <a:ext cx="2880562" cy="1097280"/>
          </a:xfrm>
        </p:spPr>
        <p:txBody>
          <a:bodyPr anchor="b">
            <a:noAutofit/>
          </a:bodyPr>
          <a:lstStyle>
            <a:lvl1pPr>
              <a:defRPr sz="2600"/>
            </a:lvl1pPr>
          </a:lstStyle>
          <a:p>
            <a:r>
              <a:rPr lang="en-US" smtClean="0"/>
              <a:t>Click to edit Master title style</a:t>
            </a:r>
            <a:endParaRPr lang="en-US"/>
          </a:p>
        </p:txBody>
      </p:sp>
      <p:sp>
        <p:nvSpPr>
          <p:cNvPr id="3" name="Content Placeholder 2"/>
          <p:cNvSpPr>
            <a:spLocks noGrp="1"/>
          </p:cNvSpPr>
          <p:nvPr>
            <p:ph idx="1"/>
          </p:nvPr>
        </p:nvSpPr>
        <p:spPr>
          <a:xfrm>
            <a:off x="363895" y="228600"/>
            <a:ext cx="3293706" cy="3474720"/>
          </a:xfrm>
        </p:spPr>
        <p:txBody>
          <a:bodyPr>
            <a:normAutofit/>
          </a:bodyPr>
          <a:lstStyle>
            <a:lvl1pPr>
              <a:defRPr sz="1400"/>
            </a:lvl1pPr>
            <a:lvl2pPr>
              <a:defRPr sz="1200"/>
            </a:lvl2pPr>
            <a:lvl3pPr>
              <a:defRPr sz="1100"/>
            </a:lvl3pPr>
            <a:lvl4pPr>
              <a:defRPr sz="1000"/>
            </a:lvl4pPr>
            <a:lvl5pPr>
              <a:defRPr sz="10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935652" y="1342676"/>
            <a:ext cx="2880562" cy="1097280"/>
          </a:xfrm>
        </p:spPr>
        <p:txBody>
          <a:bodyPr>
            <a:normAutofit/>
          </a:bodyPr>
          <a:lstStyle>
            <a:lvl1pPr marL="0" indent="0">
              <a:spcBef>
                <a:spcPts val="720"/>
              </a:spcBef>
              <a:buNone/>
              <a:defRPr sz="1200"/>
            </a:lvl1pPr>
            <a:lvl2pPr marL="274243" indent="0">
              <a:buNone/>
              <a:defRPr sz="800"/>
            </a:lvl2pPr>
            <a:lvl3pPr marL="548486" indent="0">
              <a:buNone/>
              <a:defRPr sz="700"/>
            </a:lvl3pPr>
            <a:lvl4pPr marL="822729" indent="0">
              <a:buNone/>
              <a:defRPr sz="600"/>
            </a:lvl4pPr>
            <a:lvl5pPr marL="1096972" indent="0">
              <a:buNone/>
              <a:defRPr sz="600"/>
            </a:lvl5pPr>
            <a:lvl6pPr marL="1371215" indent="0">
              <a:buNone/>
              <a:defRPr sz="600"/>
            </a:lvl6pPr>
            <a:lvl7pPr marL="1645458" indent="0">
              <a:buNone/>
              <a:defRPr sz="600"/>
            </a:lvl7pPr>
            <a:lvl8pPr marL="1919701" indent="0">
              <a:buNone/>
              <a:defRPr sz="600"/>
            </a:lvl8pPr>
            <a:lvl9pPr marL="2193944"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3657600"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850" tIns="27425" rIns="54850" bIns="27425" rtlCol="0" anchor="ctr"/>
          <a:lstStyle/>
          <a:p>
            <a:pPr algn="ctr"/>
            <a:endParaRPr lang="en-US"/>
          </a:p>
        </p:txBody>
      </p:sp>
      <p:sp>
        <p:nvSpPr>
          <p:cNvPr id="2" name="Title 1"/>
          <p:cNvSpPr>
            <a:spLocks noGrp="1"/>
          </p:cNvSpPr>
          <p:nvPr>
            <p:ph type="title"/>
          </p:nvPr>
        </p:nvSpPr>
        <p:spPr>
          <a:xfrm>
            <a:off x="3933749" y="230429"/>
            <a:ext cx="2880360" cy="1097280"/>
          </a:xfrm>
        </p:spPr>
        <p:txBody>
          <a:bodyPr anchor="b">
            <a:noAutofit/>
          </a:bodyPr>
          <a:lstStyle>
            <a:lvl1pPr>
              <a:defRPr sz="2600">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0" y="0"/>
            <a:ext cx="3657600" cy="4114800"/>
          </a:xfrm>
          <a:ln>
            <a:noFill/>
          </a:ln>
        </p:spPr>
        <p:txBody>
          <a:bodyPr tIns="274243">
            <a:normAutofit/>
          </a:bodyPr>
          <a:lstStyle>
            <a:lvl1pPr marL="0" indent="0" algn="ctr">
              <a:buNone/>
              <a:defRPr sz="1400"/>
            </a:lvl1pPr>
            <a:lvl2pPr marL="274243" indent="0">
              <a:buNone/>
              <a:defRPr sz="1700"/>
            </a:lvl2pPr>
            <a:lvl3pPr marL="548486" indent="0">
              <a:buNone/>
              <a:defRPr sz="1400"/>
            </a:lvl3pPr>
            <a:lvl4pPr marL="822729" indent="0">
              <a:buNone/>
              <a:defRPr sz="1200"/>
            </a:lvl4pPr>
            <a:lvl5pPr marL="1096972" indent="0">
              <a:buNone/>
              <a:defRPr sz="1200"/>
            </a:lvl5pPr>
            <a:lvl6pPr marL="1371215" indent="0">
              <a:buNone/>
              <a:defRPr sz="1200"/>
            </a:lvl6pPr>
            <a:lvl7pPr marL="1645458" indent="0">
              <a:buNone/>
              <a:defRPr sz="1200"/>
            </a:lvl7pPr>
            <a:lvl8pPr marL="1919701" indent="0">
              <a:buNone/>
              <a:defRPr sz="1200"/>
            </a:lvl8pPr>
            <a:lvl9pPr marL="2193944" indent="0">
              <a:buNone/>
              <a:defRPr sz="1200"/>
            </a:lvl9pPr>
          </a:lstStyle>
          <a:p>
            <a:r>
              <a:rPr lang="en-US" smtClean="0"/>
              <a:t>Click icon to add picture</a:t>
            </a:r>
            <a:endParaRPr lang="en-US"/>
          </a:p>
        </p:txBody>
      </p:sp>
      <p:sp>
        <p:nvSpPr>
          <p:cNvPr id="4" name="Text Placeholder 3"/>
          <p:cNvSpPr>
            <a:spLocks noGrp="1"/>
          </p:cNvSpPr>
          <p:nvPr>
            <p:ph type="body" sz="half" idx="2"/>
          </p:nvPr>
        </p:nvSpPr>
        <p:spPr>
          <a:xfrm>
            <a:off x="3933749" y="1344168"/>
            <a:ext cx="2879484" cy="1097280"/>
          </a:xfrm>
        </p:spPr>
        <p:txBody>
          <a:bodyPr>
            <a:normAutofit/>
          </a:bodyPr>
          <a:lstStyle>
            <a:lvl1pPr marL="0" indent="0">
              <a:spcBef>
                <a:spcPts val="720"/>
              </a:spcBef>
              <a:buNone/>
              <a:defRPr sz="1200"/>
            </a:lvl1pPr>
            <a:lvl2pPr marL="274243" indent="0">
              <a:buNone/>
              <a:defRPr sz="800"/>
            </a:lvl2pPr>
            <a:lvl3pPr marL="548486" indent="0">
              <a:buNone/>
              <a:defRPr sz="700"/>
            </a:lvl3pPr>
            <a:lvl4pPr marL="822729" indent="0">
              <a:buNone/>
              <a:defRPr sz="600"/>
            </a:lvl4pPr>
            <a:lvl5pPr marL="1096972" indent="0">
              <a:buNone/>
              <a:defRPr sz="600"/>
            </a:lvl5pPr>
            <a:lvl6pPr marL="1371215" indent="0">
              <a:buNone/>
              <a:defRPr sz="600"/>
            </a:lvl6pPr>
            <a:lvl7pPr marL="1645458" indent="0">
              <a:buNone/>
              <a:defRPr sz="600"/>
            </a:lvl7pPr>
            <a:lvl8pPr marL="1919701" indent="0">
              <a:buNone/>
              <a:defRPr sz="600"/>
            </a:lvl8pPr>
            <a:lvl9pPr marL="2193944" indent="0">
              <a:buNone/>
              <a:defRPr sz="600"/>
            </a:lvl9pPr>
          </a:lstStyle>
          <a:p>
            <a:pPr lvl="0"/>
            <a:r>
              <a:rPr lang="en-US" smtClean="0"/>
              <a:t>Click to 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88720" y="228600"/>
            <a:ext cx="5623560" cy="777240"/>
          </a:xfrm>
          <a:prstGeom prst="rect">
            <a:avLst/>
          </a:prstGeom>
        </p:spPr>
        <p:txBody>
          <a:bodyPr vert="horz" lIns="54850" tIns="27425" rIns="54850" bIns="2742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88720" y="1192453"/>
            <a:ext cx="5623560" cy="2689861"/>
          </a:xfrm>
          <a:prstGeom prst="rect">
            <a:avLst/>
          </a:prstGeom>
        </p:spPr>
        <p:txBody>
          <a:bodyPr vert="horz" lIns="54850" tIns="27425" rIns="54850" bIns="27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79075" y="3415004"/>
            <a:ext cx="168439" cy="467308"/>
          </a:xfrm>
          <a:prstGeom prst="rect">
            <a:avLst/>
          </a:prstGeom>
        </p:spPr>
        <p:txBody>
          <a:bodyPr vert="vert270" lIns="54850" tIns="27425" rIns="54850" bIns="27425" rtlCol="0" anchor="ctr"/>
          <a:lstStyle>
            <a:lvl1pPr algn="l">
              <a:defRPr sz="500">
                <a:solidFill>
                  <a:schemeClr val="tx1">
                    <a:lumMod val="60000"/>
                    <a:lumOff val="40000"/>
                  </a:schemeClr>
                </a:solidFill>
              </a:defRPr>
            </a:lvl1pPr>
          </a:lstStyle>
          <a:p>
            <a:endParaRPr lang="en-US"/>
          </a:p>
        </p:txBody>
      </p:sp>
      <p:sp>
        <p:nvSpPr>
          <p:cNvPr id="5" name="Footer Placeholder 4"/>
          <p:cNvSpPr>
            <a:spLocks noGrp="1"/>
          </p:cNvSpPr>
          <p:nvPr>
            <p:ph type="ftr" sz="quarter" idx="3"/>
          </p:nvPr>
        </p:nvSpPr>
        <p:spPr>
          <a:xfrm>
            <a:off x="6979074" y="219075"/>
            <a:ext cx="168438" cy="3083962"/>
          </a:xfrm>
          <a:prstGeom prst="rect">
            <a:avLst/>
          </a:prstGeom>
        </p:spPr>
        <p:txBody>
          <a:bodyPr vert="vert270" lIns="54850" tIns="27425" rIns="54850" bIns="27425" rtlCol="0" anchor="ctr"/>
          <a:lstStyle>
            <a:lvl1pPr algn="ctr">
              <a:defRPr sz="500">
                <a:solidFill>
                  <a:schemeClr val="tx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3373154" y="3951084"/>
            <a:ext cx="433426" cy="120948"/>
          </a:xfrm>
          <a:prstGeom prst="rect">
            <a:avLst/>
          </a:prstGeom>
        </p:spPr>
        <p:txBody>
          <a:bodyPr vert="horz" lIns="54850" tIns="27425" rIns="54850" bIns="27425" rtlCol="0" anchor="ctr"/>
          <a:lstStyle>
            <a:lvl1pPr algn="l">
              <a:defRPr sz="500">
                <a:solidFill>
                  <a:schemeClr val="tx1">
                    <a:lumMod val="60000"/>
                    <a:lumOff val="40000"/>
                  </a:schemeClr>
                </a:solidFill>
              </a:defRPr>
            </a:lvl1pPr>
          </a:lstStyle>
          <a:p>
            <a:fld id="{E31375A4-56A4-47D6-9801-1991572033F7}" type="slidenum">
              <a:rPr lang="en-US" smtClean="0"/>
              <a:pPr/>
              <a:t>‹#›</a:t>
            </a:fld>
            <a:endParaRPr lang="en-US"/>
          </a:p>
        </p:txBody>
      </p:sp>
      <p:pic>
        <p:nvPicPr>
          <p:cNvPr id="11" name="Picture 10"/>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2276" y="3832766"/>
            <a:ext cx="956890" cy="278529"/>
          </a:xfrm>
          <a:prstGeom prst="rect">
            <a:avLst/>
          </a:prstGeom>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 id="2147483669" r:id="rId12"/>
    <p:sldLayoutId id="2147483670"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548486" rtl="0" eaLnBrk="1" latinLnBrk="0" hangingPunct="1">
        <a:lnSpc>
          <a:spcPct val="85000"/>
        </a:lnSpc>
        <a:spcBef>
          <a:spcPct val="0"/>
        </a:spcBef>
        <a:buNone/>
        <a:defRPr sz="2600" kern="1200" cap="all" baseline="0">
          <a:solidFill>
            <a:schemeClr val="accent1"/>
          </a:solidFill>
          <a:latin typeface="+mj-lt"/>
          <a:ea typeface="+mj-ea"/>
          <a:cs typeface="+mj-cs"/>
        </a:defRPr>
      </a:lvl1pPr>
    </p:titleStyle>
    <p:bodyStyle>
      <a:lvl1pPr marL="164548" indent="-164548" algn="l" defTabSz="548486" rtl="0" eaLnBrk="1" latinLnBrk="0" hangingPunct="1">
        <a:lnSpc>
          <a:spcPct val="90000"/>
        </a:lnSpc>
        <a:spcBef>
          <a:spcPts val="1080"/>
        </a:spcBef>
        <a:buSzPct val="100000"/>
        <a:buFont typeface="Arial" pitchFamily="34" charset="0"/>
        <a:buChar char="▪"/>
        <a:defRPr sz="1400" kern="1200">
          <a:solidFill>
            <a:schemeClr val="tx1"/>
          </a:solidFill>
          <a:latin typeface="+mn-lt"/>
          <a:ea typeface="+mn-ea"/>
          <a:cs typeface="+mn-cs"/>
        </a:defRPr>
      </a:lvl1pPr>
      <a:lvl2pPr marL="411365" indent="-164548" algn="l" defTabSz="548486" rtl="0" eaLnBrk="1" latinLnBrk="0" hangingPunct="1">
        <a:lnSpc>
          <a:spcPct val="90000"/>
        </a:lnSpc>
        <a:spcBef>
          <a:spcPts val="720"/>
        </a:spcBef>
        <a:buSzPct val="100000"/>
        <a:buFont typeface="Arial" pitchFamily="34" charset="0"/>
        <a:buChar char="▪"/>
        <a:defRPr sz="1200" kern="1200">
          <a:solidFill>
            <a:schemeClr val="tx1"/>
          </a:solidFill>
          <a:latin typeface="+mn-lt"/>
          <a:ea typeface="+mn-ea"/>
          <a:cs typeface="+mn-cs"/>
        </a:defRPr>
      </a:lvl2pPr>
      <a:lvl3pPr marL="603336" indent="-137120" algn="l" defTabSz="548486" rtl="0" eaLnBrk="1" latinLnBrk="0" hangingPunct="1">
        <a:lnSpc>
          <a:spcPct val="90000"/>
        </a:lnSpc>
        <a:spcBef>
          <a:spcPts val="480"/>
        </a:spcBef>
        <a:buSzPct val="100000"/>
        <a:buFont typeface="Arial" pitchFamily="34" charset="0"/>
        <a:buChar char="▪"/>
        <a:defRPr sz="1100" kern="1200">
          <a:solidFill>
            <a:schemeClr val="tx1"/>
          </a:solidFill>
          <a:latin typeface="+mn-lt"/>
          <a:ea typeface="+mn-ea"/>
          <a:cs typeface="+mn-cs"/>
        </a:defRPr>
      </a:lvl3pPr>
      <a:lvl4pPr marL="740455" indent="-109697" algn="l" defTabSz="548486" rtl="0" eaLnBrk="1" latinLnBrk="0" hangingPunct="1">
        <a:lnSpc>
          <a:spcPct val="90000"/>
        </a:lnSpc>
        <a:spcBef>
          <a:spcPts val="360"/>
        </a:spcBef>
        <a:buSzPct val="100000"/>
        <a:buFont typeface="Arial" pitchFamily="34" charset="0"/>
        <a:buChar char="▪"/>
        <a:defRPr sz="1000" kern="1200">
          <a:solidFill>
            <a:schemeClr val="tx1"/>
          </a:solidFill>
          <a:latin typeface="+mn-lt"/>
          <a:ea typeface="+mn-ea"/>
          <a:cs typeface="+mn-cs"/>
        </a:defRPr>
      </a:lvl4pPr>
      <a:lvl5pPr marL="877579" indent="-109697" algn="l" defTabSz="548486" rtl="0" eaLnBrk="1" latinLnBrk="0" hangingPunct="1">
        <a:lnSpc>
          <a:spcPct val="90000"/>
        </a:lnSpc>
        <a:spcBef>
          <a:spcPts val="360"/>
        </a:spcBef>
        <a:buSzPct val="100000"/>
        <a:buFont typeface="Arial" pitchFamily="34" charset="0"/>
        <a:buChar char="▪"/>
        <a:defRPr sz="1000" kern="1200">
          <a:solidFill>
            <a:schemeClr val="tx1"/>
          </a:solidFill>
          <a:latin typeface="+mn-lt"/>
          <a:ea typeface="+mn-ea"/>
          <a:cs typeface="+mn-cs"/>
        </a:defRPr>
      </a:lvl5pPr>
      <a:lvl6pPr marL="1014700" indent="-109697" algn="l" defTabSz="548486" rtl="0" eaLnBrk="1" latinLnBrk="0" hangingPunct="1">
        <a:lnSpc>
          <a:spcPct val="90000"/>
        </a:lnSpc>
        <a:spcBef>
          <a:spcPts val="360"/>
        </a:spcBef>
        <a:buSzPct val="100000"/>
        <a:buFont typeface="Arial" pitchFamily="34" charset="0"/>
        <a:buChar char="▪"/>
        <a:defRPr sz="1000" kern="1200">
          <a:solidFill>
            <a:schemeClr val="tx1"/>
          </a:solidFill>
          <a:latin typeface="+mn-lt"/>
          <a:ea typeface="+mn-ea"/>
          <a:cs typeface="+mn-cs"/>
        </a:defRPr>
      </a:lvl6pPr>
      <a:lvl7pPr marL="1124397" indent="-109697" algn="l" defTabSz="548486" rtl="0" eaLnBrk="1" latinLnBrk="0" hangingPunct="1">
        <a:lnSpc>
          <a:spcPct val="90000"/>
        </a:lnSpc>
        <a:spcBef>
          <a:spcPts val="360"/>
        </a:spcBef>
        <a:buSzPct val="100000"/>
        <a:buFont typeface="Arial" pitchFamily="34" charset="0"/>
        <a:buChar char="▪"/>
        <a:defRPr sz="1000" kern="1200">
          <a:solidFill>
            <a:schemeClr val="tx1"/>
          </a:solidFill>
          <a:latin typeface="+mn-lt"/>
          <a:ea typeface="+mn-ea"/>
          <a:cs typeface="+mn-cs"/>
        </a:defRPr>
      </a:lvl7pPr>
      <a:lvl8pPr marL="1261517" indent="-109697" algn="l" defTabSz="548486" rtl="0" eaLnBrk="1" latinLnBrk="0" hangingPunct="1">
        <a:lnSpc>
          <a:spcPct val="90000"/>
        </a:lnSpc>
        <a:spcBef>
          <a:spcPts val="360"/>
        </a:spcBef>
        <a:buSzPct val="100000"/>
        <a:buFont typeface="Arial" pitchFamily="34" charset="0"/>
        <a:buChar char="▪"/>
        <a:defRPr sz="1000" kern="1200">
          <a:solidFill>
            <a:schemeClr val="tx1"/>
          </a:solidFill>
          <a:latin typeface="+mn-lt"/>
          <a:ea typeface="+mn-ea"/>
          <a:cs typeface="+mn-cs"/>
        </a:defRPr>
      </a:lvl8pPr>
      <a:lvl9pPr marL="1398640" indent="-109697" algn="l" defTabSz="548486" rtl="0" eaLnBrk="1" latinLnBrk="0" hangingPunct="1">
        <a:lnSpc>
          <a:spcPct val="90000"/>
        </a:lnSpc>
        <a:spcBef>
          <a:spcPts val="360"/>
        </a:spcBef>
        <a:buSzPct val="100000"/>
        <a:buFont typeface="Arial" pitchFamily="34" charset="0"/>
        <a:buChar char="▪"/>
        <a:defRPr sz="1000" kern="1200">
          <a:solidFill>
            <a:schemeClr val="tx1"/>
          </a:solidFill>
          <a:latin typeface="+mn-lt"/>
          <a:ea typeface="+mn-ea"/>
          <a:cs typeface="+mn-cs"/>
        </a:defRPr>
      </a:lvl9pPr>
    </p:bodyStyle>
    <p:otherStyle>
      <a:defPPr>
        <a:defRPr lang="en-US"/>
      </a:defPPr>
      <a:lvl1pPr marL="0" algn="l" defTabSz="548486" rtl="0" eaLnBrk="1" latinLnBrk="0" hangingPunct="1">
        <a:defRPr sz="1100" kern="1200">
          <a:solidFill>
            <a:schemeClr val="tx1"/>
          </a:solidFill>
          <a:latin typeface="+mn-lt"/>
          <a:ea typeface="+mn-ea"/>
          <a:cs typeface="+mn-cs"/>
        </a:defRPr>
      </a:lvl1pPr>
      <a:lvl2pPr marL="274243" algn="l" defTabSz="548486" rtl="0" eaLnBrk="1" latinLnBrk="0" hangingPunct="1">
        <a:defRPr sz="1100" kern="1200">
          <a:solidFill>
            <a:schemeClr val="tx1"/>
          </a:solidFill>
          <a:latin typeface="+mn-lt"/>
          <a:ea typeface="+mn-ea"/>
          <a:cs typeface="+mn-cs"/>
        </a:defRPr>
      </a:lvl2pPr>
      <a:lvl3pPr marL="548486" algn="l" defTabSz="548486" rtl="0" eaLnBrk="1" latinLnBrk="0" hangingPunct="1">
        <a:defRPr sz="1100" kern="1200">
          <a:solidFill>
            <a:schemeClr val="tx1"/>
          </a:solidFill>
          <a:latin typeface="+mn-lt"/>
          <a:ea typeface="+mn-ea"/>
          <a:cs typeface="+mn-cs"/>
        </a:defRPr>
      </a:lvl3pPr>
      <a:lvl4pPr marL="822729" algn="l" defTabSz="548486" rtl="0" eaLnBrk="1" latinLnBrk="0" hangingPunct="1">
        <a:defRPr sz="1100" kern="1200">
          <a:solidFill>
            <a:schemeClr val="tx1"/>
          </a:solidFill>
          <a:latin typeface="+mn-lt"/>
          <a:ea typeface="+mn-ea"/>
          <a:cs typeface="+mn-cs"/>
        </a:defRPr>
      </a:lvl4pPr>
      <a:lvl5pPr marL="1096972" algn="l" defTabSz="548486" rtl="0" eaLnBrk="1" latinLnBrk="0" hangingPunct="1">
        <a:defRPr sz="1100" kern="1200">
          <a:solidFill>
            <a:schemeClr val="tx1"/>
          </a:solidFill>
          <a:latin typeface="+mn-lt"/>
          <a:ea typeface="+mn-ea"/>
          <a:cs typeface="+mn-cs"/>
        </a:defRPr>
      </a:lvl5pPr>
      <a:lvl6pPr marL="1371215" algn="l" defTabSz="548486" rtl="0" eaLnBrk="1" latinLnBrk="0" hangingPunct="1">
        <a:defRPr sz="1100" kern="1200">
          <a:solidFill>
            <a:schemeClr val="tx1"/>
          </a:solidFill>
          <a:latin typeface="+mn-lt"/>
          <a:ea typeface="+mn-ea"/>
          <a:cs typeface="+mn-cs"/>
        </a:defRPr>
      </a:lvl6pPr>
      <a:lvl7pPr marL="1645458" algn="l" defTabSz="548486" rtl="0" eaLnBrk="1" latinLnBrk="0" hangingPunct="1">
        <a:defRPr sz="1100" kern="1200">
          <a:solidFill>
            <a:schemeClr val="tx1"/>
          </a:solidFill>
          <a:latin typeface="+mn-lt"/>
          <a:ea typeface="+mn-ea"/>
          <a:cs typeface="+mn-cs"/>
        </a:defRPr>
      </a:lvl7pPr>
      <a:lvl8pPr marL="1919701" algn="l" defTabSz="548486" rtl="0" eaLnBrk="1" latinLnBrk="0" hangingPunct="1">
        <a:defRPr sz="1100" kern="1200">
          <a:solidFill>
            <a:schemeClr val="tx1"/>
          </a:solidFill>
          <a:latin typeface="+mn-lt"/>
          <a:ea typeface="+mn-ea"/>
          <a:cs typeface="+mn-cs"/>
        </a:defRPr>
      </a:lvl8pPr>
      <a:lvl9pPr marL="2193944" algn="l" defTabSz="548486" rtl="0" eaLnBrk="1" latinLnBrk="0" hangingPunct="1">
        <a:defRPr sz="11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7.xml"/><Relationship Id="rId2"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image" Target="../media/image53.jpeg"/><Relationship Id="rId1" Type="http://schemas.openxmlformats.org/officeDocument/2006/relationships/slideLayout" Target="../slideLayouts/slideLayout7.xml"/><Relationship Id="rId2" Type="http://schemas.openxmlformats.org/officeDocument/2006/relationships/image" Target="../media/image46.png"/></Relationships>
</file>

<file path=ppt/slides/_rels/slide14.xml.rels><?xml version="1.0" encoding="UTF-8" standalone="yes"?>
<Relationships xmlns="http://schemas.openxmlformats.org/package/2006/relationships"><Relationship Id="rId9" Type="http://schemas.openxmlformats.org/officeDocument/2006/relationships/image" Target="../media/image61.png"/><Relationship Id="rId20" Type="http://schemas.openxmlformats.org/officeDocument/2006/relationships/image" Target="../media/image72.png"/><Relationship Id="rId10" Type="http://schemas.openxmlformats.org/officeDocument/2006/relationships/image" Target="../media/image62.png"/><Relationship Id="rId11" Type="http://schemas.openxmlformats.org/officeDocument/2006/relationships/image" Target="../media/image63.png"/><Relationship Id="rId12" Type="http://schemas.openxmlformats.org/officeDocument/2006/relationships/image" Target="../media/image64.png"/><Relationship Id="rId13" Type="http://schemas.openxmlformats.org/officeDocument/2006/relationships/image" Target="../media/image65.png"/><Relationship Id="rId14" Type="http://schemas.openxmlformats.org/officeDocument/2006/relationships/image" Target="../media/image66.png"/><Relationship Id="rId15" Type="http://schemas.openxmlformats.org/officeDocument/2006/relationships/image" Target="../media/image67.png"/><Relationship Id="rId16" Type="http://schemas.openxmlformats.org/officeDocument/2006/relationships/image" Target="../media/image68.png"/><Relationship Id="rId17" Type="http://schemas.openxmlformats.org/officeDocument/2006/relationships/image" Target="../media/image69.png"/><Relationship Id="rId18" Type="http://schemas.openxmlformats.org/officeDocument/2006/relationships/image" Target="../media/image70.png"/><Relationship Id="rId19" Type="http://schemas.openxmlformats.org/officeDocument/2006/relationships/image" Target="../media/image71.png"/><Relationship Id="rId1" Type="http://schemas.openxmlformats.org/officeDocument/2006/relationships/slideLayout" Target="../slideLayouts/slideLayout7.xml"/><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60.png"/></Relationships>
</file>

<file path=ppt/slides/_rels/slide15.xml.rels><?xml version="1.0" encoding="UTF-8" standalone="yes"?>
<Relationships xmlns="http://schemas.openxmlformats.org/package/2006/relationships"><Relationship Id="rId46" Type="http://schemas.openxmlformats.org/officeDocument/2006/relationships/image" Target="../media/image117.png"/><Relationship Id="rId47" Type="http://schemas.openxmlformats.org/officeDocument/2006/relationships/image" Target="../media/image118.png"/><Relationship Id="rId48" Type="http://schemas.openxmlformats.org/officeDocument/2006/relationships/image" Target="../media/image119.png"/><Relationship Id="rId20" Type="http://schemas.openxmlformats.org/officeDocument/2006/relationships/image" Target="../media/image91.png"/><Relationship Id="rId21" Type="http://schemas.openxmlformats.org/officeDocument/2006/relationships/image" Target="../media/image92.png"/><Relationship Id="rId22" Type="http://schemas.openxmlformats.org/officeDocument/2006/relationships/image" Target="../media/image93.png"/><Relationship Id="rId23" Type="http://schemas.openxmlformats.org/officeDocument/2006/relationships/image" Target="../media/image94.png"/><Relationship Id="rId24" Type="http://schemas.openxmlformats.org/officeDocument/2006/relationships/image" Target="../media/image95.png"/><Relationship Id="rId25" Type="http://schemas.openxmlformats.org/officeDocument/2006/relationships/image" Target="../media/image96.png"/><Relationship Id="rId26" Type="http://schemas.openxmlformats.org/officeDocument/2006/relationships/image" Target="../media/image97.png"/><Relationship Id="rId27" Type="http://schemas.openxmlformats.org/officeDocument/2006/relationships/image" Target="../media/image98.png"/><Relationship Id="rId28" Type="http://schemas.openxmlformats.org/officeDocument/2006/relationships/image" Target="../media/image99.png"/><Relationship Id="rId29" Type="http://schemas.openxmlformats.org/officeDocument/2006/relationships/image" Target="../media/image100.png"/><Relationship Id="rId1" Type="http://schemas.openxmlformats.org/officeDocument/2006/relationships/slideLayout" Target="../slideLayouts/slideLayout7.xml"/><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30" Type="http://schemas.openxmlformats.org/officeDocument/2006/relationships/image" Target="../media/image101.png"/><Relationship Id="rId31" Type="http://schemas.openxmlformats.org/officeDocument/2006/relationships/image" Target="../media/image102.png"/><Relationship Id="rId32" Type="http://schemas.openxmlformats.org/officeDocument/2006/relationships/image" Target="../media/image103.png"/><Relationship Id="rId9" Type="http://schemas.openxmlformats.org/officeDocument/2006/relationships/image" Target="../media/image80.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image" Target="../media/image79.png"/><Relationship Id="rId33" Type="http://schemas.openxmlformats.org/officeDocument/2006/relationships/image" Target="../media/image104.png"/><Relationship Id="rId34" Type="http://schemas.openxmlformats.org/officeDocument/2006/relationships/image" Target="../media/image105.png"/><Relationship Id="rId35" Type="http://schemas.openxmlformats.org/officeDocument/2006/relationships/image" Target="../media/image106.png"/><Relationship Id="rId36" Type="http://schemas.openxmlformats.org/officeDocument/2006/relationships/image" Target="../media/image107.png"/><Relationship Id="rId10" Type="http://schemas.openxmlformats.org/officeDocument/2006/relationships/image" Target="../media/image81.png"/><Relationship Id="rId11" Type="http://schemas.openxmlformats.org/officeDocument/2006/relationships/image" Target="../media/image82.png"/><Relationship Id="rId12" Type="http://schemas.openxmlformats.org/officeDocument/2006/relationships/image" Target="../media/image83.png"/><Relationship Id="rId13" Type="http://schemas.openxmlformats.org/officeDocument/2006/relationships/image" Target="../media/image84.png"/><Relationship Id="rId14" Type="http://schemas.openxmlformats.org/officeDocument/2006/relationships/image" Target="../media/image85.png"/><Relationship Id="rId15" Type="http://schemas.openxmlformats.org/officeDocument/2006/relationships/image" Target="../media/image86.png"/><Relationship Id="rId16" Type="http://schemas.openxmlformats.org/officeDocument/2006/relationships/image" Target="../media/image87.png"/><Relationship Id="rId17" Type="http://schemas.openxmlformats.org/officeDocument/2006/relationships/image" Target="../media/image88.png"/><Relationship Id="rId18" Type="http://schemas.openxmlformats.org/officeDocument/2006/relationships/image" Target="../media/image89.png"/><Relationship Id="rId19" Type="http://schemas.openxmlformats.org/officeDocument/2006/relationships/image" Target="../media/image90.png"/><Relationship Id="rId37" Type="http://schemas.openxmlformats.org/officeDocument/2006/relationships/image" Target="../media/image108.png"/><Relationship Id="rId38" Type="http://schemas.openxmlformats.org/officeDocument/2006/relationships/image" Target="../media/image109.png"/><Relationship Id="rId39" Type="http://schemas.openxmlformats.org/officeDocument/2006/relationships/image" Target="../media/image110.png"/><Relationship Id="rId40" Type="http://schemas.openxmlformats.org/officeDocument/2006/relationships/image" Target="../media/image111.png"/><Relationship Id="rId41" Type="http://schemas.openxmlformats.org/officeDocument/2006/relationships/image" Target="../media/image112.png"/><Relationship Id="rId42" Type="http://schemas.openxmlformats.org/officeDocument/2006/relationships/image" Target="../media/image113.jpeg"/><Relationship Id="rId43" Type="http://schemas.openxmlformats.org/officeDocument/2006/relationships/image" Target="../media/image114.png"/><Relationship Id="rId44" Type="http://schemas.openxmlformats.org/officeDocument/2006/relationships/image" Target="../media/image115.png"/><Relationship Id="rId45" Type="http://schemas.openxmlformats.org/officeDocument/2006/relationships/image" Target="../media/image116.png"/></Relationships>
</file>

<file path=ppt/slides/_rels/slide16.xml.rels><?xml version="1.0" encoding="UTF-8" standalone="yes"?>
<Relationships xmlns="http://schemas.openxmlformats.org/package/2006/relationships"><Relationship Id="rId3" Type="http://schemas.openxmlformats.org/officeDocument/2006/relationships/image" Target="../media/image121.png"/><Relationship Id="rId4" Type="http://schemas.openxmlformats.org/officeDocument/2006/relationships/image" Target="../media/image122.png"/><Relationship Id="rId5" Type="http://schemas.openxmlformats.org/officeDocument/2006/relationships/image" Target="../media/image123.png"/><Relationship Id="rId1" Type="http://schemas.openxmlformats.org/officeDocument/2006/relationships/slideLayout" Target="../slideLayouts/slideLayout7.xml"/><Relationship Id="rId2" Type="http://schemas.openxmlformats.org/officeDocument/2006/relationships/image" Target="../media/image1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124.png"/><Relationship Id="rId8" Type="http://schemas.openxmlformats.org/officeDocument/2006/relationships/image" Target="../media/image125.png"/><Relationship Id="rId9" Type="http://schemas.openxmlformats.org/officeDocument/2006/relationships/image" Target="../media/image126.png"/><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7.png"/><Relationship Id="rId4" Type="http://schemas.openxmlformats.org/officeDocument/2006/relationships/image" Target="../media/image128.png"/><Relationship Id="rId5" Type="http://schemas.openxmlformats.org/officeDocument/2006/relationships/image" Target="../media/image129.png"/><Relationship Id="rId6" Type="http://schemas.openxmlformats.org/officeDocument/2006/relationships/image" Target="../media/image130.png"/><Relationship Id="rId7" Type="http://schemas.openxmlformats.org/officeDocument/2006/relationships/image" Target="../media/image131.png"/><Relationship Id="rId8" Type="http://schemas.openxmlformats.org/officeDocument/2006/relationships/image" Target="../media/image132.png"/><Relationship Id="rId9" Type="http://schemas.openxmlformats.org/officeDocument/2006/relationships/image" Target="../media/image133.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7.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9.png"/><Relationship Id="rId3" Type="http://schemas.openxmlformats.org/officeDocument/2006/relationships/image" Target="../media/image1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3.png"/><Relationship Id="rId3" Type="http://schemas.openxmlformats.org/officeDocument/2006/relationships/image" Target="../media/image14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microsoft.com/office/2007/relationships/hdphoto" Target="../media/hdphoto1.wdp"/><Relationship Id="rId6" Type="http://schemas.openxmlformats.org/officeDocument/2006/relationships/image" Target="../media/image11.jpeg"/><Relationship Id="rId7"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emf"/><Relationship Id="rId5"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png"/><Relationship Id="rId5" Type="http://schemas.openxmlformats.org/officeDocument/2006/relationships/image" Target="../media/image23.emf"/><Relationship Id="rId1" Type="http://schemas.openxmlformats.org/officeDocument/2006/relationships/slideLayout" Target="../slideLayouts/slideLayout7.xml"/><Relationship Id="rId2"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7.xml"/><Relationship Id="rId2"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image" Target="../media/image2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p:cNvSpPr>
          <p:nvPr/>
        </p:nvSpPr>
        <p:spPr>
          <a:xfrm>
            <a:off x="1" y="1220"/>
            <a:ext cx="7315199" cy="2794014"/>
          </a:xfrm>
          <a:prstGeom prst="rect">
            <a:avLst/>
          </a:prstGeom>
          <a:solidFill>
            <a:srgbClr val="3498E0">
              <a:alpha val="6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226905" y="3293016"/>
            <a:ext cx="3434665" cy="386773"/>
          </a:xfrm>
          <a:prstGeom prst="rect">
            <a:avLst/>
          </a:prstGeom>
          <a:noFill/>
        </p:spPr>
        <p:txBody>
          <a:bodyPr wrap="square" lIns="27432" tIns="13716" rIns="27432" bIns="13716" rtlCol="0">
            <a:spAutoFit/>
          </a:bodyPr>
          <a:lstStyle/>
          <a:p>
            <a:pPr algn="ctr">
              <a:lnSpc>
                <a:spcPct val="80000"/>
              </a:lnSpc>
            </a:pPr>
            <a:r>
              <a:rPr lang="en-US" sz="2800" dirty="0" smtClean="0">
                <a:solidFill>
                  <a:srgbClr val="FF0000"/>
                </a:solidFill>
                <a:latin typeface="Lato Light"/>
                <a:cs typeface="Lato Light"/>
              </a:rPr>
              <a:t>Business Profile</a:t>
            </a:r>
            <a:endParaRPr lang="en-US" sz="2800" dirty="0">
              <a:solidFill>
                <a:srgbClr val="FF0000"/>
              </a:solidFill>
              <a:latin typeface="Lato Light"/>
              <a:cs typeface="Lato Light"/>
            </a:endParaRPr>
          </a:p>
        </p:txBody>
      </p:sp>
      <p:grpSp>
        <p:nvGrpSpPr>
          <p:cNvPr id="2" name="Group 5"/>
          <p:cNvGrpSpPr/>
          <p:nvPr/>
        </p:nvGrpSpPr>
        <p:grpSpPr>
          <a:xfrm>
            <a:off x="4718956" y="3657600"/>
            <a:ext cx="2491142" cy="45719"/>
            <a:chOff x="3784600" y="1767458"/>
            <a:chExt cx="14480941" cy="173485"/>
          </a:xfrm>
        </p:grpSpPr>
        <p:sp>
          <p:nvSpPr>
            <p:cNvPr id="5" name="Rectangle 4"/>
            <p:cNvSpPr/>
            <p:nvPr/>
          </p:nvSpPr>
          <p:spPr>
            <a:xfrm>
              <a:off x="3784600" y="1767458"/>
              <a:ext cx="2438400" cy="17348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172200" y="1767458"/>
              <a:ext cx="2438400" cy="173485"/>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610600" y="1767458"/>
              <a:ext cx="2438400" cy="173485"/>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0998200" y="1767458"/>
              <a:ext cx="2438400" cy="173485"/>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3439541" y="1767458"/>
              <a:ext cx="2438400" cy="17348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5827141" y="1767458"/>
              <a:ext cx="2438400" cy="173485"/>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Xanbell_Logo_Sol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7000" y="-12700"/>
            <a:ext cx="2870657" cy="2870657"/>
          </a:xfrm>
          <a:prstGeom prst="rect">
            <a:avLst/>
          </a:prstGeom>
        </p:spPr>
      </p:pic>
      <p:sp>
        <p:nvSpPr>
          <p:cNvPr id="4" name="TextBox 3"/>
          <p:cNvSpPr txBox="1"/>
          <p:nvPr/>
        </p:nvSpPr>
        <p:spPr>
          <a:xfrm>
            <a:off x="2376531" y="616012"/>
            <a:ext cx="5009556" cy="1446550"/>
          </a:xfrm>
          <a:prstGeom prst="rect">
            <a:avLst/>
          </a:prstGeom>
          <a:noFill/>
        </p:spPr>
        <p:txBody>
          <a:bodyPr wrap="none" rtlCol="0">
            <a:spAutoFit/>
          </a:bodyPr>
          <a:lstStyle/>
          <a:p>
            <a:pPr algn="ctr"/>
            <a:r>
              <a:rPr lang="en-US" sz="4400" u="sng" dirty="0" smtClean="0">
                <a:latin typeface="Didot"/>
                <a:cs typeface="Didot"/>
              </a:rPr>
              <a:t>XANBELL </a:t>
            </a:r>
          </a:p>
          <a:p>
            <a:pPr algn="ctr"/>
            <a:r>
              <a:rPr lang="en-US" sz="4400" u="sng" dirty="0" smtClean="0">
                <a:latin typeface="Didot"/>
                <a:cs typeface="Didot"/>
              </a:rPr>
              <a:t>TECHNOLOGIES</a:t>
            </a:r>
            <a:endParaRPr lang="en-US" sz="4400" u="sng" dirty="0">
              <a:latin typeface="Didot"/>
              <a:cs typeface="Didot"/>
            </a:endParaRPr>
          </a:p>
        </p:txBody>
      </p:sp>
      <p:sp>
        <p:nvSpPr>
          <p:cNvPr id="6" name="TextBox 5"/>
          <p:cNvSpPr txBox="1"/>
          <p:nvPr/>
        </p:nvSpPr>
        <p:spPr>
          <a:xfrm>
            <a:off x="262770" y="2802498"/>
            <a:ext cx="1340070" cy="369332"/>
          </a:xfrm>
          <a:prstGeom prst="rect">
            <a:avLst/>
          </a:prstGeom>
          <a:noFill/>
        </p:spPr>
        <p:txBody>
          <a:bodyPr wrap="none" rtlCol="0">
            <a:spAutoFit/>
          </a:bodyPr>
          <a:lstStyle/>
          <a:p>
            <a:r>
              <a:rPr lang="en-US" sz="1800" dirty="0" smtClean="0">
                <a:latin typeface="Apple Chancery"/>
                <a:cs typeface="Apple Chancery"/>
              </a:rPr>
              <a:t>May, 2017</a:t>
            </a:r>
            <a:endParaRPr lang="en-US" sz="1800" dirty="0">
              <a:latin typeface="Apple Chancery"/>
              <a:cs typeface="Apple Chancery"/>
            </a:endParaRPr>
          </a:p>
        </p:txBody>
      </p:sp>
    </p:spTree>
    <p:extLst>
      <p:ext uri="{BB962C8B-B14F-4D97-AF65-F5344CB8AC3E}">
        <p14:creationId xmlns:p14="http://schemas.microsoft.com/office/powerpoint/2010/main" val="180290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4556" y="64889"/>
            <a:ext cx="6221407" cy="777240"/>
          </a:xfrm>
          <a:prstGeom prst="rect">
            <a:avLst/>
          </a:prstGeom>
        </p:spPr>
        <p:txBody>
          <a:bodyPr lIns="54864" tIns="27432" rIns="54864" bIns="27432"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CLOUD COMPUTING</a:t>
            </a:r>
            <a:endParaRPr lang="en-US" sz="2800" b="1" dirty="0">
              <a:solidFill>
                <a:schemeClr val="tx2"/>
              </a:solidFill>
            </a:endParaRPr>
          </a:p>
        </p:txBody>
      </p:sp>
      <p:sp>
        <p:nvSpPr>
          <p:cNvPr id="4" name="TextBox 3"/>
          <p:cNvSpPr txBox="1"/>
          <p:nvPr/>
        </p:nvSpPr>
        <p:spPr>
          <a:xfrm>
            <a:off x="954157" y="596363"/>
            <a:ext cx="5963478" cy="2239074"/>
          </a:xfrm>
          <a:prstGeom prst="rect">
            <a:avLst/>
          </a:prstGeom>
          <a:noFill/>
        </p:spPr>
        <p:txBody>
          <a:bodyPr wrap="square" rtlCol="0">
            <a:spAutoFit/>
          </a:bodyPr>
          <a:lstStyle/>
          <a:p>
            <a:pPr>
              <a:lnSpc>
                <a:spcPct val="150000"/>
              </a:lnSpc>
            </a:pPr>
            <a:r>
              <a:rPr lang="en-US" sz="1400" b="1" dirty="0" smtClean="0"/>
              <a:t>Overview</a:t>
            </a:r>
          </a:p>
          <a:p>
            <a:pPr>
              <a:lnSpc>
                <a:spcPct val="150000"/>
              </a:lnSpc>
            </a:pPr>
            <a:r>
              <a:rPr lang="en-US" dirty="0" smtClean="0"/>
              <a:t>Extending the existing IT datacenter infrastructure using IAAS or running &amp; managing your apps from anywhere using PAAS or using existing services that can be easily integrated into existing applications involves assessing and adopting the Cloud platform that best suits your ecosystem. Having partner who can help you do all this quickly will go a long way in achieving of your business goals. </a:t>
            </a:r>
          </a:p>
          <a:p>
            <a:pPr>
              <a:lnSpc>
                <a:spcPct val="150000"/>
              </a:lnSpc>
              <a:spcBef>
                <a:spcPts val="1200"/>
              </a:spcBef>
            </a:pPr>
            <a:r>
              <a:rPr lang="en-US" sz="1400" b="1" dirty="0" smtClean="0"/>
              <a:t>What we do</a:t>
            </a:r>
          </a:p>
          <a:p>
            <a:pPr>
              <a:lnSpc>
                <a:spcPct val="150000"/>
              </a:lnSpc>
            </a:pPr>
            <a:r>
              <a:rPr lang="en-US" dirty="0" smtClean="0"/>
              <a:t>We provide expertise in the following areas </a:t>
            </a:r>
            <a:endParaRPr lang="en-US" dirty="0"/>
          </a:p>
        </p:txBody>
      </p:sp>
      <p:sp>
        <p:nvSpPr>
          <p:cNvPr id="5" name="AutoShape 2" descr="Image result for mobil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87411" y="2747723"/>
            <a:ext cx="1576238" cy="1030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93307" y="2747723"/>
            <a:ext cx="1135141" cy="1017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653229" y="2747723"/>
            <a:ext cx="1123903" cy="1013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8" name="Picture 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888429" y="2747723"/>
            <a:ext cx="1191337" cy="10302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7001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4556" y="64889"/>
            <a:ext cx="6221407" cy="777240"/>
          </a:xfrm>
          <a:prstGeom prst="rect">
            <a:avLst/>
          </a:prstGeom>
        </p:spPr>
        <p:txBody>
          <a:bodyPr lIns="54864" tIns="27432" rIns="54864" bIns="27432"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Internet of things</a:t>
            </a:r>
            <a:endParaRPr lang="en-US" sz="2800" b="1" dirty="0">
              <a:solidFill>
                <a:schemeClr val="tx2"/>
              </a:solidFill>
            </a:endParaRPr>
          </a:p>
        </p:txBody>
      </p:sp>
      <p:sp>
        <p:nvSpPr>
          <p:cNvPr id="4" name="TextBox 3"/>
          <p:cNvSpPr txBox="1"/>
          <p:nvPr/>
        </p:nvSpPr>
        <p:spPr>
          <a:xfrm>
            <a:off x="954157" y="596363"/>
            <a:ext cx="5963478" cy="2008242"/>
          </a:xfrm>
          <a:prstGeom prst="rect">
            <a:avLst/>
          </a:prstGeom>
          <a:noFill/>
        </p:spPr>
        <p:txBody>
          <a:bodyPr wrap="square" rtlCol="0">
            <a:spAutoFit/>
          </a:bodyPr>
          <a:lstStyle/>
          <a:p>
            <a:pPr>
              <a:lnSpc>
                <a:spcPct val="150000"/>
              </a:lnSpc>
            </a:pPr>
            <a:r>
              <a:rPr lang="en-US" sz="1400" b="1" dirty="0" smtClean="0"/>
              <a:t>Overview</a:t>
            </a:r>
          </a:p>
          <a:p>
            <a:pPr>
              <a:lnSpc>
                <a:spcPct val="150000"/>
              </a:lnSpc>
            </a:pPr>
            <a:r>
              <a:rPr lang="en-US" dirty="0"/>
              <a:t>Internet of Things, offers unique opportunities for enterprises to </a:t>
            </a:r>
            <a:r>
              <a:rPr lang="en-US" dirty="0" smtClean="0"/>
              <a:t>establish connectivity to various systems and </a:t>
            </a:r>
            <a:r>
              <a:rPr lang="en-US" dirty="0"/>
              <a:t>potential transformation enabled through connectivity</a:t>
            </a:r>
            <a:r>
              <a:rPr lang="en-US" dirty="0" smtClean="0"/>
              <a:t>. </a:t>
            </a:r>
            <a:r>
              <a:rPr lang="en-US" dirty="0"/>
              <a:t>However the </a:t>
            </a:r>
            <a:r>
              <a:rPr lang="en-US" dirty="0" err="1"/>
              <a:t>IoT</a:t>
            </a:r>
            <a:r>
              <a:rPr lang="en-US" dirty="0"/>
              <a:t> ecosystem is quite fragmented and requires customers to deal with multiple vendors. </a:t>
            </a:r>
            <a:r>
              <a:rPr lang="en-US" dirty="0" smtClean="0"/>
              <a:t>We have a </a:t>
            </a:r>
            <a:r>
              <a:rPr lang="en-US" dirty="0"/>
              <a:t>comprehensive set of service offerings and assets, to help customers unlock business value</a:t>
            </a:r>
            <a:r>
              <a:rPr lang="en-US" dirty="0" smtClean="0"/>
              <a:t>.</a:t>
            </a:r>
          </a:p>
          <a:p>
            <a:pPr>
              <a:lnSpc>
                <a:spcPct val="150000"/>
              </a:lnSpc>
            </a:pPr>
            <a:r>
              <a:rPr lang="en-US" sz="1400" b="1" dirty="0" smtClean="0"/>
              <a:t>What we do</a:t>
            </a:r>
          </a:p>
          <a:p>
            <a:pPr>
              <a:lnSpc>
                <a:spcPct val="150000"/>
              </a:lnSpc>
            </a:pPr>
            <a:r>
              <a:rPr lang="en-US" dirty="0" smtClean="0"/>
              <a:t>We provide expertise in the following areas </a:t>
            </a:r>
            <a:endParaRPr lang="en-US" dirty="0"/>
          </a:p>
        </p:txBody>
      </p:sp>
      <p:sp>
        <p:nvSpPr>
          <p:cNvPr id="5" name="AutoShape 2" descr="Image result for mobil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407381" y="3760973"/>
            <a:ext cx="1359673" cy="261610"/>
          </a:xfrm>
          <a:prstGeom prst="rect">
            <a:avLst/>
          </a:prstGeom>
          <a:noFill/>
        </p:spPr>
        <p:txBody>
          <a:bodyPr wrap="square" rtlCol="0">
            <a:spAutoFit/>
          </a:bodyPr>
          <a:lstStyle/>
          <a:p>
            <a:r>
              <a:rPr lang="en-US" dirty="0" smtClean="0"/>
              <a:t>IOT Consulting</a:t>
            </a:r>
            <a:endParaRPr lang="en-US" dirty="0"/>
          </a:p>
        </p:txBody>
      </p:sp>
      <p:sp>
        <p:nvSpPr>
          <p:cNvPr id="10" name="TextBox 9"/>
          <p:cNvSpPr txBox="1"/>
          <p:nvPr/>
        </p:nvSpPr>
        <p:spPr>
          <a:xfrm>
            <a:off x="3376441" y="3765451"/>
            <a:ext cx="1509186" cy="261610"/>
          </a:xfrm>
          <a:prstGeom prst="rect">
            <a:avLst/>
          </a:prstGeom>
          <a:noFill/>
        </p:spPr>
        <p:txBody>
          <a:bodyPr wrap="square" rtlCol="0">
            <a:spAutoFit/>
          </a:bodyPr>
          <a:lstStyle/>
          <a:p>
            <a:r>
              <a:rPr lang="en-US" dirty="0" smtClean="0"/>
              <a:t>IOT Implementation</a:t>
            </a:r>
            <a:endParaRPr lang="en-US" dirty="0"/>
          </a:p>
        </p:txBody>
      </p:sp>
      <p:sp>
        <p:nvSpPr>
          <p:cNvPr id="11" name="TextBox 10"/>
          <p:cNvSpPr txBox="1"/>
          <p:nvPr/>
        </p:nvSpPr>
        <p:spPr>
          <a:xfrm>
            <a:off x="5283144" y="3776953"/>
            <a:ext cx="1753759" cy="261610"/>
          </a:xfrm>
          <a:prstGeom prst="rect">
            <a:avLst/>
          </a:prstGeom>
          <a:noFill/>
        </p:spPr>
        <p:txBody>
          <a:bodyPr wrap="square" rtlCol="0">
            <a:spAutoFit/>
          </a:bodyPr>
          <a:lstStyle/>
          <a:p>
            <a:pPr algn="ctr"/>
            <a:r>
              <a:rPr lang="en-US" dirty="0" smtClean="0"/>
              <a:t>IOT Management</a:t>
            </a:r>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97337" y="2604605"/>
            <a:ext cx="1720298" cy="11459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30778" y="2604605"/>
            <a:ext cx="1830929" cy="11459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125585" y="2601818"/>
            <a:ext cx="1760042" cy="11487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3161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4557" y="26789"/>
            <a:ext cx="6221407" cy="777240"/>
          </a:xfrm>
          <a:prstGeom prst="rect">
            <a:avLst/>
          </a:prstGeom>
        </p:spPr>
        <p:txBody>
          <a:bodyPr lIns="54860" tIns="27430" rIns="54860" bIns="27430"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Sources of Analysis</a:t>
            </a:r>
            <a:endParaRPr lang="en-US" sz="2800" b="1" dirty="0">
              <a:solidFill>
                <a:schemeClr val="tx2"/>
              </a:solidFill>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75585" y="1028676"/>
            <a:ext cx="1681300" cy="964746"/>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06278" y="979039"/>
            <a:ext cx="1419786" cy="1000905"/>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87304" y="1139098"/>
            <a:ext cx="1252477" cy="831234"/>
          </a:xfrm>
          <a:prstGeom prst="rect">
            <a:avLst/>
          </a:prstGeom>
        </p:spPr>
      </p:pic>
      <p:pic>
        <p:nvPicPr>
          <p:cNvPr id="6" name="Picture 5"/>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188527" y="1116008"/>
            <a:ext cx="842580" cy="846628"/>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29637" y="2439825"/>
            <a:ext cx="1509779" cy="1132334"/>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566472" y="2385945"/>
            <a:ext cx="1452085" cy="948108"/>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506925" y="2384695"/>
            <a:ext cx="1274284" cy="880494"/>
          </a:xfrm>
          <a:prstGeom prst="rect">
            <a:avLst/>
          </a:prstGeom>
        </p:spPr>
      </p:pic>
      <p:cxnSp>
        <p:nvCxnSpPr>
          <p:cNvPr id="11" name="Straight Connector 10"/>
          <p:cNvCxnSpPr/>
          <p:nvPr/>
        </p:nvCxnSpPr>
        <p:spPr>
          <a:xfrm>
            <a:off x="1608710" y="862016"/>
            <a:ext cx="0" cy="2701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31486" y="2278196"/>
            <a:ext cx="6019189" cy="7697"/>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rot="16200000">
            <a:off x="900571" y="1316118"/>
            <a:ext cx="1000633" cy="430887"/>
          </a:xfrm>
          <a:prstGeom prst="rect">
            <a:avLst/>
          </a:prstGeom>
          <a:noFill/>
        </p:spPr>
        <p:txBody>
          <a:bodyPr wrap="square" lIns="91436" tIns="45718" rIns="91436" bIns="45718" rtlCol="0">
            <a:spAutoFit/>
          </a:bodyPr>
          <a:lstStyle/>
          <a:p>
            <a:pPr algn="ctr"/>
            <a:r>
              <a:rPr lang="en-US" b="1" dirty="0" smtClean="0"/>
              <a:t>Unstructured Data</a:t>
            </a:r>
            <a:endParaRPr lang="en-US" b="1" dirty="0"/>
          </a:p>
        </p:txBody>
      </p:sp>
      <p:sp>
        <p:nvSpPr>
          <p:cNvPr id="16" name="TextBox 15"/>
          <p:cNvSpPr txBox="1"/>
          <p:nvPr/>
        </p:nvSpPr>
        <p:spPr>
          <a:xfrm rot="16200000">
            <a:off x="922117" y="2592227"/>
            <a:ext cx="1000633" cy="430887"/>
          </a:xfrm>
          <a:prstGeom prst="rect">
            <a:avLst/>
          </a:prstGeom>
          <a:noFill/>
        </p:spPr>
        <p:txBody>
          <a:bodyPr wrap="square" lIns="91436" tIns="45718" rIns="91436" bIns="45718" rtlCol="0">
            <a:spAutoFit/>
          </a:bodyPr>
          <a:lstStyle/>
          <a:p>
            <a:pPr algn="ctr"/>
            <a:r>
              <a:rPr lang="en-US" b="1" dirty="0" smtClean="0"/>
              <a:t>Structured Data</a:t>
            </a:r>
            <a:endParaRPr lang="en-US" b="1" dirty="0"/>
          </a:p>
        </p:txBody>
      </p:sp>
      <p:cxnSp>
        <p:nvCxnSpPr>
          <p:cNvPr id="19" name="Straight Connector 18"/>
          <p:cNvCxnSpPr/>
          <p:nvPr/>
        </p:nvCxnSpPr>
        <p:spPr>
          <a:xfrm>
            <a:off x="7141434" y="860483"/>
            <a:ext cx="0" cy="2701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145332" y="860484"/>
            <a:ext cx="0" cy="2701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137640" y="845096"/>
            <a:ext cx="6019189" cy="76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129942" y="3554302"/>
            <a:ext cx="6019189" cy="7697"/>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831928" y="1985723"/>
            <a:ext cx="1169970" cy="261610"/>
          </a:xfrm>
          <a:prstGeom prst="rect">
            <a:avLst/>
          </a:prstGeom>
          <a:noFill/>
        </p:spPr>
        <p:txBody>
          <a:bodyPr wrap="square" lIns="91436" tIns="45718" rIns="91436" bIns="45718" rtlCol="0">
            <a:spAutoFit/>
          </a:bodyPr>
          <a:lstStyle/>
          <a:p>
            <a:pPr algn="ctr"/>
            <a:r>
              <a:rPr lang="en-US" b="1" dirty="0" smtClean="0"/>
              <a:t>Blogs</a:t>
            </a:r>
            <a:endParaRPr lang="en-US" b="1" dirty="0"/>
          </a:p>
        </p:txBody>
      </p:sp>
      <p:sp>
        <p:nvSpPr>
          <p:cNvPr id="25" name="TextBox 24"/>
          <p:cNvSpPr txBox="1"/>
          <p:nvPr/>
        </p:nvSpPr>
        <p:spPr>
          <a:xfrm>
            <a:off x="3385215" y="1953404"/>
            <a:ext cx="1263878" cy="261610"/>
          </a:xfrm>
          <a:prstGeom prst="rect">
            <a:avLst/>
          </a:prstGeom>
          <a:noFill/>
        </p:spPr>
        <p:txBody>
          <a:bodyPr wrap="square" lIns="91436" tIns="45718" rIns="91436" bIns="45718" rtlCol="0">
            <a:spAutoFit/>
          </a:bodyPr>
          <a:lstStyle/>
          <a:p>
            <a:pPr algn="ctr"/>
            <a:r>
              <a:rPr lang="en-US" b="1" dirty="0" smtClean="0"/>
              <a:t>Expense Receipts</a:t>
            </a:r>
            <a:endParaRPr lang="en-US" b="1" dirty="0"/>
          </a:p>
        </p:txBody>
      </p:sp>
      <p:sp>
        <p:nvSpPr>
          <p:cNvPr id="26" name="TextBox 25"/>
          <p:cNvSpPr txBox="1"/>
          <p:nvPr/>
        </p:nvSpPr>
        <p:spPr>
          <a:xfrm>
            <a:off x="4893860" y="1899524"/>
            <a:ext cx="1169970" cy="430887"/>
          </a:xfrm>
          <a:prstGeom prst="rect">
            <a:avLst/>
          </a:prstGeom>
          <a:noFill/>
        </p:spPr>
        <p:txBody>
          <a:bodyPr wrap="square" lIns="91436" tIns="45718" rIns="91436" bIns="45718" rtlCol="0">
            <a:spAutoFit/>
          </a:bodyPr>
          <a:lstStyle/>
          <a:p>
            <a:pPr algn="ctr"/>
            <a:r>
              <a:rPr lang="en-US" b="1" dirty="0" smtClean="0"/>
              <a:t>Social Media</a:t>
            </a:r>
            <a:br>
              <a:rPr lang="en-US" b="1" dirty="0" smtClean="0"/>
            </a:br>
            <a:r>
              <a:rPr lang="en-US" b="1" dirty="0" smtClean="0"/>
              <a:t>Conversations</a:t>
            </a:r>
            <a:endParaRPr lang="en-US" b="1" dirty="0"/>
          </a:p>
        </p:txBody>
      </p:sp>
      <p:sp>
        <p:nvSpPr>
          <p:cNvPr id="27" name="TextBox 26"/>
          <p:cNvSpPr txBox="1"/>
          <p:nvPr/>
        </p:nvSpPr>
        <p:spPr>
          <a:xfrm>
            <a:off x="6017646" y="2007281"/>
            <a:ext cx="1169970" cy="261610"/>
          </a:xfrm>
          <a:prstGeom prst="rect">
            <a:avLst/>
          </a:prstGeom>
          <a:noFill/>
        </p:spPr>
        <p:txBody>
          <a:bodyPr wrap="square" lIns="91436" tIns="45718" rIns="91436" bIns="45718" rtlCol="0">
            <a:spAutoFit/>
          </a:bodyPr>
          <a:lstStyle/>
          <a:p>
            <a:pPr algn="ctr"/>
            <a:r>
              <a:rPr lang="en-US" b="1" dirty="0" smtClean="0"/>
              <a:t>Emails</a:t>
            </a:r>
            <a:endParaRPr lang="en-US" b="1" dirty="0"/>
          </a:p>
        </p:txBody>
      </p:sp>
      <p:sp>
        <p:nvSpPr>
          <p:cNvPr id="28" name="TextBox 27"/>
          <p:cNvSpPr txBox="1"/>
          <p:nvPr/>
        </p:nvSpPr>
        <p:spPr>
          <a:xfrm>
            <a:off x="2076695" y="3261828"/>
            <a:ext cx="1169970" cy="261610"/>
          </a:xfrm>
          <a:prstGeom prst="rect">
            <a:avLst/>
          </a:prstGeom>
          <a:noFill/>
        </p:spPr>
        <p:txBody>
          <a:bodyPr wrap="square" lIns="91436" tIns="45718" rIns="91436" bIns="45718" rtlCol="0">
            <a:spAutoFit/>
          </a:bodyPr>
          <a:lstStyle/>
          <a:p>
            <a:pPr algn="ctr"/>
            <a:r>
              <a:rPr lang="en-US" b="1" dirty="0" smtClean="0"/>
              <a:t>Historical Data</a:t>
            </a:r>
            <a:endParaRPr lang="en-US" b="1" dirty="0"/>
          </a:p>
        </p:txBody>
      </p:sp>
      <p:sp>
        <p:nvSpPr>
          <p:cNvPr id="30" name="TextBox 29"/>
          <p:cNvSpPr txBox="1"/>
          <p:nvPr/>
        </p:nvSpPr>
        <p:spPr>
          <a:xfrm>
            <a:off x="3500677" y="3308001"/>
            <a:ext cx="1564068" cy="261610"/>
          </a:xfrm>
          <a:prstGeom prst="rect">
            <a:avLst/>
          </a:prstGeom>
          <a:noFill/>
        </p:spPr>
        <p:txBody>
          <a:bodyPr wrap="square" lIns="91436" tIns="45718" rIns="91436" bIns="45718" rtlCol="0">
            <a:spAutoFit/>
          </a:bodyPr>
          <a:lstStyle/>
          <a:p>
            <a:pPr algn="ctr"/>
            <a:r>
              <a:rPr lang="en-US" b="1" dirty="0" smtClean="0"/>
              <a:t>Transaction History</a:t>
            </a:r>
            <a:endParaRPr lang="en-US" b="1" dirty="0"/>
          </a:p>
        </p:txBody>
      </p:sp>
      <p:sp>
        <p:nvSpPr>
          <p:cNvPr id="31" name="TextBox 30"/>
          <p:cNvSpPr txBox="1"/>
          <p:nvPr/>
        </p:nvSpPr>
        <p:spPr>
          <a:xfrm>
            <a:off x="5307969" y="3298772"/>
            <a:ext cx="1564068" cy="261610"/>
          </a:xfrm>
          <a:prstGeom prst="rect">
            <a:avLst/>
          </a:prstGeom>
          <a:noFill/>
        </p:spPr>
        <p:txBody>
          <a:bodyPr wrap="square" lIns="91436" tIns="45718" rIns="91436" bIns="45718" rtlCol="0">
            <a:spAutoFit/>
          </a:bodyPr>
          <a:lstStyle/>
          <a:p>
            <a:pPr algn="ctr"/>
            <a:r>
              <a:rPr lang="en-US" b="1" dirty="0" smtClean="0"/>
              <a:t>User Behavior</a:t>
            </a:r>
            <a:endParaRPr lang="en-US" b="1" dirty="0"/>
          </a:p>
        </p:txBody>
      </p:sp>
    </p:spTree>
    <p:extLst>
      <p:ext uri="{BB962C8B-B14F-4D97-AF65-F5344CB8AC3E}">
        <p14:creationId xmlns:p14="http://schemas.microsoft.com/office/powerpoint/2010/main" val="111030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35555"/>
            <a:ext cx="7315964" cy="565850"/>
          </a:xfrm>
          <a:prstGeom prst="rect">
            <a:avLst/>
          </a:prstGeom>
        </p:spPr>
        <p:txBody>
          <a:bodyPr lIns="54860" tIns="27430" rIns="54860" bIns="27430"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Analytics offerings</a:t>
            </a:r>
            <a:endParaRPr lang="en-US" sz="2800" b="1" dirty="0">
              <a:solidFill>
                <a:schemeClr val="tx2"/>
              </a:solidFill>
            </a:endParaRPr>
          </a:p>
        </p:txBody>
      </p:sp>
      <p:pic>
        <p:nvPicPr>
          <p:cNvPr id="40" name="Picture 3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3639" y="3136402"/>
            <a:ext cx="881341" cy="534680"/>
          </a:xfrm>
          <a:prstGeom prst="rect">
            <a:avLst/>
          </a:prstGeom>
        </p:spPr>
      </p:pic>
      <p:sp>
        <p:nvSpPr>
          <p:cNvPr id="41" name="TextBox 40"/>
          <p:cNvSpPr txBox="1"/>
          <p:nvPr/>
        </p:nvSpPr>
        <p:spPr>
          <a:xfrm>
            <a:off x="5180138" y="582204"/>
            <a:ext cx="2526215" cy="769437"/>
          </a:xfrm>
          <a:prstGeom prst="rect">
            <a:avLst/>
          </a:prstGeom>
          <a:noFill/>
        </p:spPr>
        <p:txBody>
          <a:bodyPr wrap="square" lIns="91436" tIns="45718" rIns="91436" bIns="45718" rtlCol="0">
            <a:spAutoFit/>
          </a:bodyPr>
          <a:lstStyle/>
          <a:p>
            <a:pPr marL="171443" indent="-171443">
              <a:buFont typeface="Arial"/>
              <a:buChar char="•"/>
            </a:pPr>
            <a:r>
              <a:rPr lang="en-US" dirty="0"/>
              <a:t>Channel Optimization</a:t>
            </a:r>
          </a:p>
          <a:p>
            <a:pPr marL="171443" indent="-171443">
              <a:buFont typeface="Arial"/>
              <a:buChar char="•"/>
            </a:pPr>
            <a:r>
              <a:rPr lang="en-US" dirty="0"/>
              <a:t>Customer Segmentation</a:t>
            </a:r>
          </a:p>
          <a:p>
            <a:pPr marL="171443" indent="-171443">
              <a:buFont typeface="Arial"/>
              <a:buChar char="•"/>
            </a:pPr>
            <a:r>
              <a:rPr lang="en-US" dirty="0" smtClean="0"/>
              <a:t>Discount </a:t>
            </a:r>
            <a:r>
              <a:rPr lang="en-US" dirty="0"/>
              <a:t>Targeting</a:t>
            </a:r>
          </a:p>
          <a:p>
            <a:pPr marL="171443" indent="-171443">
              <a:buFont typeface="Arial"/>
              <a:buChar char="•"/>
            </a:pPr>
            <a:r>
              <a:rPr lang="en-US" dirty="0"/>
              <a:t>Competition Analysis</a:t>
            </a:r>
          </a:p>
        </p:txBody>
      </p:sp>
      <p:sp>
        <p:nvSpPr>
          <p:cNvPr id="44" name="TextBox 43"/>
          <p:cNvSpPr txBox="1"/>
          <p:nvPr/>
        </p:nvSpPr>
        <p:spPr>
          <a:xfrm>
            <a:off x="5218625" y="2272854"/>
            <a:ext cx="1901201" cy="938719"/>
          </a:xfrm>
          <a:prstGeom prst="rect">
            <a:avLst/>
          </a:prstGeom>
          <a:noFill/>
        </p:spPr>
        <p:txBody>
          <a:bodyPr wrap="square" lIns="91436" tIns="45718" rIns="91436" bIns="45718" rtlCol="0">
            <a:spAutoFit/>
          </a:bodyPr>
          <a:lstStyle/>
          <a:p>
            <a:pPr marL="171443" indent="-171443">
              <a:buFont typeface="Arial"/>
              <a:buChar char="•"/>
            </a:pPr>
            <a:r>
              <a:rPr lang="en-US" dirty="0"/>
              <a:t>Lead Prioritization</a:t>
            </a:r>
          </a:p>
          <a:p>
            <a:pPr marL="171443" indent="-171443">
              <a:buFont typeface="Arial"/>
              <a:buChar char="•"/>
            </a:pPr>
            <a:r>
              <a:rPr lang="en-US" dirty="0"/>
              <a:t>Demand Forecasting</a:t>
            </a:r>
          </a:p>
          <a:p>
            <a:pPr marL="171443" indent="-171443">
              <a:buFont typeface="Arial"/>
              <a:buChar char="•"/>
            </a:pPr>
            <a:r>
              <a:rPr lang="en-US" dirty="0"/>
              <a:t>Social Media Sentiment Analysis</a:t>
            </a:r>
          </a:p>
          <a:p>
            <a:pPr marL="171443" indent="-171443">
              <a:buFont typeface="Arial"/>
              <a:buChar char="•"/>
            </a:pPr>
            <a:endParaRPr lang="en-US" dirty="0"/>
          </a:p>
        </p:txBody>
      </p:sp>
      <p:sp>
        <p:nvSpPr>
          <p:cNvPr id="45" name="TextBox 44"/>
          <p:cNvSpPr txBox="1"/>
          <p:nvPr/>
        </p:nvSpPr>
        <p:spPr>
          <a:xfrm>
            <a:off x="2192092" y="1386252"/>
            <a:ext cx="1901201" cy="938719"/>
          </a:xfrm>
          <a:prstGeom prst="rect">
            <a:avLst/>
          </a:prstGeom>
          <a:noFill/>
        </p:spPr>
        <p:txBody>
          <a:bodyPr wrap="square" lIns="91436" tIns="45718" rIns="91436" bIns="45718" rtlCol="0">
            <a:spAutoFit/>
          </a:bodyPr>
          <a:lstStyle/>
          <a:p>
            <a:pPr marL="171443" indent="-171443">
              <a:buFont typeface="Arial"/>
              <a:buChar char="•"/>
            </a:pPr>
            <a:r>
              <a:rPr lang="en-US" dirty="0"/>
              <a:t>Credit Risk</a:t>
            </a:r>
          </a:p>
          <a:p>
            <a:pPr marL="171443" indent="-171443">
              <a:buFont typeface="Arial"/>
              <a:buChar char="•"/>
            </a:pPr>
            <a:r>
              <a:rPr lang="en-US" dirty="0"/>
              <a:t>Fraud Detection</a:t>
            </a:r>
          </a:p>
          <a:p>
            <a:pPr marL="171443" indent="-171443">
              <a:buFont typeface="Arial"/>
              <a:buChar char="•"/>
            </a:pPr>
            <a:r>
              <a:rPr lang="en-US" dirty="0"/>
              <a:t>Accounts Payable Recovery</a:t>
            </a:r>
          </a:p>
          <a:p>
            <a:pPr marL="171443" indent="-171443">
              <a:buFont typeface="Arial"/>
              <a:buChar char="•"/>
            </a:pPr>
            <a:r>
              <a:rPr lang="en-US" dirty="0"/>
              <a:t>Anti-Money Laundering</a:t>
            </a:r>
          </a:p>
          <a:p>
            <a:pPr marL="171443" indent="-171443">
              <a:buFont typeface="Arial"/>
              <a:buChar char="•"/>
            </a:pPr>
            <a:endParaRPr lang="en-US" dirty="0"/>
          </a:p>
        </p:txBody>
      </p:sp>
      <p:sp>
        <p:nvSpPr>
          <p:cNvPr id="46" name="TextBox 45"/>
          <p:cNvSpPr txBox="1"/>
          <p:nvPr/>
        </p:nvSpPr>
        <p:spPr>
          <a:xfrm>
            <a:off x="2192094" y="2294412"/>
            <a:ext cx="2381509" cy="600164"/>
          </a:xfrm>
          <a:prstGeom prst="rect">
            <a:avLst/>
          </a:prstGeom>
          <a:noFill/>
        </p:spPr>
        <p:txBody>
          <a:bodyPr wrap="square" lIns="91436" tIns="45718" rIns="91436" bIns="45718" rtlCol="0">
            <a:spAutoFit/>
          </a:bodyPr>
          <a:lstStyle/>
          <a:p>
            <a:pPr marL="171443" indent="-171443">
              <a:buFont typeface="Arial"/>
              <a:buChar char="•"/>
            </a:pPr>
            <a:r>
              <a:rPr lang="en-US" dirty="0"/>
              <a:t>Call Center Analytics</a:t>
            </a:r>
          </a:p>
          <a:p>
            <a:pPr marL="171443" indent="-171443">
              <a:buFont typeface="Arial"/>
              <a:buChar char="•"/>
            </a:pPr>
            <a:r>
              <a:rPr lang="en-US" dirty="0"/>
              <a:t>Call Center Message Optimization</a:t>
            </a:r>
          </a:p>
          <a:p>
            <a:pPr marL="171443" indent="-171443">
              <a:buFont typeface="Arial"/>
              <a:buChar char="•"/>
            </a:pPr>
            <a:r>
              <a:rPr lang="en-US" dirty="0"/>
              <a:t>Call Center Volume Forecasting</a:t>
            </a:r>
          </a:p>
        </p:txBody>
      </p:sp>
      <p:sp>
        <p:nvSpPr>
          <p:cNvPr id="47" name="TextBox 46"/>
          <p:cNvSpPr txBox="1"/>
          <p:nvPr/>
        </p:nvSpPr>
        <p:spPr>
          <a:xfrm>
            <a:off x="5176876" y="1330848"/>
            <a:ext cx="1901201" cy="769441"/>
          </a:xfrm>
          <a:prstGeom prst="rect">
            <a:avLst/>
          </a:prstGeom>
          <a:noFill/>
        </p:spPr>
        <p:txBody>
          <a:bodyPr wrap="square" lIns="91436" tIns="45718" rIns="91436" bIns="45718" rtlCol="0">
            <a:spAutoFit/>
          </a:bodyPr>
          <a:lstStyle/>
          <a:p>
            <a:pPr marL="171443" indent="-171443">
              <a:buFont typeface="Arial"/>
              <a:buChar char="•"/>
            </a:pPr>
            <a:r>
              <a:rPr lang="en-US" dirty="0"/>
              <a:t>Resume Screening</a:t>
            </a:r>
          </a:p>
          <a:p>
            <a:pPr marL="171443" indent="-171443">
              <a:buFont typeface="Arial"/>
              <a:buChar char="•"/>
            </a:pPr>
            <a:r>
              <a:rPr lang="en-US" dirty="0"/>
              <a:t>Employee Churn</a:t>
            </a:r>
          </a:p>
          <a:p>
            <a:pPr marL="171443" indent="-171443">
              <a:buFont typeface="Arial"/>
              <a:buChar char="•"/>
            </a:pPr>
            <a:r>
              <a:rPr lang="en-US" dirty="0"/>
              <a:t>Training Recommendation</a:t>
            </a:r>
          </a:p>
          <a:p>
            <a:pPr marL="171443" indent="-171443">
              <a:buFont typeface="Arial"/>
              <a:buChar char="•"/>
            </a:pPr>
            <a:r>
              <a:rPr lang="en-US" dirty="0"/>
              <a:t>Talent Management</a:t>
            </a:r>
          </a:p>
        </p:txBody>
      </p:sp>
      <p:pic>
        <p:nvPicPr>
          <p:cNvPr id="48" name="Picture 4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6890" y="1458695"/>
            <a:ext cx="784360" cy="543459"/>
          </a:xfrm>
          <a:prstGeom prst="rect">
            <a:avLst/>
          </a:prstGeom>
        </p:spPr>
      </p:pic>
      <p:pic>
        <p:nvPicPr>
          <p:cNvPr id="49" name="Picture 4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95597" y="1530564"/>
            <a:ext cx="808652" cy="536047"/>
          </a:xfrm>
          <a:prstGeom prst="rect">
            <a:avLst/>
          </a:prstGeom>
        </p:spPr>
      </p:pic>
      <p:pic>
        <p:nvPicPr>
          <p:cNvPr id="50" name="Picture 4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82318" y="2274267"/>
            <a:ext cx="533467" cy="666834"/>
          </a:xfrm>
          <a:prstGeom prst="rect">
            <a:avLst/>
          </a:prstGeom>
        </p:spPr>
      </p:pic>
      <p:pic>
        <p:nvPicPr>
          <p:cNvPr id="51" name="Picture 5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04198" y="591141"/>
            <a:ext cx="689705" cy="651897"/>
          </a:xfrm>
          <a:prstGeom prst="rect">
            <a:avLst/>
          </a:prstGeom>
        </p:spPr>
      </p:pic>
      <p:sp>
        <p:nvSpPr>
          <p:cNvPr id="52" name="TextBox 51"/>
          <p:cNvSpPr txBox="1"/>
          <p:nvPr/>
        </p:nvSpPr>
        <p:spPr>
          <a:xfrm>
            <a:off x="4418802" y="1130495"/>
            <a:ext cx="800506" cy="261610"/>
          </a:xfrm>
          <a:prstGeom prst="rect">
            <a:avLst/>
          </a:prstGeom>
          <a:noFill/>
        </p:spPr>
        <p:txBody>
          <a:bodyPr wrap="square" lIns="91436" tIns="45718" rIns="91436" bIns="45718" rtlCol="0">
            <a:spAutoFit/>
          </a:bodyPr>
          <a:lstStyle/>
          <a:p>
            <a:r>
              <a:rPr lang="en-US" b="1" dirty="0"/>
              <a:t>Marketing</a:t>
            </a:r>
          </a:p>
        </p:txBody>
      </p:sp>
      <p:sp>
        <p:nvSpPr>
          <p:cNvPr id="53" name="TextBox 52"/>
          <p:cNvSpPr txBox="1"/>
          <p:nvPr/>
        </p:nvSpPr>
        <p:spPr>
          <a:xfrm>
            <a:off x="1008269" y="2049683"/>
            <a:ext cx="979085" cy="261610"/>
          </a:xfrm>
          <a:prstGeom prst="rect">
            <a:avLst/>
          </a:prstGeom>
          <a:noFill/>
        </p:spPr>
        <p:txBody>
          <a:bodyPr wrap="square" lIns="91436" tIns="45718" rIns="91436" bIns="45718" rtlCol="0">
            <a:spAutoFit/>
          </a:bodyPr>
          <a:lstStyle/>
          <a:p>
            <a:r>
              <a:rPr lang="en-US" b="1" dirty="0"/>
              <a:t>Risk Analysis</a:t>
            </a:r>
          </a:p>
        </p:txBody>
      </p:sp>
      <p:sp>
        <p:nvSpPr>
          <p:cNvPr id="54" name="TextBox 53"/>
          <p:cNvSpPr txBox="1"/>
          <p:nvPr/>
        </p:nvSpPr>
        <p:spPr>
          <a:xfrm>
            <a:off x="4483073" y="2880914"/>
            <a:ext cx="800506" cy="261610"/>
          </a:xfrm>
          <a:prstGeom prst="rect">
            <a:avLst/>
          </a:prstGeom>
          <a:noFill/>
        </p:spPr>
        <p:txBody>
          <a:bodyPr wrap="square" lIns="91436" tIns="45718" rIns="91436" bIns="45718" rtlCol="0">
            <a:spAutoFit/>
          </a:bodyPr>
          <a:lstStyle/>
          <a:p>
            <a:pPr algn="ctr"/>
            <a:r>
              <a:rPr lang="en-US" b="1" dirty="0"/>
              <a:t>Sales</a:t>
            </a:r>
          </a:p>
        </p:txBody>
      </p:sp>
      <p:sp>
        <p:nvSpPr>
          <p:cNvPr id="55" name="TextBox 54"/>
          <p:cNvSpPr txBox="1"/>
          <p:nvPr/>
        </p:nvSpPr>
        <p:spPr>
          <a:xfrm>
            <a:off x="4404557" y="1917305"/>
            <a:ext cx="800506" cy="261610"/>
          </a:xfrm>
          <a:prstGeom prst="rect">
            <a:avLst/>
          </a:prstGeom>
          <a:noFill/>
        </p:spPr>
        <p:txBody>
          <a:bodyPr wrap="square" lIns="91436" tIns="45718" rIns="91436" bIns="45718" rtlCol="0">
            <a:spAutoFit/>
          </a:bodyPr>
          <a:lstStyle/>
          <a:p>
            <a:pPr algn="ctr"/>
            <a:r>
              <a:rPr lang="en-US" b="1" dirty="0"/>
              <a:t>HR</a:t>
            </a:r>
          </a:p>
        </p:txBody>
      </p:sp>
      <p:sp>
        <p:nvSpPr>
          <p:cNvPr id="56" name="TextBox 55"/>
          <p:cNvSpPr txBox="1"/>
          <p:nvPr/>
        </p:nvSpPr>
        <p:spPr>
          <a:xfrm>
            <a:off x="2182854" y="3101025"/>
            <a:ext cx="2381509" cy="769441"/>
          </a:xfrm>
          <a:prstGeom prst="rect">
            <a:avLst/>
          </a:prstGeom>
          <a:noFill/>
        </p:spPr>
        <p:txBody>
          <a:bodyPr wrap="square" lIns="91436" tIns="45718" rIns="91436" bIns="45718" rtlCol="0">
            <a:spAutoFit/>
          </a:bodyPr>
          <a:lstStyle/>
          <a:p>
            <a:pPr marL="171443" indent="-171443">
              <a:buFont typeface="Arial"/>
              <a:buChar char="•"/>
            </a:pPr>
            <a:r>
              <a:rPr lang="en-US" dirty="0"/>
              <a:t>Relationship Analytics</a:t>
            </a:r>
          </a:p>
          <a:p>
            <a:pPr marL="171443" indent="-171443">
              <a:buFont typeface="Arial"/>
              <a:buChar char="•"/>
            </a:pPr>
            <a:r>
              <a:rPr lang="en-US" dirty="0"/>
              <a:t>Strongest Link Prediction</a:t>
            </a:r>
          </a:p>
          <a:p>
            <a:pPr marL="171443" indent="-171443">
              <a:buFont typeface="Arial"/>
              <a:buChar char="•"/>
            </a:pPr>
            <a:r>
              <a:rPr lang="en-US" dirty="0"/>
              <a:t>Predicting Common Interests</a:t>
            </a:r>
          </a:p>
          <a:p>
            <a:pPr marL="171443" indent="-171443">
              <a:buFont typeface="Arial"/>
              <a:buChar char="•"/>
            </a:pPr>
            <a:r>
              <a:rPr lang="en-US" dirty="0"/>
              <a:t>News of Interest</a:t>
            </a:r>
          </a:p>
        </p:txBody>
      </p:sp>
      <p:pic>
        <p:nvPicPr>
          <p:cNvPr id="57" name="Picture 5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199122" y="2373778"/>
            <a:ext cx="557315" cy="551965"/>
          </a:xfrm>
          <a:prstGeom prst="rect">
            <a:avLst/>
          </a:prstGeom>
        </p:spPr>
      </p:pic>
      <p:sp>
        <p:nvSpPr>
          <p:cNvPr id="58" name="TextBox 57"/>
          <p:cNvSpPr txBox="1"/>
          <p:nvPr/>
        </p:nvSpPr>
        <p:spPr>
          <a:xfrm>
            <a:off x="768116" y="2856291"/>
            <a:ext cx="1334698" cy="261610"/>
          </a:xfrm>
          <a:prstGeom prst="rect">
            <a:avLst/>
          </a:prstGeom>
          <a:noFill/>
        </p:spPr>
        <p:txBody>
          <a:bodyPr wrap="square" lIns="91436" tIns="45718" rIns="91436" bIns="45718" rtlCol="0">
            <a:spAutoFit/>
          </a:bodyPr>
          <a:lstStyle/>
          <a:p>
            <a:pPr algn="ctr"/>
            <a:r>
              <a:rPr lang="en-US" b="1" dirty="0"/>
              <a:t>Customer Support</a:t>
            </a:r>
          </a:p>
        </p:txBody>
      </p:sp>
      <p:sp>
        <p:nvSpPr>
          <p:cNvPr id="59" name="TextBox 58"/>
          <p:cNvSpPr txBox="1"/>
          <p:nvPr/>
        </p:nvSpPr>
        <p:spPr>
          <a:xfrm>
            <a:off x="820454" y="3595424"/>
            <a:ext cx="1334698" cy="261610"/>
          </a:xfrm>
          <a:prstGeom prst="rect">
            <a:avLst/>
          </a:prstGeom>
          <a:noFill/>
        </p:spPr>
        <p:txBody>
          <a:bodyPr wrap="square" lIns="91436" tIns="45718" rIns="91436" bIns="45718" rtlCol="0">
            <a:spAutoFit/>
          </a:bodyPr>
          <a:lstStyle/>
          <a:p>
            <a:pPr algn="ctr"/>
            <a:r>
              <a:rPr lang="en-US" b="1" dirty="0"/>
              <a:t>Human Network</a:t>
            </a:r>
          </a:p>
        </p:txBody>
      </p:sp>
      <p:pic>
        <p:nvPicPr>
          <p:cNvPr id="60" name="Picture 5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512311" y="3167226"/>
            <a:ext cx="666495" cy="512787"/>
          </a:xfrm>
          <a:prstGeom prst="rect">
            <a:avLst/>
          </a:prstGeom>
        </p:spPr>
      </p:pic>
      <p:sp>
        <p:nvSpPr>
          <p:cNvPr id="61" name="TextBox 60"/>
          <p:cNvSpPr txBox="1"/>
          <p:nvPr/>
        </p:nvSpPr>
        <p:spPr>
          <a:xfrm>
            <a:off x="4262929" y="3603122"/>
            <a:ext cx="1334698" cy="261610"/>
          </a:xfrm>
          <a:prstGeom prst="rect">
            <a:avLst/>
          </a:prstGeom>
          <a:noFill/>
        </p:spPr>
        <p:txBody>
          <a:bodyPr wrap="square" lIns="91436" tIns="45718" rIns="91436" bIns="45718" rtlCol="0">
            <a:spAutoFit/>
          </a:bodyPr>
          <a:lstStyle/>
          <a:p>
            <a:pPr algn="ctr"/>
            <a:r>
              <a:rPr lang="en-US" b="1" dirty="0"/>
              <a:t>Finance</a:t>
            </a:r>
          </a:p>
        </p:txBody>
      </p:sp>
      <p:sp>
        <p:nvSpPr>
          <p:cNvPr id="62" name="TextBox 61"/>
          <p:cNvSpPr txBox="1"/>
          <p:nvPr/>
        </p:nvSpPr>
        <p:spPr>
          <a:xfrm>
            <a:off x="5210293" y="3097114"/>
            <a:ext cx="2699659" cy="600164"/>
          </a:xfrm>
          <a:prstGeom prst="rect">
            <a:avLst/>
          </a:prstGeom>
          <a:noFill/>
        </p:spPr>
        <p:txBody>
          <a:bodyPr wrap="square" lIns="91436" tIns="45718" rIns="91436" bIns="45718" rtlCol="0">
            <a:spAutoFit/>
          </a:bodyPr>
          <a:lstStyle/>
          <a:p>
            <a:pPr marL="171443" indent="-171443">
              <a:buFont typeface="Arial"/>
              <a:buChar char="•"/>
            </a:pPr>
            <a:r>
              <a:rPr lang="en-US" dirty="0"/>
              <a:t>Lost Discount Commitments </a:t>
            </a:r>
          </a:p>
          <a:p>
            <a:pPr marL="171443" indent="-171443">
              <a:buFont typeface="Arial"/>
              <a:buChar char="•"/>
            </a:pPr>
            <a:r>
              <a:rPr lang="en-US" dirty="0"/>
              <a:t>Contract Analysis</a:t>
            </a:r>
          </a:p>
          <a:p>
            <a:pPr marL="171443" indent="-171443">
              <a:buFont typeface="Arial"/>
              <a:buChar char="•"/>
            </a:pPr>
            <a:r>
              <a:rPr lang="en-US" dirty="0"/>
              <a:t>Expense Receipt Automation</a:t>
            </a:r>
          </a:p>
        </p:txBody>
      </p:sp>
      <p:cxnSp>
        <p:nvCxnSpPr>
          <p:cNvPr id="63" name="Straight Connector 62"/>
          <p:cNvCxnSpPr/>
          <p:nvPr/>
        </p:nvCxnSpPr>
        <p:spPr>
          <a:xfrm flipH="1">
            <a:off x="823524" y="591155"/>
            <a:ext cx="8589" cy="3259707"/>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15831" y="583404"/>
            <a:ext cx="6290139" cy="923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2466" y="1363153"/>
            <a:ext cx="6290139" cy="923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121" y="2271354"/>
            <a:ext cx="6290139" cy="923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833818" y="3087195"/>
            <a:ext cx="6290139" cy="923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91813" y="3891805"/>
            <a:ext cx="6328917" cy="7902"/>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a:cxnSpLocks/>
          </p:cNvCxnSpPr>
          <p:nvPr/>
        </p:nvCxnSpPr>
        <p:spPr>
          <a:xfrm flipH="1">
            <a:off x="4427160" y="580208"/>
            <a:ext cx="7124" cy="3305951"/>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a:off x="7111960" y="591155"/>
            <a:ext cx="15741" cy="3243243"/>
          </a:xfrm>
          <a:prstGeom prst="line">
            <a:avLst/>
          </a:prstGeom>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607846" y="1082321"/>
            <a:ext cx="1696055" cy="430875"/>
          </a:xfrm>
          <a:prstGeom prst="rect">
            <a:avLst/>
          </a:prstGeom>
          <a:noFill/>
        </p:spPr>
        <p:txBody>
          <a:bodyPr wrap="square" lIns="152387" tIns="76194" rIns="152387" bIns="76194" rtlCol="0">
            <a:spAutoFit/>
          </a:bodyPr>
          <a:lstStyle/>
          <a:p>
            <a:pPr algn="ctr"/>
            <a:r>
              <a:rPr lang="en-US" b="1" dirty="0"/>
              <a:t>Automation</a:t>
            </a:r>
          </a:p>
        </p:txBody>
      </p:sp>
      <p:pic>
        <p:nvPicPr>
          <p:cNvPr id="72" name="Picture 2" descr="Image result for automation images fre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65233" y="628152"/>
            <a:ext cx="839016" cy="529297"/>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p:cNvSpPr txBox="1"/>
          <p:nvPr/>
        </p:nvSpPr>
        <p:spPr>
          <a:xfrm>
            <a:off x="2224053" y="586238"/>
            <a:ext cx="2429207" cy="938714"/>
          </a:xfrm>
          <a:prstGeom prst="rect">
            <a:avLst/>
          </a:prstGeom>
          <a:noFill/>
        </p:spPr>
        <p:txBody>
          <a:bodyPr wrap="square" lIns="91436" tIns="45718" rIns="91436" bIns="45718" rtlCol="0">
            <a:spAutoFit/>
          </a:bodyPr>
          <a:lstStyle/>
          <a:p>
            <a:pPr marL="171443" indent="-171443">
              <a:buFont typeface="Arial"/>
              <a:buChar char="•"/>
            </a:pPr>
            <a:r>
              <a:rPr lang="en-US" dirty="0" err="1" smtClean="0"/>
              <a:t>Iot</a:t>
            </a:r>
            <a:r>
              <a:rPr lang="en-US" dirty="0" smtClean="0"/>
              <a:t> Integration</a:t>
            </a:r>
            <a:endParaRPr lang="en-US" dirty="0"/>
          </a:p>
          <a:p>
            <a:pPr marL="171443" indent="-171443">
              <a:buFont typeface="Arial"/>
              <a:buChar char="•"/>
            </a:pPr>
            <a:r>
              <a:rPr lang="en-US" dirty="0" smtClean="0"/>
              <a:t>Warehouse &amp; Inventory Mgmt.</a:t>
            </a:r>
            <a:endParaRPr lang="en-US" dirty="0"/>
          </a:p>
          <a:p>
            <a:pPr marL="171443" indent="-171443">
              <a:buFont typeface="Arial"/>
              <a:buChar char="•"/>
            </a:pPr>
            <a:r>
              <a:rPr lang="en-US" dirty="0" smtClean="0"/>
              <a:t>Supply Chain Visibility</a:t>
            </a:r>
            <a:endParaRPr lang="en-US" dirty="0"/>
          </a:p>
          <a:p>
            <a:pPr marL="171443" indent="-171443">
              <a:buFont typeface="Arial"/>
              <a:buChar char="•"/>
            </a:pPr>
            <a:r>
              <a:rPr lang="en-US" dirty="0" smtClean="0"/>
              <a:t>Reorder &amp; Safety Stock Alert</a:t>
            </a:r>
            <a:endParaRPr lang="en-US" dirty="0"/>
          </a:p>
          <a:p>
            <a:pPr marL="171443" indent="-171443">
              <a:buFont typeface="Arial"/>
              <a:buChar char="•"/>
            </a:pPr>
            <a:endParaRPr lang="en-US" dirty="0"/>
          </a:p>
        </p:txBody>
      </p:sp>
    </p:spTree>
    <p:extLst>
      <p:ext uri="{BB962C8B-B14F-4D97-AF65-F5344CB8AC3E}">
        <p14:creationId xmlns:p14="http://schemas.microsoft.com/office/powerpoint/2010/main" val="296496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26789"/>
            <a:ext cx="7315964" cy="777240"/>
          </a:xfrm>
          <a:prstGeom prst="rect">
            <a:avLst/>
          </a:prstGeom>
        </p:spPr>
        <p:txBody>
          <a:bodyPr lIns="54860" tIns="27430" rIns="54860" bIns="27430"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a:solidFill>
                  <a:schemeClr val="tx2"/>
                </a:solidFill>
              </a:rPr>
              <a:t>Technologies</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63604" y="2086008"/>
            <a:ext cx="725522" cy="725522"/>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10934" y="1468859"/>
            <a:ext cx="1224276" cy="517247"/>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24407" y="2166472"/>
            <a:ext cx="1759971" cy="467437"/>
          </a:xfrm>
          <a:prstGeom prst="rect">
            <a:avLst/>
          </a:prstGeom>
        </p:spPr>
      </p:pic>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024982" y="3366770"/>
            <a:ext cx="607502" cy="40795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2733309" y="2150586"/>
            <a:ext cx="1069906" cy="508532"/>
          </a:xfrm>
          <a:prstGeom prst="rect">
            <a:avLst/>
          </a:prstGeom>
        </p:spPr>
      </p:pic>
      <p:pic>
        <p:nvPicPr>
          <p:cNvPr id="11" name="Picture 10"/>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4281046" y="3444253"/>
            <a:ext cx="897727" cy="265729"/>
          </a:xfrm>
          <a:prstGeom prst="rect">
            <a:avLst/>
          </a:prstGeom>
        </p:spPr>
      </p:pic>
      <p:pic>
        <p:nvPicPr>
          <p:cNvPr id="13" name="Picture 1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831200" y="738868"/>
            <a:ext cx="638819" cy="638819"/>
          </a:xfrm>
          <a:prstGeom prst="rect">
            <a:avLst/>
          </a:prstGeom>
        </p:spPr>
      </p:pic>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998389" y="792744"/>
            <a:ext cx="688945" cy="523370"/>
          </a:xfrm>
          <a:prstGeom prst="rect">
            <a:avLst/>
          </a:prstGeom>
        </p:spPr>
      </p:pic>
      <p:pic>
        <p:nvPicPr>
          <p:cNvPr id="16" name="Picture 15"/>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742686" y="2821483"/>
            <a:ext cx="645670" cy="354261"/>
          </a:xfrm>
          <a:prstGeom prst="rect">
            <a:avLst/>
          </a:prstGeom>
        </p:spPr>
      </p:pic>
      <p:pic>
        <p:nvPicPr>
          <p:cNvPr id="20" name="Picture 19"/>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139503" y="2836381"/>
            <a:ext cx="1307068" cy="405867"/>
          </a:xfrm>
          <a:prstGeom prst="rect">
            <a:avLst/>
          </a:prstGeom>
        </p:spPr>
      </p:pic>
      <p:pic>
        <p:nvPicPr>
          <p:cNvPr id="22" name="Picture 21"/>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546906" y="846846"/>
            <a:ext cx="1337981" cy="485018"/>
          </a:xfrm>
          <a:prstGeom prst="rect">
            <a:avLst/>
          </a:prstGeom>
        </p:spPr>
      </p:pic>
      <p:pic>
        <p:nvPicPr>
          <p:cNvPr id="23" name="Picture 2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691990" y="3349458"/>
            <a:ext cx="463003" cy="457424"/>
          </a:xfrm>
          <a:prstGeom prst="rect">
            <a:avLst/>
          </a:prstGeom>
        </p:spPr>
      </p:pic>
      <p:cxnSp>
        <p:nvCxnSpPr>
          <p:cNvPr id="27" name="Straight Connector 26"/>
          <p:cNvCxnSpPr/>
          <p:nvPr/>
        </p:nvCxnSpPr>
        <p:spPr>
          <a:xfrm flipH="1">
            <a:off x="1439364" y="706544"/>
            <a:ext cx="13848" cy="3164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445520" y="691155"/>
            <a:ext cx="5166345" cy="15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443976" y="1428495"/>
            <a:ext cx="5166345" cy="15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451674" y="2105800"/>
            <a:ext cx="5166345" cy="15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451673" y="2713830"/>
            <a:ext cx="5166345" cy="15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451674" y="3298776"/>
            <a:ext cx="5166345" cy="15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428582" y="3859267"/>
            <a:ext cx="5166345" cy="15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684751" y="697316"/>
            <a:ext cx="13848" cy="3164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6594926" y="689618"/>
            <a:ext cx="13848" cy="3164843"/>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1601013" y="831227"/>
            <a:ext cx="969842" cy="430887"/>
          </a:xfrm>
          <a:prstGeom prst="rect">
            <a:avLst/>
          </a:prstGeom>
          <a:noFill/>
        </p:spPr>
        <p:txBody>
          <a:bodyPr wrap="square" lIns="91436" tIns="45718" rIns="91436" bIns="45718" rtlCol="0">
            <a:spAutoFit/>
          </a:bodyPr>
          <a:lstStyle/>
          <a:p>
            <a:r>
              <a:rPr lang="en-US" b="1" dirty="0" smtClean="0"/>
              <a:t>Languages &amp; Frameworks</a:t>
            </a:r>
            <a:endParaRPr lang="en-US" b="1" dirty="0"/>
          </a:p>
        </p:txBody>
      </p:sp>
      <p:sp>
        <p:nvSpPr>
          <p:cNvPr id="42" name="TextBox 41"/>
          <p:cNvSpPr txBox="1"/>
          <p:nvPr/>
        </p:nvSpPr>
        <p:spPr>
          <a:xfrm>
            <a:off x="1431676" y="1637843"/>
            <a:ext cx="1323913" cy="261610"/>
          </a:xfrm>
          <a:prstGeom prst="rect">
            <a:avLst/>
          </a:prstGeom>
          <a:noFill/>
        </p:spPr>
        <p:txBody>
          <a:bodyPr wrap="square" lIns="91436" tIns="45718" rIns="91436" bIns="45718" rtlCol="0">
            <a:spAutoFit/>
          </a:bodyPr>
          <a:lstStyle/>
          <a:p>
            <a:r>
              <a:rPr lang="en-US" b="1" dirty="0" smtClean="0"/>
              <a:t>Machine Learning </a:t>
            </a:r>
            <a:endParaRPr lang="en-US" b="1" dirty="0"/>
          </a:p>
        </p:txBody>
      </p:sp>
      <p:sp>
        <p:nvSpPr>
          <p:cNvPr id="43" name="TextBox 42"/>
          <p:cNvSpPr txBox="1"/>
          <p:nvPr/>
        </p:nvSpPr>
        <p:spPr>
          <a:xfrm>
            <a:off x="1584076" y="2222781"/>
            <a:ext cx="969842" cy="430887"/>
          </a:xfrm>
          <a:prstGeom prst="rect">
            <a:avLst/>
          </a:prstGeom>
          <a:noFill/>
        </p:spPr>
        <p:txBody>
          <a:bodyPr wrap="square" lIns="91436" tIns="45718" rIns="91436" bIns="45718" rtlCol="0">
            <a:spAutoFit/>
          </a:bodyPr>
          <a:lstStyle/>
          <a:p>
            <a:r>
              <a:rPr lang="en-US" b="1" dirty="0" smtClean="0"/>
              <a:t>Map Reduce</a:t>
            </a:r>
            <a:br>
              <a:rPr lang="en-US" b="1" dirty="0" smtClean="0"/>
            </a:br>
            <a:r>
              <a:rPr lang="en-US" b="1" dirty="0" smtClean="0"/>
              <a:t>Frameworks</a:t>
            </a:r>
            <a:endParaRPr lang="en-US" b="1" dirty="0"/>
          </a:p>
        </p:txBody>
      </p:sp>
      <p:sp>
        <p:nvSpPr>
          <p:cNvPr id="44" name="TextBox 43"/>
          <p:cNvSpPr txBox="1"/>
          <p:nvPr/>
        </p:nvSpPr>
        <p:spPr>
          <a:xfrm>
            <a:off x="1584075" y="2815420"/>
            <a:ext cx="969842" cy="430887"/>
          </a:xfrm>
          <a:prstGeom prst="rect">
            <a:avLst/>
          </a:prstGeom>
          <a:noFill/>
        </p:spPr>
        <p:txBody>
          <a:bodyPr wrap="square" lIns="91436" tIns="45718" rIns="91436" bIns="45718" rtlCol="0">
            <a:spAutoFit/>
          </a:bodyPr>
          <a:lstStyle/>
          <a:p>
            <a:pPr algn="ctr"/>
            <a:r>
              <a:rPr lang="en-US" b="1" dirty="0" smtClean="0"/>
              <a:t>Text Analytics</a:t>
            </a:r>
            <a:endParaRPr lang="en-US" b="1" dirty="0"/>
          </a:p>
        </p:txBody>
      </p:sp>
      <p:sp>
        <p:nvSpPr>
          <p:cNvPr id="45" name="TextBox 44"/>
          <p:cNvSpPr txBox="1"/>
          <p:nvPr/>
        </p:nvSpPr>
        <p:spPr>
          <a:xfrm>
            <a:off x="1568682" y="3377273"/>
            <a:ext cx="969842" cy="430887"/>
          </a:xfrm>
          <a:prstGeom prst="rect">
            <a:avLst/>
          </a:prstGeom>
          <a:noFill/>
        </p:spPr>
        <p:txBody>
          <a:bodyPr wrap="square" lIns="91436" tIns="45718" rIns="91436" bIns="45718" rtlCol="0">
            <a:spAutoFit/>
          </a:bodyPr>
          <a:lstStyle/>
          <a:p>
            <a:pPr algn="ctr"/>
            <a:r>
              <a:rPr lang="en-US" b="1" dirty="0" smtClean="0"/>
              <a:t>NO SQL/ Storage</a:t>
            </a:r>
            <a:endParaRPr lang="en-US" b="1" dirty="0"/>
          </a:p>
        </p:txBody>
      </p:sp>
      <p:pic>
        <p:nvPicPr>
          <p:cNvPr id="30" name="Picture 29"/>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48519" y="1484726"/>
            <a:ext cx="977739" cy="595906"/>
          </a:xfrm>
          <a:prstGeom prst="rect">
            <a:avLst/>
          </a:prstGeom>
        </p:spPr>
      </p:pic>
      <p:pic>
        <p:nvPicPr>
          <p:cNvPr id="31" name="Picture 30"/>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5565304" y="1593431"/>
            <a:ext cx="649909" cy="378984"/>
          </a:xfrm>
          <a:prstGeom prst="rect">
            <a:avLst/>
          </a:prstGeom>
        </p:spPr>
      </p:pic>
      <p:pic>
        <p:nvPicPr>
          <p:cNvPr id="46" name="Picture 45"/>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3486482" y="2809196"/>
            <a:ext cx="446644" cy="440806"/>
          </a:xfrm>
          <a:prstGeom prst="rect">
            <a:avLst/>
          </a:prstGeom>
        </p:spPr>
      </p:pic>
      <p:pic>
        <p:nvPicPr>
          <p:cNvPr id="47" name="Picture 46"/>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4133305" y="2741953"/>
            <a:ext cx="566825" cy="401581"/>
          </a:xfrm>
          <a:prstGeom prst="rect">
            <a:avLst/>
          </a:prstGeom>
        </p:spPr>
      </p:pic>
      <p:sp>
        <p:nvSpPr>
          <p:cNvPr id="48" name="TextBox 47"/>
          <p:cNvSpPr txBox="1"/>
          <p:nvPr/>
        </p:nvSpPr>
        <p:spPr>
          <a:xfrm>
            <a:off x="3675340" y="3063218"/>
            <a:ext cx="1546333" cy="230832"/>
          </a:xfrm>
          <a:prstGeom prst="rect">
            <a:avLst/>
          </a:prstGeom>
          <a:noFill/>
        </p:spPr>
        <p:txBody>
          <a:bodyPr wrap="square" lIns="91436" tIns="45718" rIns="91436" bIns="45718" rtlCol="0">
            <a:spAutoFit/>
          </a:bodyPr>
          <a:lstStyle/>
          <a:p>
            <a:pPr algn="ctr"/>
            <a:r>
              <a:rPr lang="en-US" sz="900" b="1" dirty="0"/>
              <a:t>Sentiment Analysis</a:t>
            </a:r>
          </a:p>
        </p:txBody>
      </p:sp>
      <p:pic>
        <p:nvPicPr>
          <p:cNvPr id="49" name="Picture 48"/>
          <p:cNvPicPr>
            <a:picLocks noChangeAspect="1"/>
          </p:cNvPicPr>
          <p:nvPr/>
        </p:nvPicPr>
        <p:blipFill rotWithShape="1">
          <a:blip r:embed="rId18" cstate="email">
            <a:extLst>
              <a:ext uri="{28A0092B-C50C-407E-A947-70E740481C1C}">
                <a14:useLocalDpi xmlns:a14="http://schemas.microsoft.com/office/drawing/2010/main"/>
              </a:ext>
            </a:extLst>
          </a:blip>
          <a:srcRect/>
          <a:stretch/>
        </p:blipFill>
        <p:spPr>
          <a:xfrm>
            <a:off x="5991108" y="709772"/>
            <a:ext cx="468975" cy="678017"/>
          </a:xfrm>
          <a:prstGeom prst="rect">
            <a:avLst/>
          </a:prstGeom>
        </p:spPr>
      </p:pic>
      <p:pic>
        <p:nvPicPr>
          <p:cNvPr id="50" name="Picture 49"/>
          <p:cNvPicPr>
            <a:picLocks noChangeAspect="1"/>
          </p:cNvPicPr>
          <p:nvPr/>
        </p:nvPicPr>
        <p:blipFill rotWithShape="1">
          <a:blip r:embed="rId19" cstate="email">
            <a:extLst>
              <a:ext uri="{28A0092B-C50C-407E-A947-70E740481C1C}">
                <a14:useLocalDpi xmlns:a14="http://schemas.microsoft.com/office/drawing/2010/main"/>
              </a:ext>
            </a:extLst>
          </a:blip>
          <a:srcRect/>
          <a:stretch/>
        </p:blipFill>
        <p:spPr>
          <a:xfrm>
            <a:off x="5961224" y="3404215"/>
            <a:ext cx="620027" cy="392432"/>
          </a:xfrm>
          <a:prstGeom prst="rect">
            <a:avLst/>
          </a:prstGeom>
        </p:spPr>
      </p:pic>
      <p:pic>
        <p:nvPicPr>
          <p:cNvPr id="51" name="Picture 50"/>
          <p:cNvPicPr>
            <a:picLocks noChangeAspect="1"/>
          </p:cNvPicPr>
          <p:nvPr/>
        </p:nvPicPr>
        <p:blipFill rotWithShape="1">
          <a:blip r:embed="rId20" cstate="email">
            <a:extLst>
              <a:ext uri="{28A0092B-C50C-407E-A947-70E740481C1C}">
                <a14:useLocalDpi xmlns:a14="http://schemas.microsoft.com/office/drawing/2010/main"/>
              </a:ext>
            </a:extLst>
          </a:blip>
          <a:srcRect/>
          <a:stretch/>
        </p:blipFill>
        <p:spPr>
          <a:xfrm>
            <a:off x="5408430" y="3332184"/>
            <a:ext cx="440743" cy="528918"/>
          </a:xfrm>
          <a:prstGeom prst="rect">
            <a:avLst/>
          </a:prstGeom>
        </p:spPr>
      </p:pic>
    </p:spTree>
    <p:extLst>
      <p:ext uri="{BB962C8B-B14F-4D97-AF65-F5344CB8AC3E}">
        <p14:creationId xmlns:p14="http://schemas.microsoft.com/office/powerpoint/2010/main" val="290635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164" descr="http://icons.iconarchive.com/icons/icons-land/vista-elements/256/Search-2-icon.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96635" y="3226865"/>
            <a:ext cx="603316" cy="60331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2" name="Picture 162" descr="http://www.bakoonline.com/wp-content/uploads/2012/09/ecommerce-icon.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81431" y="2699620"/>
            <a:ext cx="723616" cy="5355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 name="Picture 30" descr="http://png-5.findicons.com/files/icons/2603/weezle/256/weezle_minimal_cloud.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854834" y="2185444"/>
            <a:ext cx="1463040" cy="146304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2371703" y="0"/>
            <a:ext cx="2457472" cy="666750"/>
          </a:xfrm>
          <a:prstGeom prst="rect">
            <a:avLst/>
          </a:prstGeom>
        </p:spPr>
        <p:txBody>
          <a:bodyPr lIns="54850" tIns="27425" rIns="54850" bIns="27425"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r"/>
            <a:r>
              <a:rPr lang="en-US" sz="2800" b="1" dirty="0" smtClean="0">
                <a:solidFill>
                  <a:schemeClr val="tx2"/>
                </a:solidFill>
              </a:rPr>
              <a:t>technologies</a:t>
            </a:r>
            <a:endParaRPr lang="en-US" sz="2800" b="1" dirty="0">
              <a:solidFill>
                <a:schemeClr val="tx2"/>
              </a:solidFill>
            </a:endParaRPr>
          </a:p>
        </p:txBody>
      </p:sp>
      <p:grpSp>
        <p:nvGrpSpPr>
          <p:cNvPr id="5" name="Group 4"/>
          <p:cNvGrpSpPr/>
          <p:nvPr/>
        </p:nvGrpSpPr>
        <p:grpSpPr>
          <a:xfrm>
            <a:off x="622597" y="460336"/>
            <a:ext cx="5914237" cy="523220"/>
            <a:chOff x="470417" y="-225022"/>
            <a:chExt cx="9857061" cy="1822794"/>
          </a:xfrm>
        </p:grpSpPr>
        <p:pic>
          <p:nvPicPr>
            <p:cNvPr id="6" name="Picture 72" descr="http://upload.wikimedia.org/wikipedia/en/thumb/0/0d/Microsoft_.NET_Framework_v4.5_logo.png/200px-Microsoft_.NET_Framework_v4.5_logo.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70417" y="185513"/>
              <a:ext cx="2196923" cy="114420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74" descr="http://www.unisoftchina.com/large-java-development-china.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365212" y="-38485"/>
              <a:ext cx="1575328" cy="136819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681745" y="-225022"/>
              <a:ext cx="2645733" cy="1822794"/>
            </a:xfrm>
            <a:prstGeom prst="rect">
              <a:avLst/>
            </a:prstGeom>
            <a:noFill/>
          </p:spPr>
          <p:txBody>
            <a:bodyPr wrap="square" rtlCol="0" anchor="ctr">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uxton Sketch" pitchFamily="66" charset="0"/>
                </a:rPr>
                <a:t>J2EE</a:t>
              </a:r>
            </a:p>
          </p:txBody>
        </p:sp>
      </p:grpSp>
      <p:grpSp>
        <p:nvGrpSpPr>
          <p:cNvPr id="9" name="Group 8"/>
          <p:cNvGrpSpPr/>
          <p:nvPr/>
        </p:nvGrpSpPr>
        <p:grpSpPr>
          <a:xfrm>
            <a:off x="457200" y="971550"/>
            <a:ext cx="5956584" cy="2936978"/>
            <a:chOff x="901823" y="1561020"/>
            <a:chExt cx="10211150" cy="5152160"/>
          </a:xfrm>
        </p:grpSpPr>
        <p:sp>
          <p:nvSpPr>
            <p:cNvPr id="10" name="TextBox 9"/>
            <p:cNvSpPr txBox="1"/>
            <p:nvPr/>
          </p:nvSpPr>
          <p:spPr>
            <a:xfrm>
              <a:off x="3409233" y="1599370"/>
              <a:ext cx="1225548" cy="512962"/>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400" dirty="0" err="1">
                  <a:ln w="11430"/>
                  <a:solidFill>
                    <a:schemeClr val="tx2"/>
                  </a:solidFill>
                  <a:effectLst>
                    <a:outerShdw blurRad="80000" dist="40000" dir="5040000" algn="tl">
                      <a:srgbClr val="000000">
                        <a:alpha val="30000"/>
                      </a:srgbClr>
                    </a:outerShdw>
                  </a:effectLst>
                  <a:cs typeface="Aparajita" pitchFamily="34" charset="0"/>
                </a:rPr>
                <a:t>JRules</a:t>
              </a:r>
              <a:endParaRPr lang="en-US" sz="1700" dirty="0">
                <a:ln w="11430"/>
                <a:solidFill>
                  <a:schemeClr val="tx2"/>
                </a:solidFill>
                <a:effectLst>
                  <a:outerShdw blurRad="80000" dist="40000" dir="5040000" algn="tl">
                    <a:srgbClr val="000000">
                      <a:alpha val="30000"/>
                    </a:srgbClr>
                  </a:outerShdw>
                </a:effectLst>
                <a:cs typeface="Aparajita" pitchFamily="34" charset="0"/>
              </a:endParaRPr>
            </a:p>
          </p:txBody>
        </p:sp>
        <p:grpSp>
          <p:nvGrpSpPr>
            <p:cNvPr id="11" name="Group 10"/>
            <p:cNvGrpSpPr/>
            <p:nvPr/>
          </p:nvGrpSpPr>
          <p:grpSpPr>
            <a:xfrm>
              <a:off x="1178051" y="1572240"/>
              <a:ext cx="9694862" cy="5140940"/>
              <a:chOff x="1354138" y="2977400"/>
              <a:chExt cx="9694862" cy="5140940"/>
            </a:xfrm>
          </p:grpSpPr>
          <p:pic>
            <p:nvPicPr>
              <p:cNvPr id="27" name="Picture 86" descr="http://www.incitonetworks.com/wp-content/uploads/2012/07/db2logo.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351088" y="4699152"/>
                <a:ext cx="1225549" cy="37709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8" name="Picture 24" descr="http://demohouse.hmcs.mech.ntua.gr/monitor/logos/mysql.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491720" y="4126587"/>
                <a:ext cx="925474" cy="47882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9" name="Picture 40" descr="http://www.tnstate.edu/cit/images/droid.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820577" y="7256664"/>
                <a:ext cx="766247" cy="71417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 name="Picture 42" descr="http://www.dylanmtaylor.com/wp-content/uploads/2011/01/512x512xHTML5_Logo_512.png.pagespeed.ic.mWlpFrU6Mj.pn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641896" y="7288930"/>
                <a:ext cx="698832" cy="69883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612280" y="7363333"/>
                <a:ext cx="1073522" cy="718145"/>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200" b="1" dirty="0">
                    <a:ln w="11430"/>
                    <a:solidFill>
                      <a:schemeClr val="tx2"/>
                    </a:solidFill>
                    <a:effectLst>
                      <a:outerShdw blurRad="80000" dist="40000" dir="5040000" algn="tl">
                        <a:srgbClr val="000000">
                          <a:alpha val="30000"/>
                        </a:srgbClr>
                      </a:outerShdw>
                    </a:effectLst>
                  </a:rPr>
                  <a:t>iOS</a:t>
                </a:r>
                <a:endParaRPr lang="en-US" sz="2400" b="1" dirty="0">
                  <a:ln w="11430"/>
                  <a:solidFill>
                    <a:schemeClr val="tx2"/>
                  </a:solidFill>
                  <a:effectLst>
                    <a:outerShdw blurRad="80000" dist="40000" dir="5040000" algn="tl">
                      <a:srgbClr val="000000">
                        <a:alpha val="30000"/>
                      </a:srgbClr>
                    </a:outerShdw>
                  </a:effectLst>
                </a:endParaRPr>
              </a:p>
            </p:txBody>
          </p:sp>
          <p:grpSp>
            <p:nvGrpSpPr>
              <p:cNvPr id="32" name="Group 31"/>
              <p:cNvGrpSpPr/>
              <p:nvPr/>
            </p:nvGrpSpPr>
            <p:grpSpPr>
              <a:xfrm>
                <a:off x="1507796" y="5206566"/>
                <a:ext cx="1147904" cy="1261054"/>
                <a:chOff x="1409372" y="5026215"/>
                <a:chExt cx="1147904" cy="1261054"/>
              </a:xfrm>
            </p:grpSpPr>
            <p:pic>
              <p:nvPicPr>
                <p:cNvPr id="49" name="Picture 28" descr="http://www.emc.com/R1/images/EMC_Image_C_1300592220500_icon-big-data,1.png"/>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437512" y="5026215"/>
                  <a:ext cx="1119764" cy="111976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09372" y="5774307"/>
                  <a:ext cx="885826" cy="512962"/>
                </a:xfrm>
                <a:prstGeom prst="rect">
                  <a:avLst/>
                </a:prstGeom>
                <a:noFill/>
              </p:spPr>
              <p:txBody>
                <a:bodyPr wrap="square" rtlCol="0">
                  <a:spAutoFit/>
                </a:bodyPr>
                <a:lstStyle/>
                <a:p>
                  <a:r>
                    <a:rPr lang="en-US" sz="700" b="1" dirty="0">
                      <a:solidFill>
                        <a:schemeClr val="tx2"/>
                      </a:solidFill>
                      <a:effectLst>
                        <a:outerShdw blurRad="38100" dist="38100" dir="2700000" algn="tl">
                          <a:srgbClr val="000000">
                            <a:alpha val="43137"/>
                          </a:srgbClr>
                        </a:outerShdw>
                      </a:effectLst>
                    </a:rPr>
                    <a:t>BIG DATA</a:t>
                  </a:r>
                </a:p>
              </p:txBody>
            </p:sp>
          </p:grpSp>
          <p:grpSp>
            <p:nvGrpSpPr>
              <p:cNvPr id="33" name="Group 32"/>
              <p:cNvGrpSpPr/>
              <p:nvPr/>
            </p:nvGrpSpPr>
            <p:grpSpPr>
              <a:xfrm>
                <a:off x="1354138" y="4093010"/>
                <a:ext cx="1085850" cy="1131986"/>
                <a:chOff x="1354138" y="4093010"/>
                <a:chExt cx="1085850" cy="1131986"/>
              </a:xfrm>
            </p:grpSpPr>
            <p:pic>
              <p:nvPicPr>
                <p:cNvPr id="47" name="Picture 22" descr="http://cdn1.iconfinder.com/data/icons/ColoBrush_Pack/256/database.pn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437947" y="4093010"/>
                  <a:ext cx="955675" cy="9556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354138" y="4891571"/>
                  <a:ext cx="1085850" cy="333425"/>
                </a:xfrm>
                <a:prstGeom prst="rect">
                  <a:avLst/>
                </a:prstGeom>
                <a:noFill/>
              </p:spPr>
              <p:txBody>
                <a:bodyPr wrap="square" rtlCol="0">
                  <a:spAutoFit/>
                </a:bodyPr>
                <a:lstStyle/>
                <a:p>
                  <a:pPr algn="ctr"/>
                  <a:r>
                    <a:rPr lang="en-US" sz="700" b="1" dirty="0">
                      <a:solidFill>
                        <a:schemeClr val="tx2"/>
                      </a:solidFill>
                      <a:effectLst>
                        <a:outerShdw blurRad="38100" dist="38100" dir="2700000" algn="tl">
                          <a:srgbClr val="000000">
                            <a:alpha val="43137"/>
                          </a:srgbClr>
                        </a:outerShdw>
                      </a:effectLst>
                    </a:rPr>
                    <a:t>DATABASE</a:t>
                  </a:r>
                </a:p>
              </p:txBody>
            </p:sp>
          </p:grpSp>
          <p:pic>
            <p:nvPicPr>
              <p:cNvPr id="34" name="Picture 48" descr="http://mahout.apache.org/images/mantle-hadoop.png"/>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2004161" y="5153928"/>
                <a:ext cx="1938337" cy="76324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5" name="Picture 50" descr="http://ashmckenzie.org/attachments/mongodb.png"/>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4744666" y="5287163"/>
                <a:ext cx="1381159" cy="4599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6" name="Picture 52" descr="http://www.rationalcommerce.com/images/vectorwise_prod_logo.png"/>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2881310" y="5757254"/>
                <a:ext cx="1371601" cy="2681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7" name="Picture 62" descr="https://pentaho.zendesk.com/system/logos/2048/9938/pentaho-logo-CMYK.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4456112" y="5782654"/>
                <a:ext cx="1182688" cy="3162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8" name="Picture 64" descr="http://evonet.com.au/wp-content/uploads/2008/08/Microsoft.SqlServer.Types_.10.50.1600.1.png"/>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4993879" y="4241803"/>
                <a:ext cx="1233200" cy="7712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9" name="Picture 66" descr="http://www.boerner.net/jboerner/wp-content/uploads/2010/02/Oracle_logo.png"/>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3630484" y="4809277"/>
                <a:ext cx="1279485" cy="181927"/>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40" name="Straight Connector 39"/>
              <p:cNvCxnSpPr/>
              <p:nvPr/>
            </p:nvCxnSpPr>
            <p:spPr>
              <a:xfrm>
                <a:off x="6243823" y="2977400"/>
                <a:ext cx="0" cy="5140940"/>
              </a:xfrm>
              <a:prstGeom prst="line">
                <a:avLst/>
              </a:prstGeom>
              <a:ln w="25400" cmpd="sng"/>
            </p:spPr>
            <p:style>
              <a:lnRef idx="1">
                <a:schemeClr val="accent1"/>
              </a:lnRef>
              <a:fillRef idx="0">
                <a:schemeClr val="accent1"/>
              </a:fillRef>
              <a:effectRef idx="0">
                <a:schemeClr val="accent1"/>
              </a:effectRef>
              <a:fontRef idx="minor">
                <a:schemeClr val="tx1"/>
              </a:fontRef>
            </p:style>
          </p:cxnSp>
          <p:pic>
            <p:nvPicPr>
              <p:cNvPr id="41" name="Picture 82" descr="http://mahout.apache.org/images/mantle-mahout.png"/>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3253561" y="5151063"/>
                <a:ext cx="1758008" cy="69223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42" name="Group 41"/>
              <p:cNvGrpSpPr/>
              <p:nvPr/>
            </p:nvGrpSpPr>
            <p:grpSpPr>
              <a:xfrm>
                <a:off x="6388963" y="7170072"/>
                <a:ext cx="1057817" cy="948268"/>
                <a:chOff x="7125563" y="7170072"/>
                <a:chExt cx="1057817" cy="948268"/>
              </a:xfrm>
            </p:grpSpPr>
            <p:pic>
              <p:nvPicPr>
                <p:cNvPr id="45" name="Picture 46" descr="http://icons.iconarchive.com/icons/custom-icon-design/pretty-office-7/256/Mobile-icon.png"/>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7125563" y="7170072"/>
                  <a:ext cx="1057817" cy="94826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7324166" y="7416792"/>
                  <a:ext cx="665939" cy="512961"/>
                </a:xfrm>
                <a:prstGeom prst="rect">
                  <a:avLst/>
                </a:prstGeom>
                <a:noFill/>
              </p:spPr>
              <p:txBody>
                <a:bodyPr wrap="square" rtlCol="0">
                  <a:spAutoFit/>
                </a:bodyPr>
                <a:lstStyle/>
                <a:p>
                  <a:pPr algn="ctr"/>
                  <a:r>
                    <a:rPr lang="en-US" sz="700" b="1" dirty="0">
                      <a:solidFill>
                        <a:schemeClr val="bg1"/>
                      </a:solidFill>
                      <a:effectLst>
                        <a:outerShdw blurRad="38100" dist="38100" dir="2700000" algn="tl">
                          <a:srgbClr val="000000">
                            <a:alpha val="43137"/>
                          </a:srgbClr>
                        </a:outerShdw>
                      </a:effectLst>
                    </a:rPr>
                    <a:t>MOBILE</a:t>
                  </a:r>
                </a:p>
              </p:txBody>
            </p:sp>
          </p:grpSp>
          <p:pic>
            <p:nvPicPr>
              <p:cNvPr id="43" name="Picture 88" descr="http://www.linbrary.com/postgresql/img/postgresql_logo.png"/>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3653361" y="4293545"/>
                <a:ext cx="1402301" cy="300493"/>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44" name="Straight Connector 43"/>
              <p:cNvCxnSpPr/>
              <p:nvPr/>
            </p:nvCxnSpPr>
            <p:spPr>
              <a:xfrm flipH="1">
                <a:off x="1706942" y="5174400"/>
                <a:ext cx="9342058" cy="0"/>
              </a:xfrm>
              <a:prstGeom prst="line">
                <a:avLst/>
              </a:prstGeom>
              <a:ln w="25400"/>
            </p:spPr>
            <p:style>
              <a:lnRef idx="1">
                <a:schemeClr val="accent1"/>
              </a:lnRef>
              <a:fillRef idx="0">
                <a:schemeClr val="accent1"/>
              </a:fillRef>
              <a:effectRef idx="0">
                <a:schemeClr val="accent1"/>
              </a:effectRef>
              <a:fontRef idx="minor">
                <a:schemeClr val="tx1"/>
              </a:fontRef>
            </p:style>
          </p:cxnSp>
        </p:grpSp>
        <p:pic>
          <p:nvPicPr>
            <p:cNvPr id="12" name="Picture 80" descr="http://4.bp.blogspot.com/_5BVgnsS8CCU/TNzRjDuG4yI/AAAAAAAAAC0/_ACHIF20eEQ/s1600/Logo_Spring_252x150.png"/>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4799882" y="1634271"/>
              <a:ext cx="1029149" cy="61258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90" descr="http://i297.photobucket.com/albums/mm227/chelflores/my%20graphics%20design/jquery_logo.png"/>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4634782" y="2273250"/>
              <a:ext cx="1248752" cy="30683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92" descr="http://www.bscw.de/files/images/icons_214x214/icon_large_integration.png"/>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auto">
            <a:xfrm>
              <a:off x="6398225" y="1602370"/>
              <a:ext cx="977191" cy="91318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5" name="Picture 96" descr="https://www.ibm.com/developerworks/mydeveloperworks/blogs/aimsupport/resource/BLOGS_UPLOADED_IMAGES/mq-blog.png"/>
            <p:cNvPicPr>
              <a:picLocks noChangeAspect="1" noChangeArrowheads="1"/>
            </p:cNvPicPr>
            <p:nvPr/>
          </p:nvPicPr>
          <p:blipFill>
            <a:blip r:embed="rId25" cstate="email">
              <a:extLst>
                <a:ext uri="{28A0092B-C50C-407E-A947-70E740481C1C}">
                  <a14:useLocalDpi xmlns:a14="http://schemas.microsoft.com/office/drawing/2010/main"/>
                </a:ext>
              </a:extLst>
            </a:blip>
            <a:srcRect/>
            <a:stretch>
              <a:fillRect/>
            </a:stretch>
          </p:blipFill>
          <p:spPr bwMode="auto">
            <a:xfrm>
              <a:off x="9899174" y="1701737"/>
              <a:ext cx="1028135" cy="56968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6" name="Picture 98" descr="Home"/>
            <p:cNvPicPr>
              <a:picLocks noChangeAspect="1" noChangeArrowheads="1"/>
            </p:cNvPicPr>
            <p:nvPr/>
          </p:nvPicPr>
          <p:blipFill>
            <a:blip r:embed="rId26" cstate="email">
              <a:extLst>
                <a:ext uri="{28A0092B-C50C-407E-A947-70E740481C1C}">
                  <a14:useLocalDpi xmlns:a14="http://schemas.microsoft.com/office/drawing/2010/main"/>
                </a:ext>
              </a:extLst>
            </a:blip>
            <a:srcRect/>
            <a:stretch>
              <a:fillRect/>
            </a:stretch>
          </p:blipFill>
          <p:spPr bwMode="auto">
            <a:xfrm>
              <a:off x="9171261" y="2246861"/>
              <a:ext cx="1941712" cy="31744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 name="Picture 102" descr="http://www.obs.com.au/PublishingImages/microsoft_biztalk_logo_sansyear.png"/>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7307658" y="2178748"/>
              <a:ext cx="1823756" cy="38557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104" descr="http://www.habarisoft.com/images/rabbitmqlogonostrap.png"/>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8681973" y="1816015"/>
              <a:ext cx="1204154" cy="21840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108" descr="TIBCO"/>
            <p:cNvPicPr>
              <a:picLocks noChangeAspect="1" noChangeArrowheads="1"/>
            </p:cNvPicPr>
            <p:nvPr/>
          </p:nvPicPr>
          <p:blipFill>
            <a:blip r:embed="rId29" cstate="email">
              <a:extLst>
                <a:ext uri="{28A0092B-C50C-407E-A947-70E740481C1C}">
                  <a14:useLocalDpi xmlns:a14="http://schemas.microsoft.com/office/drawing/2010/main"/>
                </a:ext>
              </a:extLst>
            </a:blip>
            <a:srcRect/>
            <a:stretch>
              <a:fillRect/>
            </a:stretch>
          </p:blipFill>
          <p:spPr bwMode="auto">
            <a:xfrm>
              <a:off x="7674099" y="1701737"/>
              <a:ext cx="875143" cy="26190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227611" y="2362757"/>
              <a:ext cx="1085850" cy="512962"/>
            </a:xfrm>
            <a:prstGeom prst="rect">
              <a:avLst/>
            </a:prstGeom>
            <a:noFill/>
          </p:spPr>
          <p:txBody>
            <a:bodyPr wrap="square" rtlCol="0">
              <a:spAutoFit/>
            </a:bodyPr>
            <a:lstStyle/>
            <a:p>
              <a:pPr algn="ctr"/>
              <a:r>
                <a:rPr lang="en-US" sz="700" b="1" dirty="0">
                  <a:solidFill>
                    <a:schemeClr val="tx2"/>
                  </a:solidFill>
                  <a:effectLst>
                    <a:outerShdw blurRad="38100" dist="38100" dir="2700000" algn="tl">
                      <a:srgbClr val="000000">
                        <a:alpha val="43137"/>
                      </a:srgbClr>
                    </a:outerShdw>
                  </a:effectLst>
                </a:rPr>
                <a:t>INTEGRATION</a:t>
              </a:r>
            </a:p>
          </p:txBody>
        </p:sp>
        <p:cxnSp>
          <p:nvCxnSpPr>
            <p:cNvPr id="21" name="Straight Connector 20"/>
            <p:cNvCxnSpPr/>
            <p:nvPr/>
          </p:nvCxnSpPr>
          <p:spPr>
            <a:xfrm flipH="1">
              <a:off x="1556255" y="2657930"/>
              <a:ext cx="93420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70230" y="2116252"/>
              <a:ext cx="1050982" cy="769442"/>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200" dirty="0">
                  <a:ln w="11430"/>
                  <a:solidFill>
                    <a:schemeClr val="tx2"/>
                  </a:solidFill>
                  <a:effectLst>
                    <a:outerShdw blurRad="80000" dist="40000" dir="5040000" algn="tl">
                      <a:srgbClr val="000000">
                        <a:alpha val="30000"/>
                      </a:srgbClr>
                    </a:outerShdw>
                  </a:effectLst>
                  <a:latin typeface="Century Gothic" pitchFamily="34" charset="0"/>
                  <a:ea typeface="Batang" pitchFamily="18" charset="-127"/>
                  <a:cs typeface="Andalus" pitchFamily="18" charset="-78"/>
                </a:rPr>
                <a:t>STRUTS</a:t>
              </a:r>
              <a:endParaRPr lang="en-US" sz="1400" dirty="0">
                <a:ln w="11430"/>
                <a:solidFill>
                  <a:schemeClr val="tx2"/>
                </a:solidFill>
                <a:effectLst>
                  <a:outerShdw blurRad="80000" dist="40000" dir="5040000" algn="tl">
                    <a:srgbClr val="000000">
                      <a:alpha val="30000"/>
                    </a:srgbClr>
                  </a:outerShdw>
                </a:effectLst>
                <a:latin typeface="Century Gothic" pitchFamily="34" charset="0"/>
                <a:ea typeface="Batang" pitchFamily="18" charset="-127"/>
                <a:cs typeface="Andalus" pitchFamily="18" charset="-78"/>
              </a:endParaRPr>
            </a:p>
          </p:txBody>
        </p:sp>
        <p:sp>
          <p:nvSpPr>
            <p:cNvPr id="23" name="TextBox 22"/>
            <p:cNvSpPr txBox="1"/>
            <p:nvPr/>
          </p:nvSpPr>
          <p:spPr>
            <a:xfrm>
              <a:off x="3485086" y="2146645"/>
              <a:ext cx="1073842" cy="461665"/>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200" dirty="0">
                  <a:ln w="11430"/>
                  <a:solidFill>
                    <a:schemeClr val="tx2"/>
                  </a:solidFill>
                  <a:effectLst>
                    <a:outerShdw blurRad="80000" dist="40000" dir="5040000" algn="tl">
                      <a:srgbClr val="000000">
                        <a:alpha val="30000"/>
                      </a:srgbClr>
                    </a:outerShdw>
                  </a:effectLst>
                  <a:latin typeface="Batang" pitchFamily="18" charset="-127"/>
                  <a:ea typeface="Batang" pitchFamily="18" charset="-127"/>
                  <a:cs typeface="Angsana New" pitchFamily="18" charset="-34"/>
                </a:rPr>
                <a:t>BIRT</a:t>
              </a:r>
              <a:endParaRPr lang="en-US" sz="1400" dirty="0">
                <a:ln w="11430"/>
                <a:solidFill>
                  <a:schemeClr val="tx2"/>
                </a:solidFill>
                <a:effectLst>
                  <a:outerShdw blurRad="80000" dist="40000" dir="5040000" algn="tl">
                    <a:srgbClr val="000000">
                      <a:alpha val="30000"/>
                    </a:srgbClr>
                  </a:outerShdw>
                </a:effectLst>
                <a:latin typeface="Batang" pitchFamily="18" charset="-127"/>
                <a:ea typeface="Batang" pitchFamily="18" charset="-127"/>
                <a:cs typeface="Angsana New" pitchFamily="18" charset="-34"/>
              </a:endParaRPr>
            </a:p>
          </p:txBody>
        </p:sp>
        <p:pic>
          <p:nvPicPr>
            <p:cNvPr id="24" name="Picture 112" descr="http://3.bp.blogspot.com/-7irrR9vdkDg/T-K6uHwE8aI/AAAAAAAAAOg/2Qsc3CJfoXw/s1600/ajax-logo.png"/>
            <p:cNvPicPr>
              <a:picLocks noChangeAspect="1" noChangeArrowheads="1"/>
            </p:cNvPicPr>
            <p:nvPr/>
          </p:nvPicPr>
          <p:blipFill>
            <a:blip r:embed="rId30" cstate="email">
              <a:extLst>
                <a:ext uri="{28A0092B-C50C-407E-A947-70E740481C1C}">
                  <a14:useLocalDpi xmlns:a14="http://schemas.microsoft.com/office/drawing/2010/main"/>
                </a:ext>
              </a:extLst>
            </a:blip>
            <a:srcRect/>
            <a:stretch>
              <a:fillRect/>
            </a:stretch>
          </p:blipFill>
          <p:spPr bwMode="auto">
            <a:xfrm>
              <a:off x="2667287" y="1742249"/>
              <a:ext cx="795122" cy="34190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5" name="Picture 114" descr="http://png-1.findicons.com/files/icons/980/yuuminco/256/tools.png"/>
            <p:cNvPicPr>
              <a:picLocks noChangeAspect="1" noChangeArrowheads="1"/>
            </p:cNvPicPr>
            <p:nvPr/>
          </p:nvPicPr>
          <p:blipFill>
            <a:blip r:embed="rId31" cstate="email">
              <a:extLst>
                <a:ext uri="{28A0092B-C50C-407E-A947-70E740481C1C}">
                  <a14:useLocalDpi xmlns:a14="http://schemas.microsoft.com/office/drawing/2010/main"/>
                </a:ext>
              </a:extLst>
            </a:blip>
            <a:srcRect/>
            <a:stretch>
              <a:fillRect/>
            </a:stretch>
          </p:blipFill>
          <p:spPr bwMode="auto">
            <a:xfrm>
              <a:off x="1283191" y="1561020"/>
              <a:ext cx="955309" cy="95530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01823" y="2382052"/>
              <a:ext cx="1600200" cy="512962"/>
            </a:xfrm>
            <a:prstGeom prst="rect">
              <a:avLst/>
            </a:prstGeom>
            <a:noFill/>
          </p:spPr>
          <p:txBody>
            <a:bodyPr wrap="square" rtlCol="0">
              <a:spAutoFit/>
            </a:bodyPr>
            <a:lstStyle/>
            <a:p>
              <a:pPr algn="ctr"/>
              <a:r>
                <a:rPr lang="en-US" sz="700" b="1" dirty="0">
                  <a:solidFill>
                    <a:schemeClr val="tx2"/>
                  </a:solidFill>
                  <a:effectLst>
                    <a:outerShdw blurRad="38100" dist="38100" dir="2700000" algn="tl">
                      <a:srgbClr val="000000">
                        <a:alpha val="43137"/>
                      </a:srgbClr>
                    </a:outerShdw>
                  </a:effectLst>
                </a:rPr>
                <a:t>FRAMEWORKS / TOOLS</a:t>
              </a:r>
            </a:p>
          </p:txBody>
        </p:sp>
      </p:grpSp>
      <p:cxnSp>
        <p:nvCxnSpPr>
          <p:cNvPr id="51" name="Straight Connector 50"/>
          <p:cNvCxnSpPr/>
          <p:nvPr/>
        </p:nvCxnSpPr>
        <p:spPr>
          <a:xfrm flipH="1">
            <a:off x="535785" y="2776632"/>
            <a:ext cx="560523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21256" y="3176066"/>
            <a:ext cx="629603" cy="163107"/>
          </a:xfrm>
          <a:prstGeom prst="rect">
            <a:avLst/>
          </a:prstGeom>
          <a:noFill/>
        </p:spPr>
        <p:txBody>
          <a:bodyPr wrap="square" lIns="54850" tIns="27425" rIns="54850" bIns="27425" rtlCol="0">
            <a:spAutoFit/>
          </a:bodyPr>
          <a:lstStyle/>
          <a:p>
            <a:r>
              <a:rPr lang="en-US" sz="700" b="1" dirty="0" smtClean="0">
                <a:solidFill>
                  <a:schemeClr val="tx2"/>
                </a:solidFill>
                <a:effectLst>
                  <a:outerShdw blurRad="38100" dist="38100" dir="2700000" algn="tl">
                    <a:srgbClr val="000000">
                      <a:alpha val="43137"/>
                    </a:srgbClr>
                  </a:outerShdw>
                </a:effectLst>
              </a:rPr>
              <a:t>App Servers</a:t>
            </a:r>
            <a:endParaRPr lang="en-US" sz="600" b="1" dirty="0">
              <a:solidFill>
                <a:schemeClr val="tx2"/>
              </a:solidFill>
              <a:effectLst>
                <a:outerShdw blurRad="38100" dist="38100" dir="2700000" algn="tl">
                  <a:srgbClr val="000000">
                    <a:alpha val="43137"/>
                  </a:srgbClr>
                </a:outerShdw>
              </a:effectLst>
            </a:endParaRPr>
          </a:p>
        </p:txBody>
      </p:sp>
      <p:pic>
        <p:nvPicPr>
          <p:cNvPr id="56" name="Picture 126" descr="http://www.oracle.com/ocom/groups/public/@opnpublic/documents/digitalasset/1661358.bmp"/>
          <p:cNvPicPr>
            <a:picLocks noChangeAspect="1" noChangeArrowheads="1"/>
          </p:cNvPicPr>
          <p:nvPr/>
        </p:nvPicPr>
        <p:blipFill>
          <a:blip r:embed="rId32" cstate="email">
            <a:extLst>
              <a:ext uri="{28A0092B-C50C-407E-A947-70E740481C1C}">
                <a14:useLocalDpi xmlns:a14="http://schemas.microsoft.com/office/drawing/2010/main"/>
              </a:ext>
            </a:extLst>
          </a:blip>
          <a:srcRect/>
          <a:stretch>
            <a:fillRect/>
          </a:stretch>
        </p:blipFill>
        <p:spPr bwMode="auto">
          <a:xfrm>
            <a:off x="1126076" y="3294515"/>
            <a:ext cx="937717" cy="45176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7" name="Picture 130" descr="http://www.obs.com.au/PublishingImages/Fast%20logo%20color_web.png"/>
          <p:cNvPicPr>
            <a:picLocks noChangeAspect="1" noChangeArrowheads="1"/>
          </p:cNvPicPr>
          <p:nvPr/>
        </p:nvPicPr>
        <p:blipFill>
          <a:blip r:embed="rId33" cstate="email">
            <a:extLst>
              <a:ext uri="{28A0092B-C50C-407E-A947-70E740481C1C}">
                <a14:useLocalDpi xmlns:a14="http://schemas.microsoft.com/office/drawing/2010/main"/>
              </a:ext>
            </a:extLst>
          </a:blip>
          <a:srcRect/>
          <a:stretch>
            <a:fillRect/>
          </a:stretch>
        </p:blipFill>
        <p:spPr bwMode="auto">
          <a:xfrm>
            <a:off x="1978631" y="3514221"/>
            <a:ext cx="589508" cy="26134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8" name="Picture 132" descr="http://tctechcrunch2011.files.wordpress.com/2012/10/solr-logo.png?w=283"/>
          <p:cNvPicPr>
            <a:picLocks noChangeAspect="1" noChangeArrowheads="1"/>
          </p:cNvPicPr>
          <p:nvPr/>
        </p:nvPicPr>
        <p:blipFill>
          <a:blip r:embed="rId34" cstate="email">
            <a:extLst>
              <a:ext uri="{28A0092B-C50C-407E-A947-70E740481C1C}">
                <a14:useLocalDpi xmlns:a14="http://schemas.microsoft.com/office/drawing/2010/main"/>
              </a:ext>
            </a:extLst>
          </a:blip>
          <a:srcRect/>
          <a:stretch>
            <a:fillRect/>
          </a:stretch>
        </p:blipFill>
        <p:spPr bwMode="auto">
          <a:xfrm>
            <a:off x="2636675" y="3410881"/>
            <a:ext cx="676555" cy="37294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61" name="Straight Connector 60"/>
          <p:cNvCxnSpPr/>
          <p:nvPr/>
        </p:nvCxnSpPr>
        <p:spPr>
          <a:xfrm flipH="1">
            <a:off x="670590" y="3330490"/>
            <a:ext cx="560523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78690" y="966814"/>
            <a:ext cx="5605235"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67" name="Picture 155"/>
          <p:cNvPicPr>
            <a:picLocks noChangeAspect="1" noChangeArrowheads="1"/>
          </p:cNvPicPr>
          <p:nvPr/>
        </p:nvPicPr>
        <p:blipFill>
          <a:blip r:embed="rId35" cstate="email">
            <a:extLst>
              <a:ext uri="{28A0092B-C50C-407E-A947-70E740481C1C}">
                <a14:useLocalDpi xmlns:a14="http://schemas.microsoft.com/office/drawing/2010/main"/>
              </a:ext>
            </a:extLst>
          </a:blip>
          <a:srcRect/>
          <a:stretch>
            <a:fillRect/>
          </a:stretch>
        </p:blipFill>
        <p:spPr bwMode="auto">
          <a:xfrm>
            <a:off x="4805951" y="1861837"/>
            <a:ext cx="580502" cy="23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 name="Picture 68" descr="http://www.haulogy.net/wp-content/uploads/2013/02/Logo-talend-high1.png"/>
          <p:cNvPicPr>
            <a:picLocks noChangeAspect="1" noChangeArrowheads="1"/>
          </p:cNvPicPr>
          <p:nvPr/>
        </p:nvPicPr>
        <p:blipFill>
          <a:blip r:embed="rId36" cstate="email">
            <a:extLst>
              <a:ext uri="{28A0092B-C50C-407E-A947-70E740481C1C}">
                <a14:useLocalDpi xmlns:a14="http://schemas.microsoft.com/office/drawing/2010/main"/>
              </a:ext>
            </a:extLst>
          </a:blip>
          <a:srcRect/>
          <a:stretch>
            <a:fillRect/>
          </a:stretch>
        </p:blipFill>
        <p:spPr bwMode="auto">
          <a:xfrm>
            <a:off x="5096203" y="1571025"/>
            <a:ext cx="464950" cy="17504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9" name="Rectangle 68"/>
          <p:cNvSpPr/>
          <p:nvPr/>
        </p:nvSpPr>
        <p:spPr>
          <a:xfrm>
            <a:off x="5354435" y="1915979"/>
            <a:ext cx="775902" cy="178508"/>
          </a:xfrm>
          <a:prstGeom prst="rect">
            <a:avLst/>
          </a:prstGeom>
          <a:noFill/>
        </p:spPr>
        <p:txBody>
          <a:bodyPr wrap="square" lIns="54850" tIns="27425" rIns="54850" bIns="27425">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Yellowfin</a:t>
            </a:r>
            <a:endParaRPr lang="en-US" sz="8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70" name="Picture 160"/>
          <p:cNvPicPr>
            <a:picLocks noChangeAspect="1" noChangeArrowheads="1"/>
          </p:cNvPicPr>
          <p:nvPr/>
        </p:nvPicPr>
        <p:blipFill>
          <a:blip r:embed="rId37" cstate="email">
            <a:extLst>
              <a:ext uri="{28A0092B-C50C-407E-A947-70E740481C1C}">
                <a14:useLocalDpi xmlns:a14="http://schemas.microsoft.com/office/drawing/2010/main"/>
              </a:ext>
            </a:extLst>
          </a:blip>
          <a:srcRect/>
          <a:stretch>
            <a:fillRect/>
          </a:stretch>
        </p:blipFill>
        <p:spPr bwMode="auto">
          <a:xfrm>
            <a:off x="1016594" y="2781587"/>
            <a:ext cx="990796" cy="232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2" descr="http://www.quadrus.com/wp-content/uploads/2011/11/BI-Icon.png"/>
          <p:cNvPicPr>
            <a:picLocks noChangeAspect="1" noChangeArrowheads="1"/>
          </p:cNvPicPr>
          <p:nvPr/>
        </p:nvPicPr>
        <p:blipFill>
          <a:blip r:embed="rId38" cstate="email">
            <a:extLst>
              <a:ext uri="{28A0092B-C50C-407E-A947-70E740481C1C}">
                <a14:useLocalDpi xmlns:a14="http://schemas.microsoft.com/office/drawing/2010/main"/>
              </a:ext>
            </a:extLst>
          </a:blip>
          <a:srcRect/>
          <a:stretch>
            <a:fillRect/>
          </a:stretch>
        </p:blipFill>
        <p:spPr bwMode="auto">
          <a:xfrm>
            <a:off x="3510767" y="1415852"/>
            <a:ext cx="688202" cy="68820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461445" y="3679783"/>
            <a:ext cx="845440" cy="163107"/>
          </a:xfrm>
          <a:prstGeom prst="rect">
            <a:avLst/>
          </a:prstGeom>
          <a:noFill/>
        </p:spPr>
        <p:txBody>
          <a:bodyPr wrap="square" lIns="54850" tIns="27425" rIns="54850" bIns="27425" rtlCol="0">
            <a:spAutoFit/>
          </a:bodyPr>
          <a:lstStyle/>
          <a:p>
            <a:r>
              <a:rPr lang="en-US" sz="700" b="1" dirty="0">
                <a:solidFill>
                  <a:schemeClr val="tx2"/>
                </a:solidFill>
                <a:effectLst>
                  <a:outerShdw blurRad="38100" dist="38100" dir="2700000" algn="tl">
                    <a:srgbClr val="000000">
                      <a:alpha val="43137"/>
                    </a:srgbClr>
                  </a:outerShdw>
                </a:effectLst>
              </a:rPr>
              <a:t>SEARCH PLATFORM</a:t>
            </a:r>
            <a:endParaRPr lang="en-US" sz="600" b="1" dirty="0">
              <a:solidFill>
                <a:schemeClr val="tx2"/>
              </a:solidFill>
              <a:effectLst>
                <a:outerShdw blurRad="38100" dist="38100" dir="2700000" algn="tl">
                  <a:srgbClr val="000000">
                    <a:alpha val="43137"/>
                  </a:srgbClr>
                </a:outerShdw>
              </a:effectLst>
            </a:endParaRPr>
          </a:p>
        </p:txBody>
      </p:sp>
      <p:pic>
        <p:nvPicPr>
          <p:cNvPr id="77" name="Picture 8" descr="http://www.objectiveassociates.co.uk/Portals/16/sqlserver_logo.png"/>
          <p:cNvPicPr>
            <a:picLocks noChangeAspect="1" noChangeArrowheads="1"/>
          </p:cNvPicPr>
          <p:nvPr/>
        </p:nvPicPr>
        <p:blipFill>
          <a:blip r:embed="rId39" cstate="email">
            <a:extLst>
              <a:ext uri="{28A0092B-C50C-407E-A947-70E740481C1C}">
                <a14:useLocalDpi xmlns:a14="http://schemas.microsoft.com/office/drawing/2010/main"/>
              </a:ext>
            </a:extLst>
          </a:blip>
          <a:srcRect/>
          <a:stretch>
            <a:fillRect/>
          </a:stretch>
        </p:blipFill>
        <p:spPr bwMode="auto">
          <a:xfrm>
            <a:off x="5603526" y="1495752"/>
            <a:ext cx="572326" cy="4703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3469908" y="1911690"/>
            <a:ext cx="977735" cy="276997"/>
          </a:xfrm>
          <a:prstGeom prst="rect">
            <a:avLst/>
          </a:prstGeom>
          <a:noFill/>
        </p:spPr>
        <p:txBody>
          <a:bodyPr wrap="square" lIns="54850" tIns="27425" rIns="54850" bIns="27425" rtlCol="0">
            <a:spAutoFit/>
          </a:bodyPr>
          <a:lstStyle/>
          <a:p>
            <a:pPr algn="ctr"/>
            <a:r>
              <a:rPr lang="en-US" sz="700" b="1" dirty="0">
                <a:solidFill>
                  <a:schemeClr val="tx2"/>
                </a:solidFill>
                <a:effectLst>
                  <a:outerShdw blurRad="38100" dist="38100" dir="2700000" algn="tl">
                    <a:srgbClr val="000000">
                      <a:alpha val="43137"/>
                    </a:srgbClr>
                  </a:outerShdw>
                </a:effectLst>
              </a:rPr>
              <a:t>BUSINESS INTELLIGENCE</a:t>
            </a:r>
            <a:endParaRPr lang="en-US" sz="600" b="1" dirty="0">
              <a:solidFill>
                <a:schemeClr val="tx2"/>
              </a:solidFill>
              <a:effectLst>
                <a:outerShdw blurRad="38100" dist="38100" dir="2700000" algn="tl">
                  <a:srgbClr val="000000">
                    <a:alpha val="43137"/>
                  </a:srgbClr>
                </a:outerShdw>
              </a:effectLst>
            </a:endParaRPr>
          </a:p>
        </p:txBody>
      </p:sp>
      <p:pic>
        <p:nvPicPr>
          <p:cNvPr id="79" name="Picture 36" descr="http://www.andrewtechhelp.com/images/stories/newmicrosoftlogos/newlogos/windowsazure_logo.png"/>
          <p:cNvPicPr>
            <a:picLocks noChangeAspect="1" noChangeArrowheads="1"/>
          </p:cNvPicPr>
          <p:nvPr/>
        </p:nvPicPr>
        <p:blipFill>
          <a:blip r:embed="rId40" cstate="email">
            <a:extLst>
              <a:ext uri="{28A0092B-C50C-407E-A947-70E740481C1C}">
                <a14:useLocalDpi xmlns:a14="http://schemas.microsoft.com/office/drawing/2010/main"/>
              </a:ext>
            </a:extLst>
          </a:blip>
          <a:srcRect/>
          <a:stretch>
            <a:fillRect/>
          </a:stretch>
        </p:blipFill>
        <p:spPr bwMode="auto">
          <a:xfrm>
            <a:off x="4257001" y="3002352"/>
            <a:ext cx="958388" cy="14074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0" name="Picture 38" descr="http://www.wired.com/insights/wp-content/uploads/2012/02/Amazon-Cloud-Computing-Logo.png"/>
          <p:cNvPicPr>
            <a:picLocks noChangeAspect="1" noChangeArrowheads="1"/>
          </p:cNvPicPr>
          <p:nvPr/>
        </p:nvPicPr>
        <p:blipFill>
          <a:blip r:embed="rId41" cstate="email">
            <a:extLst>
              <a:ext uri="{28A0092B-C50C-407E-A947-70E740481C1C}">
                <a14:useLocalDpi xmlns:a14="http://schemas.microsoft.com/office/drawing/2010/main"/>
              </a:ext>
            </a:extLst>
          </a:blip>
          <a:srcRect/>
          <a:stretch>
            <a:fillRect/>
          </a:stretch>
        </p:blipFill>
        <p:spPr bwMode="auto">
          <a:xfrm>
            <a:off x="5322769" y="2894478"/>
            <a:ext cx="893919" cy="32600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1" name="Flowchart: Process 80"/>
          <p:cNvSpPr/>
          <p:nvPr/>
        </p:nvSpPr>
        <p:spPr>
          <a:xfrm>
            <a:off x="3578738" y="2953602"/>
            <a:ext cx="478155" cy="16300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50" tIns="27425" rIns="54850" bIns="27425" rtlCol="0" anchor="ctr"/>
          <a:lstStyle/>
          <a:p>
            <a:pPr algn="ctr"/>
            <a:r>
              <a:rPr lang="en-US" sz="700" b="1" dirty="0">
                <a:effectLst>
                  <a:outerShdw blurRad="38100" dist="38100" dir="2700000" algn="tl">
                    <a:srgbClr val="000000">
                      <a:alpha val="43137"/>
                    </a:srgbClr>
                  </a:outerShdw>
                </a:effectLst>
              </a:rPr>
              <a:t>CLOUD</a:t>
            </a:r>
            <a:endParaRPr lang="en-US" b="1" dirty="0">
              <a:effectLst>
                <a:outerShdw blurRad="38100" dist="38100" dir="2700000" algn="tl">
                  <a:srgbClr val="000000">
                    <a:alpha val="43137"/>
                  </a:srgbClr>
                </a:outerShdw>
              </a:effectLst>
            </a:endParaRPr>
          </a:p>
        </p:txBody>
      </p:sp>
      <p:pic>
        <p:nvPicPr>
          <p:cNvPr id="82" name="Picture 150" descr="http://www.zetvisions.com/images/content/Partner/Cognos-software-logo.jpg"/>
          <p:cNvPicPr>
            <a:picLocks noChangeAspect="1" noChangeArrowheads="1"/>
          </p:cNvPicPr>
          <p:nvPr/>
        </p:nvPicPr>
        <p:blipFill>
          <a:blip r:embed="rId42" cstate="email">
            <a:extLst>
              <a:ext uri="{28A0092B-C50C-407E-A947-70E740481C1C}">
                <a14:useLocalDpi xmlns:a14="http://schemas.microsoft.com/office/drawing/2010/main"/>
              </a:ext>
            </a:extLst>
          </a:blip>
          <a:srcRect/>
          <a:stretch>
            <a:fillRect/>
          </a:stretch>
        </p:blipFill>
        <p:spPr bwMode="auto">
          <a:xfrm>
            <a:off x="4395591" y="1625877"/>
            <a:ext cx="434824" cy="2323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3" name="Picture 82"/>
          <p:cNvPicPr>
            <a:picLocks noChangeAspect="1"/>
          </p:cNvPicPr>
          <p:nvPr/>
        </p:nvPicPr>
        <p:blipFill>
          <a:blip r:embed="rId43" cstate="email">
            <a:extLst>
              <a:ext uri="{28A0092B-C50C-407E-A947-70E740481C1C}">
                <a14:useLocalDpi xmlns:a14="http://schemas.microsoft.com/office/drawing/2010/main"/>
              </a:ext>
            </a:extLst>
          </a:blip>
          <a:stretch>
            <a:fillRect/>
          </a:stretch>
        </p:blipFill>
        <p:spPr>
          <a:xfrm>
            <a:off x="1130300" y="3022600"/>
            <a:ext cx="762000" cy="289870"/>
          </a:xfrm>
          <a:prstGeom prst="rect">
            <a:avLst/>
          </a:prstGeom>
        </p:spPr>
      </p:pic>
      <p:pic>
        <p:nvPicPr>
          <p:cNvPr id="84" name="Picture 83"/>
          <p:cNvPicPr>
            <a:picLocks noChangeAspect="1"/>
          </p:cNvPicPr>
          <p:nvPr/>
        </p:nvPicPr>
        <p:blipFill>
          <a:blip r:embed="rId44" cstate="email">
            <a:extLst>
              <a:ext uri="{28A0092B-C50C-407E-A947-70E740481C1C}">
                <a14:useLocalDpi xmlns:a14="http://schemas.microsoft.com/office/drawing/2010/main"/>
              </a:ext>
            </a:extLst>
          </a:blip>
          <a:stretch>
            <a:fillRect/>
          </a:stretch>
        </p:blipFill>
        <p:spPr>
          <a:xfrm>
            <a:off x="2019300" y="2851398"/>
            <a:ext cx="693186" cy="387101"/>
          </a:xfrm>
          <a:prstGeom prst="rect">
            <a:avLst/>
          </a:prstGeom>
        </p:spPr>
      </p:pic>
      <p:pic>
        <p:nvPicPr>
          <p:cNvPr id="85" name="Picture 84"/>
          <p:cNvPicPr>
            <a:picLocks noChangeAspect="1"/>
          </p:cNvPicPr>
          <p:nvPr/>
        </p:nvPicPr>
        <p:blipFill>
          <a:blip r:embed="rId45" cstate="email">
            <a:extLst>
              <a:ext uri="{28A0092B-C50C-407E-A947-70E740481C1C}">
                <a14:useLocalDpi xmlns:a14="http://schemas.microsoft.com/office/drawing/2010/main"/>
              </a:ext>
            </a:extLst>
          </a:blip>
          <a:stretch>
            <a:fillRect/>
          </a:stretch>
        </p:blipFill>
        <p:spPr>
          <a:xfrm>
            <a:off x="2717799" y="2795332"/>
            <a:ext cx="635001" cy="455867"/>
          </a:xfrm>
          <a:prstGeom prst="rect">
            <a:avLst/>
          </a:prstGeom>
        </p:spPr>
      </p:pic>
      <p:pic>
        <p:nvPicPr>
          <p:cNvPr id="86" name="Picture 85"/>
          <p:cNvPicPr>
            <a:picLocks noChangeAspect="1"/>
          </p:cNvPicPr>
          <p:nvPr/>
        </p:nvPicPr>
        <p:blipFill>
          <a:blip r:embed="rId46" cstate="email">
            <a:extLst>
              <a:ext uri="{28A0092B-C50C-407E-A947-70E740481C1C}">
                <a14:useLocalDpi xmlns:a14="http://schemas.microsoft.com/office/drawing/2010/main"/>
              </a:ext>
            </a:extLst>
          </a:blip>
          <a:stretch>
            <a:fillRect/>
          </a:stretch>
        </p:blipFill>
        <p:spPr>
          <a:xfrm>
            <a:off x="5377796" y="2236896"/>
            <a:ext cx="810808" cy="487377"/>
          </a:xfrm>
          <a:prstGeom prst="rect">
            <a:avLst/>
          </a:prstGeom>
        </p:spPr>
      </p:pic>
      <p:pic>
        <p:nvPicPr>
          <p:cNvPr id="87" name="Picture 86"/>
          <p:cNvPicPr>
            <a:picLocks noChangeAspect="1"/>
          </p:cNvPicPr>
          <p:nvPr/>
        </p:nvPicPr>
        <p:blipFill>
          <a:blip r:embed="rId47" cstate="email">
            <a:extLst>
              <a:ext uri="{28A0092B-C50C-407E-A947-70E740481C1C}">
                <a14:useLocalDpi xmlns:a14="http://schemas.microsoft.com/office/drawing/2010/main"/>
              </a:ext>
            </a:extLst>
          </a:blip>
          <a:stretch>
            <a:fillRect/>
          </a:stretch>
        </p:blipFill>
        <p:spPr>
          <a:xfrm>
            <a:off x="4568004" y="2283337"/>
            <a:ext cx="748696" cy="455551"/>
          </a:xfrm>
          <a:prstGeom prst="rect">
            <a:avLst/>
          </a:prstGeom>
        </p:spPr>
      </p:pic>
      <p:pic>
        <p:nvPicPr>
          <p:cNvPr id="88" name="Picture 87"/>
          <p:cNvPicPr>
            <a:picLocks noChangeAspect="1"/>
          </p:cNvPicPr>
          <p:nvPr/>
        </p:nvPicPr>
        <p:blipFill>
          <a:blip r:embed="rId48" cstate="email">
            <a:extLst>
              <a:ext uri="{28A0092B-C50C-407E-A947-70E740481C1C}">
                <a14:useLocalDpi xmlns:a14="http://schemas.microsoft.com/office/drawing/2010/main"/>
              </a:ext>
            </a:extLst>
          </a:blip>
          <a:stretch>
            <a:fillRect/>
          </a:stretch>
        </p:blipFill>
        <p:spPr>
          <a:xfrm>
            <a:off x="3474673" y="2255853"/>
            <a:ext cx="1083852" cy="516724"/>
          </a:xfrm>
          <a:prstGeom prst="rect">
            <a:avLst/>
          </a:prstGeom>
        </p:spPr>
      </p:pic>
    </p:spTree>
    <p:extLst>
      <p:ext uri="{BB962C8B-B14F-4D97-AF65-F5344CB8AC3E}">
        <p14:creationId xmlns:p14="http://schemas.microsoft.com/office/powerpoint/2010/main" val="1918650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20" y="519163"/>
            <a:ext cx="1902819" cy="363172"/>
          </a:xfrm>
          <a:prstGeom prst="rect">
            <a:avLst/>
          </a:prstGeom>
          <a:noFill/>
        </p:spPr>
        <p:txBody>
          <a:bodyPr wrap="square" lIns="54860" tIns="27430" rIns="54860" bIns="27430" rtlCol="0">
            <a:spAutoFit/>
          </a:bodyPr>
          <a:lstStyle/>
          <a:p>
            <a:pPr algn="ctr"/>
            <a:r>
              <a:rPr lang="en-US" sz="2000" b="1" dirty="0" smtClean="0">
                <a:ln w="900" cmpd="sng">
                  <a:solidFill>
                    <a:schemeClr val="accent1">
                      <a:satMod val="190000"/>
                      <a:alpha val="55000"/>
                    </a:schemeClr>
                  </a:solidFill>
                  <a:prstDash val="solid"/>
                </a:ln>
                <a:solidFill>
                  <a:schemeClr val="tx2"/>
                </a:solidFill>
                <a:effectLst>
                  <a:outerShdw blurRad="38100" dist="38100" dir="2700000" algn="tl">
                    <a:srgbClr val="000000">
                      <a:alpha val="43137"/>
                    </a:srgbClr>
                  </a:outerShdw>
                </a:effectLst>
                <a:latin typeface="Segoe Print" pitchFamily="2" charset="0"/>
              </a:rPr>
              <a:t>Agile/Scrum</a:t>
            </a:r>
            <a:endParaRPr lang="en-US" sz="2000" b="1" dirty="0">
              <a:ln w="900" cmpd="sng">
                <a:solidFill>
                  <a:schemeClr val="accent1">
                    <a:satMod val="190000"/>
                    <a:alpha val="55000"/>
                  </a:schemeClr>
                </a:solidFill>
                <a:prstDash val="solid"/>
              </a:ln>
              <a:solidFill>
                <a:schemeClr val="tx2"/>
              </a:solidFill>
              <a:effectLst>
                <a:outerShdw blurRad="38100" dist="38100" dir="2700000" algn="tl">
                  <a:srgbClr val="000000">
                    <a:alpha val="43137"/>
                  </a:srgbClr>
                </a:outerShdw>
              </a:effectLst>
              <a:latin typeface="Segoe Print" pitchFamily="2" charset="0"/>
            </a:endParaRPr>
          </a:p>
        </p:txBody>
      </p:sp>
      <p:sp>
        <p:nvSpPr>
          <p:cNvPr id="4" name="Title 1"/>
          <p:cNvSpPr txBox="1">
            <a:spLocks/>
          </p:cNvSpPr>
          <p:nvPr/>
        </p:nvSpPr>
        <p:spPr>
          <a:xfrm>
            <a:off x="0" y="33803"/>
            <a:ext cx="7315200" cy="626597"/>
          </a:xfrm>
          <a:prstGeom prst="rect">
            <a:avLst/>
          </a:prstGeom>
        </p:spPr>
        <p:txBody>
          <a:bodyPr lIns="54860" tIns="27430" rIns="54860" bIns="27430"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a:solidFill>
                  <a:schemeClr val="tx2"/>
                </a:solidFill>
              </a:rPr>
              <a:t>Methodology</a:t>
            </a:r>
          </a:p>
        </p:txBody>
      </p:sp>
      <p:grpSp>
        <p:nvGrpSpPr>
          <p:cNvPr id="5" name="Group 4"/>
          <p:cNvGrpSpPr/>
          <p:nvPr/>
        </p:nvGrpSpPr>
        <p:grpSpPr>
          <a:xfrm>
            <a:off x="705442" y="1159063"/>
            <a:ext cx="5631254" cy="2778065"/>
            <a:chOff x="371236" y="1497934"/>
            <a:chExt cx="9385424" cy="4630109"/>
          </a:xfrm>
        </p:grpSpPr>
        <p:sp>
          <p:nvSpPr>
            <p:cNvPr id="6" name="Rectangle 5"/>
            <p:cNvSpPr/>
            <p:nvPr/>
          </p:nvSpPr>
          <p:spPr>
            <a:xfrm>
              <a:off x="371237" y="1497934"/>
              <a:ext cx="1543692" cy="1017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solidFill>
                    <a:schemeClr val="tx2"/>
                  </a:solidFill>
                  <a:latin typeface="Segoe Print" pitchFamily="2" charset="0"/>
                </a:rPr>
                <a:t>Create Tested Build to Meet a Defined Set of Objectives</a:t>
              </a:r>
            </a:p>
          </p:txBody>
        </p:sp>
        <p:sp>
          <p:nvSpPr>
            <p:cNvPr id="7" name="Rectangle 6"/>
            <p:cNvSpPr/>
            <p:nvPr/>
          </p:nvSpPr>
          <p:spPr>
            <a:xfrm>
              <a:off x="3216150" y="1502381"/>
              <a:ext cx="1543692" cy="1017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solidFill>
                    <a:schemeClr val="tx2"/>
                  </a:solidFill>
                  <a:latin typeface="Segoe Print" pitchFamily="2" charset="0"/>
                </a:rPr>
                <a:t>Create Tested Build to Meet a Defined Set of Objectives</a:t>
              </a:r>
            </a:p>
          </p:txBody>
        </p:sp>
        <p:sp>
          <p:nvSpPr>
            <p:cNvPr id="8" name="Rectangle 7"/>
            <p:cNvSpPr/>
            <p:nvPr/>
          </p:nvSpPr>
          <p:spPr>
            <a:xfrm>
              <a:off x="6192769" y="1526884"/>
              <a:ext cx="1543691" cy="1017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solidFill>
                    <a:schemeClr val="tx2"/>
                  </a:solidFill>
                  <a:latin typeface="Segoe Print" pitchFamily="2" charset="0"/>
                </a:rPr>
                <a:t>Create Tested Build to Meet a Defined Set of Objectives</a:t>
              </a:r>
            </a:p>
          </p:txBody>
        </p:sp>
        <p:grpSp>
          <p:nvGrpSpPr>
            <p:cNvPr id="9" name="Group 8"/>
            <p:cNvGrpSpPr/>
            <p:nvPr/>
          </p:nvGrpSpPr>
          <p:grpSpPr>
            <a:xfrm>
              <a:off x="371236" y="2806240"/>
              <a:ext cx="1801272" cy="2502233"/>
              <a:chOff x="988537" y="2816692"/>
              <a:chExt cx="1801272" cy="2502233"/>
            </a:xfrm>
          </p:grpSpPr>
          <p:sp>
            <p:nvSpPr>
              <p:cNvPr id="49" name="Rectangle 48"/>
              <p:cNvSpPr/>
              <p:nvPr/>
            </p:nvSpPr>
            <p:spPr>
              <a:xfrm>
                <a:off x="988537" y="3333482"/>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Requirements</a:t>
                </a:r>
              </a:p>
            </p:txBody>
          </p:sp>
          <p:sp>
            <p:nvSpPr>
              <p:cNvPr id="50" name="Rectangle 49"/>
              <p:cNvSpPr/>
              <p:nvPr/>
            </p:nvSpPr>
            <p:spPr>
              <a:xfrm>
                <a:off x="1052932" y="3627550"/>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Analysis</a:t>
                </a:r>
              </a:p>
            </p:txBody>
          </p:sp>
          <p:sp>
            <p:nvSpPr>
              <p:cNvPr id="51" name="Rectangle 50"/>
              <p:cNvSpPr/>
              <p:nvPr/>
            </p:nvSpPr>
            <p:spPr>
              <a:xfrm>
                <a:off x="1117327" y="3923764"/>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Design</a:t>
                </a:r>
              </a:p>
            </p:txBody>
          </p:sp>
          <p:sp>
            <p:nvSpPr>
              <p:cNvPr id="52" name="Rectangle 51"/>
              <p:cNvSpPr/>
              <p:nvPr/>
            </p:nvSpPr>
            <p:spPr>
              <a:xfrm>
                <a:off x="1181722" y="4220489"/>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Implementation</a:t>
                </a:r>
              </a:p>
            </p:txBody>
          </p:sp>
          <p:sp>
            <p:nvSpPr>
              <p:cNvPr id="53" name="Rectangle 52"/>
              <p:cNvSpPr/>
              <p:nvPr/>
            </p:nvSpPr>
            <p:spPr>
              <a:xfrm>
                <a:off x="1246117" y="4516703"/>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System Test</a:t>
                </a:r>
              </a:p>
            </p:txBody>
          </p:sp>
          <p:sp>
            <p:nvSpPr>
              <p:cNvPr id="54" name="Curved Down Arrow 53"/>
              <p:cNvSpPr/>
              <p:nvPr/>
            </p:nvSpPr>
            <p:spPr>
              <a:xfrm rot="10800000">
                <a:off x="1342478" y="4818795"/>
                <a:ext cx="1254146" cy="500130"/>
              </a:xfrm>
              <a:prstGeom prst="curvedDownArrow">
                <a:avLst>
                  <a:gd name="adj1" fmla="val 86403"/>
                  <a:gd name="adj2" fmla="val 125382"/>
                  <a:gd name="adj3" fmla="val 327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2"/>
                  </a:solidFill>
                </a:endParaRPr>
              </a:p>
            </p:txBody>
          </p:sp>
          <p:sp>
            <p:nvSpPr>
              <p:cNvPr id="55" name="Curved Down Arrow 54"/>
              <p:cNvSpPr/>
              <p:nvPr/>
            </p:nvSpPr>
            <p:spPr>
              <a:xfrm>
                <a:off x="1161320" y="2816692"/>
                <a:ext cx="1254146" cy="500130"/>
              </a:xfrm>
              <a:prstGeom prst="curvedDownArrow">
                <a:avLst>
                  <a:gd name="adj1" fmla="val 63808"/>
                  <a:gd name="adj2" fmla="val 125382"/>
                  <a:gd name="adj3" fmla="val 327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2"/>
                  </a:solidFill>
                </a:endParaRPr>
              </a:p>
            </p:txBody>
          </p:sp>
        </p:grpSp>
        <p:grpSp>
          <p:nvGrpSpPr>
            <p:cNvPr id="10" name="Group 9"/>
            <p:cNvGrpSpPr/>
            <p:nvPr/>
          </p:nvGrpSpPr>
          <p:grpSpPr>
            <a:xfrm>
              <a:off x="3216150" y="2889779"/>
              <a:ext cx="1801272" cy="2503868"/>
              <a:chOff x="988537" y="2816692"/>
              <a:chExt cx="1801272" cy="2503868"/>
            </a:xfrm>
          </p:grpSpPr>
          <p:sp>
            <p:nvSpPr>
              <p:cNvPr id="42" name="Rectangle 41"/>
              <p:cNvSpPr/>
              <p:nvPr/>
            </p:nvSpPr>
            <p:spPr>
              <a:xfrm>
                <a:off x="988537" y="3333482"/>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Requirements</a:t>
                </a:r>
              </a:p>
            </p:txBody>
          </p:sp>
          <p:sp>
            <p:nvSpPr>
              <p:cNvPr id="43" name="Rectangle 42"/>
              <p:cNvSpPr/>
              <p:nvPr/>
            </p:nvSpPr>
            <p:spPr>
              <a:xfrm>
                <a:off x="1052932" y="3627550"/>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Analysis</a:t>
                </a:r>
              </a:p>
            </p:txBody>
          </p:sp>
          <p:sp>
            <p:nvSpPr>
              <p:cNvPr id="44" name="Rectangle 43"/>
              <p:cNvSpPr/>
              <p:nvPr/>
            </p:nvSpPr>
            <p:spPr>
              <a:xfrm>
                <a:off x="1117327" y="3923764"/>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Design</a:t>
                </a:r>
              </a:p>
            </p:txBody>
          </p:sp>
          <p:sp>
            <p:nvSpPr>
              <p:cNvPr id="45" name="Rectangle 44"/>
              <p:cNvSpPr/>
              <p:nvPr/>
            </p:nvSpPr>
            <p:spPr>
              <a:xfrm>
                <a:off x="1181722" y="4220489"/>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Implementation</a:t>
                </a:r>
              </a:p>
            </p:txBody>
          </p:sp>
          <p:sp>
            <p:nvSpPr>
              <p:cNvPr id="46" name="Rectangle 45"/>
              <p:cNvSpPr/>
              <p:nvPr/>
            </p:nvSpPr>
            <p:spPr>
              <a:xfrm>
                <a:off x="1246117" y="4516703"/>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System Test</a:t>
                </a:r>
              </a:p>
            </p:txBody>
          </p:sp>
          <p:sp>
            <p:nvSpPr>
              <p:cNvPr id="47" name="Curved Down Arrow 46"/>
              <p:cNvSpPr/>
              <p:nvPr/>
            </p:nvSpPr>
            <p:spPr>
              <a:xfrm rot="10800000">
                <a:off x="1342478" y="4820430"/>
                <a:ext cx="1254146" cy="500130"/>
              </a:xfrm>
              <a:prstGeom prst="curvedDownArrow">
                <a:avLst>
                  <a:gd name="adj1" fmla="val 86403"/>
                  <a:gd name="adj2" fmla="val 125382"/>
                  <a:gd name="adj3" fmla="val 327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2"/>
                  </a:solidFill>
                </a:endParaRPr>
              </a:p>
            </p:txBody>
          </p:sp>
          <p:sp>
            <p:nvSpPr>
              <p:cNvPr id="48" name="Curved Down Arrow 47"/>
              <p:cNvSpPr/>
              <p:nvPr/>
            </p:nvSpPr>
            <p:spPr>
              <a:xfrm>
                <a:off x="1161320" y="2816692"/>
                <a:ext cx="1254146" cy="500130"/>
              </a:xfrm>
              <a:prstGeom prst="curvedDownArrow">
                <a:avLst>
                  <a:gd name="adj1" fmla="val 86403"/>
                  <a:gd name="adj2" fmla="val 125382"/>
                  <a:gd name="adj3" fmla="val 327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2"/>
                  </a:solidFill>
                </a:endParaRPr>
              </a:p>
            </p:txBody>
          </p:sp>
        </p:grpSp>
        <p:grpSp>
          <p:nvGrpSpPr>
            <p:cNvPr id="11" name="Group 10"/>
            <p:cNvGrpSpPr/>
            <p:nvPr/>
          </p:nvGrpSpPr>
          <p:grpSpPr>
            <a:xfrm>
              <a:off x="6192768" y="2845962"/>
              <a:ext cx="1801272" cy="2516747"/>
              <a:chOff x="988537" y="2816692"/>
              <a:chExt cx="1801272" cy="2516747"/>
            </a:xfrm>
          </p:grpSpPr>
          <p:sp>
            <p:nvSpPr>
              <p:cNvPr id="35" name="Rectangle 34"/>
              <p:cNvSpPr/>
              <p:nvPr/>
            </p:nvSpPr>
            <p:spPr>
              <a:xfrm>
                <a:off x="988537" y="3333482"/>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Requirements</a:t>
                </a:r>
              </a:p>
            </p:txBody>
          </p:sp>
          <p:sp>
            <p:nvSpPr>
              <p:cNvPr id="36" name="Rectangle 35"/>
              <p:cNvSpPr/>
              <p:nvPr/>
            </p:nvSpPr>
            <p:spPr>
              <a:xfrm>
                <a:off x="1052932" y="3627550"/>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Analysis</a:t>
                </a:r>
              </a:p>
            </p:txBody>
          </p:sp>
          <p:sp>
            <p:nvSpPr>
              <p:cNvPr id="37" name="Rectangle 36"/>
              <p:cNvSpPr/>
              <p:nvPr/>
            </p:nvSpPr>
            <p:spPr>
              <a:xfrm>
                <a:off x="1117327" y="3923764"/>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Design</a:t>
                </a:r>
              </a:p>
            </p:txBody>
          </p:sp>
          <p:sp>
            <p:nvSpPr>
              <p:cNvPr id="38" name="Rectangle 37"/>
              <p:cNvSpPr/>
              <p:nvPr/>
            </p:nvSpPr>
            <p:spPr>
              <a:xfrm>
                <a:off x="1181722" y="4220489"/>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Implementation</a:t>
                </a:r>
              </a:p>
            </p:txBody>
          </p:sp>
          <p:sp>
            <p:nvSpPr>
              <p:cNvPr id="39" name="Rectangle 38"/>
              <p:cNvSpPr/>
              <p:nvPr/>
            </p:nvSpPr>
            <p:spPr>
              <a:xfrm>
                <a:off x="1246117" y="4516703"/>
                <a:ext cx="1543692" cy="296214"/>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Print" pitchFamily="2" charset="0"/>
                  </a:rPr>
                  <a:t>System Test</a:t>
                </a:r>
              </a:p>
            </p:txBody>
          </p:sp>
          <p:sp>
            <p:nvSpPr>
              <p:cNvPr id="40" name="Curved Down Arrow 39"/>
              <p:cNvSpPr/>
              <p:nvPr/>
            </p:nvSpPr>
            <p:spPr>
              <a:xfrm rot="10800000">
                <a:off x="1342478" y="4833309"/>
                <a:ext cx="1254146" cy="500130"/>
              </a:xfrm>
              <a:prstGeom prst="curvedDownArrow">
                <a:avLst>
                  <a:gd name="adj1" fmla="val 86403"/>
                  <a:gd name="adj2" fmla="val 125382"/>
                  <a:gd name="adj3" fmla="val 327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2"/>
                  </a:solidFill>
                </a:endParaRPr>
              </a:p>
            </p:txBody>
          </p:sp>
          <p:sp>
            <p:nvSpPr>
              <p:cNvPr id="41" name="Curved Down Arrow 40"/>
              <p:cNvSpPr/>
              <p:nvPr/>
            </p:nvSpPr>
            <p:spPr>
              <a:xfrm>
                <a:off x="1161320" y="2816692"/>
                <a:ext cx="1254146" cy="500130"/>
              </a:xfrm>
              <a:prstGeom prst="curvedDownArrow">
                <a:avLst>
                  <a:gd name="adj1" fmla="val 86403"/>
                  <a:gd name="adj2" fmla="val 125382"/>
                  <a:gd name="adj3" fmla="val 327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2"/>
                  </a:solidFill>
                </a:endParaRPr>
              </a:p>
            </p:txBody>
          </p:sp>
        </p:grpSp>
        <p:cxnSp>
          <p:nvCxnSpPr>
            <p:cNvPr id="12" name="Straight Arrow Connector 11"/>
            <p:cNvCxnSpPr/>
            <p:nvPr/>
          </p:nvCxnSpPr>
          <p:spPr>
            <a:xfrm flipV="1">
              <a:off x="2037968" y="2023510"/>
              <a:ext cx="1067177" cy="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17422" y="2023511"/>
              <a:ext cx="1067177" cy="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4" name="Up Arrow 13"/>
            <p:cNvSpPr/>
            <p:nvPr/>
          </p:nvSpPr>
          <p:spPr>
            <a:xfrm>
              <a:off x="1874488" y="5020741"/>
              <a:ext cx="1599242" cy="1107302"/>
            </a:xfrm>
            <a:prstGeom prst="upArrow">
              <a:avLst>
                <a:gd name="adj1" fmla="val 69327"/>
                <a:gd name="adj2" fmla="val 5000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solidFill>
                    <a:schemeClr val="tx2"/>
                  </a:solidFill>
                  <a:latin typeface="Segoe Print" pitchFamily="2" charset="0"/>
                </a:rPr>
                <a:t>Customer Review and Acceptance</a:t>
              </a:r>
            </a:p>
          </p:txBody>
        </p:sp>
        <p:sp>
          <p:nvSpPr>
            <p:cNvPr id="15" name="Up Arrow 14"/>
            <p:cNvSpPr/>
            <p:nvPr/>
          </p:nvSpPr>
          <p:spPr>
            <a:xfrm>
              <a:off x="4802683" y="5020741"/>
              <a:ext cx="1599242" cy="1107302"/>
            </a:xfrm>
            <a:prstGeom prst="upArrow">
              <a:avLst>
                <a:gd name="adj1" fmla="val 69327"/>
                <a:gd name="adj2" fmla="val 5000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solidFill>
                    <a:schemeClr val="tx2"/>
                  </a:solidFill>
                  <a:latin typeface="Segoe Print" pitchFamily="2" charset="0"/>
                </a:rPr>
                <a:t>Customer Review and Acceptance</a:t>
              </a:r>
            </a:p>
          </p:txBody>
        </p:sp>
        <p:grpSp>
          <p:nvGrpSpPr>
            <p:cNvPr id="16" name="Group 15"/>
            <p:cNvGrpSpPr/>
            <p:nvPr/>
          </p:nvGrpSpPr>
          <p:grpSpPr>
            <a:xfrm>
              <a:off x="2043718" y="2307771"/>
              <a:ext cx="550294" cy="1334810"/>
              <a:chOff x="2043718" y="2307771"/>
              <a:chExt cx="550294" cy="1334810"/>
            </a:xfrm>
          </p:grpSpPr>
          <p:cxnSp>
            <p:nvCxnSpPr>
              <p:cNvPr id="33" name="Straight Connector 32"/>
              <p:cNvCxnSpPr/>
              <p:nvPr/>
            </p:nvCxnSpPr>
            <p:spPr>
              <a:xfrm>
                <a:off x="2043718" y="2307771"/>
                <a:ext cx="550294" cy="0"/>
              </a:xfrm>
              <a:prstGeom prst="line">
                <a:avLst/>
              </a:prstGeom>
              <a:ln w="317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79498" y="2309025"/>
                <a:ext cx="0" cy="1333556"/>
              </a:xfrm>
              <a:prstGeom prst="line">
                <a:avLst/>
              </a:prstGeom>
              <a:ln w="31750">
                <a:solidFill>
                  <a:schemeClr val="bg1">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023530" y="2276452"/>
              <a:ext cx="550294" cy="1334810"/>
              <a:chOff x="2043718" y="2307771"/>
              <a:chExt cx="550294" cy="1334810"/>
            </a:xfrm>
          </p:grpSpPr>
          <p:cxnSp>
            <p:nvCxnSpPr>
              <p:cNvPr id="31" name="Straight Connector 30"/>
              <p:cNvCxnSpPr/>
              <p:nvPr/>
            </p:nvCxnSpPr>
            <p:spPr>
              <a:xfrm>
                <a:off x="2043718" y="2307771"/>
                <a:ext cx="550294" cy="0"/>
              </a:xfrm>
              <a:prstGeom prst="line">
                <a:avLst/>
              </a:prstGeom>
              <a:ln w="317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594012" y="2309025"/>
                <a:ext cx="0" cy="1333556"/>
              </a:xfrm>
              <a:prstGeom prst="line">
                <a:avLst/>
              </a:prstGeom>
              <a:ln w="31750">
                <a:solidFill>
                  <a:schemeClr val="bg1">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pic>
          <p:nvPicPr>
            <p:cNvPr id="18" name="Picture 10" descr="http://icons.iconarchive.com/icons/oxygen-icons.org/oxygen/256/Actions-dialog-ok-icon.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96821" y="5172610"/>
              <a:ext cx="324561" cy="32456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10" descr="http://icons.iconarchive.com/icons/oxygen-icons.org/oxygen/256/Actions-dialog-ok-icon.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25509" y="5184196"/>
              <a:ext cx="324561" cy="32456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1991272" y="3609876"/>
              <a:ext cx="1172432" cy="3810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2"/>
                  </a:solidFill>
                  <a:effectLst>
                    <a:outerShdw blurRad="38100" dist="38100" dir="2700000" algn="tl">
                      <a:srgbClr val="000000">
                        <a:alpha val="43137"/>
                      </a:srgbClr>
                    </a:outerShdw>
                  </a:effectLst>
                  <a:latin typeface="Segoe Print" pitchFamily="2" charset="0"/>
                </a:rPr>
                <a:t>Release Demo</a:t>
              </a:r>
            </a:p>
          </p:txBody>
        </p:sp>
        <p:pic>
          <p:nvPicPr>
            <p:cNvPr id="21" name="Picture 12" descr="http://c.dryicons.com/images/icon_sets/luna_blue_icons/png/128x128/puzz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66865" y="3968678"/>
              <a:ext cx="409382" cy="40938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Rounded Rectangle 21"/>
            <p:cNvSpPr/>
            <p:nvPr/>
          </p:nvSpPr>
          <p:spPr>
            <a:xfrm>
              <a:off x="4997533" y="3572735"/>
              <a:ext cx="1066939" cy="4449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2"/>
                  </a:solidFill>
                  <a:effectLst>
                    <a:outerShdw blurRad="38100" dist="38100" dir="2700000" algn="tl">
                      <a:srgbClr val="000000">
                        <a:alpha val="43137"/>
                      </a:srgbClr>
                    </a:outerShdw>
                  </a:effectLst>
                  <a:latin typeface="Segoe Print" pitchFamily="2" charset="0"/>
                </a:rPr>
                <a:t>Release Demo</a:t>
              </a:r>
            </a:p>
          </p:txBody>
        </p:sp>
        <p:pic>
          <p:nvPicPr>
            <p:cNvPr id="23" name="Picture 12" descr="http://c.dryicons.com/images/icon_sets/luna_blue_icons/png/128x128/puzz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219338" y="3968677"/>
              <a:ext cx="663343" cy="66334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Text Box 36"/>
            <p:cNvSpPr txBox="1">
              <a:spLocks noChangeArrowheads="1"/>
            </p:cNvSpPr>
            <p:nvPr/>
          </p:nvSpPr>
          <p:spPr bwMode="auto">
            <a:xfrm>
              <a:off x="2023016" y="1762102"/>
              <a:ext cx="1344613" cy="333425"/>
            </a:xfrm>
            <a:prstGeom prst="rect">
              <a:avLst/>
            </a:prstGeom>
            <a:noFill/>
            <a:ln w="9525">
              <a:noFill/>
              <a:miter lim="800000"/>
              <a:headEnd/>
              <a:tailEnd/>
            </a:ln>
          </p:spPr>
          <p:txBody>
            <a:bodyPr>
              <a:spAutoFit/>
            </a:bodyPr>
            <a:lstStyle/>
            <a:p>
              <a:pPr eaLnBrk="0" hangingPunct="0"/>
              <a:r>
                <a:rPr lang="en-US" sz="700" b="1" dirty="0">
                  <a:solidFill>
                    <a:schemeClr val="tx2"/>
                  </a:solidFill>
                  <a:latin typeface="Segoe Print" pitchFamily="2" charset="0"/>
                </a:rPr>
                <a:t>Feedback</a:t>
              </a:r>
            </a:p>
          </p:txBody>
        </p:sp>
        <p:pic>
          <p:nvPicPr>
            <p:cNvPr id="25" name="Picture 14" descr="http://files.softicons.com/download/object-icons/cubes-icons-by-wil-nichols/png/512x512/Dark_Off.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436598" y="3534575"/>
              <a:ext cx="1241266" cy="124126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6" name="Rounded Rectangle 25"/>
            <p:cNvSpPr/>
            <p:nvPr/>
          </p:nvSpPr>
          <p:spPr>
            <a:xfrm>
              <a:off x="8477430" y="4612548"/>
              <a:ext cx="1279230" cy="5888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2"/>
                  </a:solidFill>
                  <a:effectLst>
                    <a:outerShdw blurRad="38100" dist="38100" dir="2700000" algn="tl">
                      <a:srgbClr val="000000">
                        <a:alpha val="43137"/>
                      </a:srgbClr>
                    </a:outerShdw>
                  </a:effectLst>
                  <a:latin typeface="Segoe Print" pitchFamily="2" charset="0"/>
                </a:rPr>
                <a:t>Release to Customers</a:t>
              </a:r>
            </a:p>
          </p:txBody>
        </p:sp>
        <p:grpSp>
          <p:nvGrpSpPr>
            <p:cNvPr id="27" name="Group 26"/>
            <p:cNvGrpSpPr/>
            <p:nvPr/>
          </p:nvGrpSpPr>
          <p:grpSpPr>
            <a:xfrm>
              <a:off x="7861246" y="2038208"/>
              <a:ext cx="1203301" cy="1496367"/>
              <a:chOff x="1910958" y="2307771"/>
              <a:chExt cx="550294" cy="1103191"/>
            </a:xfrm>
          </p:grpSpPr>
          <p:cxnSp>
            <p:nvCxnSpPr>
              <p:cNvPr id="29" name="Straight Connector 28"/>
              <p:cNvCxnSpPr/>
              <p:nvPr/>
            </p:nvCxnSpPr>
            <p:spPr>
              <a:xfrm>
                <a:off x="1910958" y="2307771"/>
                <a:ext cx="550294" cy="0"/>
              </a:xfrm>
              <a:prstGeom prst="line">
                <a:avLst/>
              </a:prstGeom>
              <a:ln w="3175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5" idx="0"/>
              </p:cNvCxnSpPr>
              <p:nvPr/>
            </p:nvCxnSpPr>
            <p:spPr>
              <a:xfrm flipH="1">
                <a:off x="2457906" y="2309025"/>
                <a:ext cx="871" cy="1101937"/>
              </a:xfrm>
              <a:prstGeom prst="line">
                <a:avLst/>
              </a:prstGeom>
              <a:ln w="31750">
                <a:solidFill>
                  <a:schemeClr val="bg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28" name="Text Box 36"/>
            <p:cNvSpPr txBox="1">
              <a:spLocks noChangeArrowheads="1"/>
            </p:cNvSpPr>
            <p:nvPr/>
          </p:nvSpPr>
          <p:spPr bwMode="auto">
            <a:xfrm>
              <a:off x="5017421" y="1749486"/>
              <a:ext cx="1344613" cy="333425"/>
            </a:xfrm>
            <a:prstGeom prst="rect">
              <a:avLst/>
            </a:prstGeom>
            <a:noFill/>
            <a:ln w="9525">
              <a:noFill/>
              <a:miter lim="800000"/>
              <a:headEnd/>
              <a:tailEnd/>
            </a:ln>
          </p:spPr>
          <p:txBody>
            <a:bodyPr>
              <a:spAutoFit/>
            </a:bodyPr>
            <a:lstStyle/>
            <a:p>
              <a:pPr eaLnBrk="0" hangingPunct="0"/>
              <a:r>
                <a:rPr lang="en-US" sz="700" b="1" dirty="0">
                  <a:solidFill>
                    <a:schemeClr val="tx2"/>
                  </a:solidFill>
                  <a:latin typeface="Segoe Print" pitchFamily="2" charset="0"/>
                </a:rPr>
                <a:t>Feedback</a:t>
              </a:r>
            </a:p>
          </p:txBody>
        </p:sp>
      </p:grpSp>
      <p:grpSp>
        <p:nvGrpSpPr>
          <p:cNvPr id="56" name="Group 55"/>
          <p:cNvGrpSpPr/>
          <p:nvPr/>
        </p:nvGrpSpPr>
        <p:grpSpPr>
          <a:xfrm>
            <a:off x="1686454" y="771385"/>
            <a:ext cx="2767005" cy="284918"/>
            <a:chOff x="2982106" y="606662"/>
            <a:chExt cx="4066695" cy="474863"/>
          </a:xfrm>
        </p:grpSpPr>
        <p:sp>
          <p:nvSpPr>
            <p:cNvPr id="57" name="TextBox 56"/>
            <p:cNvSpPr txBox="1"/>
            <p:nvPr/>
          </p:nvSpPr>
          <p:spPr>
            <a:xfrm>
              <a:off x="2982106" y="606662"/>
              <a:ext cx="1134679" cy="461665"/>
            </a:xfrm>
            <a:prstGeom prst="rect">
              <a:avLst/>
            </a:prstGeom>
            <a:noFill/>
          </p:spPr>
          <p:txBody>
            <a:bodyPr wrap="square" rtlCol="0">
              <a:spAutoFit/>
            </a:bodyPr>
            <a:lstStyle/>
            <a:p>
              <a:r>
                <a:rPr lang="en-US" sz="1200" b="1" dirty="0">
                  <a:solidFill>
                    <a:schemeClr val="tx2"/>
                  </a:solidFill>
                  <a:effectLst>
                    <a:outerShdw blurRad="38100" dist="38100" dir="2700000" algn="tl">
                      <a:srgbClr val="000000">
                        <a:alpha val="43137"/>
                      </a:srgbClr>
                    </a:outerShdw>
                  </a:effectLst>
                  <a:latin typeface="Segoe Print" pitchFamily="2" charset="0"/>
                </a:rPr>
                <a:t>Plan</a:t>
              </a:r>
            </a:p>
          </p:txBody>
        </p:sp>
        <p:sp>
          <p:nvSpPr>
            <p:cNvPr id="58" name="TextBox 57"/>
            <p:cNvSpPr txBox="1"/>
            <p:nvPr/>
          </p:nvSpPr>
          <p:spPr>
            <a:xfrm>
              <a:off x="4067641" y="619860"/>
              <a:ext cx="1668813" cy="461665"/>
            </a:xfrm>
            <a:prstGeom prst="rect">
              <a:avLst/>
            </a:prstGeom>
            <a:noFill/>
          </p:spPr>
          <p:txBody>
            <a:bodyPr wrap="square" rtlCol="0">
              <a:spAutoFit/>
            </a:bodyPr>
            <a:lstStyle/>
            <a:p>
              <a:r>
                <a:rPr lang="en-US" sz="1200" b="1" dirty="0">
                  <a:solidFill>
                    <a:schemeClr val="tx2"/>
                  </a:solidFill>
                  <a:effectLst>
                    <a:outerShdw blurRad="38100" dist="38100" dir="2700000" algn="tl">
                      <a:srgbClr val="000000">
                        <a:alpha val="43137"/>
                      </a:srgbClr>
                    </a:outerShdw>
                  </a:effectLst>
                  <a:latin typeface="Segoe Print" pitchFamily="2" charset="0"/>
                </a:rPr>
                <a:t>Collaborate</a:t>
              </a:r>
            </a:p>
          </p:txBody>
        </p:sp>
        <p:sp>
          <p:nvSpPr>
            <p:cNvPr id="59" name="TextBox 58"/>
            <p:cNvSpPr txBox="1"/>
            <p:nvPr/>
          </p:nvSpPr>
          <p:spPr>
            <a:xfrm>
              <a:off x="5914122" y="606664"/>
              <a:ext cx="1134679" cy="461665"/>
            </a:xfrm>
            <a:prstGeom prst="rect">
              <a:avLst/>
            </a:prstGeom>
            <a:noFill/>
          </p:spPr>
          <p:txBody>
            <a:bodyPr wrap="square" rtlCol="0">
              <a:spAutoFit/>
            </a:bodyPr>
            <a:lstStyle/>
            <a:p>
              <a:r>
                <a:rPr lang="en-US" sz="1200" b="1" dirty="0">
                  <a:solidFill>
                    <a:schemeClr val="tx2"/>
                  </a:solidFill>
                  <a:effectLst>
                    <a:outerShdw blurRad="38100" dist="38100" dir="2700000" algn="tl">
                      <a:srgbClr val="000000">
                        <a:alpha val="43137"/>
                      </a:srgbClr>
                    </a:outerShdw>
                  </a:effectLst>
                  <a:latin typeface="Segoe Print" pitchFamily="2" charset="0"/>
                </a:rPr>
                <a:t>Deliver</a:t>
              </a:r>
            </a:p>
          </p:txBody>
        </p:sp>
      </p:grpSp>
    </p:spTree>
    <p:extLst>
      <p:ext uri="{BB962C8B-B14F-4D97-AF65-F5344CB8AC3E}">
        <p14:creationId xmlns:p14="http://schemas.microsoft.com/office/powerpoint/2010/main" val="211772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1188722" y="2697480"/>
            <a:ext cx="926783" cy="868680"/>
          </a:xfrm>
          <a:prstGeom prst="wedgeRectCallout">
            <a:avLst>
              <a:gd name="adj1" fmla="val -24921"/>
              <a:gd name="adj2" fmla="val -167407"/>
            </a:avLst>
          </a:prstGeom>
          <a:ln>
            <a:headEnd/>
            <a:tailEnd/>
          </a:ln>
        </p:spPr>
        <p:style>
          <a:lnRef idx="3">
            <a:schemeClr val="lt1"/>
          </a:lnRef>
          <a:fillRef idx="1">
            <a:schemeClr val="accent3"/>
          </a:fillRef>
          <a:effectRef idx="1">
            <a:schemeClr val="accent3"/>
          </a:effectRef>
          <a:fontRef idx="minor">
            <a:schemeClr val="lt1"/>
          </a:fontRef>
        </p:style>
        <p:txBody>
          <a:bodyPr wrap="none" lIns="54860" tIns="27430" rIns="54860" bIns="27430" anchor="ctr"/>
          <a:lstStyle/>
          <a:p>
            <a:pPr eaLnBrk="0" hangingPunct="0">
              <a:defRPr/>
            </a:pPr>
            <a:r>
              <a:rPr lang="en-US" sz="800" b="1" u="sng" kern="0" dirty="0">
                <a:solidFill>
                  <a:schemeClr val="tx2"/>
                </a:solidFill>
                <a:latin typeface="Trebuchet MS" pitchFamily="34" charset="0"/>
              </a:rPr>
              <a:t>Focus on:</a:t>
            </a:r>
            <a:endParaRPr lang="en-US" sz="800" kern="0" dirty="0">
              <a:solidFill>
                <a:schemeClr val="tx2"/>
              </a:solidFill>
              <a:latin typeface="Trebuchet MS" pitchFamily="34" charset="0"/>
            </a:endParaRPr>
          </a:p>
          <a:p>
            <a:pPr eaLnBrk="0" hangingPunct="0">
              <a:buFontTx/>
              <a:buChar char="•"/>
              <a:defRPr/>
            </a:pPr>
            <a:r>
              <a:rPr lang="en-US" sz="800" kern="0" dirty="0">
                <a:solidFill>
                  <a:schemeClr val="tx2"/>
                </a:solidFill>
                <a:latin typeface="Trebuchet MS" pitchFamily="34" charset="0"/>
              </a:rPr>
              <a:t>Design</a:t>
            </a:r>
          </a:p>
          <a:p>
            <a:pPr eaLnBrk="0" hangingPunct="0">
              <a:buFontTx/>
              <a:buChar char="•"/>
              <a:defRPr/>
            </a:pPr>
            <a:r>
              <a:rPr lang="en-US" sz="800" kern="0" dirty="0">
                <a:solidFill>
                  <a:schemeClr val="tx2"/>
                </a:solidFill>
                <a:latin typeface="Trebuchet MS" pitchFamily="34" charset="0"/>
              </a:rPr>
              <a:t>Architecture</a:t>
            </a:r>
          </a:p>
          <a:p>
            <a:pPr eaLnBrk="0" hangingPunct="0">
              <a:buFontTx/>
              <a:buChar char="•"/>
              <a:defRPr/>
            </a:pPr>
            <a:r>
              <a:rPr lang="en-US" sz="800" kern="0" dirty="0">
                <a:solidFill>
                  <a:schemeClr val="tx2"/>
                </a:solidFill>
                <a:latin typeface="Trebuchet MS" pitchFamily="34" charset="0"/>
              </a:rPr>
              <a:t>Elaboration</a:t>
            </a:r>
          </a:p>
        </p:txBody>
      </p:sp>
      <p:sp>
        <p:nvSpPr>
          <p:cNvPr id="4" name="Rectangle 6"/>
          <p:cNvSpPr>
            <a:spLocks noChangeArrowheads="1"/>
          </p:cNvSpPr>
          <p:nvPr/>
        </p:nvSpPr>
        <p:spPr bwMode="auto">
          <a:xfrm>
            <a:off x="149545" y="1561148"/>
            <a:ext cx="814387" cy="6096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54860" tIns="27430" rIns="54860" bIns="27430" anchor="ctr"/>
          <a:lstStyle/>
          <a:p>
            <a:pPr>
              <a:defRPr/>
            </a:pPr>
            <a:endParaRPr lang="en-US" kern="0" dirty="0">
              <a:solidFill>
                <a:schemeClr val="tx2"/>
              </a:solidFill>
              <a:latin typeface="Calibri"/>
            </a:endParaRPr>
          </a:p>
        </p:txBody>
      </p:sp>
      <p:sp>
        <p:nvSpPr>
          <p:cNvPr id="5" name="Rectangle 7"/>
          <p:cNvSpPr>
            <a:spLocks noChangeArrowheads="1"/>
          </p:cNvSpPr>
          <p:nvPr/>
        </p:nvSpPr>
        <p:spPr bwMode="auto">
          <a:xfrm>
            <a:off x="999175" y="1561148"/>
            <a:ext cx="814387" cy="6096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54860" tIns="27430" rIns="54860" bIns="27430" anchor="ctr"/>
          <a:lstStyle/>
          <a:p>
            <a:endParaRPr lang="en-US" kern="0" dirty="0">
              <a:solidFill>
                <a:schemeClr val="tx2"/>
              </a:solidFill>
              <a:latin typeface="Calibri"/>
            </a:endParaRPr>
          </a:p>
        </p:txBody>
      </p:sp>
      <p:sp>
        <p:nvSpPr>
          <p:cNvPr id="6" name="Rectangle 8"/>
          <p:cNvSpPr>
            <a:spLocks noChangeArrowheads="1"/>
          </p:cNvSpPr>
          <p:nvPr/>
        </p:nvSpPr>
        <p:spPr bwMode="auto">
          <a:xfrm>
            <a:off x="1849755" y="1561148"/>
            <a:ext cx="814388" cy="6096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wrap="none" lIns="54860" tIns="27430" rIns="54860" bIns="27430" anchor="ctr"/>
          <a:lstStyle/>
          <a:p>
            <a:pPr>
              <a:defRPr/>
            </a:pPr>
            <a:endParaRPr lang="en-US" kern="0" dirty="0">
              <a:solidFill>
                <a:schemeClr val="tx2"/>
              </a:solidFill>
              <a:latin typeface="Calibri"/>
            </a:endParaRPr>
          </a:p>
        </p:txBody>
      </p:sp>
      <p:sp>
        <p:nvSpPr>
          <p:cNvPr id="7" name="Rectangle 9"/>
          <p:cNvSpPr>
            <a:spLocks noChangeArrowheads="1"/>
          </p:cNvSpPr>
          <p:nvPr/>
        </p:nvSpPr>
        <p:spPr bwMode="auto">
          <a:xfrm>
            <a:off x="2699385" y="1561148"/>
            <a:ext cx="814388" cy="6096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wrap="none" lIns="54860" tIns="27430" rIns="54860" bIns="27430" anchor="ctr"/>
          <a:lstStyle/>
          <a:p>
            <a:pPr>
              <a:defRPr/>
            </a:pPr>
            <a:endParaRPr lang="en-US" kern="0" dirty="0">
              <a:solidFill>
                <a:schemeClr val="tx2"/>
              </a:solidFill>
              <a:latin typeface="Calibri"/>
            </a:endParaRPr>
          </a:p>
        </p:txBody>
      </p:sp>
      <p:sp>
        <p:nvSpPr>
          <p:cNvPr id="8" name="Rectangle 10"/>
          <p:cNvSpPr>
            <a:spLocks noChangeArrowheads="1"/>
          </p:cNvSpPr>
          <p:nvPr/>
        </p:nvSpPr>
        <p:spPr bwMode="auto">
          <a:xfrm>
            <a:off x="3548063" y="1561148"/>
            <a:ext cx="814387" cy="6096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a:tailEnd/>
          </a:ln>
          <a:effectLst>
            <a:outerShdw blurRad="40000" dist="20000" dir="5400000" rotWithShape="0">
              <a:srgbClr val="000000">
                <a:alpha val="38000"/>
              </a:srgbClr>
            </a:outerShdw>
          </a:effectLst>
        </p:spPr>
        <p:txBody>
          <a:bodyPr wrap="none" lIns="54860" tIns="27430" rIns="54860" bIns="27430" anchor="ctr"/>
          <a:lstStyle/>
          <a:p>
            <a:pPr>
              <a:defRPr/>
            </a:pPr>
            <a:endParaRPr lang="en-US" kern="0" dirty="0">
              <a:solidFill>
                <a:schemeClr val="tx2"/>
              </a:solidFill>
              <a:latin typeface="Calibri"/>
            </a:endParaRPr>
          </a:p>
        </p:txBody>
      </p:sp>
      <p:sp>
        <p:nvSpPr>
          <p:cNvPr id="9" name="Rectangle 11"/>
          <p:cNvSpPr>
            <a:spLocks noChangeArrowheads="1"/>
          </p:cNvSpPr>
          <p:nvPr/>
        </p:nvSpPr>
        <p:spPr bwMode="auto">
          <a:xfrm>
            <a:off x="4397695" y="1561148"/>
            <a:ext cx="814387" cy="6096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54860" tIns="27430" rIns="54860" bIns="27430" anchor="ctr"/>
          <a:lstStyle/>
          <a:p>
            <a:pPr>
              <a:defRPr/>
            </a:pPr>
            <a:endParaRPr lang="en-US" kern="0" dirty="0">
              <a:solidFill>
                <a:schemeClr val="tx2"/>
              </a:solidFill>
              <a:latin typeface="Calibri"/>
            </a:endParaRPr>
          </a:p>
        </p:txBody>
      </p:sp>
      <p:sp>
        <p:nvSpPr>
          <p:cNvPr id="10" name="AutoShape 12"/>
          <p:cNvSpPr>
            <a:spLocks/>
          </p:cNvSpPr>
          <p:nvPr/>
        </p:nvSpPr>
        <p:spPr bwMode="auto">
          <a:xfrm rot="5400000">
            <a:off x="2567297" y="-1385576"/>
            <a:ext cx="189881" cy="5050155"/>
          </a:xfrm>
          <a:prstGeom prst="leftBrace">
            <a:avLst>
              <a:gd name="adj1" fmla="val 230122"/>
              <a:gd name="adj2" fmla="val 50000"/>
            </a:avLst>
          </a:prstGeom>
          <a:ln>
            <a:headEnd/>
            <a:tailEnd/>
          </a:ln>
        </p:spPr>
        <p:style>
          <a:lnRef idx="3">
            <a:schemeClr val="dk1"/>
          </a:lnRef>
          <a:fillRef idx="0">
            <a:schemeClr val="dk1"/>
          </a:fillRef>
          <a:effectRef idx="2">
            <a:schemeClr val="dk1"/>
          </a:effectRef>
          <a:fontRef idx="minor">
            <a:schemeClr val="tx1"/>
          </a:fontRef>
        </p:style>
        <p:txBody>
          <a:bodyPr wrap="none" lIns="54860" tIns="27430" rIns="54860" bIns="27430" anchor="ctr"/>
          <a:lstStyle/>
          <a:p>
            <a:pPr>
              <a:defRPr/>
            </a:pPr>
            <a:endParaRPr lang="en-US" kern="0" dirty="0">
              <a:solidFill>
                <a:schemeClr val="tx2"/>
              </a:solidFill>
              <a:latin typeface="Calibri" pitchFamily="34" charset="0"/>
            </a:endParaRPr>
          </a:p>
        </p:txBody>
      </p:sp>
      <p:sp>
        <p:nvSpPr>
          <p:cNvPr id="11" name="Line 13"/>
          <p:cNvSpPr>
            <a:spLocks noChangeShapeType="1"/>
          </p:cNvSpPr>
          <p:nvPr/>
        </p:nvSpPr>
        <p:spPr bwMode="auto">
          <a:xfrm>
            <a:off x="5229225" y="1643065"/>
            <a:ext cx="0" cy="1217295"/>
          </a:xfrm>
          <a:prstGeom prst="line">
            <a:avLst/>
          </a:prstGeom>
          <a:ln w="25400">
            <a:headEnd/>
            <a:tailEnd type="triangle" w="med" len="med"/>
          </a:ln>
        </p:spPr>
        <p:style>
          <a:lnRef idx="1">
            <a:schemeClr val="dk1"/>
          </a:lnRef>
          <a:fillRef idx="0">
            <a:schemeClr val="dk1"/>
          </a:fillRef>
          <a:effectRef idx="0">
            <a:schemeClr val="dk1"/>
          </a:effectRef>
          <a:fontRef idx="minor">
            <a:schemeClr val="tx1"/>
          </a:fontRef>
        </p:style>
        <p:txBody>
          <a:bodyPr wrap="none" lIns="54860" tIns="27430" rIns="54860" bIns="27430" anchor="ctr"/>
          <a:lstStyle/>
          <a:p>
            <a:pPr>
              <a:defRPr/>
            </a:pPr>
            <a:endParaRPr lang="en-US" kern="0" dirty="0">
              <a:solidFill>
                <a:schemeClr val="tx2"/>
              </a:solidFill>
            </a:endParaRPr>
          </a:p>
        </p:txBody>
      </p:sp>
      <p:sp>
        <p:nvSpPr>
          <p:cNvPr id="12" name="Text Box 14"/>
          <p:cNvSpPr txBox="1">
            <a:spLocks noChangeArrowheads="1"/>
          </p:cNvSpPr>
          <p:nvPr/>
        </p:nvSpPr>
        <p:spPr bwMode="auto">
          <a:xfrm>
            <a:off x="4846320" y="2926081"/>
            <a:ext cx="508344" cy="301621"/>
          </a:xfrm>
          <a:prstGeom prst="rect">
            <a:avLst/>
          </a:prstGeom>
          <a:noFill/>
          <a:ln w="9525">
            <a:noFill/>
            <a:miter lim="800000"/>
            <a:headEnd/>
            <a:tailEnd/>
          </a:ln>
        </p:spPr>
        <p:txBody>
          <a:bodyPr wrap="none" lIns="54860" tIns="27430" rIns="54860" bIns="27430">
            <a:spAutoFit/>
          </a:bodyPr>
          <a:lstStyle/>
          <a:p>
            <a:pPr eaLnBrk="0" hangingPunct="0"/>
            <a:r>
              <a:rPr lang="en-US" sz="800" b="1" dirty="0">
                <a:solidFill>
                  <a:schemeClr val="tx2"/>
                </a:solidFill>
                <a:latin typeface="Segoe Print" pitchFamily="2" charset="0"/>
              </a:rPr>
              <a:t>Final</a:t>
            </a:r>
          </a:p>
          <a:p>
            <a:pPr eaLnBrk="0" hangingPunct="0"/>
            <a:r>
              <a:rPr lang="en-US" sz="800" b="1" dirty="0">
                <a:solidFill>
                  <a:schemeClr val="tx2"/>
                </a:solidFill>
                <a:latin typeface="Segoe Print" pitchFamily="2" charset="0"/>
              </a:rPr>
              <a:t>Release</a:t>
            </a:r>
          </a:p>
        </p:txBody>
      </p:sp>
      <p:sp>
        <p:nvSpPr>
          <p:cNvPr id="13" name="AutoShape 15"/>
          <p:cNvSpPr>
            <a:spLocks/>
          </p:cNvSpPr>
          <p:nvPr/>
        </p:nvSpPr>
        <p:spPr bwMode="auto">
          <a:xfrm rot="5400000">
            <a:off x="3869055" y="1064895"/>
            <a:ext cx="175260" cy="796290"/>
          </a:xfrm>
          <a:prstGeom prst="leftBrace">
            <a:avLst>
              <a:gd name="adj1" fmla="val 37862"/>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lIns="54860" tIns="27430" rIns="54860" bIns="27430" anchor="ctr"/>
          <a:lstStyle/>
          <a:p>
            <a:pPr>
              <a:defRPr/>
            </a:pPr>
            <a:endParaRPr lang="en-US" kern="0" dirty="0">
              <a:solidFill>
                <a:schemeClr val="tx2"/>
              </a:solidFill>
              <a:latin typeface="Calibri" pitchFamily="34" charset="0"/>
            </a:endParaRPr>
          </a:p>
        </p:txBody>
      </p:sp>
      <p:sp>
        <p:nvSpPr>
          <p:cNvPr id="14" name="Text Box 16"/>
          <p:cNvSpPr txBox="1">
            <a:spLocks noChangeArrowheads="1"/>
          </p:cNvSpPr>
          <p:nvPr/>
        </p:nvSpPr>
        <p:spPr bwMode="auto">
          <a:xfrm>
            <a:off x="3597594" y="1226820"/>
            <a:ext cx="656522" cy="178510"/>
          </a:xfrm>
          <a:prstGeom prst="rect">
            <a:avLst/>
          </a:prstGeom>
          <a:noFill/>
          <a:ln w="9525">
            <a:noFill/>
            <a:miter lim="800000"/>
            <a:headEnd/>
            <a:tailEnd/>
          </a:ln>
        </p:spPr>
        <p:txBody>
          <a:bodyPr wrap="none" lIns="54860" tIns="27430" rIns="54860" bIns="27430">
            <a:spAutoFit/>
          </a:bodyPr>
          <a:lstStyle/>
          <a:p>
            <a:pPr eaLnBrk="0" hangingPunct="0"/>
            <a:r>
              <a:rPr lang="en-US" sz="800" b="1" dirty="0">
                <a:solidFill>
                  <a:schemeClr val="tx2"/>
                </a:solidFill>
              </a:rPr>
              <a:t>Construction</a:t>
            </a:r>
          </a:p>
        </p:txBody>
      </p:sp>
      <p:sp>
        <p:nvSpPr>
          <p:cNvPr id="15" name="AutoShape 17"/>
          <p:cNvSpPr>
            <a:spLocks/>
          </p:cNvSpPr>
          <p:nvPr/>
        </p:nvSpPr>
        <p:spPr bwMode="auto">
          <a:xfrm rot="5400000">
            <a:off x="4705350" y="1060133"/>
            <a:ext cx="175260" cy="796290"/>
          </a:xfrm>
          <a:prstGeom prst="leftBrace">
            <a:avLst>
              <a:gd name="adj1" fmla="val 37862"/>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lIns="54860" tIns="27430" rIns="54860" bIns="27430" anchor="ctr"/>
          <a:lstStyle/>
          <a:p>
            <a:pPr>
              <a:defRPr/>
            </a:pPr>
            <a:endParaRPr lang="en-US" kern="0" dirty="0">
              <a:solidFill>
                <a:schemeClr val="tx2"/>
              </a:solidFill>
              <a:latin typeface="Calibri" pitchFamily="34" charset="0"/>
            </a:endParaRPr>
          </a:p>
        </p:txBody>
      </p:sp>
      <p:sp>
        <p:nvSpPr>
          <p:cNvPr id="16" name="Text Box 18"/>
          <p:cNvSpPr txBox="1">
            <a:spLocks noChangeArrowheads="1"/>
          </p:cNvSpPr>
          <p:nvPr/>
        </p:nvSpPr>
        <p:spPr bwMode="auto">
          <a:xfrm>
            <a:off x="4433890" y="1222058"/>
            <a:ext cx="637837" cy="178510"/>
          </a:xfrm>
          <a:prstGeom prst="rect">
            <a:avLst/>
          </a:prstGeom>
          <a:noFill/>
          <a:ln w="9525">
            <a:noFill/>
            <a:miter lim="800000"/>
            <a:headEnd/>
            <a:tailEnd/>
          </a:ln>
        </p:spPr>
        <p:txBody>
          <a:bodyPr wrap="none" lIns="54860" tIns="27430" rIns="54860" bIns="27430">
            <a:spAutoFit/>
          </a:bodyPr>
          <a:lstStyle/>
          <a:p>
            <a:pPr eaLnBrk="0" hangingPunct="0"/>
            <a:r>
              <a:rPr lang="en-US" sz="800" b="1" dirty="0">
                <a:solidFill>
                  <a:schemeClr val="tx2"/>
                </a:solidFill>
              </a:rPr>
              <a:t>Stabilization</a:t>
            </a:r>
          </a:p>
        </p:txBody>
      </p:sp>
      <p:sp>
        <p:nvSpPr>
          <p:cNvPr id="17" name="AutoShape 19"/>
          <p:cNvSpPr>
            <a:spLocks/>
          </p:cNvSpPr>
          <p:nvPr/>
        </p:nvSpPr>
        <p:spPr bwMode="auto">
          <a:xfrm rot="5400000">
            <a:off x="3006090" y="1067753"/>
            <a:ext cx="175260" cy="796290"/>
          </a:xfrm>
          <a:prstGeom prst="leftBrace">
            <a:avLst>
              <a:gd name="adj1" fmla="val 37862"/>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lIns="54860" tIns="27430" rIns="54860" bIns="27430" anchor="ctr"/>
          <a:lstStyle/>
          <a:p>
            <a:pPr>
              <a:defRPr/>
            </a:pPr>
            <a:endParaRPr lang="en-US" kern="0" dirty="0">
              <a:solidFill>
                <a:schemeClr val="tx2"/>
              </a:solidFill>
              <a:latin typeface="Calibri" pitchFamily="34" charset="0"/>
            </a:endParaRPr>
          </a:p>
        </p:txBody>
      </p:sp>
      <p:sp>
        <p:nvSpPr>
          <p:cNvPr id="18" name="Text Box 20"/>
          <p:cNvSpPr txBox="1">
            <a:spLocks noChangeArrowheads="1"/>
          </p:cNvSpPr>
          <p:nvPr/>
        </p:nvSpPr>
        <p:spPr bwMode="auto">
          <a:xfrm>
            <a:off x="2734629" y="1229678"/>
            <a:ext cx="656522" cy="178510"/>
          </a:xfrm>
          <a:prstGeom prst="rect">
            <a:avLst/>
          </a:prstGeom>
          <a:noFill/>
          <a:ln w="9525">
            <a:noFill/>
            <a:miter lim="800000"/>
            <a:headEnd/>
            <a:tailEnd/>
          </a:ln>
        </p:spPr>
        <p:txBody>
          <a:bodyPr wrap="none" lIns="54860" tIns="27430" rIns="54860" bIns="27430">
            <a:spAutoFit/>
          </a:bodyPr>
          <a:lstStyle/>
          <a:p>
            <a:pPr eaLnBrk="0" hangingPunct="0"/>
            <a:r>
              <a:rPr lang="en-US" sz="800" b="1" dirty="0">
                <a:solidFill>
                  <a:schemeClr val="tx2"/>
                </a:solidFill>
              </a:rPr>
              <a:t>Construction</a:t>
            </a:r>
          </a:p>
        </p:txBody>
      </p:sp>
      <p:sp>
        <p:nvSpPr>
          <p:cNvPr id="19" name="AutoShape 21"/>
          <p:cNvSpPr>
            <a:spLocks/>
          </p:cNvSpPr>
          <p:nvPr/>
        </p:nvSpPr>
        <p:spPr bwMode="auto">
          <a:xfrm rot="5400000">
            <a:off x="2161223" y="1062990"/>
            <a:ext cx="175260" cy="796290"/>
          </a:xfrm>
          <a:prstGeom prst="leftBrace">
            <a:avLst>
              <a:gd name="adj1" fmla="val 37862"/>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lIns="54860" tIns="27430" rIns="54860" bIns="27430" anchor="ctr"/>
          <a:lstStyle/>
          <a:p>
            <a:pPr>
              <a:defRPr/>
            </a:pPr>
            <a:endParaRPr lang="en-US" kern="0" dirty="0">
              <a:solidFill>
                <a:schemeClr val="tx2"/>
              </a:solidFill>
              <a:latin typeface="Calibri" pitchFamily="34" charset="0"/>
            </a:endParaRPr>
          </a:p>
        </p:txBody>
      </p:sp>
      <p:sp>
        <p:nvSpPr>
          <p:cNvPr id="20" name="Text Box 22"/>
          <p:cNvSpPr txBox="1">
            <a:spLocks noChangeArrowheads="1"/>
          </p:cNvSpPr>
          <p:nvPr/>
        </p:nvSpPr>
        <p:spPr bwMode="auto">
          <a:xfrm>
            <a:off x="1889760" y="1224915"/>
            <a:ext cx="656522" cy="178510"/>
          </a:xfrm>
          <a:prstGeom prst="rect">
            <a:avLst/>
          </a:prstGeom>
          <a:noFill/>
          <a:ln w="9525">
            <a:noFill/>
            <a:miter lim="800000"/>
            <a:headEnd/>
            <a:tailEnd/>
          </a:ln>
        </p:spPr>
        <p:txBody>
          <a:bodyPr wrap="none" lIns="54860" tIns="27430" rIns="54860" bIns="27430">
            <a:spAutoFit/>
          </a:bodyPr>
          <a:lstStyle/>
          <a:p>
            <a:pPr eaLnBrk="0" hangingPunct="0"/>
            <a:r>
              <a:rPr lang="en-US" sz="800" b="1" dirty="0">
                <a:solidFill>
                  <a:schemeClr val="tx2"/>
                </a:solidFill>
              </a:rPr>
              <a:t>Construction</a:t>
            </a:r>
          </a:p>
        </p:txBody>
      </p:sp>
      <p:sp>
        <p:nvSpPr>
          <p:cNvPr id="21" name="AutoShape 23"/>
          <p:cNvSpPr>
            <a:spLocks/>
          </p:cNvSpPr>
          <p:nvPr/>
        </p:nvSpPr>
        <p:spPr bwMode="auto">
          <a:xfrm rot="5400000">
            <a:off x="1316355" y="1058228"/>
            <a:ext cx="175260" cy="796290"/>
          </a:xfrm>
          <a:prstGeom prst="leftBrace">
            <a:avLst>
              <a:gd name="adj1" fmla="val 37862"/>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lIns="54860" tIns="27430" rIns="54860" bIns="27430" anchor="ctr"/>
          <a:lstStyle/>
          <a:p>
            <a:pPr>
              <a:defRPr/>
            </a:pPr>
            <a:endParaRPr lang="en-US" kern="0" dirty="0">
              <a:solidFill>
                <a:schemeClr val="tx2"/>
              </a:solidFill>
              <a:latin typeface="Calibri" pitchFamily="34" charset="0"/>
            </a:endParaRPr>
          </a:p>
        </p:txBody>
      </p:sp>
      <p:sp>
        <p:nvSpPr>
          <p:cNvPr id="22" name="Text Box 24"/>
          <p:cNvSpPr txBox="1">
            <a:spLocks noChangeArrowheads="1"/>
          </p:cNvSpPr>
          <p:nvPr/>
        </p:nvSpPr>
        <p:spPr bwMode="auto">
          <a:xfrm>
            <a:off x="1072809" y="1234440"/>
            <a:ext cx="641490" cy="178508"/>
          </a:xfrm>
          <a:prstGeom prst="rect">
            <a:avLst/>
          </a:prstGeom>
          <a:noFill/>
          <a:ln w="9525">
            <a:noFill/>
            <a:miter lim="800000"/>
            <a:headEnd/>
            <a:tailEnd/>
          </a:ln>
        </p:spPr>
        <p:txBody>
          <a:bodyPr wrap="none" lIns="54860" tIns="27430" rIns="54860" bIns="27430">
            <a:spAutoFit/>
          </a:bodyPr>
          <a:lstStyle/>
          <a:p>
            <a:pPr eaLnBrk="0" hangingPunct="0"/>
            <a:r>
              <a:rPr lang="en-US" sz="800" b="1" dirty="0">
                <a:solidFill>
                  <a:schemeClr val="tx2"/>
                </a:solidFill>
              </a:rPr>
              <a:t>Architecture</a:t>
            </a:r>
          </a:p>
        </p:txBody>
      </p:sp>
      <p:sp>
        <p:nvSpPr>
          <p:cNvPr id="23" name="AutoShape 25"/>
          <p:cNvSpPr>
            <a:spLocks/>
          </p:cNvSpPr>
          <p:nvPr/>
        </p:nvSpPr>
        <p:spPr bwMode="auto">
          <a:xfrm rot="5400000">
            <a:off x="471488" y="1053465"/>
            <a:ext cx="175260" cy="796290"/>
          </a:xfrm>
          <a:prstGeom prst="leftBrace">
            <a:avLst>
              <a:gd name="adj1" fmla="val 37862"/>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lIns="54860" tIns="27430" rIns="54860" bIns="27430" anchor="ctr"/>
          <a:lstStyle/>
          <a:p>
            <a:pPr>
              <a:defRPr/>
            </a:pPr>
            <a:endParaRPr lang="en-US" kern="0" dirty="0">
              <a:solidFill>
                <a:schemeClr val="tx2"/>
              </a:solidFill>
              <a:latin typeface="Calibri" pitchFamily="34" charset="0"/>
            </a:endParaRPr>
          </a:p>
        </p:txBody>
      </p:sp>
      <p:sp>
        <p:nvSpPr>
          <p:cNvPr id="24" name="Line 26"/>
          <p:cNvSpPr>
            <a:spLocks noChangeShapeType="1"/>
          </p:cNvSpPr>
          <p:nvPr/>
        </p:nvSpPr>
        <p:spPr bwMode="auto">
          <a:xfrm>
            <a:off x="147638" y="1654495"/>
            <a:ext cx="0" cy="283845"/>
          </a:xfrm>
          <a:prstGeom prst="line">
            <a:avLst/>
          </a:prstGeom>
          <a:noFill/>
          <a:ln w="28575">
            <a:solidFill>
              <a:schemeClr val="bg1"/>
            </a:solidFill>
            <a:round/>
            <a:headEnd/>
            <a:tailEnd type="triangle" w="med" len="med"/>
          </a:ln>
        </p:spPr>
        <p:txBody>
          <a:bodyPr wrap="none" lIns="54860" tIns="27430" rIns="54860" bIns="27430" anchor="ctr"/>
          <a:lstStyle/>
          <a:p>
            <a:pPr>
              <a:defRPr/>
            </a:pPr>
            <a:endParaRPr lang="en-US" kern="0" dirty="0">
              <a:solidFill>
                <a:schemeClr val="tx2"/>
              </a:solidFill>
            </a:endParaRPr>
          </a:p>
        </p:txBody>
      </p:sp>
      <p:sp>
        <p:nvSpPr>
          <p:cNvPr id="25" name="Line 27"/>
          <p:cNvSpPr>
            <a:spLocks noChangeShapeType="1"/>
          </p:cNvSpPr>
          <p:nvPr/>
        </p:nvSpPr>
        <p:spPr bwMode="auto">
          <a:xfrm>
            <a:off x="998220" y="1638302"/>
            <a:ext cx="0" cy="283845"/>
          </a:xfrm>
          <a:prstGeom prst="line">
            <a:avLst/>
          </a:prstGeom>
          <a:ln w="25400">
            <a:headEnd/>
            <a:tailEnd type="triangle" w="med" len="med"/>
          </a:ln>
        </p:spPr>
        <p:style>
          <a:lnRef idx="1">
            <a:schemeClr val="dk1"/>
          </a:lnRef>
          <a:fillRef idx="0">
            <a:schemeClr val="dk1"/>
          </a:fillRef>
          <a:effectRef idx="0">
            <a:schemeClr val="dk1"/>
          </a:effectRef>
          <a:fontRef idx="minor">
            <a:schemeClr val="tx1"/>
          </a:fontRef>
        </p:style>
        <p:txBody>
          <a:bodyPr wrap="none" lIns="54860" tIns="27430" rIns="54860" bIns="27430" anchor="ctr"/>
          <a:lstStyle/>
          <a:p>
            <a:pPr>
              <a:defRPr/>
            </a:pPr>
            <a:endParaRPr lang="en-US" kern="0" dirty="0">
              <a:solidFill>
                <a:schemeClr val="tx2"/>
              </a:solidFill>
            </a:endParaRPr>
          </a:p>
        </p:txBody>
      </p:sp>
      <p:sp>
        <p:nvSpPr>
          <p:cNvPr id="26" name="Line 28"/>
          <p:cNvSpPr>
            <a:spLocks noChangeShapeType="1"/>
          </p:cNvSpPr>
          <p:nvPr/>
        </p:nvSpPr>
        <p:spPr bwMode="auto">
          <a:xfrm>
            <a:off x="2708910" y="1640207"/>
            <a:ext cx="0" cy="283845"/>
          </a:xfrm>
          <a:prstGeom prst="line">
            <a:avLst/>
          </a:prstGeom>
          <a:ln w="25400">
            <a:headEnd/>
            <a:tailEnd type="triangle" w="med" len="med"/>
          </a:ln>
        </p:spPr>
        <p:style>
          <a:lnRef idx="1">
            <a:schemeClr val="dk1"/>
          </a:lnRef>
          <a:fillRef idx="0">
            <a:schemeClr val="dk1"/>
          </a:fillRef>
          <a:effectRef idx="0">
            <a:schemeClr val="dk1"/>
          </a:effectRef>
          <a:fontRef idx="minor">
            <a:schemeClr val="tx1"/>
          </a:fontRef>
        </p:style>
        <p:txBody>
          <a:bodyPr wrap="none" lIns="54860" tIns="27430" rIns="54860" bIns="27430" anchor="ctr"/>
          <a:lstStyle/>
          <a:p>
            <a:pPr>
              <a:defRPr/>
            </a:pPr>
            <a:endParaRPr lang="en-US" kern="0" dirty="0">
              <a:solidFill>
                <a:schemeClr val="tx2"/>
              </a:solidFill>
            </a:endParaRPr>
          </a:p>
        </p:txBody>
      </p:sp>
      <p:sp>
        <p:nvSpPr>
          <p:cNvPr id="27" name="Line 29"/>
          <p:cNvSpPr>
            <a:spLocks noChangeShapeType="1"/>
          </p:cNvSpPr>
          <p:nvPr/>
        </p:nvSpPr>
        <p:spPr bwMode="auto">
          <a:xfrm>
            <a:off x="3543300" y="1643065"/>
            <a:ext cx="0" cy="283845"/>
          </a:xfrm>
          <a:prstGeom prst="line">
            <a:avLst/>
          </a:prstGeom>
          <a:ln w="25400">
            <a:headEnd/>
            <a:tailEnd type="triangle" w="med" len="med"/>
          </a:ln>
        </p:spPr>
        <p:style>
          <a:lnRef idx="1">
            <a:schemeClr val="dk1"/>
          </a:lnRef>
          <a:fillRef idx="0">
            <a:schemeClr val="dk1"/>
          </a:fillRef>
          <a:effectRef idx="0">
            <a:schemeClr val="dk1"/>
          </a:effectRef>
          <a:fontRef idx="minor">
            <a:schemeClr val="tx1"/>
          </a:fontRef>
        </p:style>
        <p:txBody>
          <a:bodyPr wrap="none" lIns="54860" tIns="27430" rIns="54860" bIns="27430" anchor="ctr"/>
          <a:lstStyle/>
          <a:p>
            <a:pPr>
              <a:defRPr/>
            </a:pPr>
            <a:endParaRPr lang="en-US" kern="0" dirty="0">
              <a:solidFill>
                <a:schemeClr val="tx2"/>
              </a:solidFill>
            </a:endParaRPr>
          </a:p>
        </p:txBody>
      </p:sp>
      <p:sp>
        <p:nvSpPr>
          <p:cNvPr id="28" name="Line 30"/>
          <p:cNvSpPr>
            <a:spLocks noChangeShapeType="1"/>
          </p:cNvSpPr>
          <p:nvPr/>
        </p:nvSpPr>
        <p:spPr bwMode="auto">
          <a:xfrm>
            <a:off x="4396740" y="1629730"/>
            <a:ext cx="0" cy="283845"/>
          </a:xfrm>
          <a:prstGeom prst="line">
            <a:avLst/>
          </a:prstGeom>
          <a:ln w="25400">
            <a:headEnd/>
            <a:tailEnd type="triangle" w="med" len="med"/>
          </a:ln>
        </p:spPr>
        <p:style>
          <a:lnRef idx="1">
            <a:schemeClr val="dk1"/>
          </a:lnRef>
          <a:fillRef idx="0">
            <a:schemeClr val="dk1"/>
          </a:fillRef>
          <a:effectRef idx="0">
            <a:schemeClr val="dk1"/>
          </a:effectRef>
          <a:fontRef idx="minor">
            <a:schemeClr val="tx1"/>
          </a:fontRef>
        </p:style>
        <p:txBody>
          <a:bodyPr wrap="none" lIns="54860" tIns="27430" rIns="54860" bIns="27430" anchor="ctr"/>
          <a:lstStyle/>
          <a:p>
            <a:pPr>
              <a:defRPr/>
            </a:pPr>
            <a:endParaRPr lang="en-US" kern="0" dirty="0">
              <a:solidFill>
                <a:schemeClr val="tx2"/>
              </a:solidFill>
            </a:endParaRPr>
          </a:p>
        </p:txBody>
      </p:sp>
      <p:sp>
        <p:nvSpPr>
          <p:cNvPr id="29" name="Text Box 31"/>
          <p:cNvSpPr txBox="1">
            <a:spLocks noChangeArrowheads="1"/>
          </p:cNvSpPr>
          <p:nvPr/>
        </p:nvSpPr>
        <p:spPr bwMode="auto">
          <a:xfrm>
            <a:off x="685800" y="1920240"/>
            <a:ext cx="1047750" cy="178508"/>
          </a:xfrm>
          <a:prstGeom prst="rect">
            <a:avLst/>
          </a:prstGeom>
          <a:noFill/>
          <a:ln w="9525">
            <a:noFill/>
            <a:miter lim="800000"/>
            <a:headEnd/>
            <a:tailEnd/>
          </a:ln>
        </p:spPr>
        <p:txBody>
          <a:bodyPr lIns="54860" tIns="27430" rIns="54860" bIns="27430">
            <a:spAutoFit/>
          </a:bodyPr>
          <a:lstStyle/>
          <a:p>
            <a:pPr eaLnBrk="0" hangingPunct="0"/>
            <a:r>
              <a:rPr lang="en-US" sz="800" b="1" dirty="0">
                <a:solidFill>
                  <a:schemeClr val="tx2"/>
                </a:solidFill>
                <a:latin typeface="Segoe Print" pitchFamily="2" charset="0"/>
              </a:rPr>
              <a:t>Iteration 0</a:t>
            </a:r>
          </a:p>
        </p:txBody>
      </p:sp>
      <p:sp>
        <p:nvSpPr>
          <p:cNvPr id="30" name="Text Box 32"/>
          <p:cNvSpPr txBox="1">
            <a:spLocks noChangeArrowheads="1"/>
          </p:cNvSpPr>
          <p:nvPr/>
        </p:nvSpPr>
        <p:spPr bwMode="auto">
          <a:xfrm>
            <a:off x="2423160" y="1920240"/>
            <a:ext cx="764858" cy="178508"/>
          </a:xfrm>
          <a:prstGeom prst="rect">
            <a:avLst/>
          </a:prstGeom>
          <a:noFill/>
          <a:ln w="9525">
            <a:noFill/>
            <a:miter lim="800000"/>
            <a:headEnd/>
            <a:tailEnd/>
          </a:ln>
        </p:spPr>
        <p:txBody>
          <a:bodyPr lIns="54860" tIns="27430" rIns="54860" bIns="27430">
            <a:spAutoFit/>
          </a:bodyPr>
          <a:lstStyle/>
          <a:p>
            <a:pPr eaLnBrk="0" hangingPunct="0"/>
            <a:r>
              <a:rPr lang="en-US" sz="800" b="1" dirty="0">
                <a:solidFill>
                  <a:schemeClr val="tx2"/>
                </a:solidFill>
                <a:latin typeface="Segoe Print" pitchFamily="2" charset="0"/>
              </a:rPr>
              <a:t>Sprint 2</a:t>
            </a:r>
          </a:p>
        </p:txBody>
      </p:sp>
      <p:sp>
        <p:nvSpPr>
          <p:cNvPr id="31" name="Text Box 33"/>
          <p:cNvSpPr txBox="1">
            <a:spLocks noChangeArrowheads="1"/>
          </p:cNvSpPr>
          <p:nvPr/>
        </p:nvSpPr>
        <p:spPr bwMode="auto">
          <a:xfrm>
            <a:off x="3246120" y="1920240"/>
            <a:ext cx="868680" cy="178508"/>
          </a:xfrm>
          <a:prstGeom prst="rect">
            <a:avLst/>
          </a:prstGeom>
          <a:noFill/>
          <a:ln w="9525">
            <a:noFill/>
            <a:miter lim="800000"/>
            <a:headEnd/>
            <a:tailEnd/>
          </a:ln>
        </p:spPr>
        <p:txBody>
          <a:bodyPr lIns="54860" tIns="27430" rIns="54860" bIns="27430">
            <a:spAutoFit/>
          </a:bodyPr>
          <a:lstStyle/>
          <a:p>
            <a:pPr eaLnBrk="0" hangingPunct="0"/>
            <a:r>
              <a:rPr lang="en-US" sz="800" b="1" dirty="0">
                <a:solidFill>
                  <a:schemeClr val="tx2"/>
                </a:solidFill>
                <a:latin typeface="Segoe Print" pitchFamily="2" charset="0"/>
              </a:rPr>
              <a:t>Sprint 3</a:t>
            </a:r>
          </a:p>
        </p:txBody>
      </p:sp>
      <p:sp>
        <p:nvSpPr>
          <p:cNvPr id="32" name="Text Box 34"/>
          <p:cNvSpPr txBox="1">
            <a:spLocks noChangeArrowheads="1"/>
          </p:cNvSpPr>
          <p:nvPr/>
        </p:nvSpPr>
        <p:spPr bwMode="auto">
          <a:xfrm>
            <a:off x="4160520" y="1920240"/>
            <a:ext cx="764858" cy="178508"/>
          </a:xfrm>
          <a:prstGeom prst="rect">
            <a:avLst/>
          </a:prstGeom>
          <a:noFill/>
          <a:ln w="9525">
            <a:noFill/>
            <a:miter lim="800000"/>
            <a:headEnd/>
            <a:tailEnd/>
          </a:ln>
        </p:spPr>
        <p:txBody>
          <a:bodyPr lIns="54860" tIns="27430" rIns="54860" bIns="27430">
            <a:spAutoFit/>
          </a:bodyPr>
          <a:lstStyle/>
          <a:p>
            <a:pPr eaLnBrk="0" hangingPunct="0"/>
            <a:r>
              <a:rPr lang="en-US" sz="800" b="1" dirty="0">
                <a:solidFill>
                  <a:schemeClr val="tx2"/>
                </a:solidFill>
                <a:latin typeface="Segoe Print" pitchFamily="2" charset="0"/>
              </a:rPr>
              <a:t>Sprint 4</a:t>
            </a:r>
          </a:p>
        </p:txBody>
      </p:sp>
      <p:sp>
        <p:nvSpPr>
          <p:cNvPr id="33" name="Line 35"/>
          <p:cNvSpPr>
            <a:spLocks noChangeShapeType="1"/>
          </p:cNvSpPr>
          <p:nvPr/>
        </p:nvSpPr>
        <p:spPr bwMode="auto">
          <a:xfrm>
            <a:off x="1859280" y="1634492"/>
            <a:ext cx="0" cy="283845"/>
          </a:xfrm>
          <a:prstGeom prst="line">
            <a:avLst/>
          </a:prstGeom>
          <a:ln w="25400">
            <a:headEnd/>
            <a:tailEnd type="triangle" w="med" len="med"/>
          </a:ln>
        </p:spPr>
        <p:style>
          <a:lnRef idx="1">
            <a:schemeClr val="dk1"/>
          </a:lnRef>
          <a:fillRef idx="0">
            <a:schemeClr val="dk1"/>
          </a:fillRef>
          <a:effectRef idx="0">
            <a:schemeClr val="dk1"/>
          </a:effectRef>
          <a:fontRef idx="minor">
            <a:schemeClr val="tx1"/>
          </a:fontRef>
        </p:style>
        <p:txBody>
          <a:bodyPr wrap="none" lIns="54860" tIns="27430" rIns="54860" bIns="27430" anchor="ctr"/>
          <a:lstStyle/>
          <a:p>
            <a:pPr>
              <a:defRPr/>
            </a:pPr>
            <a:endParaRPr lang="en-US" kern="0" dirty="0">
              <a:solidFill>
                <a:schemeClr val="tx2"/>
              </a:solidFill>
            </a:endParaRPr>
          </a:p>
        </p:txBody>
      </p:sp>
      <p:sp>
        <p:nvSpPr>
          <p:cNvPr id="34" name="Text Box 36"/>
          <p:cNvSpPr txBox="1">
            <a:spLocks noChangeArrowheads="1"/>
          </p:cNvSpPr>
          <p:nvPr/>
        </p:nvSpPr>
        <p:spPr bwMode="auto">
          <a:xfrm>
            <a:off x="1600200" y="1920240"/>
            <a:ext cx="806768" cy="178508"/>
          </a:xfrm>
          <a:prstGeom prst="rect">
            <a:avLst/>
          </a:prstGeom>
          <a:noFill/>
          <a:ln w="9525">
            <a:noFill/>
            <a:miter lim="800000"/>
            <a:headEnd/>
            <a:tailEnd/>
          </a:ln>
        </p:spPr>
        <p:txBody>
          <a:bodyPr lIns="54860" tIns="27430" rIns="54860" bIns="27430">
            <a:spAutoFit/>
          </a:bodyPr>
          <a:lstStyle/>
          <a:p>
            <a:pPr eaLnBrk="0" hangingPunct="0"/>
            <a:r>
              <a:rPr lang="en-US" sz="800" b="1" dirty="0">
                <a:solidFill>
                  <a:schemeClr val="tx2"/>
                </a:solidFill>
                <a:latin typeface="Segoe Print" pitchFamily="2" charset="0"/>
              </a:rPr>
              <a:t>Sprint 1</a:t>
            </a:r>
          </a:p>
        </p:txBody>
      </p:sp>
      <p:sp>
        <p:nvSpPr>
          <p:cNvPr id="35" name="Text Box 38"/>
          <p:cNvSpPr txBox="1">
            <a:spLocks noChangeArrowheads="1"/>
          </p:cNvSpPr>
          <p:nvPr/>
        </p:nvSpPr>
        <p:spPr bwMode="auto">
          <a:xfrm>
            <a:off x="307658" y="1234440"/>
            <a:ext cx="561022" cy="178508"/>
          </a:xfrm>
          <a:prstGeom prst="rect">
            <a:avLst/>
          </a:prstGeom>
          <a:noFill/>
          <a:ln w="9525">
            <a:noFill/>
            <a:miter lim="800000"/>
            <a:headEnd/>
            <a:tailEnd/>
          </a:ln>
        </p:spPr>
        <p:txBody>
          <a:bodyPr lIns="54860" tIns="27430" rIns="54860" bIns="27430">
            <a:spAutoFit/>
          </a:bodyPr>
          <a:lstStyle/>
          <a:p>
            <a:pPr eaLnBrk="0" hangingPunct="0"/>
            <a:r>
              <a:rPr lang="en-US" sz="800" b="1" dirty="0">
                <a:solidFill>
                  <a:schemeClr val="tx2"/>
                </a:solidFill>
              </a:rPr>
              <a:t>Initiation</a:t>
            </a:r>
          </a:p>
        </p:txBody>
      </p:sp>
      <p:sp>
        <p:nvSpPr>
          <p:cNvPr id="36" name="Text Box 39"/>
          <p:cNvSpPr txBox="1">
            <a:spLocks noChangeArrowheads="1"/>
          </p:cNvSpPr>
          <p:nvPr/>
        </p:nvSpPr>
        <p:spPr bwMode="auto">
          <a:xfrm>
            <a:off x="2095500" y="812801"/>
            <a:ext cx="1422399" cy="224673"/>
          </a:xfrm>
          <a:prstGeom prst="rect">
            <a:avLst/>
          </a:prstGeom>
          <a:noFill/>
          <a:ln w="9525">
            <a:noFill/>
            <a:miter lim="800000"/>
            <a:headEnd/>
            <a:tailEnd/>
          </a:ln>
        </p:spPr>
        <p:txBody>
          <a:bodyPr wrap="square" lIns="54860" tIns="27430" rIns="54860" bIns="27430">
            <a:spAutoFit/>
          </a:bodyPr>
          <a:lstStyle/>
          <a:p>
            <a:pPr eaLnBrk="0" hangingPunct="0"/>
            <a:r>
              <a:rPr lang="en-US" b="1" dirty="0" smtClean="0">
                <a:solidFill>
                  <a:schemeClr val="tx2"/>
                </a:solidFill>
                <a:latin typeface="+mj-lt"/>
              </a:rPr>
              <a:t>Release ( TDD + CI )</a:t>
            </a:r>
            <a:endParaRPr lang="en-US" b="1" dirty="0">
              <a:solidFill>
                <a:schemeClr val="tx2"/>
              </a:solidFill>
              <a:latin typeface="+mj-lt"/>
            </a:endParaRPr>
          </a:p>
        </p:txBody>
      </p:sp>
      <p:sp>
        <p:nvSpPr>
          <p:cNvPr id="37" name="AutoShape 40"/>
          <p:cNvSpPr>
            <a:spLocks noChangeArrowheads="1"/>
          </p:cNvSpPr>
          <p:nvPr/>
        </p:nvSpPr>
        <p:spPr bwMode="auto">
          <a:xfrm>
            <a:off x="137162" y="2743200"/>
            <a:ext cx="926783" cy="960120"/>
          </a:xfrm>
          <a:prstGeom prst="wedgeRectCallout">
            <a:avLst>
              <a:gd name="adj1" fmla="val -24921"/>
              <a:gd name="adj2" fmla="val -167407"/>
            </a:avLst>
          </a:prstGeom>
          <a:ln>
            <a:headEnd/>
            <a:tailEnd/>
          </a:ln>
        </p:spPr>
        <p:style>
          <a:lnRef idx="3">
            <a:schemeClr val="lt1"/>
          </a:lnRef>
          <a:fillRef idx="1">
            <a:schemeClr val="accent3"/>
          </a:fillRef>
          <a:effectRef idx="1">
            <a:schemeClr val="accent3"/>
          </a:effectRef>
          <a:fontRef idx="minor">
            <a:schemeClr val="lt1"/>
          </a:fontRef>
        </p:style>
        <p:txBody>
          <a:bodyPr wrap="square" lIns="54860" tIns="27430" rIns="54860" bIns="27430" anchor="ctr"/>
          <a:lstStyle/>
          <a:p>
            <a:pPr eaLnBrk="0" hangingPunct="0">
              <a:defRPr/>
            </a:pPr>
            <a:r>
              <a:rPr lang="en-US" sz="800" b="1" u="sng" kern="0" dirty="0">
                <a:solidFill>
                  <a:schemeClr val="tx2"/>
                </a:solidFill>
                <a:latin typeface="Trebuchet MS" pitchFamily="34" charset="0"/>
              </a:rPr>
              <a:t>Focus on:</a:t>
            </a:r>
          </a:p>
          <a:p>
            <a:pPr eaLnBrk="0" hangingPunct="0">
              <a:buFontTx/>
              <a:buChar char="•"/>
              <a:defRPr/>
            </a:pPr>
            <a:r>
              <a:rPr lang="en-US" sz="800" kern="0" dirty="0">
                <a:solidFill>
                  <a:schemeClr val="tx2"/>
                </a:solidFill>
                <a:latin typeface="Trebuchet MS" pitchFamily="34" charset="0"/>
              </a:rPr>
              <a:t>Business Vision</a:t>
            </a:r>
          </a:p>
          <a:p>
            <a:pPr eaLnBrk="0" hangingPunct="0">
              <a:buFontTx/>
              <a:buChar char="•"/>
              <a:defRPr/>
            </a:pPr>
            <a:r>
              <a:rPr lang="en-US" sz="800" kern="0" dirty="0">
                <a:solidFill>
                  <a:schemeClr val="tx2"/>
                </a:solidFill>
                <a:latin typeface="Trebuchet MS" pitchFamily="34" charset="0"/>
              </a:rPr>
              <a:t>System Study</a:t>
            </a:r>
          </a:p>
          <a:p>
            <a:pPr eaLnBrk="0" hangingPunct="0">
              <a:buFontTx/>
              <a:buChar char="•"/>
              <a:defRPr/>
            </a:pPr>
            <a:r>
              <a:rPr lang="en-US" sz="800" kern="0" dirty="0">
                <a:solidFill>
                  <a:schemeClr val="tx2"/>
                </a:solidFill>
                <a:latin typeface="Trebuchet MS" pitchFamily="34" charset="0"/>
              </a:rPr>
              <a:t>Requirements</a:t>
            </a:r>
          </a:p>
          <a:p>
            <a:pPr eaLnBrk="0" hangingPunct="0">
              <a:buFontTx/>
              <a:buChar char="•"/>
              <a:defRPr/>
            </a:pPr>
            <a:r>
              <a:rPr lang="en-US" sz="800" kern="0" dirty="0">
                <a:solidFill>
                  <a:schemeClr val="tx2"/>
                </a:solidFill>
                <a:latin typeface="Trebuchet MS" pitchFamily="34" charset="0"/>
              </a:rPr>
              <a:t>Process and Infrastructure Setup</a:t>
            </a:r>
          </a:p>
        </p:txBody>
      </p:sp>
      <p:sp>
        <p:nvSpPr>
          <p:cNvPr id="38" name="TextBox 37"/>
          <p:cNvSpPr txBox="1"/>
          <p:nvPr/>
        </p:nvSpPr>
        <p:spPr>
          <a:xfrm>
            <a:off x="2194560" y="3291840"/>
            <a:ext cx="2926080" cy="424732"/>
          </a:xfrm>
          <a:prstGeom prst="rect">
            <a:avLst/>
          </a:prstGeom>
          <a:noFill/>
        </p:spPr>
        <p:txBody>
          <a:bodyPr wrap="square" lIns="54860" tIns="27430" rIns="54860" bIns="27430" rtlCol="0">
            <a:spAutoFit/>
          </a:bodyPr>
          <a:lstStyle/>
          <a:p>
            <a:pPr>
              <a:buFont typeface="Arial" pitchFamily="34" charset="0"/>
              <a:buChar char="•"/>
            </a:pPr>
            <a:r>
              <a:rPr lang="en-US" sz="800" dirty="0">
                <a:solidFill>
                  <a:schemeClr val="tx2"/>
                </a:solidFill>
                <a:latin typeface="Segoe Print" pitchFamily="2" charset="0"/>
              </a:rPr>
              <a:t>User Interface Prototyping</a:t>
            </a:r>
          </a:p>
          <a:p>
            <a:pPr>
              <a:buFont typeface="Arial" pitchFamily="34" charset="0"/>
              <a:buChar char="•"/>
            </a:pPr>
            <a:r>
              <a:rPr lang="en-US" sz="800" dirty="0">
                <a:solidFill>
                  <a:schemeClr val="tx2"/>
                </a:solidFill>
                <a:latin typeface="Segoe Print" pitchFamily="2" charset="0"/>
              </a:rPr>
              <a:t>Technology Evaluation</a:t>
            </a:r>
          </a:p>
          <a:p>
            <a:pPr>
              <a:buFont typeface="Arial" pitchFamily="34" charset="0"/>
              <a:buChar char="•"/>
            </a:pPr>
            <a:r>
              <a:rPr lang="en-US" sz="800" dirty="0">
                <a:solidFill>
                  <a:schemeClr val="tx2"/>
                </a:solidFill>
                <a:latin typeface="Segoe Print" pitchFamily="2" charset="0"/>
              </a:rPr>
              <a:t>Proof-of-concept for risky design decisions (SPIKE)</a:t>
            </a:r>
          </a:p>
        </p:txBody>
      </p:sp>
      <p:sp>
        <p:nvSpPr>
          <p:cNvPr id="39" name="TextBox 38"/>
          <p:cNvSpPr txBox="1"/>
          <p:nvPr/>
        </p:nvSpPr>
        <p:spPr>
          <a:xfrm>
            <a:off x="0" y="564387"/>
            <a:ext cx="2662798" cy="350865"/>
          </a:xfrm>
          <a:prstGeom prst="rect">
            <a:avLst/>
          </a:prstGeom>
          <a:noFill/>
        </p:spPr>
        <p:txBody>
          <a:bodyPr wrap="square" lIns="54860" tIns="27430" rIns="54860" bIns="27430" rtlCol="0">
            <a:spAutoFit/>
          </a:bodyPr>
          <a:lstStyle/>
          <a:p>
            <a:r>
              <a:rPr lang="en-US" sz="1900" b="1" dirty="0">
                <a:ln w="900" cmpd="sng">
                  <a:solidFill>
                    <a:schemeClr val="accent1">
                      <a:satMod val="190000"/>
                      <a:alpha val="55000"/>
                    </a:schemeClr>
                  </a:solidFill>
                  <a:prstDash val="solid"/>
                </a:ln>
                <a:solidFill>
                  <a:schemeClr val="tx2"/>
                </a:solidFill>
                <a:effectLst>
                  <a:outerShdw blurRad="38100" dist="38100" dir="2700000" algn="tl">
                    <a:srgbClr val="000000">
                      <a:alpha val="43137"/>
                    </a:srgbClr>
                  </a:outerShdw>
                </a:effectLst>
                <a:latin typeface="Segoe Print" pitchFamily="2" charset="0"/>
              </a:rPr>
              <a:t>Quick Snapshot</a:t>
            </a:r>
          </a:p>
        </p:txBody>
      </p:sp>
      <p:sp>
        <p:nvSpPr>
          <p:cNvPr id="40" name="Title 1"/>
          <p:cNvSpPr txBox="1">
            <a:spLocks/>
          </p:cNvSpPr>
          <p:nvPr/>
        </p:nvSpPr>
        <p:spPr>
          <a:xfrm>
            <a:off x="1" y="38148"/>
            <a:ext cx="7315200" cy="622252"/>
          </a:xfrm>
          <a:prstGeom prst="rect">
            <a:avLst/>
          </a:prstGeom>
        </p:spPr>
        <p:txBody>
          <a:bodyPr lIns="54860" tIns="27430" rIns="54860" bIns="27430"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a:solidFill>
                  <a:schemeClr val="tx2"/>
                </a:solidFill>
              </a:rPr>
              <a:t>Methodology</a:t>
            </a:r>
          </a:p>
        </p:txBody>
      </p:sp>
      <p:sp>
        <p:nvSpPr>
          <p:cNvPr id="41" name="Rectangle 40"/>
          <p:cNvSpPr/>
          <p:nvPr/>
        </p:nvSpPr>
        <p:spPr>
          <a:xfrm>
            <a:off x="5616282" y="749300"/>
            <a:ext cx="1602380" cy="3365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0" tIns="27430" rIns="54860" bIns="27430" rtlCol="0" anchor="t"/>
          <a:lstStyle/>
          <a:p>
            <a:pPr>
              <a:lnSpc>
                <a:spcPct val="150000"/>
              </a:lnSpc>
            </a:pPr>
            <a:r>
              <a:rPr lang="en-US" sz="1000" b="1"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latin typeface="+mj-lt"/>
              </a:rPr>
              <a:t>Project Management Tools:</a:t>
            </a:r>
          </a:p>
          <a:p>
            <a:pPr marL="171436" indent="-171436">
              <a:lnSpc>
                <a:spcPct val="150000"/>
              </a:lnSpc>
              <a:buFont typeface="Arial" pitchFamily="34" charset="0"/>
              <a:buChar char="•"/>
            </a:pPr>
            <a:r>
              <a:rPr lang="en-US" sz="700" dirty="0" err="1">
                <a:solidFill>
                  <a:schemeClr val="tx2"/>
                </a:solidFill>
                <a:latin typeface="Segoe Print" pitchFamily="2" charset="0"/>
              </a:rPr>
              <a:t>Redmine</a:t>
            </a:r>
            <a:endParaRPr lang="en-US" sz="700" dirty="0">
              <a:solidFill>
                <a:schemeClr val="tx2"/>
              </a:solidFill>
              <a:latin typeface="Segoe Print" pitchFamily="2" charset="0"/>
            </a:endParaRPr>
          </a:p>
          <a:p>
            <a:pPr marL="171436" indent="-171436">
              <a:lnSpc>
                <a:spcPct val="150000"/>
              </a:lnSpc>
              <a:buFont typeface="Arial" pitchFamily="34" charset="0"/>
              <a:buChar char="•"/>
            </a:pPr>
            <a:r>
              <a:rPr lang="en-US" sz="700" dirty="0" err="1">
                <a:solidFill>
                  <a:schemeClr val="tx2"/>
                </a:solidFill>
                <a:latin typeface="Segoe Print" pitchFamily="2" charset="0"/>
              </a:rPr>
              <a:t>Jira</a:t>
            </a:r>
            <a:r>
              <a:rPr lang="en-US" sz="700" dirty="0">
                <a:solidFill>
                  <a:schemeClr val="tx2"/>
                </a:solidFill>
                <a:latin typeface="Segoe Print" pitchFamily="2" charset="0"/>
              </a:rPr>
              <a:t>/ </a:t>
            </a:r>
            <a:r>
              <a:rPr lang="en-US" sz="700" dirty="0" err="1">
                <a:solidFill>
                  <a:schemeClr val="tx2"/>
                </a:solidFill>
                <a:latin typeface="Segoe Print" pitchFamily="2" charset="0"/>
              </a:rPr>
              <a:t>Trac</a:t>
            </a:r>
            <a:endParaRPr lang="en-US" sz="700" dirty="0">
              <a:solidFill>
                <a:schemeClr val="tx2"/>
              </a:solidFill>
              <a:latin typeface="Segoe Print" pitchFamily="2" charset="0"/>
            </a:endParaRPr>
          </a:p>
          <a:p>
            <a:pPr marL="171436" indent="-171436">
              <a:lnSpc>
                <a:spcPct val="150000"/>
              </a:lnSpc>
              <a:buFont typeface="Arial" pitchFamily="34" charset="0"/>
              <a:buChar char="•"/>
            </a:pPr>
            <a:r>
              <a:rPr lang="en-US" sz="700" dirty="0" err="1">
                <a:solidFill>
                  <a:schemeClr val="tx2"/>
                </a:solidFill>
                <a:latin typeface="Segoe Print" pitchFamily="2" charset="0"/>
              </a:rPr>
              <a:t>RallyDev</a:t>
            </a:r>
            <a:endParaRPr lang="en-US" sz="700" dirty="0">
              <a:solidFill>
                <a:schemeClr val="tx2"/>
              </a:solidFill>
              <a:latin typeface="Segoe Print" pitchFamily="2" charset="0"/>
            </a:endParaRPr>
          </a:p>
          <a:p>
            <a:pPr>
              <a:lnSpc>
                <a:spcPct val="150000"/>
              </a:lnSpc>
            </a:pPr>
            <a:r>
              <a:rPr lang="en-US" sz="1000" b="1" dirty="0" smtClean="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latin typeface="+mj-lt"/>
              </a:rPr>
              <a:t>QA </a:t>
            </a:r>
            <a:r>
              <a:rPr lang="en-US" sz="1000" b="1"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latin typeface="+mj-lt"/>
              </a:rPr>
              <a:t>Tools:</a:t>
            </a:r>
          </a:p>
          <a:p>
            <a:pPr marL="171436" indent="-171436">
              <a:lnSpc>
                <a:spcPct val="150000"/>
              </a:lnSpc>
              <a:buFont typeface="Arial" pitchFamily="34" charset="0"/>
              <a:buChar char="•"/>
            </a:pPr>
            <a:r>
              <a:rPr lang="en-US" sz="700" dirty="0">
                <a:solidFill>
                  <a:schemeClr val="tx2"/>
                </a:solidFill>
                <a:latin typeface="Segoe Print" pitchFamily="2" charset="0"/>
              </a:rPr>
              <a:t>Selenium</a:t>
            </a:r>
          </a:p>
          <a:p>
            <a:pPr marL="171436" indent="-171436">
              <a:lnSpc>
                <a:spcPct val="150000"/>
              </a:lnSpc>
              <a:buFont typeface="Arial" pitchFamily="34" charset="0"/>
              <a:buChar char="•"/>
            </a:pPr>
            <a:r>
              <a:rPr lang="en-US" sz="700" dirty="0" err="1" smtClean="0">
                <a:solidFill>
                  <a:schemeClr val="tx2"/>
                </a:solidFill>
                <a:latin typeface="Segoe Print" pitchFamily="2" charset="0"/>
              </a:rPr>
              <a:t>JMeter</a:t>
            </a:r>
            <a:endParaRPr lang="en-US" sz="700" dirty="0" smtClean="0">
              <a:solidFill>
                <a:schemeClr val="tx2"/>
              </a:solidFill>
              <a:latin typeface="Segoe Print" pitchFamily="2" charset="0"/>
            </a:endParaRPr>
          </a:p>
          <a:p>
            <a:pPr marL="171436" indent="-171436">
              <a:lnSpc>
                <a:spcPct val="150000"/>
              </a:lnSpc>
              <a:buFont typeface="Arial" pitchFamily="34" charset="0"/>
              <a:buChar char="•"/>
            </a:pPr>
            <a:r>
              <a:rPr lang="en-US" sz="700" dirty="0" smtClean="0">
                <a:solidFill>
                  <a:schemeClr val="tx2"/>
                </a:solidFill>
                <a:latin typeface="Segoe Print" pitchFamily="2" charset="0"/>
              </a:rPr>
              <a:t>Soap UI</a:t>
            </a:r>
            <a:endParaRPr lang="en-US" sz="1000" dirty="0">
              <a:solidFill>
                <a:schemeClr val="tx2"/>
              </a:solidFill>
              <a:latin typeface="Segoe Print" pitchFamily="2" charset="0"/>
            </a:endParaRPr>
          </a:p>
          <a:p>
            <a:pPr>
              <a:lnSpc>
                <a:spcPct val="150000"/>
              </a:lnSpc>
            </a:pPr>
            <a:r>
              <a:rPr lang="en-US" sz="1000" b="1"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latin typeface="+mj-lt"/>
              </a:rPr>
              <a:t>Deployment Tools:</a:t>
            </a:r>
          </a:p>
          <a:p>
            <a:pPr marL="171436" indent="-171436">
              <a:lnSpc>
                <a:spcPct val="150000"/>
              </a:lnSpc>
              <a:buFont typeface="Arial" pitchFamily="34" charset="0"/>
              <a:buChar char="•"/>
            </a:pPr>
            <a:r>
              <a:rPr lang="en-US" sz="700" dirty="0" smtClean="0">
                <a:solidFill>
                  <a:schemeClr val="tx2"/>
                </a:solidFill>
                <a:latin typeface="Segoe Print" pitchFamily="2" charset="0"/>
              </a:rPr>
              <a:t>Jenkins</a:t>
            </a:r>
            <a:endParaRPr lang="en-US" sz="700" dirty="0">
              <a:solidFill>
                <a:schemeClr val="tx2"/>
              </a:solidFill>
              <a:latin typeface="Segoe Print" pitchFamily="2" charset="0"/>
            </a:endParaRPr>
          </a:p>
          <a:p>
            <a:pPr marL="171436" indent="-171436">
              <a:lnSpc>
                <a:spcPct val="150000"/>
              </a:lnSpc>
              <a:buFont typeface="Arial" pitchFamily="34" charset="0"/>
              <a:buChar char="•"/>
            </a:pPr>
            <a:r>
              <a:rPr lang="en-US" sz="700" dirty="0">
                <a:solidFill>
                  <a:schemeClr val="tx2"/>
                </a:solidFill>
                <a:latin typeface="Segoe Print" pitchFamily="2" charset="0"/>
              </a:rPr>
              <a:t>Emma/ </a:t>
            </a:r>
            <a:r>
              <a:rPr lang="en-US" sz="700" dirty="0" err="1">
                <a:solidFill>
                  <a:schemeClr val="tx2"/>
                </a:solidFill>
                <a:latin typeface="Segoe Print" pitchFamily="2" charset="0"/>
              </a:rPr>
              <a:t>Cobetura</a:t>
            </a:r>
            <a:endParaRPr lang="en-US" sz="700" dirty="0">
              <a:solidFill>
                <a:schemeClr val="tx2"/>
              </a:solidFill>
              <a:latin typeface="Segoe Print" pitchFamily="2" charset="0"/>
            </a:endParaRPr>
          </a:p>
          <a:p>
            <a:pPr>
              <a:lnSpc>
                <a:spcPct val="150000"/>
              </a:lnSpc>
            </a:pPr>
            <a:r>
              <a:rPr lang="en-US" sz="1000" b="1"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latin typeface="+mj-lt"/>
              </a:rPr>
              <a:t>Build Automation:</a:t>
            </a:r>
          </a:p>
          <a:p>
            <a:pPr marL="171436" indent="-171436">
              <a:lnSpc>
                <a:spcPct val="150000"/>
              </a:lnSpc>
              <a:buFont typeface="Arial" pitchFamily="34" charset="0"/>
              <a:buChar char="•"/>
            </a:pPr>
            <a:r>
              <a:rPr lang="en-US" sz="700" dirty="0">
                <a:solidFill>
                  <a:schemeClr val="tx2"/>
                </a:solidFill>
                <a:latin typeface="Segoe Print" pitchFamily="2" charset="0"/>
              </a:rPr>
              <a:t>CC.NET</a:t>
            </a:r>
          </a:p>
          <a:p>
            <a:pPr marL="171436" indent="-171436">
              <a:lnSpc>
                <a:spcPct val="150000"/>
              </a:lnSpc>
              <a:buFont typeface="Arial" pitchFamily="34" charset="0"/>
              <a:buChar char="•"/>
            </a:pPr>
            <a:r>
              <a:rPr lang="en-US" sz="700" dirty="0" smtClean="0">
                <a:solidFill>
                  <a:schemeClr val="tx2"/>
                </a:solidFill>
                <a:latin typeface="Segoe Print" pitchFamily="2" charset="0"/>
              </a:rPr>
              <a:t>Maven</a:t>
            </a:r>
          </a:p>
          <a:p>
            <a:pPr marL="171436" indent="-171436">
              <a:lnSpc>
                <a:spcPct val="150000"/>
              </a:lnSpc>
              <a:buFont typeface="Arial" pitchFamily="34" charset="0"/>
              <a:buChar char="•"/>
            </a:pPr>
            <a:r>
              <a:rPr lang="en-US" sz="700" dirty="0" smtClean="0">
                <a:solidFill>
                  <a:schemeClr val="tx2"/>
                </a:solidFill>
                <a:latin typeface="Segoe Print" pitchFamily="2" charset="0"/>
              </a:rPr>
              <a:t>Sonar</a:t>
            </a:r>
          </a:p>
          <a:p>
            <a:pPr>
              <a:lnSpc>
                <a:spcPct val="150000"/>
              </a:lnSpc>
            </a:pPr>
            <a:r>
              <a:rPr lang="en-US" sz="1000" b="1" dirty="0" smtClean="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latin typeface="+mj-lt"/>
              </a:rPr>
              <a:t>Documentation:</a:t>
            </a:r>
            <a:endParaRPr lang="en-US" sz="1000" b="1"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latin typeface="+mj-lt"/>
            </a:endParaRPr>
          </a:p>
          <a:p>
            <a:pPr marL="171436" indent="-171436">
              <a:lnSpc>
                <a:spcPct val="150000"/>
              </a:lnSpc>
              <a:buFont typeface="Arial" pitchFamily="34" charset="0"/>
              <a:buChar char="•"/>
            </a:pPr>
            <a:r>
              <a:rPr lang="en-US" sz="700" dirty="0">
                <a:solidFill>
                  <a:schemeClr val="tx2"/>
                </a:solidFill>
                <a:latin typeface="Segoe Print" pitchFamily="2" charset="0"/>
              </a:rPr>
              <a:t>Wiki</a:t>
            </a:r>
          </a:p>
          <a:p>
            <a:pPr marL="171436" indent="-171436">
              <a:lnSpc>
                <a:spcPct val="150000"/>
              </a:lnSpc>
              <a:buFont typeface="Arial" pitchFamily="34" charset="0"/>
              <a:buChar char="•"/>
            </a:pPr>
            <a:r>
              <a:rPr lang="en-US" sz="700" dirty="0" smtClean="0">
                <a:solidFill>
                  <a:schemeClr val="tx2"/>
                </a:solidFill>
                <a:latin typeface="Segoe Print" pitchFamily="2" charset="0"/>
              </a:rPr>
              <a:t>Confluence</a:t>
            </a:r>
            <a:endParaRPr lang="en-US" sz="700" dirty="0">
              <a:solidFill>
                <a:schemeClr val="tx2"/>
              </a:solidFill>
              <a:latin typeface="Segoe Print" pitchFamily="2" charset="0"/>
            </a:endParaRPr>
          </a:p>
          <a:p>
            <a:pPr marL="171436" indent="-171436">
              <a:lnSpc>
                <a:spcPct val="150000"/>
              </a:lnSpc>
              <a:buFont typeface="Arial" pitchFamily="34" charset="0"/>
              <a:buChar char="•"/>
            </a:pPr>
            <a:endParaRPr lang="en-US" sz="700" dirty="0" smtClean="0">
              <a:solidFill>
                <a:schemeClr val="tx2"/>
              </a:solidFill>
              <a:latin typeface="Segoe Print" pitchFamily="2" charset="0"/>
            </a:endParaRPr>
          </a:p>
          <a:p>
            <a:pPr marL="171436" indent="-171436">
              <a:lnSpc>
                <a:spcPct val="150000"/>
              </a:lnSpc>
              <a:buFont typeface="Arial" pitchFamily="34" charset="0"/>
              <a:buChar char="•"/>
            </a:pPr>
            <a:endParaRPr lang="en-US" sz="700" dirty="0">
              <a:solidFill>
                <a:schemeClr val="tx2"/>
              </a:solidFill>
              <a:latin typeface="Segoe Print" pitchFamily="2" charset="0"/>
            </a:endParaRPr>
          </a:p>
        </p:txBody>
      </p:sp>
      <p:cxnSp>
        <p:nvCxnSpPr>
          <p:cNvPr id="42" name="Straight Connector 41"/>
          <p:cNvCxnSpPr/>
          <p:nvPr/>
        </p:nvCxnSpPr>
        <p:spPr>
          <a:xfrm>
            <a:off x="5460697" y="950964"/>
            <a:ext cx="0" cy="3084564"/>
          </a:xfrm>
          <a:prstGeom prst="line">
            <a:avLst/>
          </a:prstGeom>
          <a:ln w="6350" cmpd="sng"/>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83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4052829994"/>
              </p:ext>
            </p:extLst>
          </p:nvPr>
        </p:nvGraphicFramePr>
        <p:xfrm>
          <a:off x="247275" y="270459"/>
          <a:ext cx="6803924" cy="4485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2" descr="http://www.publicspeakinginternational.com/Portals/124879/images/team%27s%20impact%201.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436338" y="2839858"/>
            <a:ext cx="1878862" cy="1274942"/>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0" y="440140"/>
            <a:ext cx="3124199" cy="1474385"/>
            <a:chOff x="6080684" y="1699422"/>
            <a:chExt cx="5206998" cy="2457308"/>
          </a:xfrm>
        </p:grpSpPr>
        <p:sp>
          <p:nvSpPr>
            <p:cNvPr id="5" name="Content Placeholder 2"/>
            <p:cNvSpPr txBox="1">
              <a:spLocks/>
            </p:cNvSpPr>
            <p:nvPr/>
          </p:nvSpPr>
          <p:spPr>
            <a:xfrm>
              <a:off x="6749884" y="1739875"/>
              <a:ext cx="4537798" cy="2416855"/>
            </a:xfrm>
            <a:prstGeom prst="rect">
              <a:avLst/>
            </a:prstGeom>
          </p:spPr>
          <p:txBody>
            <a:bodyPr>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bg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bg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bg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bg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bg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lnSpc>
                  <a:spcPct val="150000"/>
                </a:lnSpc>
                <a:buNone/>
              </a:pPr>
              <a:r>
                <a:rPr lang="en-US" sz="700" b="1" dirty="0">
                  <a:ln w="900" cmpd="sng">
                    <a:solidFill>
                      <a:schemeClr val="accent1">
                        <a:satMod val="190000"/>
                        <a:alpha val="55000"/>
                      </a:schemeClr>
                    </a:solidFill>
                    <a:prstDash val="solid"/>
                  </a:ln>
                  <a:solidFill>
                    <a:schemeClr val="tx2"/>
                  </a:solidFill>
                  <a:effectLst>
                    <a:innerShdw blurRad="101600" dist="76200" dir="5400000">
                      <a:schemeClr val="accent1">
                        <a:satMod val="190000"/>
                        <a:tint val="100000"/>
                        <a:alpha val="74000"/>
                      </a:schemeClr>
                    </a:innerShdw>
                  </a:effectLst>
                  <a:latin typeface="Helvetica Neue"/>
                  <a:cs typeface="Helvetica Neue"/>
                </a:rPr>
                <a:t>Monthly Management Reviews</a:t>
              </a:r>
            </a:p>
            <a:p>
              <a:pPr marL="171436" lvl="1" indent="-171436">
                <a:lnSpc>
                  <a:spcPct val="150000"/>
                </a:lnSpc>
                <a:spcBef>
                  <a:spcPts val="0"/>
                </a:spcBef>
                <a:buFont typeface="Wingdings" pitchFamily="2" charset="2"/>
                <a:buChar char="ü"/>
              </a:pPr>
              <a:r>
                <a:rPr lang="en-US" sz="600" dirty="0">
                  <a:solidFill>
                    <a:schemeClr val="tx2"/>
                  </a:solidFill>
                  <a:latin typeface="Helvetica Neue"/>
                  <a:cs typeface="Helvetica Neue"/>
                </a:rPr>
                <a:t>Metrics</a:t>
              </a:r>
            </a:p>
            <a:p>
              <a:pPr marL="171436" lvl="1" indent="-171436">
                <a:lnSpc>
                  <a:spcPct val="150000"/>
                </a:lnSpc>
                <a:spcBef>
                  <a:spcPts val="0"/>
                </a:spcBef>
                <a:buFont typeface="Wingdings" pitchFamily="2" charset="2"/>
                <a:buChar char="ü"/>
              </a:pPr>
              <a:r>
                <a:rPr lang="en-US" sz="600" dirty="0">
                  <a:solidFill>
                    <a:schemeClr val="tx2"/>
                  </a:solidFill>
                  <a:latin typeface="Helvetica Neue"/>
                  <a:cs typeface="Helvetica Neue"/>
                </a:rPr>
                <a:t>Best Practices</a:t>
              </a:r>
            </a:p>
            <a:p>
              <a:pPr marL="171436" lvl="1" indent="-171436">
                <a:lnSpc>
                  <a:spcPct val="150000"/>
                </a:lnSpc>
                <a:spcBef>
                  <a:spcPts val="0"/>
                </a:spcBef>
                <a:buFont typeface="Wingdings" pitchFamily="2" charset="2"/>
                <a:buChar char="ü"/>
              </a:pPr>
              <a:r>
                <a:rPr lang="en-US" sz="600" dirty="0">
                  <a:solidFill>
                    <a:schemeClr val="tx2"/>
                  </a:solidFill>
                  <a:latin typeface="Helvetica Neue"/>
                  <a:cs typeface="Helvetica Neue"/>
                </a:rPr>
                <a:t>Execution Discipline</a:t>
              </a:r>
            </a:p>
            <a:p>
              <a:pPr marL="171436" lvl="1" indent="-171436">
                <a:lnSpc>
                  <a:spcPct val="150000"/>
                </a:lnSpc>
                <a:spcBef>
                  <a:spcPts val="0"/>
                </a:spcBef>
                <a:buFont typeface="Wingdings" pitchFamily="2" charset="2"/>
                <a:buChar char="ü"/>
              </a:pPr>
              <a:r>
                <a:rPr lang="en-US" sz="600" dirty="0">
                  <a:solidFill>
                    <a:schemeClr val="tx2"/>
                  </a:solidFill>
                  <a:latin typeface="Helvetica Neue"/>
                  <a:cs typeface="Helvetica Neue"/>
                </a:rPr>
                <a:t>Deliverable Reviews</a:t>
              </a:r>
            </a:p>
            <a:p>
              <a:pPr marL="0" indent="0">
                <a:lnSpc>
                  <a:spcPct val="150000"/>
                </a:lnSpc>
                <a:buNone/>
              </a:pPr>
              <a:r>
                <a:rPr lang="en-US" sz="700" b="1" dirty="0">
                  <a:ln w="900" cmpd="sng">
                    <a:solidFill>
                      <a:schemeClr val="accent1">
                        <a:satMod val="190000"/>
                        <a:alpha val="55000"/>
                      </a:schemeClr>
                    </a:solidFill>
                    <a:prstDash val="solid"/>
                  </a:ln>
                  <a:solidFill>
                    <a:schemeClr val="tx2"/>
                  </a:solidFill>
                  <a:latin typeface="Helvetica Neue"/>
                  <a:cs typeface="Helvetica Neue"/>
                </a:rPr>
                <a:t>Quarterly Management Reviews</a:t>
              </a:r>
            </a:p>
            <a:p>
              <a:pPr marL="171436" lvl="1" indent="-171436">
                <a:lnSpc>
                  <a:spcPct val="150000"/>
                </a:lnSpc>
                <a:spcBef>
                  <a:spcPts val="0"/>
                </a:spcBef>
                <a:buFont typeface="Wingdings" pitchFamily="2" charset="2"/>
                <a:buChar char="ü"/>
              </a:pPr>
              <a:r>
                <a:rPr lang="en-US" sz="600" dirty="0">
                  <a:solidFill>
                    <a:schemeClr val="tx2"/>
                  </a:solidFill>
                  <a:latin typeface="Helvetica Neue"/>
                  <a:cs typeface="Helvetica Neue"/>
                </a:rPr>
                <a:t>Areas of strength, Areas to Improve</a:t>
              </a:r>
            </a:p>
            <a:p>
              <a:pPr marL="171436" lvl="1" indent="-171436">
                <a:lnSpc>
                  <a:spcPct val="150000"/>
                </a:lnSpc>
                <a:spcBef>
                  <a:spcPts val="0"/>
                </a:spcBef>
                <a:buFont typeface="Wingdings" pitchFamily="2" charset="2"/>
                <a:buChar char="ü"/>
              </a:pPr>
              <a:r>
                <a:rPr lang="en-US" sz="600" dirty="0">
                  <a:solidFill>
                    <a:schemeClr val="tx2"/>
                  </a:solidFill>
                  <a:latin typeface="Helvetica Neue"/>
                  <a:cs typeface="Helvetica Neue"/>
                </a:rPr>
                <a:t>Corrective and Preventive Actions for Areas of Concern</a:t>
              </a:r>
            </a:p>
            <a:p>
              <a:pPr marL="171436" lvl="1" indent="-171436">
                <a:lnSpc>
                  <a:spcPct val="150000"/>
                </a:lnSpc>
                <a:spcBef>
                  <a:spcPts val="0"/>
                </a:spcBef>
                <a:buFont typeface="Wingdings" pitchFamily="2" charset="2"/>
                <a:buChar char="ü"/>
              </a:pPr>
              <a:r>
                <a:rPr lang="en-US" sz="600" dirty="0">
                  <a:solidFill>
                    <a:schemeClr val="tx2"/>
                  </a:solidFill>
                  <a:latin typeface="Helvetica Neue"/>
                  <a:cs typeface="Helvetica Neue"/>
                </a:rPr>
                <a:t>Address areas of concern and reinforce areas of strength</a:t>
              </a:r>
            </a:p>
          </p:txBody>
        </p:sp>
        <p:pic>
          <p:nvPicPr>
            <p:cNvPr id="6" name="Picture 4" descr="http://awsassets.panda.org/img/original/lc_icon_governance_150px.png"/>
            <p:cNvPicPr>
              <a:picLocks noChangeAspect="1" noChangeArrowheads="1"/>
            </p:cNvPicPr>
            <p:nvPr/>
          </p:nvPicPr>
          <p:blipFill>
            <a:blip r:embed="rId8"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080684" y="1699422"/>
              <a:ext cx="678856" cy="6622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clker.com/cliparts/e/e/2/5/11949858391332901534government_icon_-_symbo_01.svg.med.png"/>
            <p:cNvPicPr>
              <a:picLocks noChangeAspect="1" noChangeArrowheads="1"/>
            </p:cNvPicPr>
            <p:nvPr/>
          </p:nvPicPr>
          <p:blipFill>
            <a:blip r:embed="rId9"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809827" y="2299548"/>
              <a:ext cx="1160712" cy="7592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awsassets.panda.org/img/original/lc_icon_governance_150px.png"/>
            <p:cNvPicPr>
              <a:picLocks noChangeAspect="1" noChangeArrowheads="1"/>
            </p:cNvPicPr>
            <p:nvPr/>
          </p:nvPicPr>
          <p:blipFill>
            <a:blip r:embed="rId8"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080684" y="3023799"/>
              <a:ext cx="678856" cy="66229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itle 1"/>
          <p:cNvSpPr txBox="1">
            <a:spLocks/>
          </p:cNvSpPr>
          <p:nvPr/>
        </p:nvSpPr>
        <p:spPr>
          <a:xfrm>
            <a:off x="0" y="17961"/>
            <a:ext cx="7315200" cy="500268"/>
          </a:xfrm>
          <a:prstGeom prst="rect">
            <a:avLst/>
          </a:prstGeom>
        </p:spPr>
        <p:txBody>
          <a:bodyPr lIns="54860" tIns="27430" rIns="54860" bIns="27430"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Communication Model</a:t>
            </a:r>
            <a:endParaRPr lang="en-US" sz="2800" b="1" dirty="0">
              <a:solidFill>
                <a:schemeClr val="tx2"/>
              </a:solidFill>
            </a:endParaRPr>
          </a:p>
        </p:txBody>
      </p:sp>
    </p:spTree>
    <p:extLst>
      <p:ext uri="{BB962C8B-B14F-4D97-AF65-F5344CB8AC3E}">
        <p14:creationId xmlns:p14="http://schemas.microsoft.com/office/powerpoint/2010/main" val="18055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757827" y="839623"/>
            <a:ext cx="6053871" cy="3160103"/>
            <a:chOff x="744999" y="333545"/>
            <a:chExt cx="6053871" cy="3160103"/>
          </a:xfrm>
        </p:grpSpPr>
        <p:sp>
          <p:nvSpPr>
            <p:cNvPr id="34" name="Rounded Rectangle 33"/>
            <p:cNvSpPr/>
            <p:nvPr/>
          </p:nvSpPr>
          <p:spPr>
            <a:xfrm>
              <a:off x="3404148" y="1627618"/>
              <a:ext cx="2632320" cy="1866030"/>
            </a:xfrm>
            <a:prstGeom prst="roundRect">
              <a:avLst/>
            </a:prstGeom>
            <a:solidFill>
              <a:sysClr val="window" lastClr="FFFFFF"/>
            </a:solidFill>
            <a:ln w="3175" cap="flat" cmpd="sng" algn="ctr">
              <a:solidFill>
                <a:srgbClr val="663366">
                  <a:shade val="50000"/>
                </a:srgbClr>
              </a:solidFill>
              <a:prstDash val="sysDot"/>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70C0"/>
                  </a:solidFill>
                  <a:effectLst/>
                  <a:uLnTx/>
                  <a:uFillTx/>
                  <a:ea typeface="Calibri"/>
                  <a:cs typeface="Calibri"/>
                </a:rPr>
                <a:t>Execution</a:t>
              </a:r>
              <a:r>
                <a:rPr kumimoji="0" lang="en-US" sz="1400" b="1" i="0" u="none" strike="noStrike" kern="0" cap="none" spc="0" normalizeH="0" baseline="0" noProof="0" dirty="0" smtClean="0">
                  <a:ln>
                    <a:noFill/>
                  </a:ln>
                  <a:solidFill>
                    <a:sysClr val="windowText" lastClr="000000"/>
                  </a:solidFill>
                  <a:effectLst/>
                  <a:uLnTx/>
                  <a:uFillTx/>
                  <a:ea typeface="Calibri"/>
                  <a:cs typeface="Calibri"/>
                </a:rPr>
                <a:t> </a:t>
              </a:r>
              <a:r>
                <a:rPr kumimoji="0" lang="en-US" sz="1400" b="1" i="0" u="none" strike="noStrike" kern="0" cap="none" spc="0" normalizeH="0" baseline="0" noProof="0" dirty="0">
                  <a:ln>
                    <a:noFill/>
                  </a:ln>
                  <a:solidFill>
                    <a:srgbClr val="0070C0"/>
                  </a:solidFill>
                  <a:effectLst/>
                  <a:uLnTx/>
                  <a:uFillTx/>
                  <a:ea typeface="Calibri"/>
                  <a:cs typeface="Calibri"/>
                </a:rPr>
                <a:t>Team</a:t>
              </a:r>
              <a:endParaRPr kumimoji="0" lang="en-IN" sz="1400" b="1" i="0" u="none" strike="noStrike" kern="0" cap="none" spc="0" normalizeH="0" baseline="0" noProof="0" dirty="0">
                <a:ln>
                  <a:noFill/>
                </a:ln>
                <a:solidFill>
                  <a:srgbClr val="0070C0"/>
                </a:solidFill>
                <a:effectLst/>
                <a:uLnTx/>
                <a:uFillTx/>
                <a:ea typeface="Calibri"/>
                <a:cs typeface="Calibri"/>
              </a:endParaRPr>
            </a:p>
          </p:txBody>
        </p:sp>
        <p:sp>
          <p:nvSpPr>
            <p:cNvPr id="35" name="Rounded Rectangle 34"/>
            <p:cNvSpPr/>
            <p:nvPr/>
          </p:nvSpPr>
          <p:spPr>
            <a:xfrm>
              <a:off x="744999" y="333545"/>
              <a:ext cx="6053871" cy="629765"/>
            </a:xfrm>
            <a:prstGeom prst="roundRect">
              <a:avLst/>
            </a:prstGeom>
            <a:solidFill>
              <a:srgbClr val="999966">
                <a:lumMod val="20000"/>
                <a:lumOff val="80000"/>
              </a:srgbClr>
            </a:solidFill>
            <a:ln w="3175" cap="flat" cmpd="sng" algn="ctr">
              <a:solidFill>
                <a:srgbClr val="663366">
                  <a:shade val="50000"/>
                </a:srgbClr>
              </a:solidFill>
              <a:prstDash val="sysDot"/>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70C0"/>
                  </a:solidFill>
                  <a:effectLst/>
                  <a:uLnTx/>
                  <a:uFillTx/>
                  <a:ea typeface="Calibri"/>
                  <a:cs typeface="Calibri"/>
                </a:rPr>
                <a:t>Core Team</a:t>
              </a:r>
              <a:endParaRPr kumimoji="0" lang="en-IN" sz="1600" b="1" i="0" u="none" strike="noStrike" kern="0" cap="none" spc="0" normalizeH="0" baseline="0" noProof="0" dirty="0">
                <a:ln>
                  <a:noFill/>
                </a:ln>
                <a:solidFill>
                  <a:srgbClr val="0070C0"/>
                </a:solidFill>
                <a:effectLst/>
                <a:uLnTx/>
                <a:uFillTx/>
                <a:ea typeface="Calibri"/>
                <a:cs typeface="Calibri"/>
              </a:endParaRPr>
            </a:p>
          </p:txBody>
        </p:sp>
        <p:sp>
          <p:nvSpPr>
            <p:cNvPr id="36" name="Freeform 9"/>
            <p:cNvSpPr>
              <a:spLocks noEditPoints="1"/>
            </p:cNvSpPr>
            <p:nvPr/>
          </p:nvSpPr>
          <p:spPr bwMode="auto">
            <a:xfrm flipH="1">
              <a:off x="2798162" y="667640"/>
              <a:ext cx="133473" cy="198536"/>
            </a:xfrm>
            <a:custGeom>
              <a:avLst/>
              <a:gdLst/>
              <a:ahLst/>
              <a:cxnLst>
                <a:cxn ang="0">
                  <a:pos x="49" y="259"/>
                </a:cxn>
                <a:cxn ang="0">
                  <a:pos x="58" y="267"/>
                </a:cxn>
                <a:cxn ang="0">
                  <a:pos x="65" y="264"/>
                </a:cxn>
                <a:cxn ang="0">
                  <a:pos x="70" y="254"/>
                </a:cxn>
                <a:cxn ang="0">
                  <a:pos x="70" y="79"/>
                </a:cxn>
                <a:cxn ang="0">
                  <a:pos x="73" y="76"/>
                </a:cxn>
                <a:cxn ang="0">
                  <a:pos x="75" y="79"/>
                </a:cxn>
                <a:cxn ang="0">
                  <a:pos x="77" y="156"/>
                </a:cxn>
                <a:cxn ang="0">
                  <a:pos x="87" y="156"/>
                </a:cxn>
                <a:cxn ang="0">
                  <a:pos x="88" y="65"/>
                </a:cxn>
                <a:cxn ang="0">
                  <a:pos x="82" y="56"/>
                </a:cxn>
                <a:cxn ang="0">
                  <a:pos x="2" y="59"/>
                </a:cxn>
                <a:cxn ang="0">
                  <a:pos x="0" y="150"/>
                </a:cxn>
                <a:cxn ang="0">
                  <a:pos x="7" y="158"/>
                </a:cxn>
                <a:cxn ang="0">
                  <a:pos x="13" y="150"/>
                </a:cxn>
                <a:cxn ang="0">
                  <a:pos x="14" y="76"/>
                </a:cxn>
                <a:cxn ang="0">
                  <a:pos x="17" y="76"/>
                </a:cxn>
                <a:cxn ang="0">
                  <a:pos x="17" y="156"/>
                </a:cxn>
                <a:cxn ang="0">
                  <a:pos x="18" y="259"/>
                </a:cxn>
                <a:cxn ang="0">
                  <a:pos x="28" y="267"/>
                </a:cxn>
                <a:cxn ang="0">
                  <a:pos x="35" y="264"/>
                </a:cxn>
                <a:cxn ang="0">
                  <a:pos x="40" y="254"/>
                </a:cxn>
                <a:cxn ang="0">
                  <a:pos x="41" y="157"/>
                </a:cxn>
                <a:cxn ang="0">
                  <a:pos x="47" y="157"/>
                </a:cxn>
                <a:cxn ang="0">
                  <a:pos x="48" y="254"/>
                </a:cxn>
                <a:cxn ang="0">
                  <a:pos x="27" y="13"/>
                </a:cxn>
                <a:cxn ang="0">
                  <a:pos x="40" y="0"/>
                </a:cxn>
                <a:cxn ang="0">
                  <a:pos x="56" y="5"/>
                </a:cxn>
                <a:cxn ang="0">
                  <a:pos x="63" y="25"/>
                </a:cxn>
                <a:cxn ang="0">
                  <a:pos x="56" y="45"/>
                </a:cxn>
                <a:cxn ang="0">
                  <a:pos x="40" y="49"/>
                </a:cxn>
                <a:cxn ang="0">
                  <a:pos x="27" y="36"/>
                </a:cxn>
              </a:cxnLst>
              <a:rect l="0" t="0" r="r" b="b"/>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C3AFCC">
                <a:lumMod val="90000"/>
              </a:srgbClr>
            </a:solidFill>
            <a:ln w="9525">
              <a:solidFill>
                <a:sysClr val="windowText" lastClr="000000">
                  <a:lumMod val="65000"/>
                  <a:lumOff val="35000"/>
                </a:sysClr>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ea typeface="Calibri"/>
                <a:cs typeface="Arial" pitchFamily="34" charset="0"/>
              </a:endParaRPr>
            </a:p>
          </p:txBody>
        </p:sp>
        <p:sp>
          <p:nvSpPr>
            <p:cNvPr id="37" name="Freeform 9"/>
            <p:cNvSpPr>
              <a:spLocks noEditPoints="1"/>
            </p:cNvSpPr>
            <p:nvPr/>
          </p:nvSpPr>
          <p:spPr bwMode="auto">
            <a:xfrm flipH="1">
              <a:off x="4612234" y="667640"/>
              <a:ext cx="133473" cy="198536"/>
            </a:xfrm>
            <a:custGeom>
              <a:avLst/>
              <a:gdLst>
                <a:gd name="T0" fmla="*/ 2147483647 w 88"/>
                <a:gd name="T1" fmla="*/ 2147483647 h 267"/>
                <a:gd name="T2" fmla="*/ 2147483647 w 88"/>
                <a:gd name="T3" fmla="*/ 2147483647 h 267"/>
                <a:gd name="T4" fmla="*/ 2147483647 w 88"/>
                <a:gd name="T5" fmla="*/ 2147483647 h 267"/>
                <a:gd name="T6" fmla="*/ 2147483647 w 88"/>
                <a:gd name="T7" fmla="*/ 2147483647 h 267"/>
                <a:gd name="T8" fmla="*/ 2147483647 w 88"/>
                <a:gd name="T9" fmla="*/ 2147483647 h 267"/>
                <a:gd name="T10" fmla="*/ 2147483647 w 88"/>
                <a:gd name="T11" fmla="*/ 2147483647 h 267"/>
                <a:gd name="T12" fmla="*/ 2147483647 w 88"/>
                <a:gd name="T13" fmla="*/ 2147483647 h 267"/>
                <a:gd name="T14" fmla="*/ 2147483647 w 88"/>
                <a:gd name="T15" fmla="*/ 2147483647 h 267"/>
                <a:gd name="T16" fmla="*/ 2147483647 w 88"/>
                <a:gd name="T17" fmla="*/ 2147483647 h 267"/>
                <a:gd name="T18" fmla="*/ 2147483647 w 88"/>
                <a:gd name="T19" fmla="*/ 2147483647 h 267"/>
                <a:gd name="T20" fmla="*/ 2147483647 w 88"/>
                <a:gd name="T21" fmla="*/ 2147483647 h 267"/>
                <a:gd name="T22" fmla="*/ 2147483647 w 88"/>
                <a:gd name="T23" fmla="*/ 2147483647 h 267"/>
                <a:gd name="T24" fmla="*/ 0 w 88"/>
                <a:gd name="T25" fmla="*/ 2147483647 h 267"/>
                <a:gd name="T26" fmla="*/ 2147483647 w 88"/>
                <a:gd name="T27" fmla="*/ 2147483647 h 267"/>
                <a:gd name="T28" fmla="*/ 2147483647 w 88"/>
                <a:gd name="T29" fmla="*/ 2147483647 h 267"/>
                <a:gd name="T30" fmla="*/ 2147483647 w 88"/>
                <a:gd name="T31" fmla="*/ 2147483647 h 267"/>
                <a:gd name="T32" fmla="*/ 2147483647 w 88"/>
                <a:gd name="T33" fmla="*/ 2147483647 h 267"/>
                <a:gd name="T34" fmla="*/ 2147483647 w 88"/>
                <a:gd name="T35" fmla="*/ 2147483647 h 267"/>
                <a:gd name="T36" fmla="*/ 2147483647 w 88"/>
                <a:gd name="T37" fmla="*/ 2147483647 h 267"/>
                <a:gd name="T38" fmla="*/ 2147483647 w 88"/>
                <a:gd name="T39" fmla="*/ 2147483647 h 267"/>
                <a:gd name="T40" fmla="*/ 2147483647 w 88"/>
                <a:gd name="T41" fmla="*/ 2147483647 h 267"/>
                <a:gd name="T42" fmla="*/ 2147483647 w 88"/>
                <a:gd name="T43" fmla="*/ 2147483647 h 267"/>
                <a:gd name="T44" fmla="*/ 2147483647 w 88"/>
                <a:gd name="T45" fmla="*/ 2147483647 h 267"/>
                <a:gd name="T46" fmla="*/ 2147483647 w 88"/>
                <a:gd name="T47" fmla="*/ 2147483647 h 267"/>
                <a:gd name="T48" fmla="*/ 2147483647 w 88"/>
                <a:gd name="T49" fmla="*/ 2147483647 h 267"/>
                <a:gd name="T50" fmla="*/ 2147483647 w 88"/>
                <a:gd name="T51" fmla="*/ 2147483647 h 267"/>
                <a:gd name="T52" fmla="*/ 2147483647 w 88"/>
                <a:gd name="T53" fmla="*/ 0 h 267"/>
                <a:gd name="T54" fmla="*/ 2147483647 w 88"/>
                <a:gd name="T55" fmla="*/ 2147483647 h 267"/>
                <a:gd name="T56" fmla="*/ 2147483647 w 88"/>
                <a:gd name="T57" fmla="*/ 2147483647 h 267"/>
                <a:gd name="T58" fmla="*/ 2147483647 w 88"/>
                <a:gd name="T59" fmla="*/ 2147483647 h 267"/>
                <a:gd name="T60" fmla="*/ 2147483647 w 88"/>
                <a:gd name="T61" fmla="*/ 2147483647 h 267"/>
                <a:gd name="T62" fmla="*/ 2147483647 w 88"/>
                <a:gd name="T63" fmla="*/ 2147483647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267"/>
                <a:gd name="T98" fmla="*/ 88 w 88"/>
                <a:gd name="T99" fmla="*/ 267 h 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0070C0"/>
            </a:solidFill>
            <a:ln w="9525">
              <a:solidFill>
                <a:srgbClr val="2B142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 name="Rounded Rectangle 33"/>
            <p:cNvSpPr>
              <a:spLocks noChangeArrowheads="1"/>
            </p:cNvSpPr>
            <p:nvPr/>
          </p:nvSpPr>
          <p:spPr bwMode="auto">
            <a:xfrm>
              <a:off x="3642077" y="2702814"/>
              <a:ext cx="2053163" cy="637276"/>
            </a:xfrm>
            <a:prstGeom prst="roundRect">
              <a:avLst>
                <a:gd name="adj" fmla="val 16667"/>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ysClr val="windowText" lastClr="000000"/>
                </a:solidFill>
                <a:effectLst/>
                <a:uLnTx/>
                <a:uFillTx/>
              </a:endParaRPr>
            </a:p>
          </p:txBody>
        </p:sp>
        <p:sp>
          <p:nvSpPr>
            <p:cNvPr id="39" name="TextBox 39"/>
            <p:cNvSpPr txBox="1">
              <a:spLocks noChangeArrowheads="1"/>
            </p:cNvSpPr>
            <p:nvPr/>
          </p:nvSpPr>
          <p:spPr bwMode="auto">
            <a:xfrm>
              <a:off x="3667611" y="2770801"/>
              <a:ext cx="2000934" cy="21544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smtClean="0">
                  <a:ln>
                    <a:noFill/>
                  </a:ln>
                  <a:solidFill>
                    <a:sysClr val="windowText" lastClr="000000"/>
                  </a:solidFill>
                  <a:effectLst/>
                  <a:uLnTx/>
                  <a:uFillTx/>
                  <a:latin typeface="+mn-lt"/>
                  <a:ea typeface="ＭＳ Ｐゴシック" charset="0"/>
                  <a:cs typeface="Arial" charset="0"/>
                </a:rPr>
                <a:t>Scrum Masters / Developers/ Testers</a:t>
              </a:r>
              <a:endParaRPr kumimoji="0" lang="en-GB" sz="800" b="0" i="0" u="none" strike="noStrike" kern="0" cap="none" spc="0" normalizeH="0" baseline="0" noProof="0" dirty="0">
                <a:ln>
                  <a:noFill/>
                </a:ln>
                <a:solidFill>
                  <a:sysClr val="windowText" lastClr="000000"/>
                </a:solidFill>
                <a:effectLst/>
                <a:uLnTx/>
                <a:uFillTx/>
                <a:latin typeface="+mn-lt"/>
                <a:ea typeface="ＭＳ Ｐゴシック" charset="0"/>
                <a:cs typeface="Arial" charset="0"/>
              </a:endParaRPr>
            </a:p>
          </p:txBody>
        </p:sp>
        <p:sp>
          <p:nvSpPr>
            <p:cNvPr id="40" name="Rounded Rectangle 35"/>
            <p:cNvSpPr>
              <a:spLocks noChangeArrowheads="1"/>
            </p:cNvSpPr>
            <p:nvPr/>
          </p:nvSpPr>
          <p:spPr bwMode="auto">
            <a:xfrm>
              <a:off x="4352386" y="2044970"/>
              <a:ext cx="631385" cy="435498"/>
            </a:xfrm>
            <a:prstGeom prst="roundRect">
              <a:avLst>
                <a:gd name="adj" fmla="val 16667"/>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sysClr val="windowText" lastClr="000000"/>
                </a:solidFill>
                <a:effectLst/>
                <a:uLnTx/>
                <a:uFillTx/>
              </a:endParaRPr>
            </a:p>
          </p:txBody>
        </p:sp>
        <p:sp>
          <p:nvSpPr>
            <p:cNvPr id="41" name="TextBox 36"/>
            <p:cNvSpPr txBox="1">
              <a:spLocks noChangeArrowheads="1"/>
            </p:cNvSpPr>
            <p:nvPr/>
          </p:nvSpPr>
          <p:spPr bwMode="auto">
            <a:xfrm>
              <a:off x="4159681" y="2261427"/>
              <a:ext cx="10872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smtClean="0">
                  <a:ln>
                    <a:noFill/>
                  </a:ln>
                  <a:solidFill>
                    <a:sysClr val="windowText" lastClr="000000"/>
                  </a:solidFill>
                  <a:effectLst/>
                  <a:uLnTx/>
                  <a:uFillTx/>
                  <a:latin typeface="+mn-lt"/>
                  <a:ea typeface="ＭＳ Ｐゴシック" charset="0"/>
                  <a:cs typeface="Arial" charset="0"/>
                </a:rPr>
                <a:t>Product Manager</a:t>
              </a:r>
              <a:endParaRPr kumimoji="0" lang="en-GB" sz="900" b="0" i="0" u="none" strike="noStrike" kern="0" cap="none" spc="0" normalizeH="0" baseline="0" noProof="0" dirty="0">
                <a:ln>
                  <a:noFill/>
                </a:ln>
                <a:solidFill>
                  <a:sysClr val="windowText" lastClr="000000"/>
                </a:solidFill>
                <a:effectLst/>
                <a:uLnTx/>
                <a:uFillTx/>
                <a:latin typeface="+mn-lt"/>
                <a:ea typeface="ＭＳ Ｐゴシック" charset="0"/>
                <a:cs typeface="Arial" charset="0"/>
              </a:endParaRPr>
            </a:p>
          </p:txBody>
        </p:sp>
        <p:sp>
          <p:nvSpPr>
            <p:cNvPr id="42" name="Freeform 9"/>
            <p:cNvSpPr>
              <a:spLocks noEditPoints="1"/>
            </p:cNvSpPr>
            <p:nvPr/>
          </p:nvSpPr>
          <p:spPr bwMode="auto">
            <a:xfrm flipH="1">
              <a:off x="4615233" y="2093704"/>
              <a:ext cx="133473" cy="198536"/>
            </a:xfrm>
            <a:custGeom>
              <a:avLst/>
              <a:gdLst>
                <a:gd name="T0" fmla="*/ 2147483647 w 88"/>
                <a:gd name="T1" fmla="*/ 2147483647 h 267"/>
                <a:gd name="T2" fmla="*/ 2147483647 w 88"/>
                <a:gd name="T3" fmla="*/ 2147483647 h 267"/>
                <a:gd name="T4" fmla="*/ 2147483647 w 88"/>
                <a:gd name="T5" fmla="*/ 2147483647 h 267"/>
                <a:gd name="T6" fmla="*/ 2147483647 w 88"/>
                <a:gd name="T7" fmla="*/ 2147483647 h 267"/>
                <a:gd name="T8" fmla="*/ 2147483647 w 88"/>
                <a:gd name="T9" fmla="*/ 2147483647 h 267"/>
                <a:gd name="T10" fmla="*/ 2147483647 w 88"/>
                <a:gd name="T11" fmla="*/ 2147483647 h 267"/>
                <a:gd name="T12" fmla="*/ 2147483647 w 88"/>
                <a:gd name="T13" fmla="*/ 2147483647 h 267"/>
                <a:gd name="T14" fmla="*/ 2147483647 w 88"/>
                <a:gd name="T15" fmla="*/ 2147483647 h 267"/>
                <a:gd name="T16" fmla="*/ 2147483647 w 88"/>
                <a:gd name="T17" fmla="*/ 2147483647 h 267"/>
                <a:gd name="T18" fmla="*/ 2147483647 w 88"/>
                <a:gd name="T19" fmla="*/ 2147483647 h 267"/>
                <a:gd name="T20" fmla="*/ 2147483647 w 88"/>
                <a:gd name="T21" fmla="*/ 2147483647 h 267"/>
                <a:gd name="T22" fmla="*/ 2147483647 w 88"/>
                <a:gd name="T23" fmla="*/ 2147483647 h 267"/>
                <a:gd name="T24" fmla="*/ 0 w 88"/>
                <a:gd name="T25" fmla="*/ 2147483647 h 267"/>
                <a:gd name="T26" fmla="*/ 2147483647 w 88"/>
                <a:gd name="T27" fmla="*/ 2147483647 h 267"/>
                <a:gd name="T28" fmla="*/ 2147483647 w 88"/>
                <a:gd name="T29" fmla="*/ 2147483647 h 267"/>
                <a:gd name="T30" fmla="*/ 2147483647 w 88"/>
                <a:gd name="T31" fmla="*/ 2147483647 h 267"/>
                <a:gd name="T32" fmla="*/ 2147483647 w 88"/>
                <a:gd name="T33" fmla="*/ 2147483647 h 267"/>
                <a:gd name="T34" fmla="*/ 2147483647 w 88"/>
                <a:gd name="T35" fmla="*/ 2147483647 h 267"/>
                <a:gd name="T36" fmla="*/ 2147483647 w 88"/>
                <a:gd name="T37" fmla="*/ 2147483647 h 267"/>
                <a:gd name="T38" fmla="*/ 2147483647 w 88"/>
                <a:gd name="T39" fmla="*/ 2147483647 h 267"/>
                <a:gd name="T40" fmla="*/ 2147483647 w 88"/>
                <a:gd name="T41" fmla="*/ 2147483647 h 267"/>
                <a:gd name="T42" fmla="*/ 2147483647 w 88"/>
                <a:gd name="T43" fmla="*/ 2147483647 h 267"/>
                <a:gd name="T44" fmla="*/ 2147483647 w 88"/>
                <a:gd name="T45" fmla="*/ 2147483647 h 267"/>
                <a:gd name="T46" fmla="*/ 2147483647 w 88"/>
                <a:gd name="T47" fmla="*/ 2147483647 h 267"/>
                <a:gd name="T48" fmla="*/ 2147483647 w 88"/>
                <a:gd name="T49" fmla="*/ 2147483647 h 267"/>
                <a:gd name="T50" fmla="*/ 2147483647 w 88"/>
                <a:gd name="T51" fmla="*/ 2147483647 h 267"/>
                <a:gd name="T52" fmla="*/ 2147483647 w 88"/>
                <a:gd name="T53" fmla="*/ 0 h 267"/>
                <a:gd name="T54" fmla="*/ 2147483647 w 88"/>
                <a:gd name="T55" fmla="*/ 2147483647 h 267"/>
                <a:gd name="T56" fmla="*/ 2147483647 w 88"/>
                <a:gd name="T57" fmla="*/ 2147483647 h 267"/>
                <a:gd name="T58" fmla="*/ 2147483647 w 88"/>
                <a:gd name="T59" fmla="*/ 2147483647 h 267"/>
                <a:gd name="T60" fmla="*/ 2147483647 w 88"/>
                <a:gd name="T61" fmla="*/ 2147483647 h 267"/>
                <a:gd name="T62" fmla="*/ 2147483647 w 88"/>
                <a:gd name="T63" fmla="*/ 2147483647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267"/>
                <a:gd name="T98" fmla="*/ 88 w 88"/>
                <a:gd name="T99" fmla="*/ 267 h 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0070C0"/>
            </a:solidFill>
            <a:ln w="9525">
              <a:solidFill>
                <a:srgbClr val="2B142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3" name="Freeform 9"/>
            <p:cNvSpPr>
              <a:spLocks noEditPoints="1"/>
            </p:cNvSpPr>
            <p:nvPr/>
          </p:nvSpPr>
          <p:spPr bwMode="auto">
            <a:xfrm flipH="1">
              <a:off x="3687342" y="2986496"/>
              <a:ext cx="133473" cy="198536"/>
            </a:xfrm>
            <a:custGeom>
              <a:avLst/>
              <a:gdLst>
                <a:gd name="T0" fmla="*/ 2147483647 w 88"/>
                <a:gd name="T1" fmla="*/ 2147483647 h 267"/>
                <a:gd name="T2" fmla="*/ 2147483647 w 88"/>
                <a:gd name="T3" fmla="*/ 2147483647 h 267"/>
                <a:gd name="T4" fmla="*/ 2147483647 w 88"/>
                <a:gd name="T5" fmla="*/ 2147483647 h 267"/>
                <a:gd name="T6" fmla="*/ 2147483647 w 88"/>
                <a:gd name="T7" fmla="*/ 2147483647 h 267"/>
                <a:gd name="T8" fmla="*/ 2147483647 w 88"/>
                <a:gd name="T9" fmla="*/ 2147483647 h 267"/>
                <a:gd name="T10" fmla="*/ 2147483647 w 88"/>
                <a:gd name="T11" fmla="*/ 2147483647 h 267"/>
                <a:gd name="T12" fmla="*/ 2147483647 w 88"/>
                <a:gd name="T13" fmla="*/ 2147483647 h 267"/>
                <a:gd name="T14" fmla="*/ 2147483647 w 88"/>
                <a:gd name="T15" fmla="*/ 2147483647 h 267"/>
                <a:gd name="T16" fmla="*/ 2147483647 w 88"/>
                <a:gd name="T17" fmla="*/ 2147483647 h 267"/>
                <a:gd name="T18" fmla="*/ 2147483647 w 88"/>
                <a:gd name="T19" fmla="*/ 2147483647 h 267"/>
                <a:gd name="T20" fmla="*/ 2147483647 w 88"/>
                <a:gd name="T21" fmla="*/ 2147483647 h 267"/>
                <a:gd name="T22" fmla="*/ 2147483647 w 88"/>
                <a:gd name="T23" fmla="*/ 2147483647 h 267"/>
                <a:gd name="T24" fmla="*/ 0 w 88"/>
                <a:gd name="T25" fmla="*/ 2147483647 h 267"/>
                <a:gd name="T26" fmla="*/ 2147483647 w 88"/>
                <a:gd name="T27" fmla="*/ 2147483647 h 267"/>
                <a:gd name="T28" fmla="*/ 2147483647 w 88"/>
                <a:gd name="T29" fmla="*/ 2147483647 h 267"/>
                <a:gd name="T30" fmla="*/ 2147483647 w 88"/>
                <a:gd name="T31" fmla="*/ 2147483647 h 267"/>
                <a:gd name="T32" fmla="*/ 2147483647 w 88"/>
                <a:gd name="T33" fmla="*/ 2147483647 h 267"/>
                <a:gd name="T34" fmla="*/ 2147483647 w 88"/>
                <a:gd name="T35" fmla="*/ 2147483647 h 267"/>
                <a:gd name="T36" fmla="*/ 2147483647 w 88"/>
                <a:gd name="T37" fmla="*/ 2147483647 h 267"/>
                <a:gd name="T38" fmla="*/ 2147483647 w 88"/>
                <a:gd name="T39" fmla="*/ 2147483647 h 267"/>
                <a:gd name="T40" fmla="*/ 2147483647 w 88"/>
                <a:gd name="T41" fmla="*/ 2147483647 h 267"/>
                <a:gd name="T42" fmla="*/ 2147483647 w 88"/>
                <a:gd name="T43" fmla="*/ 2147483647 h 267"/>
                <a:gd name="T44" fmla="*/ 2147483647 w 88"/>
                <a:gd name="T45" fmla="*/ 2147483647 h 267"/>
                <a:gd name="T46" fmla="*/ 2147483647 w 88"/>
                <a:gd name="T47" fmla="*/ 2147483647 h 267"/>
                <a:gd name="T48" fmla="*/ 2147483647 w 88"/>
                <a:gd name="T49" fmla="*/ 2147483647 h 267"/>
                <a:gd name="T50" fmla="*/ 2147483647 w 88"/>
                <a:gd name="T51" fmla="*/ 2147483647 h 267"/>
                <a:gd name="T52" fmla="*/ 2147483647 w 88"/>
                <a:gd name="T53" fmla="*/ 0 h 267"/>
                <a:gd name="T54" fmla="*/ 2147483647 w 88"/>
                <a:gd name="T55" fmla="*/ 2147483647 h 267"/>
                <a:gd name="T56" fmla="*/ 2147483647 w 88"/>
                <a:gd name="T57" fmla="*/ 2147483647 h 267"/>
                <a:gd name="T58" fmla="*/ 2147483647 w 88"/>
                <a:gd name="T59" fmla="*/ 2147483647 h 267"/>
                <a:gd name="T60" fmla="*/ 2147483647 w 88"/>
                <a:gd name="T61" fmla="*/ 2147483647 h 267"/>
                <a:gd name="T62" fmla="*/ 2147483647 w 88"/>
                <a:gd name="T63" fmla="*/ 2147483647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267"/>
                <a:gd name="T98" fmla="*/ 88 w 88"/>
                <a:gd name="T99" fmla="*/ 267 h 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0070C0"/>
            </a:solidFill>
            <a:ln w="9525">
              <a:solidFill>
                <a:srgbClr val="2B142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Freeform 9"/>
            <p:cNvSpPr>
              <a:spLocks noEditPoints="1"/>
            </p:cNvSpPr>
            <p:nvPr/>
          </p:nvSpPr>
          <p:spPr bwMode="auto">
            <a:xfrm flipH="1">
              <a:off x="3922951" y="2990766"/>
              <a:ext cx="133473" cy="199603"/>
            </a:xfrm>
            <a:custGeom>
              <a:avLst/>
              <a:gdLst>
                <a:gd name="T0" fmla="*/ 2147483647 w 88"/>
                <a:gd name="T1" fmla="*/ 2147483647 h 267"/>
                <a:gd name="T2" fmla="*/ 2147483647 w 88"/>
                <a:gd name="T3" fmla="*/ 2147483647 h 267"/>
                <a:gd name="T4" fmla="*/ 2147483647 w 88"/>
                <a:gd name="T5" fmla="*/ 2147483647 h 267"/>
                <a:gd name="T6" fmla="*/ 2147483647 w 88"/>
                <a:gd name="T7" fmla="*/ 2147483647 h 267"/>
                <a:gd name="T8" fmla="*/ 2147483647 w 88"/>
                <a:gd name="T9" fmla="*/ 2147483647 h 267"/>
                <a:gd name="T10" fmla="*/ 2147483647 w 88"/>
                <a:gd name="T11" fmla="*/ 2147483647 h 267"/>
                <a:gd name="T12" fmla="*/ 2147483647 w 88"/>
                <a:gd name="T13" fmla="*/ 2147483647 h 267"/>
                <a:gd name="T14" fmla="*/ 2147483647 w 88"/>
                <a:gd name="T15" fmla="*/ 2147483647 h 267"/>
                <a:gd name="T16" fmla="*/ 2147483647 w 88"/>
                <a:gd name="T17" fmla="*/ 2147483647 h 267"/>
                <a:gd name="T18" fmla="*/ 2147483647 w 88"/>
                <a:gd name="T19" fmla="*/ 2147483647 h 267"/>
                <a:gd name="T20" fmla="*/ 2147483647 w 88"/>
                <a:gd name="T21" fmla="*/ 2147483647 h 267"/>
                <a:gd name="T22" fmla="*/ 2147483647 w 88"/>
                <a:gd name="T23" fmla="*/ 2147483647 h 267"/>
                <a:gd name="T24" fmla="*/ 0 w 88"/>
                <a:gd name="T25" fmla="*/ 2147483647 h 267"/>
                <a:gd name="T26" fmla="*/ 2147483647 w 88"/>
                <a:gd name="T27" fmla="*/ 2147483647 h 267"/>
                <a:gd name="T28" fmla="*/ 2147483647 w 88"/>
                <a:gd name="T29" fmla="*/ 2147483647 h 267"/>
                <a:gd name="T30" fmla="*/ 2147483647 w 88"/>
                <a:gd name="T31" fmla="*/ 2147483647 h 267"/>
                <a:gd name="T32" fmla="*/ 2147483647 w 88"/>
                <a:gd name="T33" fmla="*/ 2147483647 h 267"/>
                <a:gd name="T34" fmla="*/ 2147483647 w 88"/>
                <a:gd name="T35" fmla="*/ 2147483647 h 267"/>
                <a:gd name="T36" fmla="*/ 2147483647 w 88"/>
                <a:gd name="T37" fmla="*/ 2147483647 h 267"/>
                <a:gd name="T38" fmla="*/ 2147483647 w 88"/>
                <a:gd name="T39" fmla="*/ 2147483647 h 267"/>
                <a:gd name="T40" fmla="*/ 2147483647 w 88"/>
                <a:gd name="T41" fmla="*/ 2147483647 h 267"/>
                <a:gd name="T42" fmla="*/ 2147483647 w 88"/>
                <a:gd name="T43" fmla="*/ 2147483647 h 267"/>
                <a:gd name="T44" fmla="*/ 2147483647 w 88"/>
                <a:gd name="T45" fmla="*/ 2147483647 h 267"/>
                <a:gd name="T46" fmla="*/ 2147483647 w 88"/>
                <a:gd name="T47" fmla="*/ 2147483647 h 267"/>
                <a:gd name="T48" fmla="*/ 2147483647 w 88"/>
                <a:gd name="T49" fmla="*/ 2147483647 h 267"/>
                <a:gd name="T50" fmla="*/ 2147483647 w 88"/>
                <a:gd name="T51" fmla="*/ 2147483647 h 267"/>
                <a:gd name="T52" fmla="*/ 2147483647 w 88"/>
                <a:gd name="T53" fmla="*/ 0 h 267"/>
                <a:gd name="T54" fmla="*/ 2147483647 w 88"/>
                <a:gd name="T55" fmla="*/ 2147483647 h 267"/>
                <a:gd name="T56" fmla="*/ 2147483647 w 88"/>
                <a:gd name="T57" fmla="*/ 2147483647 h 267"/>
                <a:gd name="T58" fmla="*/ 2147483647 w 88"/>
                <a:gd name="T59" fmla="*/ 2147483647 h 267"/>
                <a:gd name="T60" fmla="*/ 2147483647 w 88"/>
                <a:gd name="T61" fmla="*/ 2147483647 h 267"/>
                <a:gd name="T62" fmla="*/ 2147483647 w 88"/>
                <a:gd name="T63" fmla="*/ 2147483647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267"/>
                <a:gd name="T98" fmla="*/ 88 w 88"/>
                <a:gd name="T99" fmla="*/ 267 h 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0070C0"/>
            </a:solidFill>
            <a:ln w="9525">
              <a:solidFill>
                <a:srgbClr val="2B142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 name="Freeform 9"/>
            <p:cNvSpPr>
              <a:spLocks noEditPoints="1"/>
            </p:cNvSpPr>
            <p:nvPr/>
          </p:nvSpPr>
          <p:spPr bwMode="auto">
            <a:xfrm flipH="1">
              <a:off x="4189897" y="2981159"/>
              <a:ext cx="133473" cy="198536"/>
            </a:xfrm>
            <a:custGeom>
              <a:avLst/>
              <a:gdLst>
                <a:gd name="T0" fmla="*/ 2147483647 w 88"/>
                <a:gd name="T1" fmla="*/ 2147483647 h 267"/>
                <a:gd name="T2" fmla="*/ 2147483647 w 88"/>
                <a:gd name="T3" fmla="*/ 2147483647 h 267"/>
                <a:gd name="T4" fmla="*/ 2147483647 w 88"/>
                <a:gd name="T5" fmla="*/ 2147483647 h 267"/>
                <a:gd name="T6" fmla="*/ 2147483647 w 88"/>
                <a:gd name="T7" fmla="*/ 2147483647 h 267"/>
                <a:gd name="T8" fmla="*/ 2147483647 w 88"/>
                <a:gd name="T9" fmla="*/ 2147483647 h 267"/>
                <a:gd name="T10" fmla="*/ 2147483647 w 88"/>
                <a:gd name="T11" fmla="*/ 2147483647 h 267"/>
                <a:gd name="T12" fmla="*/ 2147483647 w 88"/>
                <a:gd name="T13" fmla="*/ 2147483647 h 267"/>
                <a:gd name="T14" fmla="*/ 2147483647 w 88"/>
                <a:gd name="T15" fmla="*/ 2147483647 h 267"/>
                <a:gd name="T16" fmla="*/ 2147483647 w 88"/>
                <a:gd name="T17" fmla="*/ 2147483647 h 267"/>
                <a:gd name="T18" fmla="*/ 2147483647 w 88"/>
                <a:gd name="T19" fmla="*/ 2147483647 h 267"/>
                <a:gd name="T20" fmla="*/ 2147483647 w 88"/>
                <a:gd name="T21" fmla="*/ 2147483647 h 267"/>
                <a:gd name="T22" fmla="*/ 2147483647 w 88"/>
                <a:gd name="T23" fmla="*/ 2147483647 h 267"/>
                <a:gd name="T24" fmla="*/ 0 w 88"/>
                <a:gd name="T25" fmla="*/ 2147483647 h 267"/>
                <a:gd name="T26" fmla="*/ 2147483647 w 88"/>
                <a:gd name="T27" fmla="*/ 2147483647 h 267"/>
                <a:gd name="T28" fmla="*/ 2147483647 w 88"/>
                <a:gd name="T29" fmla="*/ 2147483647 h 267"/>
                <a:gd name="T30" fmla="*/ 2147483647 w 88"/>
                <a:gd name="T31" fmla="*/ 2147483647 h 267"/>
                <a:gd name="T32" fmla="*/ 2147483647 w 88"/>
                <a:gd name="T33" fmla="*/ 2147483647 h 267"/>
                <a:gd name="T34" fmla="*/ 2147483647 w 88"/>
                <a:gd name="T35" fmla="*/ 2147483647 h 267"/>
                <a:gd name="T36" fmla="*/ 2147483647 w 88"/>
                <a:gd name="T37" fmla="*/ 2147483647 h 267"/>
                <a:gd name="T38" fmla="*/ 2147483647 w 88"/>
                <a:gd name="T39" fmla="*/ 2147483647 h 267"/>
                <a:gd name="T40" fmla="*/ 2147483647 w 88"/>
                <a:gd name="T41" fmla="*/ 2147483647 h 267"/>
                <a:gd name="T42" fmla="*/ 2147483647 w 88"/>
                <a:gd name="T43" fmla="*/ 2147483647 h 267"/>
                <a:gd name="T44" fmla="*/ 2147483647 w 88"/>
                <a:gd name="T45" fmla="*/ 2147483647 h 267"/>
                <a:gd name="T46" fmla="*/ 2147483647 w 88"/>
                <a:gd name="T47" fmla="*/ 2147483647 h 267"/>
                <a:gd name="T48" fmla="*/ 2147483647 w 88"/>
                <a:gd name="T49" fmla="*/ 2147483647 h 267"/>
                <a:gd name="T50" fmla="*/ 2147483647 w 88"/>
                <a:gd name="T51" fmla="*/ 2147483647 h 267"/>
                <a:gd name="T52" fmla="*/ 2147483647 w 88"/>
                <a:gd name="T53" fmla="*/ 0 h 267"/>
                <a:gd name="T54" fmla="*/ 2147483647 w 88"/>
                <a:gd name="T55" fmla="*/ 2147483647 h 267"/>
                <a:gd name="T56" fmla="*/ 2147483647 w 88"/>
                <a:gd name="T57" fmla="*/ 2147483647 h 267"/>
                <a:gd name="T58" fmla="*/ 2147483647 w 88"/>
                <a:gd name="T59" fmla="*/ 2147483647 h 267"/>
                <a:gd name="T60" fmla="*/ 2147483647 w 88"/>
                <a:gd name="T61" fmla="*/ 2147483647 h 267"/>
                <a:gd name="T62" fmla="*/ 2147483647 w 88"/>
                <a:gd name="T63" fmla="*/ 2147483647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267"/>
                <a:gd name="T98" fmla="*/ 88 w 88"/>
                <a:gd name="T99" fmla="*/ 267 h 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0070C0"/>
            </a:solidFill>
            <a:ln w="9525">
              <a:solidFill>
                <a:srgbClr val="2B142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 name="Freeform 9"/>
            <p:cNvSpPr>
              <a:spLocks noEditPoints="1"/>
            </p:cNvSpPr>
            <p:nvPr/>
          </p:nvSpPr>
          <p:spPr bwMode="auto">
            <a:xfrm flipH="1">
              <a:off x="4424345" y="2986496"/>
              <a:ext cx="133473" cy="198536"/>
            </a:xfrm>
            <a:custGeom>
              <a:avLst/>
              <a:gdLst>
                <a:gd name="T0" fmla="*/ 2147483647 w 88"/>
                <a:gd name="T1" fmla="*/ 2147483647 h 267"/>
                <a:gd name="T2" fmla="*/ 2147483647 w 88"/>
                <a:gd name="T3" fmla="*/ 2147483647 h 267"/>
                <a:gd name="T4" fmla="*/ 2147483647 w 88"/>
                <a:gd name="T5" fmla="*/ 2147483647 h 267"/>
                <a:gd name="T6" fmla="*/ 2147483647 w 88"/>
                <a:gd name="T7" fmla="*/ 2147483647 h 267"/>
                <a:gd name="T8" fmla="*/ 2147483647 w 88"/>
                <a:gd name="T9" fmla="*/ 2147483647 h 267"/>
                <a:gd name="T10" fmla="*/ 2147483647 w 88"/>
                <a:gd name="T11" fmla="*/ 2147483647 h 267"/>
                <a:gd name="T12" fmla="*/ 2147483647 w 88"/>
                <a:gd name="T13" fmla="*/ 2147483647 h 267"/>
                <a:gd name="T14" fmla="*/ 2147483647 w 88"/>
                <a:gd name="T15" fmla="*/ 2147483647 h 267"/>
                <a:gd name="T16" fmla="*/ 2147483647 w 88"/>
                <a:gd name="T17" fmla="*/ 2147483647 h 267"/>
                <a:gd name="T18" fmla="*/ 2147483647 w 88"/>
                <a:gd name="T19" fmla="*/ 2147483647 h 267"/>
                <a:gd name="T20" fmla="*/ 2147483647 w 88"/>
                <a:gd name="T21" fmla="*/ 2147483647 h 267"/>
                <a:gd name="T22" fmla="*/ 2147483647 w 88"/>
                <a:gd name="T23" fmla="*/ 2147483647 h 267"/>
                <a:gd name="T24" fmla="*/ 0 w 88"/>
                <a:gd name="T25" fmla="*/ 2147483647 h 267"/>
                <a:gd name="T26" fmla="*/ 2147483647 w 88"/>
                <a:gd name="T27" fmla="*/ 2147483647 h 267"/>
                <a:gd name="T28" fmla="*/ 2147483647 w 88"/>
                <a:gd name="T29" fmla="*/ 2147483647 h 267"/>
                <a:gd name="T30" fmla="*/ 2147483647 w 88"/>
                <a:gd name="T31" fmla="*/ 2147483647 h 267"/>
                <a:gd name="T32" fmla="*/ 2147483647 w 88"/>
                <a:gd name="T33" fmla="*/ 2147483647 h 267"/>
                <a:gd name="T34" fmla="*/ 2147483647 w 88"/>
                <a:gd name="T35" fmla="*/ 2147483647 h 267"/>
                <a:gd name="T36" fmla="*/ 2147483647 w 88"/>
                <a:gd name="T37" fmla="*/ 2147483647 h 267"/>
                <a:gd name="T38" fmla="*/ 2147483647 w 88"/>
                <a:gd name="T39" fmla="*/ 2147483647 h 267"/>
                <a:gd name="T40" fmla="*/ 2147483647 w 88"/>
                <a:gd name="T41" fmla="*/ 2147483647 h 267"/>
                <a:gd name="T42" fmla="*/ 2147483647 w 88"/>
                <a:gd name="T43" fmla="*/ 2147483647 h 267"/>
                <a:gd name="T44" fmla="*/ 2147483647 w 88"/>
                <a:gd name="T45" fmla="*/ 2147483647 h 267"/>
                <a:gd name="T46" fmla="*/ 2147483647 w 88"/>
                <a:gd name="T47" fmla="*/ 2147483647 h 267"/>
                <a:gd name="T48" fmla="*/ 2147483647 w 88"/>
                <a:gd name="T49" fmla="*/ 2147483647 h 267"/>
                <a:gd name="T50" fmla="*/ 2147483647 w 88"/>
                <a:gd name="T51" fmla="*/ 2147483647 h 267"/>
                <a:gd name="T52" fmla="*/ 2147483647 w 88"/>
                <a:gd name="T53" fmla="*/ 0 h 267"/>
                <a:gd name="T54" fmla="*/ 2147483647 w 88"/>
                <a:gd name="T55" fmla="*/ 2147483647 h 267"/>
                <a:gd name="T56" fmla="*/ 2147483647 w 88"/>
                <a:gd name="T57" fmla="*/ 2147483647 h 267"/>
                <a:gd name="T58" fmla="*/ 2147483647 w 88"/>
                <a:gd name="T59" fmla="*/ 2147483647 h 267"/>
                <a:gd name="T60" fmla="*/ 2147483647 w 88"/>
                <a:gd name="T61" fmla="*/ 2147483647 h 267"/>
                <a:gd name="T62" fmla="*/ 2147483647 w 88"/>
                <a:gd name="T63" fmla="*/ 2147483647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267"/>
                <a:gd name="T98" fmla="*/ 88 w 88"/>
                <a:gd name="T99" fmla="*/ 267 h 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0070C0"/>
            </a:solidFill>
            <a:ln w="9525">
              <a:solidFill>
                <a:srgbClr val="2B142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cxnSp>
          <p:nvCxnSpPr>
            <p:cNvPr id="47" name="Straight Arrow Connector 46"/>
            <p:cNvCxnSpPr/>
            <p:nvPr/>
          </p:nvCxnSpPr>
          <p:spPr>
            <a:xfrm>
              <a:off x="2903780" y="769043"/>
              <a:ext cx="1736310" cy="1067"/>
            </a:xfrm>
            <a:prstGeom prst="straightConnector1">
              <a:avLst/>
            </a:prstGeom>
            <a:noFill/>
            <a:ln w="9525" cap="flat" cmpd="sng" algn="ctr">
              <a:solidFill>
                <a:srgbClr val="2B142D">
                  <a:lumMod val="40000"/>
                  <a:lumOff val="60000"/>
                </a:srgbClr>
              </a:solidFill>
              <a:prstDash val="solid"/>
              <a:headEnd type="arrow"/>
              <a:tailEnd type="arrow"/>
            </a:ln>
            <a:effectLst/>
          </p:spPr>
        </p:cxnSp>
        <p:sp>
          <p:nvSpPr>
            <p:cNvPr id="48" name="Freeform 9"/>
            <p:cNvSpPr>
              <a:spLocks noEditPoints="1"/>
            </p:cNvSpPr>
            <p:nvPr/>
          </p:nvSpPr>
          <p:spPr bwMode="auto">
            <a:xfrm flipH="1">
              <a:off x="4666918" y="2993967"/>
              <a:ext cx="133473" cy="198536"/>
            </a:xfrm>
            <a:custGeom>
              <a:avLst/>
              <a:gdLst>
                <a:gd name="T0" fmla="*/ 2147483647 w 88"/>
                <a:gd name="T1" fmla="*/ 2147483647 h 267"/>
                <a:gd name="T2" fmla="*/ 2147483647 w 88"/>
                <a:gd name="T3" fmla="*/ 2147483647 h 267"/>
                <a:gd name="T4" fmla="*/ 2147483647 w 88"/>
                <a:gd name="T5" fmla="*/ 2147483647 h 267"/>
                <a:gd name="T6" fmla="*/ 2147483647 w 88"/>
                <a:gd name="T7" fmla="*/ 2147483647 h 267"/>
                <a:gd name="T8" fmla="*/ 2147483647 w 88"/>
                <a:gd name="T9" fmla="*/ 2147483647 h 267"/>
                <a:gd name="T10" fmla="*/ 2147483647 w 88"/>
                <a:gd name="T11" fmla="*/ 2147483647 h 267"/>
                <a:gd name="T12" fmla="*/ 2147483647 w 88"/>
                <a:gd name="T13" fmla="*/ 2147483647 h 267"/>
                <a:gd name="T14" fmla="*/ 2147483647 w 88"/>
                <a:gd name="T15" fmla="*/ 2147483647 h 267"/>
                <a:gd name="T16" fmla="*/ 2147483647 w 88"/>
                <a:gd name="T17" fmla="*/ 2147483647 h 267"/>
                <a:gd name="T18" fmla="*/ 2147483647 w 88"/>
                <a:gd name="T19" fmla="*/ 2147483647 h 267"/>
                <a:gd name="T20" fmla="*/ 2147483647 w 88"/>
                <a:gd name="T21" fmla="*/ 2147483647 h 267"/>
                <a:gd name="T22" fmla="*/ 2147483647 w 88"/>
                <a:gd name="T23" fmla="*/ 2147483647 h 267"/>
                <a:gd name="T24" fmla="*/ 0 w 88"/>
                <a:gd name="T25" fmla="*/ 2147483647 h 267"/>
                <a:gd name="T26" fmla="*/ 2147483647 w 88"/>
                <a:gd name="T27" fmla="*/ 2147483647 h 267"/>
                <a:gd name="T28" fmla="*/ 2147483647 w 88"/>
                <a:gd name="T29" fmla="*/ 2147483647 h 267"/>
                <a:gd name="T30" fmla="*/ 2147483647 w 88"/>
                <a:gd name="T31" fmla="*/ 2147483647 h 267"/>
                <a:gd name="T32" fmla="*/ 2147483647 w 88"/>
                <a:gd name="T33" fmla="*/ 2147483647 h 267"/>
                <a:gd name="T34" fmla="*/ 2147483647 w 88"/>
                <a:gd name="T35" fmla="*/ 2147483647 h 267"/>
                <a:gd name="T36" fmla="*/ 2147483647 w 88"/>
                <a:gd name="T37" fmla="*/ 2147483647 h 267"/>
                <a:gd name="T38" fmla="*/ 2147483647 w 88"/>
                <a:gd name="T39" fmla="*/ 2147483647 h 267"/>
                <a:gd name="T40" fmla="*/ 2147483647 w 88"/>
                <a:gd name="T41" fmla="*/ 2147483647 h 267"/>
                <a:gd name="T42" fmla="*/ 2147483647 w 88"/>
                <a:gd name="T43" fmla="*/ 2147483647 h 267"/>
                <a:gd name="T44" fmla="*/ 2147483647 w 88"/>
                <a:gd name="T45" fmla="*/ 2147483647 h 267"/>
                <a:gd name="T46" fmla="*/ 2147483647 w 88"/>
                <a:gd name="T47" fmla="*/ 2147483647 h 267"/>
                <a:gd name="T48" fmla="*/ 2147483647 w 88"/>
                <a:gd name="T49" fmla="*/ 2147483647 h 267"/>
                <a:gd name="T50" fmla="*/ 2147483647 w 88"/>
                <a:gd name="T51" fmla="*/ 2147483647 h 267"/>
                <a:gd name="T52" fmla="*/ 2147483647 w 88"/>
                <a:gd name="T53" fmla="*/ 0 h 267"/>
                <a:gd name="T54" fmla="*/ 2147483647 w 88"/>
                <a:gd name="T55" fmla="*/ 2147483647 h 267"/>
                <a:gd name="T56" fmla="*/ 2147483647 w 88"/>
                <a:gd name="T57" fmla="*/ 2147483647 h 267"/>
                <a:gd name="T58" fmla="*/ 2147483647 w 88"/>
                <a:gd name="T59" fmla="*/ 2147483647 h 267"/>
                <a:gd name="T60" fmla="*/ 2147483647 w 88"/>
                <a:gd name="T61" fmla="*/ 2147483647 h 267"/>
                <a:gd name="T62" fmla="*/ 2147483647 w 88"/>
                <a:gd name="T63" fmla="*/ 2147483647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267"/>
                <a:gd name="T98" fmla="*/ 88 w 88"/>
                <a:gd name="T99" fmla="*/ 267 h 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0070C0"/>
            </a:solidFill>
            <a:ln w="9525">
              <a:solidFill>
                <a:srgbClr val="2B142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9" name="Freeform 9"/>
            <p:cNvSpPr>
              <a:spLocks noEditPoints="1"/>
            </p:cNvSpPr>
            <p:nvPr/>
          </p:nvSpPr>
          <p:spPr bwMode="auto">
            <a:xfrm flipH="1">
              <a:off x="4902527" y="2998237"/>
              <a:ext cx="133473" cy="199604"/>
            </a:xfrm>
            <a:custGeom>
              <a:avLst/>
              <a:gdLst>
                <a:gd name="T0" fmla="*/ 2147483647 w 88"/>
                <a:gd name="T1" fmla="*/ 2147483647 h 267"/>
                <a:gd name="T2" fmla="*/ 2147483647 w 88"/>
                <a:gd name="T3" fmla="*/ 2147483647 h 267"/>
                <a:gd name="T4" fmla="*/ 2147483647 w 88"/>
                <a:gd name="T5" fmla="*/ 2147483647 h 267"/>
                <a:gd name="T6" fmla="*/ 2147483647 w 88"/>
                <a:gd name="T7" fmla="*/ 2147483647 h 267"/>
                <a:gd name="T8" fmla="*/ 2147483647 w 88"/>
                <a:gd name="T9" fmla="*/ 2147483647 h 267"/>
                <a:gd name="T10" fmla="*/ 2147483647 w 88"/>
                <a:gd name="T11" fmla="*/ 2147483647 h 267"/>
                <a:gd name="T12" fmla="*/ 2147483647 w 88"/>
                <a:gd name="T13" fmla="*/ 2147483647 h 267"/>
                <a:gd name="T14" fmla="*/ 2147483647 w 88"/>
                <a:gd name="T15" fmla="*/ 2147483647 h 267"/>
                <a:gd name="T16" fmla="*/ 2147483647 w 88"/>
                <a:gd name="T17" fmla="*/ 2147483647 h 267"/>
                <a:gd name="T18" fmla="*/ 2147483647 w 88"/>
                <a:gd name="T19" fmla="*/ 2147483647 h 267"/>
                <a:gd name="T20" fmla="*/ 2147483647 w 88"/>
                <a:gd name="T21" fmla="*/ 2147483647 h 267"/>
                <a:gd name="T22" fmla="*/ 2147483647 w 88"/>
                <a:gd name="T23" fmla="*/ 2147483647 h 267"/>
                <a:gd name="T24" fmla="*/ 0 w 88"/>
                <a:gd name="T25" fmla="*/ 2147483647 h 267"/>
                <a:gd name="T26" fmla="*/ 2147483647 w 88"/>
                <a:gd name="T27" fmla="*/ 2147483647 h 267"/>
                <a:gd name="T28" fmla="*/ 2147483647 w 88"/>
                <a:gd name="T29" fmla="*/ 2147483647 h 267"/>
                <a:gd name="T30" fmla="*/ 2147483647 w 88"/>
                <a:gd name="T31" fmla="*/ 2147483647 h 267"/>
                <a:gd name="T32" fmla="*/ 2147483647 w 88"/>
                <a:gd name="T33" fmla="*/ 2147483647 h 267"/>
                <a:gd name="T34" fmla="*/ 2147483647 w 88"/>
                <a:gd name="T35" fmla="*/ 2147483647 h 267"/>
                <a:gd name="T36" fmla="*/ 2147483647 w 88"/>
                <a:gd name="T37" fmla="*/ 2147483647 h 267"/>
                <a:gd name="T38" fmla="*/ 2147483647 w 88"/>
                <a:gd name="T39" fmla="*/ 2147483647 h 267"/>
                <a:gd name="T40" fmla="*/ 2147483647 w 88"/>
                <a:gd name="T41" fmla="*/ 2147483647 h 267"/>
                <a:gd name="T42" fmla="*/ 2147483647 w 88"/>
                <a:gd name="T43" fmla="*/ 2147483647 h 267"/>
                <a:gd name="T44" fmla="*/ 2147483647 w 88"/>
                <a:gd name="T45" fmla="*/ 2147483647 h 267"/>
                <a:gd name="T46" fmla="*/ 2147483647 w 88"/>
                <a:gd name="T47" fmla="*/ 2147483647 h 267"/>
                <a:gd name="T48" fmla="*/ 2147483647 w 88"/>
                <a:gd name="T49" fmla="*/ 2147483647 h 267"/>
                <a:gd name="T50" fmla="*/ 2147483647 w 88"/>
                <a:gd name="T51" fmla="*/ 2147483647 h 267"/>
                <a:gd name="T52" fmla="*/ 2147483647 w 88"/>
                <a:gd name="T53" fmla="*/ 0 h 267"/>
                <a:gd name="T54" fmla="*/ 2147483647 w 88"/>
                <a:gd name="T55" fmla="*/ 2147483647 h 267"/>
                <a:gd name="T56" fmla="*/ 2147483647 w 88"/>
                <a:gd name="T57" fmla="*/ 2147483647 h 267"/>
                <a:gd name="T58" fmla="*/ 2147483647 w 88"/>
                <a:gd name="T59" fmla="*/ 2147483647 h 267"/>
                <a:gd name="T60" fmla="*/ 2147483647 w 88"/>
                <a:gd name="T61" fmla="*/ 2147483647 h 267"/>
                <a:gd name="T62" fmla="*/ 2147483647 w 88"/>
                <a:gd name="T63" fmla="*/ 2147483647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267"/>
                <a:gd name="T98" fmla="*/ 88 w 88"/>
                <a:gd name="T99" fmla="*/ 267 h 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0070C0"/>
            </a:solidFill>
            <a:ln w="9525">
              <a:solidFill>
                <a:srgbClr val="2B142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0" name="Freeform 9"/>
            <p:cNvSpPr>
              <a:spLocks noEditPoints="1"/>
            </p:cNvSpPr>
            <p:nvPr/>
          </p:nvSpPr>
          <p:spPr bwMode="auto">
            <a:xfrm flipH="1">
              <a:off x="5169473" y="2988631"/>
              <a:ext cx="133473" cy="198536"/>
            </a:xfrm>
            <a:custGeom>
              <a:avLst/>
              <a:gdLst>
                <a:gd name="T0" fmla="*/ 2147483647 w 88"/>
                <a:gd name="T1" fmla="*/ 2147483647 h 267"/>
                <a:gd name="T2" fmla="*/ 2147483647 w 88"/>
                <a:gd name="T3" fmla="*/ 2147483647 h 267"/>
                <a:gd name="T4" fmla="*/ 2147483647 w 88"/>
                <a:gd name="T5" fmla="*/ 2147483647 h 267"/>
                <a:gd name="T6" fmla="*/ 2147483647 w 88"/>
                <a:gd name="T7" fmla="*/ 2147483647 h 267"/>
                <a:gd name="T8" fmla="*/ 2147483647 w 88"/>
                <a:gd name="T9" fmla="*/ 2147483647 h 267"/>
                <a:gd name="T10" fmla="*/ 2147483647 w 88"/>
                <a:gd name="T11" fmla="*/ 2147483647 h 267"/>
                <a:gd name="T12" fmla="*/ 2147483647 w 88"/>
                <a:gd name="T13" fmla="*/ 2147483647 h 267"/>
                <a:gd name="T14" fmla="*/ 2147483647 w 88"/>
                <a:gd name="T15" fmla="*/ 2147483647 h 267"/>
                <a:gd name="T16" fmla="*/ 2147483647 w 88"/>
                <a:gd name="T17" fmla="*/ 2147483647 h 267"/>
                <a:gd name="T18" fmla="*/ 2147483647 w 88"/>
                <a:gd name="T19" fmla="*/ 2147483647 h 267"/>
                <a:gd name="T20" fmla="*/ 2147483647 w 88"/>
                <a:gd name="T21" fmla="*/ 2147483647 h 267"/>
                <a:gd name="T22" fmla="*/ 2147483647 w 88"/>
                <a:gd name="T23" fmla="*/ 2147483647 h 267"/>
                <a:gd name="T24" fmla="*/ 0 w 88"/>
                <a:gd name="T25" fmla="*/ 2147483647 h 267"/>
                <a:gd name="T26" fmla="*/ 2147483647 w 88"/>
                <a:gd name="T27" fmla="*/ 2147483647 h 267"/>
                <a:gd name="T28" fmla="*/ 2147483647 w 88"/>
                <a:gd name="T29" fmla="*/ 2147483647 h 267"/>
                <a:gd name="T30" fmla="*/ 2147483647 w 88"/>
                <a:gd name="T31" fmla="*/ 2147483647 h 267"/>
                <a:gd name="T32" fmla="*/ 2147483647 w 88"/>
                <a:gd name="T33" fmla="*/ 2147483647 h 267"/>
                <a:gd name="T34" fmla="*/ 2147483647 w 88"/>
                <a:gd name="T35" fmla="*/ 2147483647 h 267"/>
                <a:gd name="T36" fmla="*/ 2147483647 w 88"/>
                <a:gd name="T37" fmla="*/ 2147483647 h 267"/>
                <a:gd name="T38" fmla="*/ 2147483647 w 88"/>
                <a:gd name="T39" fmla="*/ 2147483647 h 267"/>
                <a:gd name="T40" fmla="*/ 2147483647 w 88"/>
                <a:gd name="T41" fmla="*/ 2147483647 h 267"/>
                <a:gd name="T42" fmla="*/ 2147483647 w 88"/>
                <a:gd name="T43" fmla="*/ 2147483647 h 267"/>
                <a:gd name="T44" fmla="*/ 2147483647 w 88"/>
                <a:gd name="T45" fmla="*/ 2147483647 h 267"/>
                <a:gd name="T46" fmla="*/ 2147483647 w 88"/>
                <a:gd name="T47" fmla="*/ 2147483647 h 267"/>
                <a:gd name="T48" fmla="*/ 2147483647 w 88"/>
                <a:gd name="T49" fmla="*/ 2147483647 h 267"/>
                <a:gd name="T50" fmla="*/ 2147483647 w 88"/>
                <a:gd name="T51" fmla="*/ 2147483647 h 267"/>
                <a:gd name="T52" fmla="*/ 2147483647 w 88"/>
                <a:gd name="T53" fmla="*/ 0 h 267"/>
                <a:gd name="T54" fmla="*/ 2147483647 w 88"/>
                <a:gd name="T55" fmla="*/ 2147483647 h 267"/>
                <a:gd name="T56" fmla="*/ 2147483647 w 88"/>
                <a:gd name="T57" fmla="*/ 2147483647 h 267"/>
                <a:gd name="T58" fmla="*/ 2147483647 w 88"/>
                <a:gd name="T59" fmla="*/ 2147483647 h 267"/>
                <a:gd name="T60" fmla="*/ 2147483647 w 88"/>
                <a:gd name="T61" fmla="*/ 2147483647 h 267"/>
                <a:gd name="T62" fmla="*/ 2147483647 w 88"/>
                <a:gd name="T63" fmla="*/ 2147483647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267"/>
                <a:gd name="T98" fmla="*/ 88 w 88"/>
                <a:gd name="T99" fmla="*/ 267 h 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0070C0"/>
            </a:solidFill>
            <a:ln w="9525">
              <a:solidFill>
                <a:srgbClr val="2B142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1" name="Freeform 9"/>
            <p:cNvSpPr>
              <a:spLocks noEditPoints="1"/>
            </p:cNvSpPr>
            <p:nvPr/>
          </p:nvSpPr>
          <p:spPr bwMode="auto">
            <a:xfrm flipH="1">
              <a:off x="5403921" y="2993967"/>
              <a:ext cx="133473" cy="198536"/>
            </a:xfrm>
            <a:custGeom>
              <a:avLst/>
              <a:gdLst>
                <a:gd name="T0" fmla="*/ 2147483647 w 88"/>
                <a:gd name="T1" fmla="*/ 2147483647 h 267"/>
                <a:gd name="T2" fmla="*/ 2147483647 w 88"/>
                <a:gd name="T3" fmla="*/ 2147483647 h 267"/>
                <a:gd name="T4" fmla="*/ 2147483647 w 88"/>
                <a:gd name="T5" fmla="*/ 2147483647 h 267"/>
                <a:gd name="T6" fmla="*/ 2147483647 w 88"/>
                <a:gd name="T7" fmla="*/ 2147483647 h 267"/>
                <a:gd name="T8" fmla="*/ 2147483647 w 88"/>
                <a:gd name="T9" fmla="*/ 2147483647 h 267"/>
                <a:gd name="T10" fmla="*/ 2147483647 w 88"/>
                <a:gd name="T11" fmla="*/ 2147483647 h 267"/>
                <a:gd name="T12" fmla="*/ 2147483647 w 88"/>
                <a:gd name="T13" fmla="*/ 2147483647 h 267"/>
                <a:gd name="T14" fmla="*/ 2147483647 w 88"/>
                <a:gd name="T15" fmla="*/ 2147483647 h 267"/>
                <a:gd name="T16" fmla="*/ 2147483647 w 88"/>
                <a:gd name="T17" fmla="*/ 2147483647 h 267"/>
                <a:gd name="T18" fmla="*/ 2147483647 w 88"/>
                <a:gd name="T19" fmla="*/ 2147483647 h 267"/>
                <a:gd name="T20" fmla="*/ 2147483647 w 88"/>
                <a:gd name="T21" fmla="*/ 2147483647 h 267"/>
                <a:gd name="T22" fmla="*/ 2147483647 w 88"/>
                <a:gd name="T23" fmla="*/ 2147483647 h 267"/>
                <a:gd name="T24" fmla="*/ 0 w 88"/>
                <a:gd name="T25" fmla="*/ 2147483647 h 267"/>
                <a:gd name="T26" fmla="*/ 2147483647 w 88"/>
                <a:gd name="T27" fmla="*/ 2147483647 h 267"/>
                <a:gd name="T28" fmla="*/ 2147483647 w 88"/>
                <a:gd name="T29" fmla="*/ 2147483647 h 267"/>
                <a:gd name="T30" fmla="*/ 2147483647 w 88"/>
                <a:gd name="T31" fmla="*/ 2147483647 h 267"/>
                <a:gd name="T32" fmla="*/ 2147483647 w 88"/>
                <a:gd name="T33" fmla="*/ 2147483647 h 267"/>
                <a:gd name="T34" fmla="*/ 2147483647 w 88"/>
                <a:gd name="T35" fmla="*/ 2147483647 h 267"/>
                <a:gd name="T36" fmla="*/ 2147483647 w 88"/>
                <a:gd name="T37" fmla="*/ 2147483647 h 267"/>
                <a:gd name="T38" fmla="*/ 2147483647 w 88"/>
                <a:gd name="T39" fmla="*/ 2147483647 h 267"/>
                <a:gd name="T40" fmla="*/ 2147483647 w 88"/>
                <a:gd name="T41" fmla="*/ 2147483647 h 267"/>
                <a:gd name="T42" fmla="*/ 2147483647 w 88"/>
                <a:gd name="T43" fmla="*/ 2147483647 h 267"/>
                <a:gd name="T44" fmla="*/ 2147483647 w 88"/>
                <a:gd name="T45" fmla="*/ 2147483647 h 267"/>
                <a:gd name="T46" fmla="*/ 2147483647 w 88"/>
                <a:gd name="T47" fmla="*/ 2147483647 h 267"/>
                <a:gd name="T48" fmla="*/ 2147483647 w 88"/>
                <a:gd name="T49" fmla="*/ 2147483647 h 267"/>
                <a:gd name="T50" fmla="*/ 2147483647 w 88"/>
                <a:gd name="T51" fmla="*/ 2147483647 h 267"/>
                <a:gd name="T52" fmla="*/ 2147483647 w 88"/>
                <a:gd name="T53" fmla="*/ 0 h 267"/>
                <a:gd name="T54" fmla="*/ 2147483647 w 88"/>
                <a:gd name="T55" fmla="*/ 2147483647 h 267"/>
                <a:gd name="T56" fmla="*/ 2147483647 w 88"/>
                <a:gd name="T57" fmla="*/ 2147483647 h 267"/>
                <a:gd name="T58" fmla="*/ 2147483647 w 88"/>
                <a:gd name="T59" fmla="*/ 2147483647 h 267"/>
                <a:gd name="T60" fmla="*/ 2147483647 w 88"/>
                <a:gd name="T61" fmla="*/ 2147483647 h 267"/>
                <a:gd name="T62" fmla="*/ 2147483647 w 88"/>
                <a:gd name="T63" fmla="*/ 2147483647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267"/>
                <a:gd name="T98" fmla="*/ 88 w 88"/>
                <a:gd name="T99" fmla="*/ 267 h 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0070C0"/>
            </a:solidFill>
            <a:ln w="9525">
              <a:solidFill>
                <a:srgbClr val="2B142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cxnSp>
          <p:nvCxnSpPr>
            <p:cNvPr id="52" name="Straight Arrow Connector 51"/>
            <p:cNvCxnSpPr/>
            <p:nvPr/>
          </p:nvCxnSpPr>
          <p:spPr>
            <a:xfrm>
              <a:off x="4676069" y="866177"/>
              <a:ext cx="10103" cy="1243945"/>
            </a:xfrm>
            <a:prstGeom prst="straightConnector1">
              <a:avLst/>
            </a:prstGeom>
            <a:noFill/>
            <a:ln w="9525" cap="flat" cmpd="sng" algn="ctr">
              <a:solidFill>
                <a:srgbClr val="2B142D">
                  <a:lumMod val="40000"/>
                  <a:lumOff val="60000"/>
                </a:srgbClr>
              </a:solidFill>
              <a:prstDash val="solid"/>
              <a:headEnd type="arrow"/>
              <a:tailEnd type="arrow"/>
            </a:ln>
            <a:effectLst/>
          </p:spPr>
        </p:cxnSp>
        <p:sp>
          <p:nvSpPr>
            <p:cNvPr id="53" name="Rectangle 52"/>
            <p:cNvSpPr/>
            <p:nvPr/>
          </p:nvSpPr>
          <p:spPr>
            <a:xfrm>
              <a:off x="1462049" y="1108476"/>
              <a:ext cx="2888455" cy="115416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ea typeface="Calibri"/>
                  <a:cs typeface="Arial" pitchFamily="34" charset="0"/>
                </a:rPr>
                <a:t>Communication Channels</a:t>
              </a:r>
            </a:p>
            <a:p>
              <a:pPr marL="177800" marR="0" lvl="0" indent="-17780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100" b="1" i="0" u="none" strike="noStrike" kern="0" cap="none" spc="0" normalizeH="0" baseline="0" noProof="0" dirty="0">
                <a:ln>
                  <a:noFill/>
                </a:ln>
                <a:solidFill>
                  <a:sysClr val="windowText" lastClr="000000"/>
                </a:solidFill>
                <a:effectLst/>
                <a:uLnTx/>
                <a:uFillTx/>
                <a:ea typeface="Calibri"/>
                <a:cs typeface="Arial" pitchFamily="34" charset="0"/>
              </a:endParaRPr>
            </a:p>
            <a:p>
              <a:pPr marL="177800" marR="0" lvl="0" indent="-17780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ea typeface="Calibri"/>
                  <a:cs typeface="Arial" pitchFamily="34" charset="0"/>
                </a:rPr>
                <a:t>Face to Face</a:t>
              </a:r>
            </a:p>
            <a:p>
              <a:pPr marL="177800" marR="0" lvl="0" indent="-17780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ea typeface="Calibri"/>
                  <a:cs typeface="Arial" pitchFamily="34" charset="0"/>
                </a:rPr>
                <a:t>Telephone</a:t>
              </a:r>
            </a:p>
            <a:p>
              <a:pPr marL="177800" marR="0" lvl="0" indent="-17780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ea typeface="Calibri"/>
                  <a:cs typeface="Arial" pitchFamily="34" charset="0"/>
                </a:rPr>
                <a:t>Skype</a:t>
              </a:r>
            </a:p>
            <a:p>
              <a:pPr marL="177800" marR="0" lvl="0" indent="-17780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ea typeface="Calibri"/>
                  <a:cs typeface="Arial" pitchFamily="34" charset="0"/>
                </a:rPr>
                <a:t>Email</a:t>
              </a:r>
            </a:p>
          </p:txBody>
        </p:sp>
        <p:cxnSp>
          <p:nvCxnSpPr>
            <p:cNvPr id="54" name="Straight Arrow Connector 68"/>
            <p:cNvCxnSpPr>
              <a:cxnSpLocks noChangeShapeType="1"/>
              <a:stCxn id="40" idx="2"/>
              <a:endCxn id="39" idx="0"/>
            </p:cNvCxnSpPr>
            <p:nvPr/>
          </p:nvCxnSpPr>
          <p:spPr bwMode="auto">
            <a:xfrm flipH="1">
              <a:off x="4668078" y="2480468"/>
              <a:ext cx="1" cy="290333"/>
            </a:xfrm>
            <a:prstGeom prst="straightConnector1">
              <a:avLst/>
            </a:prstGeom>
            <a:noFill/>
            <a:ln w="9525">
              <a:solidFill>
                <a:srgbClr val="8EB4E3"/>
              </a:solidFill>
              <a:round/>
              <a:headEnd type="arrow" w="med" len="med"/>
              <a:tailEnd type="arrow" w="med" len="med"/>
            </a:ln>
            <a:extLst>
              <a:ext uri="{909E8E84-426E-40dd-AFC4-6F175D3DCCD1}">
                <a14:hiddenFill xmlns:a14="http://schemas.microsoft.com/office/drawing/2010/main">
                  <a:noFill/>
                </a14:hiddenFill>
              </a:ext>
            </a:extLst>
          </p:spPr>
        </p:cxnSp>
        <p:sp>
          <p:nvSpPr>
            <p:cNvPr id="55" name="TextBox 28"/>
            <p:cNvSpPr txBox="1">
              <a:spLocks noChangeArrowheads="1"/>
            </p:cNvSpPr>
            <p:nvPr/>
          </p:nvSpPr>
          <p:spPr bwMode="auto">
            <a:xfrm>
              <a:off x="1533070" y="2069073"/>
              <a:ext cx="9641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GB" sz="900" kern="0" dirty="0" smtClean="0">
                  <a:solidFill>
                    <a:sysClr val="windowText" lastClr="000000"/>
                  </a:solidFill>
                  <a:latin typeface="+mn-lt"/>
                </a:rPr>
                <a:t>XANBELL</a:t>
              </a:r>
              <a:endParaRPr kumimoji="0" lang="en-GB" sz="900" b="0" i="0" u="none" strike="noStrike" kern="0" cap="none" spc="0" normalizeH="0" baseline="0" noProof="0" dirty="0">
                <a:ln>
                  <a:noFill/>
                </a:ln>
                <a:solidFill>
                  <a:sysClr val="windowText" lastClr="000000"/>
                </a:solidFill>
                <a:effectLst/>
                <a:uLnTx/>
                <a:uFillTx/>
                <a:latin typeface="+mn-lt"/>
                <a:ea typeface="ＭＳ Ｐゴシック" charset="0"/>
                <a:cs typeface="Arial" charset="0"/>
              </a:endParaRPr>
            </a:p>
          </p:txBody>
        </p:sp>
        <p:sp>
          <p:nvSpPr>
            <p:cNvPr id="56" name="TextBox 30"/>
            <p:cNvSpPr txBox="1">
              <a:spLocks noChangeArrowheads="1"/>
            </p:cNvSpPr>
            <p:nvPr/>
          </p:nvSpPr>
          <p:spPr bwMode="auto">
            <a:xfrm>
              <a:off x="1521711" y="2329457"/>
              <a:ext cx="89136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GB" sz="900" kern="0" dirty="0" smtClean="0">
                  <a:solidFill>
                    <a:sysClr val="windowText" lastClr="000000"/>
                  </a:solidFill>
                  <a:latin typeface="+mn-lt"/>
                </a:rPr>
                <a:t>CLIENT</a:t>
              </a:r>
              <a:endParaRPr kumimoji="0" lang="en-GB" sz="900" b="0" i="0" u="none" strike="noStrike" kern="0" cap="none" spc="0" normalizeH="0" baseline="0" noProof="0" dirty="0">
                <a:ln>
                  <a:noFill/>
                </a:ln>
                <a:solidFill>
                  <a:sysClr val="windowText" lastClr="000000"/>
                </a:solidFill>
                <a:effectLst/>
                <a:uLnTx/>
                <a:uFillTx/>
                <a:latin typeface="+mn-lt"/>
                <a:ea typeface="ＭＳ Ｐゴシック" charset="0"/>
                <a:cs typeface="Arial" charset="0"/>
              </a:endParaRPr>
            </a:p>
          </p:txBody>
        </p:sp>
        <p:sp>
          <p:nvSpPr>
            <p:cNvPr id="57" name="TextBox 31"/>
            <p:cNvSpPr txBox="1">
              <a:spLocks noChangeArrowheads="1"/>
            </p:cNvSpPr>
            <p:nvPr/>
          </p:nvSpPr>
          <p:spPr bwMode="auto">
            <a:xfrm>
              <a:off x="1270767" y="1834306"/>
              <a:ext cx="89252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ysClr val="windowText" lastClr="000000"/>
                  </a:solidFill>
                  <a:effectLst/>
                  <a:uLnTx/>
                  <a:uFillTx/>
                  <a:latin typeface="+mn-lt"/>
                  <a:ea typeface="ＭＳ Ｐゴシック" charset="0"/>
                  <a:cs typeface="Arial" charset="0"/>
                </a:rPr>
                <a:t>Legend:</a:t>
              </a:r>
            </a:p>
          </p:txBody>
        </p:sp>
        <p:sp>
          <p:nvSpPr>
            <p:cNvPr id="58" name="Freeform 9"/>
            <p:cNvSpPr>
              <a:spLocks noEditPoints="1"/>
            </p:cNvSpPr>
            <p:nvPr/>
          </p:nvSpPr>
          <p:spPr bwMode="auto">
            <a:xfrm flipH="1">
              <a:off x="1360135" y="2365870"/>
              <a:ext cx="133473" cy="198536"/>
            </a:xfrm>
            <a:custGeom>
              <a:avLst/>
              <a:gdLst/>
              <a:ahLst/>
              <a:cxnLst>
                <a:cxn ang="0">
                  <a:pos x="49" y="259"/>
                </a:cxn>
                <a:cxn ang="0">
                  <a:pos x="58" y="267"/>
                </a:cxn>
                <a:cxn ang="0">
                  <a:pos x="65" y="264"/>
                </a:cxn>
                <a:cxn ang="0">
                  <a:pos x="70" y="254"/>
                </a:cxn>
                <a:cxn ang="0">
                  <a:pos x="70" y="79"/>
                </a:cxn>
                <a:cxn ang="0">
                  <a:pos x="73" y="76"/>
                </a:cxn>
                <a:cxn ang="0">
                  <a:pos x="75" y="79"/>
                </a:cxn>
                <a:cxn ang="0">
                  <a:pos x="77" y="156"/>
                </a:cxn>
                <a:cxn ang="0">
                  <a:pos x="87" y="156"/>
                </a:cxn>
                <a:cxn ang="0">
                  <a:pos x="88" y="65"/>
                </a:cxn>
                <a:cxn ang="0">
                  <a:pos x="82" y="56"/>
                </a:cxn>
                <a:cxn ang="0">
                  <a:pos x="2" y="59"/>
                </a:cxn>
                <a:cxn ang="0">
                  <a:pos x="0" y="150"/>
                </a:cxn>
                <a:cxn ang="0">
                  <a:pos x="7" y="158"/>
                </a:cxn>
                <a:cxn ang="0">
                  <a:pos x="13" y="150"/>
                </a:cxn>
                <a:cxn ang="0">
                  <a:pos x="14" y="76"/>
                </a:cxn>
                <a:cxn ang="0">
                  <a:pos x="17" y="76"/>
                </a:cxn>
                <a:cxn ang="0">
                  <a:pos x="17" y="156"/>
                </a:cxn>
                <a:cxn ang="0">
                  <a:pos x="18" y="259"/>
                </a:cxn>
                <a:cxn ang="0">
                  <a:pos x="28" y="267"/>
                </a:cxn>
                <a:cxn ang="0">
                  <a:pos x="35" y="264"/>
                </a:cxn>
                <a:cxn ang="0">
                  <a:pos x="40" y="254"/>
                </a:cxn>
                <a:cxn ang="0">
                  <a:pos x="41" y="157"/>
                </a:cxn>
                <a:cxn ang="0">
                  <a:pos x="47" y="157"/>
                </a:cxn>
                <a:cxn ang="0">
                  <a:pos x="48" y="254"/>
                </a:cxn>
                <a:cxn ang="0">
                  <a:pos x="27" y="13"/>
                </a:cxn>
                <a:cxn ang="0">
                  <a:pos x="40" y="0"/>
                </a:cxn>
                <a:cxn ang="0">
                  <a:pos x="56" y="5"/>
                </a:cxn>
                <a:cxn ang="0">
                  <a:pos x="63" y="25"/>
                </a:cxn>
                <a:cxn ang="0">
                  <a:pos x="56" y="45"/>
                </a:cxn>
                <a:cxn ang="0">
                  <a:pos x="40" y="49"/>
                </a:cxn>
                <a:cxn ang="0">
                  <a:pos x="27" y="36"/>
                </a:cxn>
              </a:cxnLst>
              <a:rect l="0" t="0" r="r" b="b"/>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C3AFCC">
                <a:lumMod val="90000"/>
              </a:srgbClr>
            </a:solidFill>
            <a:ln w="9525">
              <a:solidFill>
                <a:sysClr val="windowText" lastClr="000000">
                  <a:lumMod val="65000"/>
                  <a:lumOff val="35000"/>
                </a:sysClr>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ea typeface="Calibri"/>
                <a:cs typeface="Arial" pitchFamily="34" charset="0"/>
              </a:endParaRPr>
            </a:p>
          </p:txBody>
        </p:sp>
        <p:sp>
          <p:nvSpPr>
            <p:cNvPr id="59" name="Freeform 9"/>
            <p:cNvSpPr>
              <a:spLocks noEditPoints="1"/>
            </p:cNvSpPr>
            <p:nvPr/>
          </p:nvSpPr>
          <p:spPr bwMode="auto">
            <a:xfrm flipH="1">
              <a:off x="1360135" y="2075538"/>
              <a:ext cx="133473" cy="198536"/>
            </a:xfrm>
            <a:custGeom>
              <a:avLst/>
              <a:gdLst>
                <a:gd name="T0" fmla="*/ 2147483647 w 88"/>
                <a:gd name="T1" fmla="*/ 2147483647 h 267"/>
                <a:gd name="T2" fmla="*/ 2147483647 w 88"/>
                <a:gd name="T3" fmla="*/ 2147483647 h 267"/>
                <a:gd name="T4" fmla="*/ 2147483647 w 88"/>
                <a:gd name="T5" fmla="*/ 2147483647 h 267"/>
                <a:gd name="T6" fmla="*/ 2147483647 w 88"/>
                <a:gd name="T7" fmla="*/ 2147483647 h 267"/>
                <a:gd name="T8" fmla="*/ 2147483647 w 88"/>
                <a:gd name="T9" fmla="*/ 2147483647 h 267"/>
                <a:gd name="T10" fmla="*/ 2147483647 w 88"/>
                <a:gd name="T11" fmla="*/ 2147483647 h 267"/>
                <a:gd name="T12" fmla="*/ 2147483647 w 88"/>
                <a:gd name="T13" fmla="*/ 2147483647 h 267"/>
                <a:gd name="T14" fmla="*/ 2147483647 w 88"/>
                <a:gd name="T15" fmla="*/ 2147483647 h 267"/>
                <a:gd name="T16" fmla="*/ 2147483647 w 88"/>
                <a:gd name="T17" fmla="*/ 2147483647 h 267"/>
                <a:gd name="T18" fmla="*/ 2147483647 w 88"/>
                <a:gd name="T19" fmla="*/ 2147483647 h 267"/>
                <a:gd name="T20" fmla="*/ 2147483647 w 88"/>
                <a:gd name="T21" fmla="*/ 2147483647 h 267"/>
                <a:gd name="T22" fmla="*/ 2147483647 w 88"/>
                <a:gd name="T23" fmla="*/ 2147483647 h 267"/>
                <a:gd name="T24" fmla="*/ 0 w 88"/>
                <a:gd name="T25" fmla="*/ 2147483647 h 267"/>
                <a:gd name="T26" fmla="*/ 2147483647 w 88"/>
                <a:gd name="T27" fmla="*/ 2147483647 h 267"/>
                <a:gd name="T28" fmla="*/ 2147483647 w 88"/>
                <a:gd name="T29" fmla="*/ 2147483647 h 267"/>
                <a:gd name="T30" fmla="*/ 2147483647 w 88"/>
                <a:gd name="T31" fmla="*/ 2147483647 h 267"/>
                <a:gd name="T32" fmla="*/ 2147483647 w 88"/>
                <a:gd name="T33" fmla="*/ 2147483647 h 267"/>
                <a:gd name="T34" fmla="*/ 2147483647 w 88"/>
                <a:gd name="T35" fmla="*/ 2147483647 h 267"/>
                <a:gd name="T36" fmla="*/ 2147483647 w 88"/>
                <a:gd name="T37" fmla="*/ 2147483647 h 267"/>
                <a:gd name="T38" fmla="*/ 2147483647 w 88"/>
                <a:gd name="T39" fmla="*/ 2147483647 h 267"/>
                <a:gd name="T40" fmla="*/ 2147483647 w 88"/>
                <a:gd name="T41" fmla="*/ 2147483647 h 267"/>
                <a:gd name="T42" fmla="*/ 2147483647 w 88"/>
                <a:gd name="T43" fmla="*/ 2147483647 h 267"/>
                <a:gd name="T44" fmla="*/ 2147483647 w 88"/>
                <a:gd name="T45" fmla="*/ 2147483647 h 267"/>
                <a:gd name="T46" fmla="*/ 2147483647 w 88"/>
                <a:gd name="T47" fmla="*/ 2147483647 h 267"/>
                <a:gd name="T48" fmla="*/ 2147483647 w 88"/>
                <a:gd name="T49" fmla="*/ 2147483647 h 267"/>
                <a:gd name="T50" fmla="*/ 2147483647 w 88"/>
                <a:gd name="T51" fmla="*/ 2147483647 h 267"/>
                <a:gd name="T52" fmla="*/ 2147483647 w 88"/>
                <a:gd name="T53" fmla="*/ 0 h 267"/>
                <a:gd name="T54" fmla="*/ 2147483647 w 88"/>
                <a:gd name="T55" fmla="*/ 2147483647 h 267"/>
                <a:gd name="T56" fmla="*/ 2147483647 w 88"/>
                <a:gd name="T57" fmla="*/ 2147483647 h 267"/>
                <a:gd name="T58" fmla="*/ 2147483647 w 88"/>
                <a:gd name="T59" fmla="*/ 2147483647 h 267"/>
                <a:gd name="T60" fmla="*/ 2147483647 w 88"/>
                <a:gd name="T61" fmla="*/ 2147483647 h 267"/>
                <a:gd name="T62" fmla="*/ 2147483647 w 88"/>
                <a:gd name="T63" fmla="*/ 2147483647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267"/>
                <a:gd name="T98" fmla="*/ 88 w 88"/>
                <a:gd name="T99" fmla="*/ 267 h 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267">
                  <a:moveTo>
                    <a:pt x="48" y="254"/>
                  </a:moveTo>
                  <a:lnTo>
                    <a:pt x="49" y="259"/>
                  </a:lnTo>
                  <a:lnTo>
                    <a:pt x="53" y="264"/>
                  </a:lnTo>
                  <a:lnTo>
                    <a:pt x="58" y="267"/>
                  </a:lnTo>
                  <a:lnTo>
                    <a:pt x="61" y="267"/>
                  </a:lnTo>
                  <a:lnTo>
                    <a:pt x="65" y="264"/>
                  </a:lnTo>
                  <a:lnTo>
                    <a:pt x="69" y="259"/>
                  </a:lnTo>
                  <a:lnTo>
                    <a:pt x="70" y="254"/>
                  </a:lnTo>
                  <a:lnTo>
                    <a:pt x="70" y="156"/>
                  </a:lnTo>
                  <a:lnTo>
                    <a:pt x="70" y="79"/>
                  </a:lnTo>
                  <a:lnTo>
                    <a:pt x="71" y="76"/>
                  </a:lnTo>
                  <a:lnTo>
                    <a:pt x="73" y="76"/>
                  </a:lnTo>
                  <a:lnTo>
                    <a:pt x="74" y="76"/>
                  </a:lnTo>
                  <a:lnTo>
                    <a:pt x="75" y="79"/>
                  </a:lnTo>
                  <a:lnTo>
                    <a:pt x="75" y="150"/>
                  </a:lnTo>
                  <a:lnTo>
                    <a:pt x="77" y="156"/>
                  </a:lnTo>
                  <a:lnTo>
                    <a:pt x="82" y="158"/>
                  </a:lnTo>
                  <a:lnTo>
                    <a:pt x="87" y="156"/>
                  </a:lnTo>
                  <a:lnTo>
                    <a:pt x="88" y="150"/>
                  </a:lnTo>
                  <a:lnTo>
                    <a:pt x="88" y="65"/>
                  </a:lnTo>
                  <a:lnTo>
                    <a:pt x="87" y="59"/>
                  </a:lnTo>
                  <a:lnTo>
                    <a:pt x="82" y="56"/>
                  </a:lnTo>
                  <a:lnTo>
                    <a:pt x="7" y="56"/>
                  </a:lnTo>
                  <a:lnTo>
                    <a:pt x="2" y="59"/>
                  </a:lnTo>
                  <a:lnTo>
                    <a:pt x="0" y="65"/>
                  </a:lnTo>
                  <a:lnTo>
                    <a:pt x="0" y="150"/>
                  </a:lnTo>
                  <a:lnTo>
                    <a:pt x="2" y="156"/>
                  </a:lnTo>
                  <a:lnTo>
                    <a:pt x="7" y="158"/>
                  </a:lnTo>
                  <a:lnTo>
                    <a:pt x="11" y="156"/>
                  </a:lnTo>
                  <a:lnTo>
                    <a:pt x="13" y="150"/>
                  </a:lnTo>
                  <a:lnTo>
                    <a:pt x="13" y="79"/>
                  </a:lnTo>
                  <a:lnTo>
                    <a:pt x="14" y="76"/>
                  </a:lnTo>
                  <a:lnTo>
                    <a:pt x="15" y="76"/>
                  </a:lnTo>
                  <a:lnTo>
                    <a:pt x="17" y="76"/>
                  </a:lnTo>
                  <a:lnTo>
                    <a:pt x="17" y="79"/>
                  </a:lnTo>
                  <a:lnTo>
                    <a:pt x="17" y="156"/>
                  </a:lnTo>
                  <a:lnTo>
                    <a:pt x="17" y="254"/>
                  </a:lnTo>
                  <a:lnTo>
                    <a:pt x="18" y="259"/>
                  </a:lnTo>
                  <a:lnTo>
                    <a:pt x="22" y="264"/>
                  </a:lnTo>
                  <a:lnTo>
                    <a:pt x="28" y="267"/>
                  </a:lnTo>
                  <a:lnTo>
                    <a:pt x="30" y="267"/>
                  </a:lnTo>
                  <a:lnTo>
                    <a:pt x="35" y="264"/>
                  </a:lnTo>
                  <a:lnTo>
                    <a:pt x="38" y="259"/>
                  </a:lnTo>
                  <a:lnTo>
                    <a:pt x="40" y="254"/>
                  </a:lnTo>
                  <a:lnTo>
                    <a:pt x="40" y="161"/>
                  </a:lnTo>
                  <a:lnTo>
                    <a:pt x="41" y="157"/>
                  </a:lnTo>
                  <a:lnTo>
                    <a:pt x="44" y="156"/>
                  </a:lnTo>
                  <a:lnTo>
                    <a:pt x="47" y="157"/>
                  </a:lnTo>
                  <a:lnTo>
                    <a:pt x="48" y="161"/>
                  </a:lnTo>
                  <a:lnTo>
                    <a:pt x="48" y="254"/>
                  </a:lnTo>
                  <a:close/>
                  <a:moveTo>
                    <a:pt x="24" y="25"/>
                  </a:moveTo>
                  <a:lnTo>
                    <a:pt x="27" y="13"/>
                  </a:lnTo>
                  <a:lnTo>
                    <a:pt x="31" y="5"/>
                  </a:lnTo>
                  <a:lnTo>
                    <a:pt x="40" y="0"/>
                  </a:lnTo>
                  <a:lnTo>
                    <a:pt x="48" y="0"/>
                  </a:lnTo>
                  <a:lnTo>
                    <a:pt x="56" y="5"/>
                  </a:lnTo>
                  <a:lnTo>
                    <a:pt x="62" y="13"/>
                  </a:lnTo>
                  <a:lnTo>
                    <a:pt x="63" y="25"/>
                  </a:lnTo>
                  <a:lnTo>
                    <a:pt x="62" y="36"/>
                  </a:lnTo>
                  <a:lnTo>
                    <a:pt x="56" y="45"/>
                  </a:lnTo>
                  <a:lnTo>
                    <a:pt x="48" y="49"/>
                  </a:lnTo>
                  <a:lnTo>
                    <a:pt x="40" y="49"/>
                  </a:lnTo>
                  <a:lnTo>
                    <a:pt x="31" y="45"/>
                  </a:lnTo>
                  <a:lnTo>
                    <a:pt x="27" y="36"/>
                  </a:lnTo>
                  <a:lnTo>
                    <a:pt x="24" y="25"/>
                  </a:lnTo>
                  <a:close/>
                </a:path>
              </a:pathLst>
            </a:custGeom>
            <a:solidFill>
              <a:srgbClr val="0070C0"/>
            </a:solidFill>
            <a:ln w="9525">
              <a:solidFill>
                <a:srgbClr val="2B142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0" name="Rectangle 59"/>
            <p:cNvSpPr/>
            <p:nvPr/>
          </p:nvSpPr>
          <p:spPr>
            <a:xfrm>
              <a:off x="1112921" y="1786273"/>
              <a:ext cx="1311517" cy="920197"/>
            </a:xfrm>
            <a:prstGeom prst="rect">
              <a:avLst/>
            </a:prstGeom>
            <a:noFill/>
            <a:ln w="3175" cap="flat" cmpd="sng" algn="ctr">
              <a:solidFill>
                <a:srgbClr val="663366">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ea typeface="Calibri"/>
                <a:cs typeface="Calibri"/>
              </a:endParaRPr>
            </a:p>
          </p:txBody>
        </p:sp>
        <p:sp>
          <p:nvSpPr>
            <p:cNvPr id="61" name="TextBox 36"/>
            <p:cNvSpPr txBox="1">
              <a:spLocks noChangeArrowheads="1"/>
            </p:cNvSpPr>
            <p:nvPr/>
          </p:nvSpPr>
          <p:spPr bwMode="auto">
            <a:xfrm>
              <a:off x="4869466" y="636645"/>
              <a:ext cx="141628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sysClr val="windowText" lastClr="000000"/>
                  </a:solidFill>
                  <a:effectLst/>
                  <a:uLnTx/>
                  <a:uFillTx/>
                  <a:latin typeface="+mn-lt"/>
                  <a:ea typeface="ＭＳ Ｐゴシック" charset="0"/>
                  <a:cs typeface="Arial" charset="0"/>
                </a:rPr>
                <a:t>Engagement Lead</a:t>
              </a:r>
            </a:p>
          </p:txBody>
        </p:sp>
        <p:sp>
          <p:nvSpPr>
            <p:cNvPr id="62" name="TextBox 36"/>
            <p:cNvSpPr txBox="1">
              <a:spLocks noChangeArrowheads="1"/>
            </p:cNvSpPr>
            <p:nvPr/>
          </p:nvSpPr>
          <p:spPr bwMode="auto">
            <a:xfrm>
              <a:off x="1141697" y="590119"/>
              <a:ext cx="160423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sysClr val="windowText" lastClr="000000"/>
                  </a:solidFill>
                  <a:effectLst/>
                  <a:uLnTx/>
                  <a:uFillTx/>
                  <a:latin typeface="+mn-lt"/>
                  <a:ea typeface="ＭＳ Ｐゴシック" charset="0"/>
                  <a:cs typeface="Arial" charset="0"/>
                </a:rPr>
                <a:t>Engagement Lead/Sponsor</a:t>
              </a:r>
            </a:p>
          </p:txBody>
        </p:sp>
      </p:grpSp>
      <p:sp>
        <p:nvSpPr>
          <p:cNvPr id="65" name="Text Box 2"/>
          <p:cNvSpPr txBox="1">
            <a:spLocks noChangeArrowheads="1"/>
          </p:cNvSpPr>
          <p:nvPr/>
        </p:nvSpPr>
        <p:spPr bwMode="auto">
          <a:xfrm>
            <a:off x="948483" y="140337"/>
            <a:ext cx="6387621" cy="397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298" tIns="32649" rIns="65298" bIns="32649"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b="1">
                <a:solidFill>
                  <a:srgbClr val="000000"/>
                </a:solidFill>
                <a:latin typeface="Arial"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b="1">
                <a:solidFill>
                  <a:srgbClr val="000000"/>
                </a:solidFill>
                <a:latin typeface="Arial"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b="1">
                <a:solidFill>
                  <a:srgbClr val="000000"/>
                </a:solidFill>
                <a:latin typeface="Arial"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b="1">
                <a:solidFill>
                  <a:srgbClr val="000000"/>
                </a:solidFill>
                <a:latin typeface="Arial"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b="1">
                <a:solidFill>
                  <a:srgbClr val="000000"/>
                </a:solidFill>
                <a:latin typeface="Arial" charset="0"/>
                <a:cs typeface="Arial"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b="1">
                <a:solidFill>
                  <a:srgbClr val="000000"/>
                </a:solidFill>
                <a:latin typeface="Arial" charset="0"/>
                <a:cs typeface="Arial"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b="1">
                <a:solidFill>
                  <a:srgbClr val="000000"/>
                </a:solidFill>
                <a:latin typeface="Arial" charset="0"/>
                <a:cs typeface="Arial"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b="1">
                <a:solidFill>
                  <a:srgbClr val="000000"/>
                </a:solidFill>
                <a:latin typeface="Arial" charset="0"/>
                <a:cs typeface="Arial"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100" b="1">
                <a:solidFill>
                  <a:srgbClr val="000000"/>
                </a:solidFill>
                <a:latin typeface="Arial" charset="0"/>
                <a:cs typeface="Arial" charset="0"/>
              </a:defRPr>
            </a:lvl9pPr>
          </a:lstStyle>
          <a:p>
            <a:pPr algn="ctr">
              <a:buClrTx/>
              <a:buFontTx/>
              <a:buNone/>
            </a:pPr>
            <a:r>
              <a:rPr lang="en-US" altLang="en-US" sz="2800" dirty="0" smtClean="0">
                <a:solidFill>
                  <a:schemeClr val="tx2"/>
                </a:solidFill>
                <a:latin typeface="Calibri" pitchFamily="32" charset="0"/>
              </a:rPr>
              <a:t>ILLUSTRATIVE COMMUNICATION MODEL</a:t>
            </a:r>
            <a:endParaRPr lang="en-US" altLang="en-US" sz="2800" dirty="0">
              <a:solidFill>
                <a:schemeClr val="tx2"/>
              </a:solidFill>
              <a:latin typeface="Calibri" pitchFamily="32" charset="0"/>
            </a:endParaRPr>
          </a:p>
        </p:txBody>
      </p:sp>
    </p:spTree>
    <p:extLst>
      <p:ext uri="{BB962C8B-B14F-4D97-AF65-F5344CB8AC3E}">
        <p14:creationId xmlns:p14="http://schemas.microsoft.com/office/powerpoint/2010/main" val="248672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90500"/>
            <a:ext cx="7315963" cy="776514"/>
          </a:xfrm>
          <a:prstGeom prst="rect">
            <a:avLst/>
          </a:prstGeom>
        </p:spPr>
        <p:txBody>
          <a:bodyPr lIns="54864" tIns="27432" rIns="54864" bIns="27432"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CONTENT</a:t>
            </a:r>
          </a:p>
          <a:p>
            <a:pPr algn="ctr"/>
            <a:endParaRPr lang="en-US" sz="2800" b="1" dirty="0">
              <a:solidFill>
                <a:schemeClr val="tx2"/>
              </a:solidFill>
            </a:endParaRPr>
          </a:p>
        </p:txBody>
      </p:sp>
      <p:sp>
        <p:nvSpPr>
          <p:cNvPr id="5" name="AutoShape 2" descr="Image result for mobiles"/>
          <p:cNvSpPr>
            <a:spLocks noChangeAspect="1" noChangeArrowheads="1"/>
          </p:cNvSpPr>
          <p:nvPr/>
        </p:nvSpPr>
        <p:spPr bwMode="auto">
          <a:xfrm>
            <a:off x="155575" y="12154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6"/>
          <p:cNvGrpSpPr/>
          <p:nvPr/>
        </p:nvGrpSpPr>
        <p:grpSpPr>
          <a:xfrm>
            <a:off x="1189593" y="1094864"/>
            <a:ext cx="1361136" cy="307777"/>
            <a:chOff x="1097280" y="457200"/>
            <a:chExt cx="2268565" cy="512961"/>
          </a:xfrm>
        </p:grpSpPr>
        <p:sp>
          <p:nvSpPr>
            <p:cNvPr id="14" name="Hexagon 13"/>
            <p:cNvSpPr/>
            <p:nvPr/>
          </p:nvSpPr>
          <p:spPr>
            <a:xfrm>
              <a:off x="1097280" y="457200"/>
              <a:ext cx="554189" cy="465513"/>
            </a:xfrm>
            <a:prstGeom prst="hex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smtClean="0">
                  <a:solidFill>
                    <a:schemeClr val="tx2"/>
                  </a:solidFill>
                </a:rPr>
                <a:t>1</a:t>
              </a:r>
              <a:endParaRPr lang="en-US" b="1" dirty="0">
                <a:solidFill>
                  <a:schemeClr val="tx2"/>
                </a:solidFill>
              </a:endParaRPr>
            </a:p>
          </p:txBody>
        </p:sp>
        <p:sp>
          <p:nvSpPr>
            <p:cNvPr id="15" name="TextBox 14"/>
            <p:cNvSpPr txBox="1"/>
            <p:nvPr/>
          </p:nvSpPr>
          <p:spPr>
            <a:xfrm>
              <a:off x="1737361" y="457200"/>
              <a:ext cx="1628484" cy="512961"/>
            </a:xfrm>
            <a:prstGeom prst="rect">
              <a:avLst/>
            </a:prstGeom>
            <a:noFill/>
          </p:spPr>
          <p:txBody>
            <a:bodyPr wrap="none" rtlCol="0">
              <a:spAutoFit/>
            </a:bodyPr>
            <a:lstStyle/>
            <a:p>
              <a:r>
                <a:rPr lang="en-US" sz="1400" b="1" dirty="0">
                  <a:solidFill>
                    <a:schemeClr val="tx2"/>
                  </a:solidFill>
                </a:rPr>
                <a:t>ABOUT US</a:t>
              </a:r>
            </a:p>
          </p:txBody>
        </p:sp>
      </p:grpSp>
      <p:grpSp>
        <p:nvGrpSpPr>
          <p:cNvPr id="16" name="Group 9"/>
          <p:cNvGrpSpPr/>
          <p:nvPr/>
        </p:nvGrpSpPr>
        <p:grpSpPr>
          <a:xfrm>
            <a:off x="1189594" y="1478912"/>
            <a:ext cx="1644003" cy="307777"/>
            <a:chOff x="1097280" y="1097280"/>
            <a:chExt cx="2740005" cy="512961"/>
          </a:xfrm>
        </p:grpSpPr>
        <p:sp>
          <p:nvSpPr>
            <p:cNvPr id="18" name="Hexagon 17"/>
            <p:cNvSpPr/>
            <p:nvPr/>
          </p:nvSpPr>
          <p:spPr>
            <a:xfrm>
              <a:off x="1097280" y="1097280"/>
              <a:ext cx="554189" cy="465513"/>
            </a:xfrm>
            <a:prstGeom prst="hex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smtClean="0">
                  <a:solidFill>
                    <a:schemeClr val="tx2"/>
                  </a:solidFill>
                </a:rPr>
                <a:t>2</a:t>
              </a:r>
              <a:endParaRPr lang="en-US" b="1" dirty="0">
                <a:solidFill>
                  <a:schemeClr val="tx2"/>
                </a:solidFill>
              </a:endParaRPr>
            </a:p>
          </p:txBody>
        </p:sp>
        <p:sp>
          <p:nvSpPr>
            <p:cNvPr id="19" name="TextBox 18"/>
            <p:cNvSpPr txBox="1"/>
            <p:nvPr/>
          </p:nvSpPr>
          <p:spPr>
            <a:xfrm>
              <a:off x="1737360" y="1097280"/>
              <a:ext cx="2099925" cy="512961"/>
            </a:xfrm>
            <a:prstGeom prst="rect">
              <a:avLst/>
            </a:prstGeom>
            <a:noFill/>
          </p:spPr>
          <p:txBody>
            <a:bodyPr wrap="none" rtlCol="0">
              <a:spAutoFit/>
            </a:bodyPr>
            <a:lstStyle/>
            <a:p>
              <a:r>
                <a:rPr lang="en-US" sz="1400" b="1" dirty="0" smtClean="0">
                  <a:solidFill>
                    <a:schemeClr val="tx2"/>
                  </a:solidFill>
                </a:rPr>
                <a:t>OUR SERVICES</a:t>
              </a:r>
              <a:endParaRPr lang="en-US" sz="1400" b="1" dirty="0">
                <a:solidFill>
                  <a:schemeClr val="tx2"/>
                </a:solidFill>
              </a:endParaRPr>
            </a:p>
          </p:txBody>
        </p:sp>
      </p:grpSp>
      <p:grpSp>
        <p:nvGrpSpPr>
          <p:cNvPr id="20" name="Group 12"/>
          <p:cNvGrpSpPr/>
          <p:nvPr/>
        </p:nvGrpSpPr>
        <p:grpSpPr>
          <a:xfrm>
            <a:off x="1189596" y="1862972"/>
            <a:ext cx="1607460" cy="307777"/>
            <a:chOff x="1097280" y="1737360"/>
            <a:chExt cx="2679101" cy="512961"/>
          </a:xfrm>
        </p:grpSpPr>
        <p:sp>
          <p:nvSpPr>
            <p:cNvPr id="21" name="Hexagon 20"/>
            <p:cNvSpPr/>
            <p:nvPr/>
          </p:nvSpPr>
          <p:spPr>
            <a:xfrm>
              <a:off x="1097280" y="1737360"/>
              <a:ext cx="554189" cy="465513"/>
            </a:xfrm>
            <a:prstGeom prst="hex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smtClean="0">
                  <a:solidFill>
                    <a:schemeClr val="tx2"/>
                  </a:solidFill>
                </a:rPr>
                <a:t>3</a:t>
              </a:r>
              <a:endParaRPr lang="en-US" b="1" dirty="0">
                <a:solidFill>
                  <a:schemeClr val="tx2"/>
                </a:solidFill>
              </a:endParaRPr>
            </a:p>
          </p:txBody>
        </p:sp>
        <p:sp>
          <p:nvSpPr>
            <p:cNvPr id="22" name="TextBox 21"/>
            <p:cNvSpPr txBox="1"/>
            <p:nvPr/>
          </p:nvSpPr>
          <p:spPr>
            <a:xfrm>
              <a:off x="1737360" y="1737360"/>
              <a:ext cx="2039021" cy="512961"/>
            </a:xfrm>
            <a:prstGeom prst="rect">
              <a:avLst/>
            </a:prstGeom>
            <a:noFill/>
          </p:spPr>
          <p:txBody>
            <a:bodyPr wrap="none" rtlCol="0">
              <a:spAutoFit/>
            </a:bodyPr>
            <a:lstStyle/>
            <a:p>
              <a:r>
                <a:rPr lang="en-US" sz="1400" b="1" dirty="0">
                  <a:solidFill>
                    <a:schemeClr val="tx2"/>
                  </a:solidFill>
                </a:rPr>
                <a:t>TECHNOLOGY</a:t>
              </a:r>
            </a:p>
          </p:txBody>
        </p:sp>
      </p:grpSp>
      <p:grpSp>
        <p:nvGrpSpPr>
          <p:cNvPr id="23" name="Group 15"/>
          <p:cNvGrpSpPr/>
          <p:nvPr/>
        </p:nvGrpSpPr>
        <p:grpSpPr>
          <a:xfrm>
            <a:off x="1189594" y="2247020"/>
            <a:ext cx="1771607" cy="523220"/>
            <a:chOff x="1097280" y="2377440"/>
            <a:chExt cx="2952678" cy="872032"/>
          </a:xfrm>
        </p:grpSpPr>
        <p:sp>
          <p:nvSpPr>
            <p:cNvPr id="24" name="Hexagon 23"/>
            <p:cNvSpPr/>
            <p:nvPr/>
          </p:nvSpPr>
          <p:spPr>
            <a:xfrm>
              <a:off x="1097280" y="2377440"/>
              <a:ext cx="554189" cy="465513"/>
            </a:xfrm>
            <a:prstGeom prst="hexag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solidFill>
                    <a:schemeClr val="tx2"/>
                  </a:solidFill>
                </a:rPr>
                <a:t>4</a:t>
              </a:r>
              <a:endParaRPr lang="en-US" b="1" dirty="0">
                <a:solidFill>
                  <a:schemeClr val="tx2"/>
                </a:solidFill>
              </a:endParaRPr>
            </a:p>
          </p:txBody>
        </p:sp>
        <p:sp>
          <p:nvSpPr>
            <p:cNvPr id="25" name="TextBox 24"/>
            <p:cNvSpPr txBox="1"/>
            <p:nvPr/>
          </p:nvSpPr>
          <p:spPr>
            <a:xfrm>
              <a:off x="1737360" y="2377440"/>
              <a:ext cx="2312598" cy="872032"/>
            </a:xfrm>
            <a:prstGeom prst="rect">
              <a:avLst/>
            </a:prstGeom>
            <a:noFill/>
          </p:spPr>
          <p:txBody>
            <a:bodyPr wrap="none" rtlCol="0">
              <a:spAutoFit/>
            </a:bodyPr>
            <a:lstStyle/>
            <a:p>
              <a:r>
                <a:rPr lang="en-US" sz="1400" b="1" dirty="0" smtClean="0">
                  <a:solidFill>
                    <a:schemeClr val="tx2"/>
                  </a:solidFill>
                </a:rPr>
                <a:t>METHODOLOGY</a:t>
              </a:r>
              <a:endParaRPr lang="en-US" sz="1400" b="1" dirty="0">
                <a:solidFill>
                  <a:schemeClr val="tx2"/>
                </a:solidFill>
              </a:endParaRPr>
            </a:p>
            <a:p>
              <a:endParaRPr lang="en-US" sz="1400" b="1" dirty="0">
                <a:solidFill>
                  <a:schemeClr val="tx2"/>
                </a:solidFill>
              </a:endParaRPr>
            </a:p>
          </p:txBody>
        </p:sp>
      </p:grpSp>
      <p:sp>
        <p:nvSpPr>
          <p:cNvPr id="26" name="Hexagon 25"/>
          <p:cNvSpPr/>
          <p:nvPr/>
        </p:nvSpPr>
        <p:spPr>
          <a:xfrm>
            <a:off x="1189595" y="2631071"/>
            <a:ext cx="332514" cy="279308"/>
          </a:xfrm>
          <a:prstGeom prst="hexag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solidFill>
                  <a:schemeClr val="tx2"/>
                </a:solidFill>
              </a:rPr>
              <a:t>5</a:t>
            </a:r>
            <a:endParaRPr lang="en-US" b="1" dirty="0">
              <a:solidFill>
                <a:schemeClr val="tx2"/>
              </a:solidFill>
            </a:endParaRPr>
          </a:p>
        </p:txBody>
      </p:sp>
      <p:grpSp>
        <p:nvGrpSpPr>
          <p:cNvPr id="27" name="Group 21"/>
          <p:cNvGrpSpPr/>
          <p:nvPr/>
        </p:nvGrpSpPr>
        <p:grpSpPr>
          <a:xfrm>
            <a:off x="1189594" y="3015120"/>
            <a:ext cx="2424829" cy="523220"/>
            <a:chOff x="1097280" y="3657600"/>
            <a:chExt cx="4041381" cy="872032"/>
          </a:xfrm>
        </p:grpSpPr>
        <p:sp>
          <p:nvSpPr>
            <p:cNvPr id="28" name="Hexagon 27"/>
            <p:cNvSpPr/>
            <p:nvPr/>
          </p:nvSpPr>
          <p:spPr>
            <a:xfrm>
              <a:off x="1097280" y="3657600"/>
              <a:ext cx="554189" cy="465513"/>
            </a:xfrm>
            <a:prstGeom prst="hexag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solidFill>
                    <a:schemeClr val="tx2"/>
                  </a:solidFill>
                </a:rPr>
                <a:t>6</a:t>
              </a:r>
              <a:endParaRPr lang="en-US" b="1" dirty="0">
                <a:solidFill>
                  <a:schemeClr val="tx2"/>
                </a:solidFill>
              </a:endParaRPr>
            </a:p>
          </p:txBody>
        </p:sp>
        <p:sp>
          <p:nvSpPr>
            <p:cNvPr id="29" name="TextBox 28"/>
            <p:cNvSpPr txBox="1"/>
            <p:nvPr/>
          </p:nvSpPr>
          <p:spPr>
            <a:xfrm>
              <a:off x="1737360" y="3657600"/>
              <a:ext cx="3401301" cy="872032"/>
            </a:xfrm>
            <a:prstGeom prst="rect">
              <a:avLst/>
            </a:prstGeom>
            <a:noFill/>
          </p:spPr>
          <p:txBody>
            <a:bodyPr wrap="none" rtlCol="0">
              <a:spAutoFit/>
            </a:bodyPr>
            <a:lstStyle/>
            <a:p>
              <a:r>
                <a:rPr lang="en-US" sz="1400" b="1" dirty="0">
                  <a:solidFill>
                    <a:schemeClr val="tx2"/>
                  </a:solidFill>
                </a:rPr>
                <a:t>RELEVANT CASE STUDIES</a:t>
              </a:r>
            </a:p>
            <a:p>
              <a:endParaRPr lang="en-US" sz="1400" b="1" dirty="0">
                <a:solidFill>
                  <a:schemeClr val="tx2"/>
                </a:solidFill>
              </a:endParaRPr>
            </a:p>
          </p:txBody>
        </p:sp>
      </p:grpSp>
      <p:sp>
        <p:nvSpPr>
          <p:cNvPr id="30" name="TextBox 29"/>
          <p:cNvSpPr txBox="1"/>
          <p:nvPr/>
        </p:nvSpPr>
        <p:spPr>
          <a:xfrm>
            <a:off x="0" y="3730186"/>
            <a:ext cx="7315964" cy="424718"/>
          </a:xfrm>
          <a:prstGeom prst="rect">
            <a:avLst/>
          </a:prstGeom>
          <a:noFill/>
        </p:spPr>
        <p:txBody>
          <a:bodyPr wrap="square" lIns="54850" tIns="27425" rIns="54850" bIns="27425" rtlCol="0">
            <a:spAutoFit/>
          </a:bodyPr>
          <a:lstStyle/>
          <a:p>
            <a:pPr algn="ctr"/>
            <a:r>
              <a:rPr lang="en-US" sz="1600" i="1" dirty="0" smtClean="0">
                <a:solidFill>
                  <a:schemeClr val="accent1">
                    <a:lumMod val="75000"/>
                  </a:schemeClr>
                </a:solidFill>
              </a:rPr>
              <a:t>www.xanbell.com  </a:t>
            </a:r>
          </a:p>
          <a:p>
            <a:endParaRPr lang="en-US" sz="800" dirty="0">
              <a:solidFill>
                <a:schemeClr val="tx2"/>
              </a:solidFill>
            </a:endParaRPr>
          </a:p>
        </p:txBody>
      </p:sp>
      <p:sp>
        <p:nvSpPr>
          <p:cNvPr id="33" name="TextBox 32"/>
          <p:cNvSpPr txBox="1"/>
          <p:nvPr/>
        </p:nvSpPr>
        <p:spPr>
          <a:xfrm>
            <a:off x="1554592" y="2662694"/>
            <a:ext cx="2174118" cy="307777"/>
          </a:xfrm>
          <a:prstGeom prst="rect">
            <a:avLst/>
          </a:prstGeom>
          <a:noFill/>
        </p:spPr>
        <p:txBody>
          <a:bodyPr wrap="none" rtlCol="0">
            <a:spAutoFit/>
          </a:bodyPr>
          <a:lstStyle/>
          <a:p>
            <a:r>
              <a:rPr lang="en-US" sz="1400" b="1" dirty="0" smtClean="0">
                <a:solidFill>
                  <a:schemeClr val="tx2"/>
                </a:solidFill>
              </a:rPr>
              <a:t>COMMUNICATION MODEL</a:t>
            </a:r>
            <a:endParaRPr lang="en-US" sz="1400" b="1" dirty="0">
              <a:solidFill>
                <a:schemeClr val="tx2"/>
              </a:solidFill>
            </a:endParaRPr>
          </a:p>
        </p:txBody>
      </p:sp>
    </p:spTree>
    <p:extLst>
      <p:ext uri="{BB962C8B-B14F-4D97-AF65-F5344CB8AC3E}">
        <p14:creationId xmlns:p14="http://schemas.microsoft.com/office/powerpoint/2010/main" val="1002858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descr="http://www.iconarchive.com/download/i60600/double-j-design/origami-colored-pencil/blue-chart.ico"/>
          <p:cNvSpPr>
            <a:spLocks noChangeAspect="1" noChangeArrowheads="1"/>
          </p:cNvSpPr>
          <p:nvPr/>
        </p:nvSpPr>
        <p:spPr bwMode="auto">
          <a:xfrm>
            <a:off x="93345" y="-171358"/>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6" name="AutoShape 8" descr="http://www.iconarchive.com/download/i60600/double-j-design/origami-colored-pencil/blue-chart.ico"/>
          <p:cNvSpPr>
            <a:spLocks noChangeAspect="1" noChangeArrowheads="1"/>
          </p:cNvSpPr>
          <p:nvPr/>
        </p:nvSpPr>
        <p:spPr bwMode="auto">
          <a:xfrm>
            <a:off x="184785" y="-79918"/>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7" name="AutoShape 10" descr="http://www.iconarchive.com/download/i60600/double-j-design/origami-colored-pencil/blue-chart.ico"/>
          <p:cNvSpPr>
            <a:spLocks noChangeAspect="1" noChangeArrowheads="1"/>
          </p:cNvSpPr>
          <p:nvPr/>
        </p:nvSpPr>
        <p:spPr bwMode="auto">
          <a:xfrm>
            <a:off x="276225" y="11522"/>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8" name="AutoShape 12" descr="http://www.iconarchive.com/download/i60600/double-j-design/origami-colored-pencil/blue-chart.ico"/>
          <p:cNvSpPr>
            <a:spLocks noChangeAspect="1" noChangeArrowheads="1"/>
          </p:cNvSpPr>
          <p:nvPr/>
        </p:nvSpPr>
        <p:spPr bwMode="auto">
          <a:xfrm>
            <a:off x="367665" y="102962"/>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10" name="AutoShape 26" descr="http://www.gettyicons.com/free-icons/103/pretty-office-6/png/256/polls_256.png"/>
          <p:cNvSpPr>
            <a:spLocks noChangeAspect="1" noChangeArrowheads="1"/>
          </p:cNvSpPr>
          <p:nvPr/>
        </p:nvSpPr>
        <p:spPr bwMode="auto">
          <a:xfrm>
            <a:off x="459105" y="194402"/>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11" name="AutoShape 28" descr="http://www.gettyicons.com/free-icons/103/pretty-office-6/png/256/polls_256.png"/>
          <p:cNvSpPr>
            <a:spLocks noChangeAspect="1" noChangeArrowheads="1"/>
          </p:cNvSpPr>
          <p:nvPr/>
        </p:nvSpPr>
        <p:spPr bwMode="auto">
          <a:xfrm>
            <a:off x="550545" y="285842"/>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12" name="TextBox 11"/>
          <p:cNvSpPr txBox="1"/>
          <p:nvPr/>
        </p:nvSpPr>
        <p:spPr>
          <a:xfrm>
            <a:off x="2455462" y="2225946"/>
            <a:ext cx="2418398" cy="732508"/>
          </a:xfrm>
          <a:prstGeom prst="rect">
            <a:avLst/>
          </a:prstGeom>
          <a:noFill/>
        </p:spPr>
        <p:txBody>
          <a:bodyPr wrap="square" lIns="54850" tIns="27425" rIns="54850" bIns="27425" rtlCol="0">
            <a:spAutoFit/>
          </a:bodyPr>
          <a:lstStyle/>
          <a:p>
            <a:pPr algn="ctr"/>
            <a:r>
              <a:rPr lang="en-US" sz="2200" b="1" dirty="0">
                <a:solidFill>
                  <a:schemeClr val="bg1"/>
                </a:solidFill>
                <a:latin typeface="Segoe Print" pitchFamily="2" charset="0"/>
              </a:rPr>
              <a:t>Relevant</a:t>
            </a:r>
          </a:p>
          <a:p>
            <a:pPr algn="ctr"/>
            <a:r>
              <a:rPr lang="en-US" sz="2200" b="1" dirty="0">
                <a:solidFill>
                  <a:schemeClr val="bg1"/>
                </a:solidFill>
                <a:latin typeface="Segoe Print" pitchFamily="2" charset="0"/>
              </a:rPr>
              <a:t>Case Studies</a:t>
            </a:r>
          </a:p>
        </p:txBody>
      </p:sp>
      <p:sp>
        <p:nvSpPr>
          <p:cNvPr id="14" name="Rectangle 13"/>
          <p:cNvSpPr/>
          <p:nvPr/>
        </p:nvSpPr>
        <p:spPr>
          <a:xfrm>
            <a:off x="0" y="1386593"/>
            <a:ext cx="7315200" cy="1344256"/>
          </a:xfrm>
          <a:prstGeom prst="rect">
            <a:avLst/>
          </a:prstGeom>
          <a:solidFill>
            <a:srgbClr val="002060"/>
          </a:solidFill>
        </p:spPr>
        <p:style>
          <a:lnRef idx="0">
            <a:schemeClr val="accent6"/>
          </a:lnRef>
          <a:fillRef idx="3">
            <a:schemeClr val="accent6"/>
          </a:fillRef>
          <a:effectRef idx="3">
            <a:schemeClr val="accent6"/>
          </a:effectRef>
          <a:fontRef idx="minor">
            <a:schemeClr val="lt1"/>
          </a:fontRef>
        </p:style>
        <p:txBody>
          <a:bodyPr lIns="54864" tIns="27432" rIns="54864" bIns="27432" rtlCol="0" anchor="ctr"/>
          <a:lstStyle/>
          <a:p>
            <a:pPr algn="ctr"/>
            <a:endParaRPr lang="en-US" dirty="0"/>
          </a:p>
        </p:txBody>
      </p:sp>
      <p:sp>
        <p:nvSpPr>
          <p:cNvPr id="15" name="TextBox 14"/>
          <p:cNvSpPr txBox="1"/>
          <p:nvPr/>
        </p:nvSpPr>
        <p:spPr>
          <a:xfrm>
            <a:off x="2135026" y="1616220"/>
            <a:ext cx="2738834" cy="978729"/>
          </a:xfrm>
          <a:prstGeom prst="rect">
            <a:avLst/>
          </a:prstGeom>
          <a:noFill/>
        </p:spPr>
        <p:txBody>
          <a:bodyPr wrap="square" lIns="54864" tIns="27432" rIns="54864" bIns="27432" rtlCol="0">
            <a:spAutoFit/>
          </a:bodyPr>
          <a:lstStyle/>
          <a:p>
            <a:pPr algn="ctr"/>
            <a:r>
              <a:rPr lang="en-US" sz="2200" b="1" dirty="0" smtClean="0">
                <a:solidFill>
                  <a:schemeClr val="bg1"/>
                </a:solidFill>
                <a:latin typeface="Segoe Print" pitchFamily="2" charset="0"/>
              </a:rPr>
              <a:t>Selected</a:t>
            </a:r>
            <a:endParaRPr lang="en-US" sz="2200" b="1" dirty="0">
              <a:solidFill>
                <a:schemeClr val="bg1"/>
              </a:solidFill>
              <a:latin typeface="Segoe Print" pitchFamily="2" charset="0"/>
            </a:endParaRPr>
          </a:p>
          <a:p>
            <a:pPr algn="ctr"/>
            <a:r>
              <a:rPr lang="en-US" sz="2200" b="1" dirty="0">
                <a:solidFill>
                  <a:schemeClr val="bg1"/>
                </a:solidFill>
                <a:latin typeface="Segoe Print" pitchFamily="2" charset="0"/>
              </a:rPr>
              <a:t>Case </a:t>
            </a:r>
            <a:r>
              <a:rPr lang="en-US" sz="2200" b="1" dirty="0" smtClean="0">
                <a:solidFill>
                  <a:schemeClr val="bg1"/>
                </a:solidFill>
                <a:latin typeface="Segoe Print" pitchFamily="2" charset="0"/>
              </a:rPr>
              <a:t>Studies</a:t>
            </a:r>
          </a:p>
          <a:p>
            <a:pPr algn="ctr"/>
            <a:r>
              <a:rPr lang="en-US" sz="1600" b="1" dirty="0">
                <a:solidFill>
                  <a:schemeClr val="bg1"/>
                </a:solidFill>
                <a:latin typeface="Segoe Print" pitchFamily="2" charset="0"/>
              </a:rPr>
              <a:t>Big Data &amp; Mobile</a:t>
            </a:r>
          </a:p>
        </p:txBody>
      </p:sp>
    </p:spTree>
    <p:extLst>
      <p:ext uri="{BB962C8B-B14F-4D97-AF65-F5344CB8AC3E}">
        <p14:creationId xmlns:p14="http://schemas.microsoft.com/office/powerpoint/2010/main" val="1038658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p:nvPr/>
        </p:nvSpPr>
        <p:spPr>
          <a:xfrm>
            <a:off x="4940300" y="0"/>
            <a:ext cx="2374900" cy="776399"/>
          </a:xfrm>
          <a:prstGeom prst="rect">
            <a:avLst/>
          </a:prstGeom>
          <a:noFill/>
          <a:ln>
            <a:noFill/>
          </a:ln>
        </p:spPr>
        <p:txBody>
          <a:bodyPr lIns="54850" tIns="27425" rIns="54850" bIns="27425" anchor="ctr" anchorCtr="0">
            <a:noAutofit/>
          </a:bodyPr>
          <a:lstStyle/>
          <a:p>
            <a:pPr marL="0" marR="0" lvl="0" indent="0" algn="r" rtl="0">
              <a:lnSpc>
                <a:spcPct val="85000"/>
              </a:lnSpc>
              <a:spcBef>
                <a:spcPts val="0"/>
              </a:spcBef>
              <a:spcAft>
                <a:spcPts val="0"/>
              </a:spcAft>
              <a:buClr>
                <a:schemeClr val="dk2"/>
              </a:buClr>
              <a:buSzPct val="25000"/>
              <a:buFont typeface="Calibri"/>
              <a:buNone/>
            </a:pPr>
            <a:r>
              <a:rPr lang="en-US" sz="2800" b="1" i="0" u="none" strike="noStrike" cap="none" baseline="0" dirty="0" smtClean="0">
                <a:solidFill>
                  <a:schemeClr val="dk2"/>
                </a:solidFill>
                <a:latin typeface="Calibri"/>
                <a:ea typeface="Calibri"/>
                <a:cs typeface="Calibri"/>
                <a:sym typeface="Calibri"/>
              </a:rPr>
              <a:t>CASE</a:t>
            </a:r>
            <a:r>
              <a:rPr lang="en-US" sz="2800" b="1" i="0" u="none" strike="noStrike" cap="none" dirty="0" smtClean="0">
                <a:solidFill>
                  <a:schemeClr val="dk2"/>
                </a:solidFill>
                <a:latin typeface="Calibri"/>
                <a:ea typeface="Calibri"/>
                <a:cs typeface="Calibri"/>
                <a:sym typeface="Calibri"/>
              </a:rPr>
              <a:t> STUDY </a:t>
            </a:r>
            <a:r>
              <a:rPr lang="en-US" sz="2800" b="1" i="0" u="none" strike="noStrike" cap="none" baseline="0" dirty="0" smtClean="0">
                <a:solidFill>
                  <a:schemeClr val="dk2"/>
                </a:solidFill>
                <a:latin typeface="Calibri"/>
                <a:ea typeface="Calibri"/>
                <a:cs typeface="Calibri"/>
                <a:sym typeface="Calibri"/>
              </a:rPr>
              <a:t>I</a:t>
            </a:r>
            <a:endParaRPr lang="en-US" sz="2800" b="1" dirty="0">
              <a:solidFill>
                <a:schemeClr val="dk2"/>
              </a:solidFill>
              <a:latin typeface="Calibri"/>
              <a:ea typeface="Calibri"/>
              <a:cs typeface="Calibri"/>
              <a:sym typeface="Calibri"/>
            </a:endParaRPr>
          </a:p>
        </p:txBody>
      </p:sp>
      <p:grpSp>
        <p:nvGrpSpPr>
          <p:cNvPr id="75" name="Shape 75"/>
          <p:cNvGrpSpPr/>
          <p:nvPr/>
        </p:nvGrpSpPr>
        <p:grpSpPr>
          <a:xfrm>
            <a:off x="4212355" y="1199900"/>
            <a:ext cx="1731245" cy="2806958"/>
            <a:chOff x="0" y="0"/>
            <a:chExt cx="2147483647" cy="2147483646"/>
          </a:xfrm>
        </p:grpSpPr>
        <p:sp>
          <p:nvSpPr>
            <p:cNvPr id="76" name="Shape 76"/>
            <p:cNvSpPr txBox="1"/>
            <p:nvPr/>
          </p:nvSpPr>
          <p:spPr>
            <a:xfrm>
              <a:off x="320867279" y="8697936"/>
              <a:ext cx="1831857529" cy="2138785710"/>
            </a:xfrm>
            <a:prstGeom prst="rect">
              <a:avLst/>
            </a:prstGeom>
            <a:noFill/>
            <a:ln>
              <a:noFill/>
            </a:ln>
          </p:spPr>
          <p:txBody>
            <a:bodyPr lIns="91425" tIns="45700" rIns="91425" bIns="45700" anchor="t" anchorCtr="0">
              <a:noAutofit/>
            </a:bodyPr>
            <a:lstStyle/>
            <a:p>
              <a:pPr marL="204786" marR="0" lvl="0" indent="-204786" algn="l" rtl="0">
                <a:lnSpc>
                  <a:spcPct val="150000"/>
                </a:lnSpc>
                <a:spcBef>
                  <a:spcPts val="0"/>
                </a:spcBef>
                <a:spcAft>
                  <a:spcPts val="0"/>
                </a:spcAft>
                <a:buClr>
                  <a:schemeClr val="dk2"/>
                </a:buClr>
                <a:buSzPct val="100000"/>
                <a:buFont typeface="Noto Symbol"/>
                <a:buChar char="▪"/>
              </a:pPr>
              <a:r>
                <a:rPr lang="en-US" sz="800" b="0" i="0" u="none" strike="noStrike" cap="none" baseline="0" dirty="0">
                  <a:solidFill>
                    <a:srgbClr val="000000"/>
                  </a:solidFill>
                  <a:latin typeface="Calibri"/>
                  <a:ea typeface="Calibri"/>
                  <a:cs typeface="Calibri"/>
                  <a:sym typeface="Calibri"/>
                </a:rPr>
                <a:t>Designed, implemented and successfully delivered the </a:t>
              </a:r>
              <a:r>
                <a:rPr lang="en-US" sz="800" dirty="0">
                  <a:solidFill>
                    <a:srgbClr val="000000"/>
                  </a:solidFill>
                  <a:latin typeface="Calibri"/>
                  <a:ea typeface="Calibri"/>
                  <a:cs typeface="Calibri"/>
                  <a:sym typeface="Calibri"/>
                </a:rPr>
                <a:t>POC </a:t>
              </a:r>
              <a:r>
                <a:rPr lang="en-US" sz="800" b="0" i="0" u="none" strike="noStrike" cap="none" baseline="0" dirty="0">
                  <a:solidFill>
                    <a:srgbClr val="000000"/>
                  </a:solidFill>
                  <a:latin typeface="Calibri"/>
                  <a:ea typeface="Calibri"/>
                  <a:cs typeface="Calibri"/>
                  <a:sym typeface="Calibri"/>
                </a:rPr>
                <a:t> on time.</a:t>
              </a:r>
            </a:p>
            <a:p>
              <a:pPr marL="204786" marR="0" lvl="0" indent="-204786" algn="l" rtl="0">
                <a:lnSpc>
                  <a:spcPct val="150000"/>
                </a:lnSpc>
                <a:spcBef>
                  <a:spcPts val="0"/>
                </a:spcBef>
                <a:spcAft>
                  <a:spcPts val="0"/>
                </a:spcAft>
                <a:buClr>
                  <a:schemeClr val="dk2"/>
                </a:buClr>
                <a:buSzPct val="100000"/>
                <a:buFont typeface="Noto Symbol"/>
                <a:buChar char="▪"/>
              </a:pPr>
              <a:r>
                <a:rPr lang="en-US" sz="800" b="0" i="0" u="none" strike="noStrike" cap="none" baseline="0" dirty="0">
                  <a:solidFill>
                    <a:srgbClr val="000000"/>
                  </a:solidFill>
                  <a:latin typeface="Calibri"/>
                  <a:ea typeface="Calibri"/>
                  <a:cs typeface="Calibri"/>
                  <a:sym typeface="Calibri"/>
                </a:rPr>
                <a:t>Provided an optimally performing application </a:t>
              </a:r>
              <a:r>
                <a:rPr lang="en-US" sz="800" dirty="0">
                  <a:solidFill>
                    <a:srgbClr val="000000"/>
                  </a:solidFill>
                  <a:latin typeface="Calibri"/>
                  <a:ea typeface="Calibri"/>
                  <a:cs typeface="Calibri"/>
                  <a:sym typeface="Calibri"/>
                </a:rPr>
                <a:t>providing  </a:t>
              </a:r>
              <a:r>
                <a:rPr lang="en-US" sz="800" b="0" i="0" u="none" strike="noStrike" cap="none" baseline="0" dirty="0">
                  <a:solidFill>
                    <a:srgbClr val="000000"/>
                  </a:solidFill>
                  <a:latin typeface="Calibri"/>
                  <a:ea typeface="Calibri"/>
                  <a:cs typeface="Calibri"/>
                  <a:sym typeface="Calibri"/>
                </a:rPr>
                <a:t>high accuracy </a:t>
              </a:r>
              <a:r>
                <a:rPr lang="en-US" sz="800" dirty="0">
                  <a:solidFill>
                    <a:srgbClr val="000000"/>
                  </a:solidFill>
                  <a:latin typeface="Calibri"/>
                  <a:ea typeface="Calibri"/>
                  <a:cs typeface="Calibri"/>
                  <a:sym typeface="Calibri"/>
                </a:rPr>
                <a:t>prediction</a:t>
              </a:r>
            </a:p>
            <a:p>
              <a:pPr marL="204787" marR="0" lvl="0" indent="-204787" algn="l" rtl="0">
                <a:lnSpc>
                  <a:spcPct val="150000"/>
                </a:lnSpc>
                <a:spcBef>
                  <a:spcPts val="0"/>
                </a:spcBef>
                <a:spcAft>
                  <a:spcPts val="0"/>
                </a:spcAft>
                <a:buClr>
                  <a:schemeClr val="dk2"/>
                </a:buClr>
                <a:buSzPct val="100000"/>
                <a:buFont typeface="Noto Symbol"/>
                <a:buChar char="▪"/>
              </a:pPr>
              <a:r>
                <a:rPr lang="en-US" sz="800" b="0" i="0" u="none" strike="noStrike" cap="none" baseline="0" dirty="0">
                  <a:solidFill>
                    <a:srgbClr val="000000"/>
                  </a:solidFill>
                  <a:latin typeface="Calibri"/>
                  <a:ea typeface="Calibri"/>
                  <a:cs typeface="Calibri"/>
                  <a:sym typeface="Calibri"/>
                </a:rPr>
                <a:t>Used research oriented approach </a:t>
              </a:r>
              <a:r>
                <a:rPr lang="en-US" sz="800" dirty="0">
                  <a:solidFill>
                    <a:srgbClr val="000000"/>
                  </a:solidFill>
                  <a:latin typeface="Calibri"/>
                  <a:ea typeface="Calibri"/>
                  <a:cs typeface="Calibri"/>
                  <a:sym typeface="Calibri"/>
                </a:rPr>
                <a:t>to</a:t>
              </a:r>
              <a:r>
                <a:rPr lang="en-US" sz="800" b="0" i="0" u="none" strike="noStrike" cap="none" baseline="0" dirty="0">
                  <a:solidFill>
                    <a:srgbClr val="000000"/>
                  </a:solidFill>
                  <a:latin typeface="Calibri"/>
                  <a:ea typeface="Calibri"/>
                  <a:cs typeface="Calibri"/>
                  <a:sym typeface="Calibri"/>
                </a:rPr>
                <a:t> trying different candidate solutions approaches</a:t>
              </a:r>
            </a:p>
            <a:p>
              <a:pPr marL="204787" marR="0" lvl="0" indent="-204787" algn="l" rtl="0">
                <a:lnSpc>
                  <a:spcPct val="150000"/>
                </a:lnSpc>
                <a:spcBef>
                  <a:spcPts val="0"/>
                </a:spcBef>
                <a:spcAft>
                  <a:spcPts val="0"/>
                </a:spcAft>
                <a:buClr>
                  <a:schemeClr val="dk2"/>
                </a:buClr>
                <a:buSzPct val="100000"/>
                <a:buFont typeface="Calibri"/>
                <a:buChar char="▪"/>
              </a:pPr>
              <a:r>
                <a:rPr lang="en-US" sz="800" dirty="0">
                  <a:solidFill>
                    <a:srgbClr val="000000"/>
                  </a:solidFill>
                  <a:latin typeface="Calibri"/>
                  <a:ea typeface="Calibri"/>
                  <a:cs typeface="Calibri"/>
                  <a:sym typeface="Calibri"/>
                </a:rPr>
                <a:t>Final solution based on comparative evaluation, both from an ML and real life considerations</a:t>
              </a:r>
            </a:p>
            <a:p>
              <a:pPr marR="0" lvl="0" algn="l" rtl="0">
                <a:lnSpc>
                  <a:spcPct val="150000"/>
                </a:lnSpc>
                <a:spcBef>
                  <a:spcPts val="0"/>
                </a:spcBef>
                <a:spcAft>
                  <a:spcPts val="0"/>
                </a:spcAft>
                <a:buNone/>
              </a:pPr>
              <a:endParaRPr sz="700" dirty="0">
                <a:solidFill>
                  <a:schemeClr val="dk2"/>
                </a:solidFill>
                <a:latin typeface="Calibri"/>
                <a:ea typeface="Calibri"/>
                <a:cs typeface="Calibri"/>
                <a:sym typeface="Calibri"/>
              </a:endParaRPr>
            </a:p>
          </p:txBody>
        </p:sp>
        <p:pic>
          <p:nvPicPr>
            <p:cNvPr id="77" name="Shape 7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0"/>
              <a:ext cx="386534035" cy="1991263318"/>
            </a:xfrm>
            <a:prstGeom prst="rect">
              <a:avLst/>
            </a:prstGeom>
            <a:noFill/>
            <a:ln>
              <a:noFill/>
            </a:ln>
          </p:spPr>
        </p:pic>
      </p:grpSp>
      <p:grpSp>
        <p:nvGrpSpPr>
          <p:cNvPr id="78" name="Shape 78"/>
          <p:cNvGrpSpPr/>
          <p:nvPr/>
        </p:nvGrpSpPr>
        <p:grpSpPr>
          <a:xfrm>
            <a:off x="2152176" y="1205995"/>
            <a:ext cx="2072160" cy="2800853"/>
            <a:chOff x="0" y="0"/>
            <a:chExt cx="2147483647" cy="2147483647"/>
          </a:xfrm>
        </p:grpSpPr>
        <p:sp>
          <p:nvSpPr>
            <p:cNvPr id="79" name="Shape 79"/>
            <p:cNvSpPr txBox="1"/>
            <p:nvPr/>
          </p:nvSpPr>
          <p:spPr>
            <a:xfrm>
              <a:off x="317149633" y="4037810"/>
              <a:ext cx="1830334013" cy="2143445836"/>
            </a:xfrm>
            <a:prstGeom prst="rect">
              <a:avLst/>
            </a:prstGeom>
            <a:noFill/>
            <a:ln>
              <a:noFill/>
            </a:ln>
          </p:spPr>
          <p:txBody>
            <a:bodyPr lIns="91425" tIns="45700" rIns="91425" bIns="45700" anchor="t" anchorCtr="0">
              <a:noAutofit/>
            </a:bodyPr>
            <a:lstStyle/>
            <a:p>
              <a:pPr marL="204786" marR="0" lvl="0" indent="-204786" algn="just" rtl="0">
                <a:lnSpc>
                  <a:spcPct val="150000"/>
                </a:lnSpc>
                <a:spcBef>
                  <a:spcPts val="0"/>
                </a:spcBef>
                <a:spcAft>
                  <a:spcPts val="0"/>
                </a:spcAft>
                <a:buClr>
                  <a:schemeClr val="dk2"/>
                </a:buClr>
                <a:buSzPct val="100000"/>
                <a:buFont typeface="Noto Symbol"/>
                <a:buChar char="▪"/>
              </a:pPr>
              <a:r>
                <a:rPr lang="en-US" sz="800" b="0" i="0" u="none" strike="noStrike" cap="none" baseline="0" dirty="0">
                  <a:solidFill>
                    <a:srgbClr val="000000"/>
                  </a:solidFill>
                  <a:latin typeface="Calibri"/>
                  <a:ea typeface="Calibri"/>
                  <a:cs typeface="Calibri"/>
                  <a:sym typeface="Calibri"/>
                </a:rPr>
                <a:t>Use of Big Data technologies to process extremely large scale of data</a:t>
              </a:r>
            </a:p>
            <a:p>
              <a:pPr marL="204787" marR="0" lvl="0" indent="-204787" algn="just" rtl="0">
                <a:lnSpc>
                  <a:spcPct val="150000"/>
                </a:lnSpc>
                <a:spcBef>
                  <a:spcPts val="0"/>
                </a:spcBef>
                <a:spcAft>
                  <a:spcPts val="0"/>
                </a:spcAft>
                <a:buClr>
                  <a:schemeClr val="dk2"/>
                </a:buClr>
                <a:buSzPct val="100000"/>
                <a:buFont typeface="Noto Symbol"/>
                <a:buChar char="▪"/>
              </a:pPr>
              <a:r>
                <a:rPr lang="en-US" sz="800" dirty="0">
                  <a:solidFill>
                    <a:srgbClr val="000000"/>
                  </a:solidFill>
                  <a:latin typeface="Calibri"/>
                  <a:ea typeface="Calibri"/>
                  <a:cs typeface="Calibri"/>
                  <a:sym typeface="Calibri"/>
                </a:rPr>
                <a:t>Extract data from electronic medical record clinical free-text</a:t>
              </a:r>
            </a:p>
            <a:p>
              <a:pPr marL="204786" marR="0" lvl="0" indent="-204786" algn="just" rtl="0">
                <a:lnSpc>
                  <a:spcPct val="150000"/>
                </a:lnSpc>
                <a:spcBef>
                  <a:spcPts val="0"/>
                </a:spcBef>
                <a:spcAft>
                  <a:spcPts val="0"/>
                </a:spcAft>
                <a:buClr>
                  <a:schemeClr val="dk2"/>
                </a:buClr>
                <a:buSzPct val="100000"/>
                <a:buFont typeface="Noto Symbol"/>
                <a:buChar char="▪"/>
              </a:pPr>
              <a:r>
                <a:rPr lang="en-US" sz="800" b="0" i="0" u="none" strike="noStrike" cap="none" baseline="0" dirty="0">
                  <a:solidFill>
                    <a:srgbClr val="000000"/>
                  </a:solidFill>
                  <a:latin typeface="Calibri"/>
                  <a:ea typeface="Calibri"/>
                  <a:cs typeface="Calibri"/>
                  <a:sym typeface="Calibri"/>
                </a:rPr>
                <a:t>Applied machine learning techniques for classification</a:t>
              </a:r>
              <a:r>
                <a:rPr lang="en-US" sz="800" dirty="0">
                  <a:solidFill>
                    <a:srgbClr val="000000"/>
                  </a:solidFill>
                  <a:latin typeface="Calibri"/>
                  <a:ea typeface="Calibri"/>
                  <a:cs typeface="Calibri"/>
                  <a:sym typeface="Calibri"/>
                </a:rPr>
                <a:t>, feature selection</a:t>
              </a:r>
            </a:p>
            <a:p>
              <a:pPr marL="204786" marR="0" lvl="0" indent="-204786" algn="just" rtl="0">
                <a:lnSpc>
                  <a:spcPct val="150000"/>
                </a:lnSpc>
                <a:spcBef>
                  <a:spcPts val="0"/>
                </a:spcBef>
                <a:spcAft>
                  <a:spcPts val="0"/>
                </a:spcAft>
                <a:buClr>
                  <a:schemeClr val="dk2"/>
                </a:buClr>
                <a:buSzPct val="100000"/>
                <a:buFont typeface="Noto Symbol"/>
                <a:buChar char="▪"/>
              </a:pPr>
              <a:r>
                <a:rPr lang="en-US" sz="800" b="0" i="0" u="none" strike="noStrike" cap="none" baseline="0" dirty="0">
                  <a:solidFill>
                    <a:srgbClr val="000000"/>
                  </a:solidFill>
                  <a:latin typeface="Calibri"/>
                  <a:ea typeface="Calibri"/>
                  <a:cs typeface="Calibri"/>
                  <a:sym typeface="Calibri"/>
                </a:rPr>
                <a:t>Batch and real time distributed processing for fast processing of data.</a:t>
              </a:r>
            </a:p>
          </p:txBody>
        </p:sp>
        <p:pic>
          <p:nvPicPr>
            <p:cNvPr id="80" name="Shape 8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0" y="0"/>
              <a:ext cx="309521658" cy="1986256438"/>
            </a:xfrm>
            <a:prstGeom prst="rect">
              <a:avLst/>
            </a:prstGeom>
            <a:noFill/>
            <a:ln>
              <a:noFill/>
            </a:ln>
          </p:spPr>
        </p:pic>
      </p:grpSp>
      <p:grpSp>
        <p:nvGrpSpPr>
          <p:cNvPr id="81" name="Shape 81"/>
          <p:cNvGrpSpPr/>
          <p:nvPr/>
        </p:nvGrpSpPr>
        <p:grpSpPr>
          <a:xfrm>
            <a:off x="18548" y="1199900"/>
            <a:ext cx="2254751" cy="2806948"/>
            <a:chOff x="0" y="0"/>
            <a:chExt cx="2147483647" cy="2147483647"/>
          </a:xfrm>
        </p:grpSpPr>
        <p:sp>
          <p:nvSpPr>
            <p:cNvPr id="82" name="Shape 82"/>
            <p:cNvSpPr txBox="1"/>
            <p:nvPr/>
          </p:nvSpPr>
          <p:spPr>
            <a:xfrm>
              <a:off x="304322948" y="8692437"/>
              <a:ext cx="1843160698" cy="2138791209"/>
            </a:xfrm>
            <a:prstGeom prst="rect">
              <a:avLst/>
            </a:prstGeom>
            <a:noFill/>
            <a:ln>
              <a:noFill/>
            </a:ln>
          </p:spPr>
          <p:txBody>
            <a:bodyPr lIns="91425" tIns="45700" rIns="91425" bIns="45700" anchor="t" anchorCtr="0">
              <a:noAutofit/>
            </a:bodyPr>
            <a:lstStyle/>
            <a:p>
              <a:pPr marL="204786" marR="0" lvl="0" indent="-204786" algn="l" rtl="0">
                <a:lnSpc>
                  <a:spcPct val="150000"/>
                </a:lnSpc>
                <a:spcBef>
                  <a:spcPts val="0"/>
                </a:spcBef>
                <a:spcAft>
                  <a:spcPts val="0"/>
                </a:spcAft>
                <a:buClr>
                  <a:schemeClr val="dk2"/>
                </a:buClr>
                <a:buSzPct val="100000"/>
                <a:buFont typeface="Noto Symbol"/>
                <a:buChar char="▪"/>
              </a:pPr>
              <a:r>
                <a:rPr lang="en-US" sz="800" b="0" i="0" u="none" strike="noStrike" cap="none" baseline="0" dirty="0">
                  <a:latin typeface="Calibri"/>
                  <a:ea typeface="Calibri"/>
                  <a:cs typeface="Calibri"/>
                  <a:sym typeface="Calibri"/>
                </a:rPr>
                <a:t>Process </a:t>
              </a:r>
              <a:r>
                <a:rPr lang="en-US" sz="800" dirty="0">
                  <a:latin typeface="Calibri"/>
                  <a:ea typeface="Calibri"/>
                  <a:cs typeface="Calibri"/>
                  <a:sym typeface="Calibri"/>
                </a:rPr>
                <a:t>several hundred thousand patients’ hospitalization records</a:t>
              </a:r>
            </a:p>
            <a:p>
              <a:pPr marL="204786" marR="0" lvl="0" indent="-204786" algn="l" rtl="0">
                <a:lnSpc>
                  <a:spcPct val="150000"/>
                </a:lnSpc>
                <a:spcBef>
                  <a:spcPts val="0"/>
                </a:spcBef>
                <a:spcAft>
                  <a:spcPts val="0"/>
                </a:spcAft>
                <a:buClr>
                  <a:schemeClr val="dk2"/>
                </a:buClr>
                <a:buSzPct val="100000"/>
                <a:buFont typeface="Noto Symbol"/>
                <a:buChar char="▪"/>
              </a:pPr>
              <a:r>
                <a:rPr lang="en-US" sz="800" dirty="0">
                  <a:latin typeface="Calibri"/>
                  <a:ea typeface="Calibri"/>
                  <a:cs typeface="Calibri"/>
                  <a:sym typeface="Calibri"/>
                </a:rPr>
                <a:t>Over a decade worth information,  collected from over a 125 hospitals</a:t>
              </a:r>
            </a:p>
            <a:p>
              <a:pPr marL="204786" marR="0" lvl="0" indent="-204786" algn="l" rtl="0">
                <a:lnSpc>
                  <a:spcPct val="150000"/>
                </a:lnSpc>
                <a:spcBef>
                  <a:spcPts val="0"/>
                </a:spcBef>
                <a:spcAft>
                  <a:spcPts val="0"/>
                </a:spcAft>
                <a:buClr>
                  <a:schemeClr val="dk2"/>
                </a:buClr>
                <a:buSzPct val="100000"/>
                <a:buFont typeface="Noto Symbol"/>
                <a:buChar char="▪"/>
              </a:pPr>
              <a:r>
                <a:rPr lang="en-US" sz="800" dirty="0">
                  <a:latin typeface="Calibri"/>
                  <a:ea typeface="Calibri"/>
                  <a:cs typeface="Calibri"/>
                  <a:sym typeface="Calibri"/>
                </a:rPr>
                <a:t>Identify methods to reduce healthcare costs</a:t>
              </a:r>
            </a:p>
            <a:p>
              <a:pPr marL="204787" marR="0" lvl="0" indent="-204787" algn="l" rtl="0">
                <a:lnSpc>
                  <a:spcPct val="150000"/>
                </a:lnSpc>
                <a:spcBef>
                  <a:spcPts val="0"/>
                </a:spcBef>
                <a:spcAft>
                  <a:spcPts val="0"/>
                </a:spcAft>
                <a:buClr>
                  <a:schemeClr val="dk2"/>
                </a:buClr>
                <a:buSzPct val="100000"/>
                <a:buFont typeface="Noto Symbol"/>
                <a:buChar char="▪"/>
              </a:pPr>
              <a:r>
                <a:rPr lang="en-US" sz="800" dirty="0">
                  <a:latin typeface="Calibri"/>
                  <a:ea typeface="Calibri"/>
                  <a:cs typeface="Calibri"/>
                  <a:sym typeface="Calibri"/>
                </a:rPr>
                <a:t>Reduce patient readmission to avoid penalties</a:t>
              </a:r>
            </a:p>
            <a:p>
              <a:pPr marL="204786" marR="0" lvl="0" indent="-204786" algn="l" rtl="0">
                <a:lnSpc>
                  <a:spcPct val="150000"/>
                </a:lnSpc>
                <a:spcBef>
                  <a:spcPts val="0"/>
                </a:spcBef>
                <a:spcAft>
                  <a:spcPts val="0"/>
                </a:spcAft>
                <a:buClr>
                  <a:schemeClr val="dk2"/>
                </a:buClr>
                <a:buSzPct val="100000"/>
                <a:buFont typeface="Noto Symbol"/>
                <a:buChar char="▪"/>
              </a:pPr>
              <a:r>
                <a:rPr lang="en-US" sz="800" dirty="0">
                  <a:latin typeface="Calibri"/>
                  <a:ea typeface="Calibri"/>
                  <a:cs typeface="Calibri"/>
                  <a:sym typeface="Calibri"/>
                </a:rPr>
                <a:t>Predict cost benefits with increased Length Of Stay when compared to Emergency Readmissions </a:t>
              </a:r>
            </a:p>
          </p:txBody>
        </p:sp>
        <p:pic>
          <p:nvPicPr>
            <p:cNvPr id="83" name="Shape 8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0" y="0"/>
              <a:ext cx="324412792" cy="1991269965"/>
            </a:xfrm>
            <a:prstGeom prst="rect">
              <a:avLst/>
            </a:prstGeom>
            <a:noFill/>
            <a:ln>
              <a:noFill/>
            </a:ln>
          </p:spPr>
        </p:pic>
      </p:grpSp>
      <p:cxnSp>
        <p:nvCxnSpPr>
          <p:cNvPr id="84" name="Shape 84"/>
          <p:cNvCxnSpPr/>
          <p:nvPr/>
        </p:nvCxnSpPr>
        <p:spPr>
          <a:xfrm>
            <a:off x="5903912" y="1230312"/>
            <a:ext cx="0" cy="2579686"/>
          </a:xfrm>
          <a:prstGeom prst="straightConnector1">
            <a:avLst/>
          </a:prstGeom>
          <a:noFill/>
          <a:ln w="9525" cap="flat" cmpd="sng">
            <a:solidFill>
              <a:schemeClr val="accent1"/>
            </a:solidFill>
            <a:prstDash val="solid"/>
            <a:miter/>
            <a:headEnd type="none" w="med" len="med"/>
            <a:tailEnd type="none" w="med" len="med"/>
          </a:ln>
        </p:spPr>
      </p:cxnSp>
      <p:cxnSp>
        <p:nvCxnSpPr>
          <p:cNvPr id="85" name="Shape 85"/>
          <p:cNvCxnSpPr/>
          <p:nvPr/>
        </p:nvCxnSpPr>
        <p:spPr>
          <a:xfrm>
            <a:off x="1006475" y="350837"/>
            <a:ext cx="0" cy="668337"/>
          </a:xfrm>
          <a:prstGeom prst="straightConnector1">
            <a:avLst/>
          </a:prstGeom>
          <a:noFill/>
          <a:ln w="9525" cap="flat" cmpd="sng">
            <a:solidFill>
              <a:schemeClr val="accent1"/>
            </a:solidFill>
            <a:prstDash val="solid"/>
            <a:miter/>
            <a:headEnd type="none" w="med" len="med"/>
            <a:tailEnd type="none" w="med" len="med"/>
          </a:ln>
        </p:spPr>
      </p:cxnSp>
      <p:pic>
        <p:nvPicPr>
          <p:cNvPr id="86" name="Shape 8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3025" y="236536"/>
            <a:ext cx="1000125" cy="219075"/>
          </a:xfrm>
          <a:prstGeom prst="rect">
            <a:avLst/>
          </a:prstGeom>
          <a:noFill/>
          <a:ln>
            <a:noFill/>
          </a:ln>
        </p:spPr>
      </p:pic>
      <p:sp>
        <p:nvSpPr>
          <p:cNvPr id="87" name="Shape 87"/>
          <p:cNvSpPr txBox="1"/>
          <p:nvPr/>
        </p:nvSpPr>
        <p:spPr>
          <a:xfrm>
            <a:off x="2635250" y="444500"/>
            <a:ext cx="1250950" cy="212724"/>
          </a:xfrm>
          <a:prstGeom prst="rect">
            <a:avLst/>
          </a:prstGeom>
          <a:noFill/>
          <a:ln>
            <a:noFill/>
          </a:ln>
        </p:spPr>
        <p:txBody>
          <a:bodyPr lIns="54850" tIns="27425" rIns="54850" bIns="27425" anchor="t" anchorCtr="0">
            <a:noAutofit/>
          </a:bodyPr>
          <a:lstStyle/>
          <a:p>
            <a:pPr marL="101600" marR="0" lvl="0" indent="-101600" algn="just" rtl="0">
              <a:lnSpc>
                <a:spcPct val="150000"/>
              </a:lnSpc>
              <a:spcBef>
                <a:spcPts val="0"/>
              </a:spcBef>
              <a:spcAft>
                <a:spcPts val="0"/>
              </a:spcAft>
              <a:buClr>
                <a:schemeClr val="dk2"/>
              </a:buClr>
              <a:buSzPct val="100000"/>
              <a:buFont typeface="Noto Symbol"/>
              <a:buChar char="❑"/>
            </a:pPr>
            <a:r>
              <a:rPr lang="en-US" sz="800" b="0" i="0" u="none" strike="noStrike" cap="none" baseline="0" dirty="0">
                <a:solidFill>
                  <a:srgbClr val="000000"/>
                </a:solidFill>
                <a:latin typeface="Calibri"/>
                <a:ea typeface="Calibri"/>
                <a:cs typeface="Calibri"/>
                <a:sym typeface="Calibri"/>
              </a:rPr>
              <a:t>Big Data Analytics</a:t>
            </a:r>
          </a:p>
        </p:txBody>
      </p:sp>
      <p:pic>
        <p:nvPicPr>
          <p:cNvPr id="88" name="Shape 8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2633661" y="230186"/>
            <a:ext cx="1200150" cy="219075"/>
          </a:xfrm>
          <a:prstGeom prst="rect">
            <a:avLst/>
          </a:prstGeom>
          <a:noFill/>
          <a:ln>
            <a:noFill/>
          </a:ln>
        </p:spPr>
      </p:pic>
      <p:cxnSp>
        <p:nvCxnSpPr>
          <p:cNvPr id="89" name="Shape 89"/>
          <p:cNvCxnSpPr/>
          <p:nvPr/>
        </p:nvCxnSpPr>
        <p:spPr>
          <a:xfrm>
            <a:off x="2659061" y="350837"/>
            <a:ext cx="0" cy="668337"/>
          </a:xfrm>
          <a:prstGeom prst="straightConnector1">
            <a:avLst/>
          </a:prstGeom>
          <a:noFill/>
          <a:ln w="9525" cap="flat" cmpd="sng">
            <a:solidFill>
              <a:schemeClr val="accent1"/>
            </a:solidFill>
            <a:prstDash val="solid"/>
            <a:miter/>
            <a:headEnd type="none" w="med" len="med"/>
            <a:tailEnd type="none" w="med" len="med"/>
          </a:ln>
        </p:spPr>
      </p:cxnSp>
      <p:cxnSp>
        <p:nvCxnSpPr>
          <p:cNvPr id="90" name="Shape 90"/>
          <p:cNvCxnSpPr/>
          <p:nvPr/>
        </p:nvCxnSpPr>
        <p:spPr>
          <a:xfrm>
            <a:off x="3886200" y="350837"/>
            <a:ext cx="0" cy="668337"/>
          </a:xfrm>
          <a:prstGeom prst="straightConnector1">
            <a:avLst/>
          </a:prstGeom>
          <a:noFill/>
          <a:ln w="9525" cap="flat" cmpd="sng">
            <a:solidFill>
              <a:schemeClr val="accent1"/>
            </a:solidFill>
            <a:prstDash val="solid"/>
            <a:miter/>
            <a:headEnd type="none" w="med" len="med"/>
            <a:tailEnd type="none" w="med" len="med"/>
          </a:ln>
        </p:spPr>
      </p:cxnSp>
      <p:sp>
        <p:nvSpPr>
          <p:cNvPr id="91" name="Shape 91"/>
          <p:cNvSpPr txBox="1"/>
          <p:nvPr/>
        </p:nvSpPr>
        <p:spPr>
          <a:xfrm>
            <a:off x="177800" y="909320"/>
            <a:ext cx="876299" cy="220980"/>
          </a:xfrm>
          <a:prstGeom prst="rect">
            <a:avLst/>
          </a:prstGeom>
          <a:noFill/>
          <a:ln>
            <a:noFill/>
          </a:ln>
        </p:spPr>
        <p:txBody>
          <a:bodyPr lIns="54850" tIns="27425" rIns="54850" bIns="27425" anchor="t" anchorCtr="0">
            <a:noAutofit/>
          </a:bodyPr>
          <a:lstStyle/>
          <a:p>
            <a:pPr marL="0" marR="0" lvl="0" indent="0" algn="l" rtl="0">
              <a:lnSpc>
                <a:spcPct val="100000"/>
              </a:lnSpc>
              <a:spcBef>
                <a:spcPts val="0"/>
              </a:spcBef>
              <a:spcAft>
                <a:spcPts val="0"/>
              </a:spcAft>
              <a:buClr>
                <a:schemeClr val="dk2"/>
              </a:buClr>
              <a:buSzPct val="25000"/>
              <a:buFont typeface="Calibri"/>
              <a:buNone/>
            </a:pPr>
            <a:r>
              <a:rPr lang="en-US" sz="800" b="1" i="0" u="none" strike="noStrike" cap="none" baseline="0" dirty="0">
                <a:solidFill>
                  <a:srgbClr val="000000"/>
                </a:solidFill>
                <a:latin typeface="Calibri"/>
                <a:ea typeface="Calibri"/>
                <a:cs typeface="Calibri"/>
                <a:sym typeface="Calibri"/>
              </a:rPr>
              <a:t>Location: US</a:t>
            </a:r>
          </a:p>
        </p:txBody>
      </p:sp>
      <p:pic>
        <p:nvPicPr>
          <p:cNvPr id="92" name="Shape 9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1279525" y="230186"/>
            <a:ext cx="1201737" cy="219075"/>
          </a:xfrm>
          <a:prstGeom prst="rect">
            <a:avLst/>
          </a:prstGeom>
          <a:noFill/>
          <a:ln>
            <a:noFill/>
          </a:ln>
        </p:spPr>
      </p:pic>
      <p:pic>
        <p:nvPicPr>
          <p:cNvPr id="93" name="Shape 9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384175" y="390525"/>
            <a:ext cx="309561" cy="309561"/>
          </a:xfrm>
          <a:prstGeom prst="rect">
            <a:avLst/>
          </a:prstGeom>
          <a:noFill/>
          <a:ln>
            <a:noFill/>
          </a:ln>
        </p:spPr>
      </p:pic>
      <p:sp>
        <p:nvSpPr>
          <p:cNvPr id="94" name="Shape 94"/>
          <p:cNvSpPr txBox="1"/>
          <p:nvPr/>
        </p:nvSpPr>
        <p:spPr>
          <a:xfrm>
            <a:off x="192086" y="647700"/>
            <a:ext cx="674687" cy="301624"/>
          </a:xfrm>
          <a:prstGeom prst="rect">
            <a:avLst/>
          </a:prstGeom>
          <a:noFill/>
          <a:ln>
            <a:noFill/>
          </a:ln>
        </p:spPr>
        <p:txBody>
          <a:bodyPr lIns="54850" tIns="27425" rIns="54850" bIns="27425"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800">
                <a:solidFill>
                  <a:schemeClr val="dk1"/>
                </a:solidFill>
                <a:latin typeface="Calibri"/>
                <a:ea typeface="Calibri"/>
                <a:cs typeface="Calibri"/>
                <a:sym typeface="Calibri"/>
              </a:rPr>
              <a:t>Health care organization</a:t>
            </a:r>
          </a:p>
        </p:txBody>
      </p:sp>
      <p:sp>
        <p:nvSpPr>
          <p:cNvPr id="95" name="Shape 95"/>
          <p:cNvSpPr txBox="1"/>
          <p:nvPr/>
        </p:nvSpPr>
        <p:spPr>
          <a:xfrm>
            <a:off x="1047750" y="412750"/>
            <a:ext cx="1628775" cy="609599"/>
          </a:xfrm>
          <a:prstGeom prst="rect">
            <a:avLst/>
          </a:prstGeom>
          <a:noFill/>
          <a:ln>
            <a:noFill/>
          </a:ln>
        </p:spPr>
        <p:txBody>
          <a:bodyPr lIns="54850" tIns="27425" rIns="54850" bIns="27425" anchor="t" anchorCtr="0">
            <a:noAutofit/>
          </a:bodyPr>
          <a:lstStyle/>
          <a:p>
            <a:pPr marL="0" marR="0" lvl="0" indent="0" algn="just" rtl="0">
              <a:lnSpc>
                <a:spcPct val="100000"/>
              </a:lnSpc>
              <a:spcBef>
                <a:spcPts val="0"/>
              </a:spcBef>
              <a:spcAft>
                <a:spcPts val="0"/>
              </a:spcAft>
              <a:buClr>
                <a:schemeClr val="dk2"/>
              </a:buClr>
              <a:buSzPct val="25000"/>
              <a:buFont typeface="Calibri"/>
              <a:buNone/>
            </a:pPr>
            <a:r>
              <a:rPr lang="en-US" sz="800" dirty="0">
                <a:solidFill>
                  <a:srgbClr val="000000"/>
                </a:solidFill>
                <a:latin typeface="Calibri"/>
                <a:ea typeface="Calibri"/>
                <a:cs typeface="Calibri"/>
                <a:sym typeface="Calibri"/>
              </a:rPr>
              <a:t>A U.S. Health care organization wanted insight into their data to identify procedures to improve patient care while reducing healthcare costs</a:t>
            </a:r>
          </a:p>
        </p:txBody>
      </p:sp>
      <p:sp>
        <p:nvSpPr>
          <p:cNvPr id="96" name="Shape 96"/>
          <p:cNvSpPr txBox="1"/>
          <p:nvPr/>
        </p:nvSpPr>
        <p:spPr>
          <a:xfrm>
            <a:off x="5930900" y="1145550"/>
            <a:ext cx="1285950" cy="2105399"/>
          </a:xfrm>
          <a:prstGeom prst="rect">
            <a:avLst/>
          </a:prstGeom>
          <a:noFill/>
          <a:ln>
            <a:noFill/>
          </a:ln>
        </p:spPr>
        <p:txBody>
          <a:bodyPr lIns="91425" tIns="91425" rIns="91425" bIns="91425" anchor="t" anchorCtr="0">
            <a:noAutofit/>
          </a:bodyPr>
          <a:lstStyle/>
          <a:p>
            <a:pPr lvl="0" rtl="0">
              <a:spcBef>
                <a:spcPts val="0"/>
              </a:spcBef>
              <a:buClr>
                <a:schemeClr val="dk2"/>
              </a:buClr>
              <a:buSzPct val="100000"/>
              <a:buFont typeface="Arial"/>
              <a:buNone/>
            </a:pPr>
            <a:r>
              <a:rPr lang="en-US" sz="1100" dirty="0">
                <a:solidFill>
                  <a:srgbClr val="000000"/>
                </a:solidFill>
                <a:latin typeface="Calibri"/>
                <a:ea typeface="Calibri"/>
                <a:cs typeface="Calibri"/>
                <a:sym typeface="Calibri"/>
              </a:rPr>
              <a:t>Technology Stack</a:t>
            </a:r>
          </a:p>
          <a:p>
            <a:pPr marL="457200" lvl="0" indent="-279400" rtl="0">
              <a:spcBef>
                <a:spcPts val="0"/>
              </a:spcBef>
              <a:buClr>
                <a:schemeClr val="dk2"/>
              </a:buClr>
              <a:buSzPct val="100000"/>
              <a:buFont typeface="Wingdings" charset="2"/>
              <a:buChar char="ü"/>
            </a:pPr>
            <a:r>
              <a:rPr lang="en-US" sz="900" dirty="0" err="1">
                <a:solidFill>
                  <a:srgbClr val="000000"/>
                </a:solidFill>
                <a:latin typeface="Calibri"/>
                <a:ea typeface="Calibri"/>
                <a:cs typeface="Calibri"/>
                <a:sym typeface="Calibri"/>
              </a:rPr>
              <a:t>Hadoop</a:t>
            </a:r>
            <a:r>
              <a:rPr lang="en-US" sz="900" dirty="0">
                <a:solidFill>
                  <a:srgbClr val="000000"/>
                </a:solidFill>
                <a:latin typeface="Calibri"/>
                <a:ea typeface="Calibri"/>
                <a:cs typeface="Calibri"/>
                <a:sym typeface="Calibri"/>
              </a:rPr>
              <a:t> + Mahout</a:t>
            </a:r>
          </a:p>
          <a:p>
            <a:pPr marL="457200" lvl="0" indent="-279400" rtl="0">
              <a:spcBef>
                <a:spcPts val="0"/>
              </a:spcBef>
              <a:buClr>
                <a:schemeClr val="dk2"/>
              </a:buClr>
              <a:buSzPct val="100000"/>
              <a:buFont typeface="Wingdings" charset="2"/>
              <a:buChar char="ü"/>
            </a:pPr>
            <a:r>
              <a:rPr lang="en-US" sz="900" dirty="0" err="1">
                <a:solidFill>
                  <a:srgbClr val="000000"/>
                </a:solidFill>
                <a:latin typeface="Calibri"/>
                <a:ea typeface="Calibri"/>
                <a:cs typeface="Calibri"/>
                <a:sym typeface="Calibri"/>
              </a:rPr>
              <a:t>cTakes</a:t>
            </a:r>
            <a:endParaRPr lang="en-US" sz="900" dirty="0">
              <a:solidFill>
                <a:srgbClr val="000000"/>
              </a:solidFill>
              <a:latin typeface="Calibri"/>
              <a:ea typeface="Calibri"/>
              <a:cs typeface="Calibri"/>
              <a:sym typeface="Calibri"/>
            </a:endParaRPr>
          </a:p>
          <a:p>
            <a:pPr marL="457200" lvl="0" indent="-279400" rtl="0">
              <a:spcBef>
                <a:spcPts val="0"/>
              </a:spcBef>
              <a:buClr>
                <a:schemeClr val="dk2"/>
              </a:buClr>
              <a:buSzPct val="100000"/>
              <a:buFont typeface="Wingdings" charset="2"/>
              <a:buChar char="ü"/>
            </a:pPr>
            <a:r>
              <a:rPr lang="en-US" sz="900" dirty="0" err="1">
                <a:solidFill>
                  <a:srgbClr val="000000"/>
                </a:solidFill>
                <a:latin typeface="Calibri"/>
                <a:ea typeface="Calibri"/>
                <a:cs typeface="Calibri"/>
                <a:sym typeface="Calibri"/>
              </a:rPr>
              <a:t>MongoDB</a:t>
            </a:r>
            <a:endParaRPr lang="en-US" sz="900" dirty="0">
              <a:solidFill>
                <a:srgbClr val="000000"/>
              </a:solidFill>
              <a:latin typeface="Calibri"/>
              <a:ea typeface="Calibri"/>
              <a:cs typeface="Calibri"/>
              <a:sym typeface="Calibri"/>
            </a:endParaRPr>
          </a:p>
          <a:p>
            <a:pPr marL="457200" lvl="0" indent="-279400" rtl="0">
              <a:spcBef>
                <a:spcPts val="0"/>
              </a:spcBef>
              <a:buClr>
                <a:schemeClr val="dk2"/>
              </a:buClr>
              <a:buSzPct val="100000"/>
              <a:buFont typeface="Wingdings" charset="2"/>
              <a:buChar char="ü"/>
            </a:pPr>
            <a:r>
              <a:rPr lang="en-US" sz="900" dirty="0" smtClean="0">
                <a:solidFill>
                  <a:srgbClr val="000000"/>
                </a:solidFill>
                <a:latin typeface="Calibri"/>
                <a:ea typeface="Calibri"/>
                <a:cs typeface="Calibri"/>
                <a:sym typeface="Calibri"/>
              </a:rPr>
              <a:t>Java</a:t>
            </a:r>
          </a:p>
          <a:p>
            <a:pPr marL="457200" lvl="0" indent="-279400" rtl="0">
              <a:spcBef>
                <a:spcPts val="0"/>
              </a:spcBef>
              <a:buClr>
                <a:schemeClr val="dk2"/>
              </a:buClr>
              <a:buSzPct val="100000"/>
              <a:buFont typeface="Wingdings" charset="2"/>
              <a:buChar char="ü"/>
            </a:pPr>
            <a:r>
              <a:rPr lang="en-US" sz="900" dirty="0" smtClean="0">
                <a:solidFill>
                  <a:srgbClr val="000000"/>
                </a:solidFill>
                <a:latin typeface="Calibri"/>
                <a:ea typeface="Calibri"/>
                <a:cs typeface="Calibri"/>
                <a:sym typeface="Calibri"/>
              </a:rPr>
              <a:t>Spring BOOT</a:t>
            </a:r>
          </a:p>
          <a:p>
            <a:pPr marL="457200" lvl="0" indent="-279400" rtl="0">
              <a:spcBef>
                <a:spcPts val="0"/>
              </a:spcBef>
              <a:buClr>
                <a:schemeClr val="dk2"/>
              </a:buClr>
              <a:buSzPct val="100000"/>
              <a:buFont typeface="Wingdings" charset="2"/>
              <a:buChar char="ü"/>
            </a:pPr>
            <a:r>
              <a:rPr lang="en-US" sz="900" dirty="0" smtClean="0">
                <a:solidFill>
                  <a:srgbClr val="000000"/>
                </a:solidFill>
                <a:latin typeface="Calibri"/>
                <a:ea typeface="Calibri"/>
                <a:cs typeface="Calibri"/>
                <a:sym typeface="Calibri"/>
              </a:rPr>
              <a:t>Momentum</a:t>
            </a:r>
            <a:endParaRPr lang="en-US" sz="9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06797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795337" y="279400"/>
            <a:ext cx="5776912" cy="419099"/>
          </a:xfrm>
          <a:prstGeom prst="rect">
            <a:avLst/>
          </a:prstGeom>
          <a:noFill/>
          <a:ln>
            <a:noFill/>
          </a:ln>
        </p:spPr>
        <p:txBody>
          <a:bodyPr lIns="54850" tIns="27425" rIns="54850" bIns="27425" anchor="t" anchorCtr="0">
            <a:noAutofit/>
          </a:bodyPr>
          <a:lstStyle/>
          <a:p>
            <a:pPr marL="0" marR="0" lvl="0" indent="0" algn="ctr" rtl="0">
              <a:lnSpc>
                <a:spcPct val="85000"/>
              </a:lnSpc>
              <a:spcBef>
                <a:spcPts val="0"/>
              </a:spcBef>
              <a:spcAft>
                <a:spcPts val="0"/>
              </a:spcAft>
              <a:buClr>
                <a:schemeClr val="dk2"/>
              </a:buClr>
              <a:buSzPct val="25000"/>
              <a:buFont typeface="Arial"/>
              <a:buNone/>
            </a:pPr>
            <a:r>
              <a:rPr lang="en-US" sz="1400" b="1" i="0" u="none" strike="noStrike" cap="none" baseline="0" dirty="0" smtClean="0">
                <a:solidFill>
                  <a:schemeClr val="dk2"/>
                </a:solidFill>
                <a:latin typeface="Arial"/>
                <a:ea typeface="Arial"/>
                <a:cs typeface="Arial"/>
                <a:sym typeface="Arial"/>
              </a:rPr>
              <a:t>CASE</a:t>
            </a:r>
            <a:r>
              <a:rPr lang="en-US" sz="1400" b="1" i="0" u="none" strike="noStrike" cap="none" dirty="0" smtClean="0">
                <a:solidFill>
                  <a:schemeClr val="dk2"/>
                </a:solidFill>
                <a:latin typeface="Arial"/>
                <a:ea typeface="Arial"/>
                <a:cs typeface="Arial"/>
                <a:sym typeface="Arial"/>
              </a:rPr>
              <a:t> </a:t>
            </a:r>
            <a:r>
              <a:rPr lang="en-US" sz="1400" b="1" i="0" u="none" strike="noStrike" cap="none" baseline="0" dirty="0" smtClean="0">
                <a:solidFill>
                  <a:schemeClr val="dk2"/>
                </a:solidFill>
                <a:latin typeface="Arial"/>
                <a:ea typeface="Arial"/>
                <a:cs typeface="Arial"/>
                <a:sym typeface="Arial"/>
              </a:rPr>
              <a:t>STUDY </a:t>
            </a:r>
            <a:r>
              <a:rPr lang="en-US" sz="1400" b="1" i="0" u="none" strike="noStrike" cap="none" baseline="0" dirty="0" smtClean="0">
                <a:solidFill>
                  <a:schemeClr val="dk2"/>
                </a:solidFill>
                <a:latin typeface="Calibri"/>
                <a:ea typeface="Calibri"/>
                <a:cs typeface="Calibri"/>
                <a:sym typeface="Calibri"/>
              </a:rPr>
              <a:t>I</a:t>
            </a:r>
            <a:r>
              <a:rPr lang="en-US" sz="1400" b="1" i="0" u="none" strike="noStrike" cap="none" baseline="0" dirty="0" smtClean="0">
                <a:solidFill>
                  <a:schemeClr val="dk2"/>
                </a:solidFill>
                <a:latin typeface="Arial"/>
                <a:ea typeface="Arial"/>
                <a:cs typeface="Arial"/>
                <a:sym typeface="Arial"/>
              </a:rPr>
              <a:t> DESIGN </a:t>
            </a:r>
            <a:endParaRPr lang="en-US" sz="1400" b="1" i="0" u="none" strike="noStrike" cap="none" baseline="0" dirty="0">
              <a:solidFill>
                <a:schemeClr val="dk2"/>
              </a:solidFill>
              <a:latin typeface="Arial"/>
              <a:ea typeface="Arial"/>
              <a:cs typeface="Arial"/>
              <a:sym typeface="Arial"/>
            </a:endParaRPr>
          </a:p>
        </p:txBody>
      </p:sp>
      <p:pic>
        <p:nvPicPr>
          <p:cNvPr id="102" name="Shape 10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78049" y="535712"/>
            <a:ext cx="5830050" cy="3441725"/>
          </a:xfrm>
          <a:prstGeom prst="rect">
            <a:avLst/>
          </a:prstGeom>
          <a:noFill/>
          <a:ln>
            <a:noFill/>
          </a:ln>
        </p:spPr>
      </p:pic>
    </p:spTree>
    <p:extLst>
      <p:ext uri="{BB962C8B-B14F-4D97-AF65-F5344CB8AC3E}">
        <p14:creationId xmlns:p14="http://schemas.microsoft.com/office/powerpoint/2010/main" val="3148494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p:nvPr/>
        </p:nvSpPr>
        <p:spPr>
          <a:xfrm>
            <a:off x="757237" y="304800"/>
            <a:ext cx="5776912" cy="419099"/>
          </a:xfrm>
          <a:prstGeom prst="rect">
            <a:avLst/>
          </a:prstGeom>
          <a:noFill/>
          <a:ln>
            <a:noFill/>
          </a:ln>
        </p:spPr>
        <p:txBody>
          <a:bodyPr lIns="54850" tIns="27425" rIns="54850" bIns="27425" anchor="t" anchorCtr="0">
            <a:noAutofit/>
          </a:bodyPr>
          <a:lstStyle/>
          <a:p>
            <a:pPr marL="0" marR="0" lvl="0" indent="0" algn="ctr" rtl="0">
              <a:lnSpc>
                <a:spcPct val="85000"/>
              </a:lnSpc>
              <a:spcBef>
                <a:spcPts val="0"/>
              </a:spcBef>
              <a:spcAft>
                <a:spcPts val="0"/>
              </a:spcAft>
              <a:buClr>
                <a:schemeClr val="dk2"/>
              </a:buClr>
              <a:buSzPct val="25000"/>
              <a:buFont typeface="Arial"/>
              <a:buNone/>
            </a:pPr>
            <a:r>
              <a:rPr lang="en-US" sz="1400" b="1" i="0" u="none" strike="noStrike" cap="none" baseline="0" dirty="0" smtClean="0">
                <a:solidFill>
                  <a:schemeClr val="dk2"/>
                </a:solidFill>
                <a:latin typeface="Arial"/>
                <a:ea typeface="Arial"/>
                <a:cs typeface="Arial"/>
                <a:sym typeface="Arial"/>
              </a:rPr>
              <a:t>CASE </a:t>
            </a:r>
            <a:r>
              <a:rPr lang="en-US" sz="1400" b="1" i="0" u="none" strike="noStrike" cap="none" baseline="0" dirty="0">
                <a:solidFill>
                  <a:schemeClr val="dk2"/>
                </a:solidFill>
                <a:latin typeface="Arial"/>
                <a:ea typeface="Arial"/>
                <a:cs typeface="Arial"/>
                <a:sym typeface="Arial"/>
              </a:rPr>
              <a:t>STUDY </a:t>
            </a:r>
            <a:r>
              <a:rPr lang="en-US" sz="1400" b="1" i="0" u="none" strike="noStrike" cap="none" baseline="0" dirty="0" smtClean="0">
                <a:solidFill>
                  <a:schemeClr val="dk2"/>
                </a:solidFill>
                <a:latin typeface="Calibri"/>
                <a:ea typeface="Calibri"/>
                <a:cs typeface="Calibri"/>
                <a:sym typeface="Calibri"/>
              </a:rPr>
              <a:t>I</a:t>
            </a:r>
            <a:r>
              <a:rPr lang="en-US" sz="1400" b="1" i="0" u="none" strike="noStrike" cap="none" baseline="0" dirty="0" smtClean="0">
                <a:solidFill>
                  <a:schemeClr val="dk2"/>
                </a:solidFill>
                <a:latin typeface="Arial"/>
                <a:ea typeface="Arial"/>
                <a:cs typeface="Arial"/>
                <a:sym typeface="Arial"/>
              </a:rPr>
              <a:t> </a:t>
            </a:r>
            <a:r>
              <a:rPr lang="en-US" sz="1400" b="1" i="0" u="none" strike="noStrike" cap="none" baseline="0" dirty="0">
                <a:solidFill>
                  <a:schemeClr val="dk2"/>
                </a:solidFill>
                <a:latin typeface="Arial"/>
                <a:ea typeface="Arial"/>
                <a:cs typeface="Arial"/>
                <a:sym typeface="Arial"/>
              </a:rPr>
              <a:t>HIGHLIGHTS</a:t>
            </a:r>
          </a:p>
        </p:txBody>
      </p:sp>
      <p:sp>
        <p:nvSpPr>
          <p:cNvPr id="108" name="Shape 108"/>
          <p:cNvSpPr txBox="1"/>
          <p:nvPr/>
        </p:nvSpPr>
        <p:spPr>
          <a:xfrm>
            <a:off x="309562" y="795337"/>
            <a:ext cx="6750050" cy="3262312"/>
          </a:xfrm>
          <a:prstGeom prst="rect">
            <a:avLst/>
          </a:prstGeom>
          <a:noFill/>
          <a:ln>
            <a:noFill/>
          </a:ln>
        </p:spPr>
        <p:txBody>
          <a:bodyPr lIns="91425" tIns="45700" rIns="91425" bIns="45700" anchor="t" anchorCtr="0">
            <a:noAutofit/>
          </a:bodyPr>
          <a:lstStyle/>
          <a:p>
            <a:pPr marL="169862" marR="0" lvl="0" indent="-169862" algn="l" rtl="0">
              <a:lnSpc>
                <a:spcPct val="100000"/>
              </a:lnSpc>
              <a:spcBef>
                <a:spcPts val="0"/>
              </a:spcBef>
              <a:spcAft>
                <a:spcPts val="0"/>
              </a:spcAft>
              <a:buClr>
                <a:schemeClr val="dk1"/>
              </a:buClr>
              <a:buSzPct val="100000"/>
              <a:buFont typeface="Arial"/>
              <a:buChar char="•"/>
            </a:pPr>
            <a:r>
              <a:rPr lang="en-US" dirty="0">
                <a:solidFill>
                  <a:schemeClr val="dk1"/>
                </a:solidFill>
                <a:ea typeface="Calibri"/>
                <a:cs typeface="Calibri"/>
                <a:sym typeface="Calibri"/>
              </a:rPr>
              <a:t>Processed Electronic Medical Records (clinical free-form text) using open source NLP for medical records</a:t>
            </a:r>
          </a:p>
          <a:p>
            <a:pPr marL="169862" marR="0" lvl="0" indent="-169862" algn="l" rtl="0">
              <a:lnSpc>
                <a:spcPct val="100000"/>
              </a:lnSpc>
              <a:spcBef>
                <a:spcPts val="0"/>
              </a:spcBef>
              <a:spcAft>
                <a:spcPts val="0"/>
              </a:spcAft>
              <a:buClr>
                <a:schemeClr val="dk1"/>
              </a:buClr>
              <a:buSzPct val="100000"/>
              <a:buFont typeface="Arial"/>
              <a:buChar char="•"/>
            </a:pPr>
            <a:r>
              <a:rPr lang="en-US" dirty="0">
                <a:solidFill>
                  <a:schemeClr val="dk1"/>
                </a:solidFill>
                <a:ea typeface="Calibri"/>
                <a:cs typeface="Calibri"/>
                <a:sym typeface="Calibri"/>
              </a:rPr>
              <a:t>Devised classifiers featuring both general demographics like age, gender, </a:t>
            </a:r>
            <a:r>
              <a:rPr lang="en-US" dirty="0" err="1">
                <a:solidFill>
                  <a:schemeClr val="dk1"/>
                </a:solidFill>
                <a:ea typeface="Calibri"/>
                <a:cs typeface="Calibri"/>
                <a:sym typeface="Calibri"/>
              </a:rPr>
              <a:t>etc</a:t>
            </a:r>
            <a:r>
              <a:rPr lang="en-US" dirty="0">
                <a:solidFill>
                  <a:schemeClr val="dk1"/>
                </a:solidFill>
                <a:ea typeface="Calibri"/>
                <a:cs typeface="Calibri"/>
                <a:sym typeface="Calibri"/>
              </a:rPr>
              <a:t>; AND medical specifics like primary + secondary diagnosis, number of medication, lab results </a:t>
            </a:r>
          </a:p>
          <a:p>
            <a:pPr marL="169862" marR="0" lvl="0" indent="-169862" algn="l" rtl="0">
              <a:lnSpc>
                <a:spcPct val="100000"/>
              </a:lnSpc>
              <a:spcBef>
                <a:spcPts val="0"/>
              </a:spcBef>
              <a:spcAft>
                <a:spcPts val="0"/>
              </a:spcAft>
              <a:buClr>
                <a:schemeClr val="dk1"/>
              </a:buClr>
              <a:buSzPct val="100000"/>
              <a:buFont typeface="Arial"/>
              <a:buChar char="•"/>
            </a:pPr>
            <a:r>
              <a:rPr lang="en-US" dirty="0">
                <a:solidFill>
                  <a:schemeClr val="dk1"/>
                </a:solidFill>
                <a:ea typeface="Calibri"/>
                <a:cs typeface="Calibri"/>
                <a:sym typeface="Calibri"/>
              </a:rPr>
              <a:t>Constructed several models: Naive Bayes, Regressions (with regularizations), Random Forests, </a:t>
            </a:r>
            <a:r>
              <a:rPr lang="en-US" dirty="0" err="1">
                <a:solidFill>
                  <a:schemeClr val="dk1"/>
                </a:solidFill>
                <a:ea typeface="Calibri"/>
                <a:cs typeface="Calibri"/>
                <a:sym typeface="Calibri"/>
              </a:rPr>
              <a:t>kNN</a:t>
            </a:r>
            <a:endParaRPr lang="en-US" dirty="0">
              <a:solidFill>
                <a:schemeClr val="dk1"/>
              </a:solidFill>
              <a:ea typeface="Calibri"/>
              <a:cs typeface="Calibri"/>
              <a:sym typeface="Calibri"/>
            </a:endParaRPr>
          </a:p>
          <a:p>
            <a:pPr marL="169862" marR="0" lvl="0" indent="-169862" algn="l" rtl="0">
              <a:lnSpc>
                <a:spcPct val="100000"/>
              </a:lnSpc>
              <a:spcBef>
                <a:spcPts val="0"/>
              </a:spcBef>
              <a:spcAft>
                <a:spcPts val="0"/>
              </a:spcAft>
              <a:buClr>
                <a:schemeClr val="dk1"/>
              </a:buClr>
              <a:buSzPct val="100000"/>
              <a:buFont typeface="Arial"/>
              <a:buChar char="•"/>
            </a:pPr>
            <a:r>
              <a:rPr lang="en-US" dirty="0">
                <a:solidFill>
                  <a:schemeClr val="dk1"/>
                </a:solidFill>
                <a:ea typeface="Calibri"/>
                <a:cs typeface="Calibri"/>
                <a:sym typeface="Calibri"/>
              </a:rPr>
              <a:t>Selected the best based on a judicious mix of model evaluation metric (F1 score) and real life requirement (Accuracy of readmission prediction using Confusion Matrix)</a:t>
            </a:r>
          </a:p>
          <a:p>
            <a:pPr marL="457200" marR="0" lvl="0" indent="0" algn="l" rtl="0">
              <a:lnSpc>
                <a:spcPct val="100000"/>
              </a:lnSpc>
              <a:spcBef>
                <a:spcPts val="0"/>
              </a:spcBef>
              <a:spcAft>
                <a:spcPts val="0"/>
              </a:spcAft>
              <a:buNone/>
            </a:pPr>
            <a:endParaRPr lang="en-IN" dirty="0" smtClean="0">
              <a:solidFill>
                <a:schemeClr val="dk1"/>
              </a:solidFill>
              <a:ea typeface="Calibri"/>
              <a:cs typeface="Calibri"/>
              <a:sym typeface="Calibri"/>
            </a:endParaRPr>
          </a:p>
          <a:p>
            <a:pPr marL="457200" marR="0" lvl="0" indent="0" algn="l" rtl="0">
              <a:lnSpc>
                <a:spcPct val="100000"/>
              </a:lnSpc>
              <a:spcBef>
                <a:spcPts val="0"/>
              </a:spcBef>
              <a:spcAft>
                <a:spcPts val="0"/>
              </a:spcAft>
              <a:buNone/>
            </a:pPr>
            <a:endParaRPr dirty="0">
              <a:solidFill>
                <a:schemeClr val="dk1"/>
              </a:solidFill>
              <a:ea typeface="Calibri"/>
              <a:cs typeface="Calibri"/>
              <a:sym typeface="Calibri"/>
            </a:endParaRPr>
          </a:p>
          <a:p>
            <a:pPr marL="169862" marR="0" lvl="0" indent="-169862" algn="l" rtl="0">
              <a:lnSpc>
                <a:spcPct val="100000"/>
              </a:lnSpc>
              <a:spcBef>
                <a:spcPts val="0"/>
              </a:spcBef>
              <a:spcAft>
                <a:spcPts val="0"/>
              </a:spcAft>
              <a:buClr>
                <a:schemeClr val="dk1"/>
              </a:buClr>
              <a:buSzPct val="100000"/>
              <a:buFont typeface="Arial"/>
              <a:buChar char="•"/>
            </a:pPr>
            <a:r>
              <a:rPr lang="en-US" dirty="0">
                <a:solidFill>
                  <a:schemeClr val="dk1"/>
                </a:solidFill>
                <a:ea typeface="Calibri"/>
                <a:cs typeface="Calibri"/>
                <a:sym typeface="Calibri"/>
              </a:rPr>
              <a:t>Report generation involved:</a:t>
            </a:r>
          </a:p>
          <a:p>
            <a:pPr marL="444500" marR="0" lvl="1" indent="-177800" algn="l" rtl="0">
              <a:lnSpc>
                <a:spcPct val="100000"/>
              </a:lnSpc>
              <a:spcBef>
                <a:spcPts val="0"/>
              </a:spcBef>
              <a:spcAft>
                <a:spcPts val="0"/>
              </a:spcAft>
              <a:buClr>
                <a:schemeClr val="dk1"/>
              </a:buClr>
              <a:buSzPct val="100000"/>
              <a:buFont typeface="Arial"/>
              <a:buChar char="•"/>
            </a:pPr>
            <a:r>
              <a:rPr lang="en-US" dirty="0">
                <a:solidFill>
                  <a:schemeClr val="dk1"/>
                </a:solidFill>
                <a:ea typeface="Calibri"/>
                <a:cs typeface="Calibri"/>
                <a:sym typeface="Calibri"/>
              </a:rPr>
              <a:t>Computation of comparative expenditures. Some example reports:</a:t>
            </a:r>
          </a:p>
          <a:p>
            <a:pPr marL="1371600" marR="0" lvl="2" indent="-317500" algn="l" rtl="0">
              <a:lnSpc>
                <a:spcPct val="100000"/>
              </a:lnSpc>
              <a:spcBef>
                <a:spcPts val="0"/>
              </a:spcBef>
              <a:spcAft>
                <a:spcPts val="0"/>
              </a:spcAft>
              <a:buClr>
                <a:schemeClr val="dk1"/>
              </a:buClr>
              <a:buSzPct val="100000"/>
              <a:buFont typeface="Wingdings"/>
              <a:buChar char="§"/>
            </a:pPr>
            <a:r>
              <a:rPr lang="en-US" dirty="0">
                <a:solidFill>
                  <a:schemeClr val="dk1"/>
                </a:solidFill>
                <a:ea typeface="Calibri"/>
                <a:cs typeface="Calibri"/>
                <a:sym typeface="Calibri"/>
              </a:rPr>
              <a:t>Average savings: Extending LOS v/s LOS + emergency readmission</a:t>
            </a:r>
          </a:p>
          <a:p>
            <a:pPr marL="1371600" marR="0" lvl="2" indent="-317500" algn="l" rtl="0">
              <a:lnSpc>
                <a:spcPct val="100000"/>
              </a:lnSpc>
              <a:spcBef>
                <a:spcPts val="0"/>
              </a:spcBef>
              <a:spcAft>
                <a:spcPts val="0"/>
              </a:spcAft>
              <a:buClr>
                <a:schemeClr val="dk1"/>
              </a:buClr>
              <a:buSzPct val="100000"/>
              <a:buFont typeface="Wingdings"/>
              <a:buChar char="§"/>
            </a:pPr>
            <a:r>
              <a:rPr lang="en-US" dirty="0">
                <a:solidFill>
                  <a:schemeClr val="dk1"/>
                </a:solidFill>
                <a:ea typeface="Calibri"/>
                <a:cs typeface="Calibri"/>
                <a:sym typeface="Calibri"/>
              </a:rPr>
              <a:t>Average savings: Extending LOS v/s LOS + non-emergency readmission</a:t>
            </a:r>
          </a:p>
          <a:p>
            <a:pPr marL="444500" marR="0" lvl="1" indent="-177800" algn="l" rtl="0">
              <a:lnSpc>
                <a:spcPct val="100000"/>
              </a:lnSpc>
              <a:spcBef>
                <a:spcPts val="0"/>
              </a:spcBef>
              <a:spcAft>
                <a:spcPts val="0"/>
              </a:spcAft>
              <a:buClr>
                <a:schemeClr val="dk1"/>
              </a:buClr>
              <a:buSzPct val="100000"/>
              <a:buFont typeface="Arial"/>
              <a:buChar char="•"/>
            </a:pPr>
            <a:r>
              <a:rPr lang="en-US" dirty="0">
                <a:solidFill>
                  <a:schemeClr val="dk1"/>
                </a:solidFill>
                <a:ea typeface="Calibri"/>
                <a:cs typeface="Calibri"/>
                <a:sym typeface="Calibri"/>
              </a:rPr>
              <a:t>Complex aggregation queries on </a:t>
            </a:r>
            <a:r>
              <a:rPr lang="en-US" dirty="0" err="1">
                <a:solidFill>
                  <a:schemeClr val="dk1"/>
                </a:solidFill>
                <a:ea typeface="Calibri"/>
                <a:cs typeface="Calibri"/>
                <a:sym typeface="Calibri"/>
              </a:rPr>
              <a:t>MongoDB</a:t>
            </a:r>
            <a:r>
              <a:rPr lang="en-US" dirty="0">
                <a:solidFill>
                  <a:schemeClr val="dk1"/>
                </a:solidFill>
                <a:ea typeface="Calibri"/>
                <a:cs typeface="Calibri"/>
                <a:sym typeface="Calibri"/>
              </a:rPr>
              <a:t> listing similar symptoms which required readmissions</a:t>
            </a:r>
          </a:p>
          <a:p>
            <a:pPr marL="0" marR="0" lvl="0" indent="0" algn="l" rtl="0">
              <a:lnSpc>
                <a:spcPct val="100000"/>
              </a:lnSpc>
              <a:spcBef>
                <a:spcPts val="0"/>
              </a:spcBef>
              <a:spcAft>
                <a:spcPts val="0"/>
              </a:spcAft>
              <a:buNone/>
            </a:pPr>
            <a:endParaRPr sz="14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7264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7764" y="-11365"/>
            <a:ext cx="2522913" cy="777240"/>
          </a:xfrm>
          <a:prstGeom prst="rect">
            <a:avLst/>
          </a:prstGeom>
        </p:spPr>
        <p:txBody>
          <a:bodyPr lIns="54854" tIns="27427" rIns="54854" bIns="27427"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r"/>
            <a:r>
              <a:rPr lang="en-US" sz="2800" b="1" cap="none" dirty="0" smtClean="0">
                <a:solidFill>
                  <a:schemeClr val="dk2"/>
                </a:solidFill>
                <a:latin typeface="Calibri"/>
                <a:ea typeface="Calibri"/>
                <a:cs typeface="Calibri"/>
              </a:rPr>
              <a:t>CASE STUDY II</a:t>
            </a:r>
            <a:endParaRPr lang="en-US" sz="2800" b="1" cap="none" dirty="0">
              <a:solidFill>
                <a:schemeClr val="dk2"/>
              </a:solidFill>
              <a:latin typeface="Calibri"/>
              <a:ea typeface="Calibri"/>
              <a:cs typeface="Calibri"/>
            </a:endParaRPr>
          </a:p>
        </p:txBody>
      </p:sp>
      <p:sp>
        <p:nvSpPr>
          <p:cNvPr id="5" name="Rectangle 15"/>
          <p:cNvSpPr>
            <a:spLocks noChangeArrowheads="1"/>
          </p:cNvSpPr>
          <p:nvPr/>
        </p:nvSpPr>
        <p:spPr bwMode="auto">
          <a:xfrm>
            <a:off x="5916199" y="1238709"/>
            <a:ext cx="1362943" cy="14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4854" tIns="27427" rIns="54854" bIns="27427">
            <a:spAutoFit/>
          </a:bodyPr>
          <a:lstStyle/>
          <a:p>
            <a:pPr indent="-205700">
              <a:lnSpc>
                <a:spcPct val="150000"/>
              </a:lnSpc>
            </a:pPr>
            <a:r>
              <a:rPr lang="en-US" sz="700" b="1" dirty="0">
                <a:solidFill>
                  <a:schemeClr val="tx2"/>
                </a:solidFill>
                <a:effectLst>
                  <a:glow rad="101600">
                    <a:schemeClr val="accent6">
                      <a:satMod val="175000"/>
                      <a:alpha val="40000"/>
                    </a:schemeClr>
                  </a:glow>
                  <a:innerShdw blurRad="63500" dist="50800" dir="2700000">
                    <a:prstClr val="black">
                      <a:alpha val="50000"/>
                    </a:prstClr>
                  </a:innerShdw>
                </a:effectLst>
                <a:latin typeface="Segoe Print" pitchFamily="2" charset="0"/>
              </a:rPr>
              <a:t>TECHNOLOGY STACK</a:t>
            </a:r>
          </a:p>
          <a:p>
            <a:pPr marL="102850" indent="-102850" algn="just">
              <a:lnSpc>
                <a:spcPct val="150000"/>
              </a:lnSpc>
              <a:buFont typeface="Wingdings" pitchFamily="2" charset="2"/>
              <a:buChar char="ü"/>
            </a:pPr>
            <a:r>
              <a:rPr lang="en-US" sz="800" dirty="0" err="1">
                <a:solidFill>
                  <a:srgbClr val="000000"/>
                </a:solidFill>
                <a:latin typeface="Segoe Print" pitchFamily="2" charset="0"/>
              </a:rPr>
              <a:t>Hadoop</a:t>
            </a:r>
            <a:r>
              <a:rPr lang="en-US" sz="800" dirty="0">
                <a:solidFill>
                  <a:srgbClr val="000000"/>
                </a:solidFill>
                <a:latin typeface="Segoe Print" pitchFamily="2" charset="0"/>
              </a:rPr>
              <a:t> + Mahout</a:t>
            </a:r>
          </a:p>
          <a:p>
            <a:pPr marL="102850" indent="-102850" algn="just">
              <a:lnSpc>
                <a:spcPct val="150000"/>
              </a:lnSpc>
              <a:buFont typeface="Wingdings" pitchFamily="2" charset="2"/>
              <a:buChar char="ü"/>
            </a:pPr>
            <a:r>
              <a:rPr lang="en-US" sz="800" dirty="0">
                <a:solidFill>
                  <a:srgbClr val="000000"/>
                </a:solidFill>
                <a:latin typeface="Segoe Print" pitchFamily="2" charset="0"/>
              </a:rPr>
              <a:t>Twitter Storm</a:t>
            </a:r>
          </a:p>
          <a:p>
            <a:pPr marL="102850" indent="-102850" algn="just">
              <a:lnSpc>
                <a:spcPct val="150000"/>
              </a:lnSpc>
              <a:buFont typeface="Wingdings" pitchFamily="2" charset="2"/>
              <a:buChar char="ü"/>
            </a:pPr>
            <a:r>
              <a:rPr lang="en-US" sz="800" dirty="0" err="1">
                <a:solidFill>
                  <a:srgbClr val="000000"/>
                </a:solidFill>
                <a:latin typeface="Segoe Print" pitchFamily="2" charset="0"/>
              </a:rPr>
              <a:t>MongoDB</a:t>
            </a:r>
            <a:endParaRPr lang="en-US" sz="800" dirty="0">
              <a:solidFill>
                <a:srgbClr val="000000"/>
              </a:solidFill>
              <a:latin typeface="Segoe Print" pitchFamily="2" charset="0"/>
            </a:endParaRPr>
          </a:p>
          <a:p>
            <a:pPr marL="102850" indent="-102850" algn="just">
              <a:lnSpc>
                <a:spcPct val="150000"/>
              </a:lnSpc>
              <a:buFont typeface="Wingdings" pitchFamily="2" charset="2"/>
              <a:buChar char="ü"/>
            </a:pPr>
            <a:r>
              <a:rPr lang="en-US" sz="800" dirty="0" err="1">
                <a:solidFill>
                  <a:srgbClr val="000000"/>
                </a:solidFill>
                <a:latin typeface="Segoe Print" pitchFamily="2" charset="0"/>
              </a:rPr>
              <a:t>Myrrix</a:t>
            </a:r>
            <a:endParaRPr lang="en-US" sz="800" dirty="0">
              <a:solidFill>
                <a:srgbClr val="000000"/>
              </a:solidFill>
              <a:latin typeface="Segoe Print" pitchFamily="2" charset="0"/>
            </a:endParaRPr>
          </a:p>
          <a:p>
            <a:pPr marL="102850" indent="-102850" algn="just">
              <a:lnSpc>
                <a:spcPct val="150000"/>
              </a:lnSpc>
              <a:buFont typeface="Wingdings" pitchFamily="2" charset="2"/>
              <a:buChar char="ü"/>
            </a:pPr>
            <a:r>
              <a:rPr lang="en-US" sz="800" dirty="0" smtClean="0">
                <a:solidFill>
                  <a:srgbClr val="000000"/>
                </a:solidFill>
                <a:latin typeface="Segoe Print" pitchFamily="2" charset="0"/>
              </a:rPr>
              <a:t>Java</a:t>
            </a:r>
          </a:p>
          <a:p>
            <a:pPr marL="102850" indent="-102850" algn="just">
              <a:lnSpc>
                <a:spcPct val="150000"/>
              </a:lnSpc>
              <a:buFont typeface="Wingdings" pitchFamily="2" charset="2"/>
              <a:buChar char="ü"/>
            </a:pPr>
            <a:r>
              <a:rPr lang="en-US" sz="800" smtClean="0">
                <a:solidFill>
                  <a:srgbClr val="000000"/>
                </a:solidFill>
                <a:latin typeface="Segoe Print" pitchFamily="2" charset="0"/>
              </a:rPr>
              <a:t>Momentum</a:t>
            </a:r>
            <a:endParaRPr lang="en-US" sz="800" dirty="0">
              <a:solidFill>
                <a:srgbClr val="000000"/>
              </a:solidFill>
              <a:latin typeface="Segoe Print" pitchFamily="2" charset="0"/>
            </a:endParaRPr>
          </a:p>
          <a:p>
            <a:pPr algn="just">
              <a:lnSpc>
                <a:spcPct val="150000"/>
              </a:lnSpc>
            </a:pPr>
            <a:endParaRPr lang="en-US" sz="700" dirty="0">
              <a:solidFill>
                <a:schemeClr val="tx2"/>
              </a:solidFill>
              <a:latin typeface="Segoe Print" pitchFamily="2" charset="0"/>
            </a:endParaRPr>
          </a:p>
        </p:txBody>
      </p:sp>
      <p:grpSp>
        <p:nvGrpSpPr>
          <p:cNvPr id="6" name="Group 5"/>
          <p:cNvGrpSpPr/>
          <p:nvPr/>
        </p:nvGrpSpPr>
        <p:grpSpPr>
          <a:xfrm>
            <a:off x="4148111" y="1254397"/>
            <a:ext cx="1782781" cy="2795832"/>
            <a:chOff x="5959384" y="1827418"/>
            <a:chExt cx="2971300" cy="4659720"/>
          </a:xfrm>
        </p:grpSpPr>
        <p:sp>
          <p:nvSpPr>
            <p:cNvPr id="7" name="Rectangle 6"/>
            <p:cNvSpPr/>
            <p:nvPr/>
          </p:nvSpPr>
          <p:spPr>
            <a:xfrm>
              <a:off x="6270267" y="1827418"/>
              <a:ext cx="2660417" cy="4659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05700" indent="-205700">
                <a:lnSpc>
                  <a:spcPct val="150000"/>
                </a:lnSpc>
                <a:buFont typeface="Wingdings" pitchFamily="2" charset="2"/>
                <a:buChar char="§"/>
              </a:pPr>
              <a:r>
                <a:rPr lang="en-US" sz="800" dirty="0">
                  <a:solidFill>
                    <a:srgbClr val="000000"/>
                  </a:solidFill>
                  <a:latin typeface="Calibri" pitchFamily="34" charset="0"/>
                </a:rPr>
                <a:t>Designed, implemented and successfully delivered the first two phases of the application on time.</a:t>
              </a:r>
            </a:p>
            <a:p>
              <a:pPr marL="205700" indent="-205700">
                <a:lnSpc>
                  <a:spcPct val="150000"/>
                </a:lnSpc>
                <a:buFont typeface="Wingdings" pitchFamily="2" charset="2"/>
                <a:buChar char="§"/>
              </a:pPr>
              <a:r>
                <a:rPr lang="en-US" sz="800" dirty="0">
                  <a:solidFill>
                    <a:srgbClr val="000000"/>
                  </a:solidFill>
                  <a:latin typeface="Calibri" pitchFamily="34" charset="0"/>
                </a:rPr>
                <a:t>Provided optimally performing application to process large amount of data and high accuracy of the recommendations generated.</a:t>
              </a:r>
            </a:p>
            <a:p>
              <a:pPr marL="205700" indent="-205700">
                <a:lnSpc>
                  <a:spcPct val="150000"/>
                </a:lnSpc>
                <a:buFont typeface="Wingdings" pitchFamily="2" charset="2"/>
                <a:buChar char="§"/>
              </a:pPr>
              <a:r>
                <a:rPr lang="en-US" sz="800" dirty="0">
                  <a:solidFill>
                    <a:srgbClr val="000000"/>
                  </a:solidFill>
                  <a:latin typeface="Calibri" pitchFamily="34" charset="0"/>
                </a:rPr>
                <a:t>Used a research oriented approach for trying different candidate solution approaches before deciding the final solution</a:t>
              </a:r>
            </a:p>
          </p:txBody>
        </p:sp>
        <p:sp>
          <p:nvSpPr>
            <p:cNvPr id="8" name="Rectangle 7"/>
            <p:cNvSpPr/>
            <p:nvPr/>
          </p:nvSpPr>
          <p:spPr>
            <a:xfrm>
              <a:off x="5959384" y="1827418"/>
              <a:ext cx="481838" cy="4300667"/>
            </a:xfrm>
            <a:prstGeom prst="rect">
              <a:avLst/>
            </a:prstGeom>
            <a:solidFill>
              <a:srgbClr val="5DE6E2"/>
            </a:solidFill>
          </p:spPr>
          <p:style>
            <a:lnRef idx="3">
              <a:schemeClr val="lt1"/>
            </a:lnRef>
            <a:fillRef idx="1">
              <a:schemeClr val="accent1"/>
            </a:fillRef>
            <a:effectRef idx="1">
              <a:schemeClr val="accent1"/>
            </a:effectRef>
            <a:fontRef idx="minor">
              <a:schemeClr val="lt1"/>
            </a:fontRef>
          </p:style>
          <p:txBody>
            <a:bodyPr vert="vert270" rtlCol="0" anchor="ctr"/>
            <a:lstStyle/>
            <a:p>
              <a:pPr algn="ctr"/>
              <a:r>
                <a:rPr lang="en-US" b="1" dirty="0">
                  <a:solidFill>
                    <a:schemeClr val="tx2"/>
                  </a:solidFill>
                </a:rPr>
                <a:t>RESULTS/ DELIVERABLES</a:t>
              </a:r>
            </a:p>
          </p:txBody>
        </p:sp>
      </p:grpSp>
      <p:grpSp>
        <p:nvGrpSpPr>
          <p:cNvPr id="9" name="Group 8"/>
          <p:cNvGrpSpPr/>
          <p:nvPr/>
        </p:nvGrpSpPr>
        <p:grpSpPr>
          <a:xfrm>
            <a:off x="2157124" y="1254397"/>
            <a:ext cx="1906876" cy="2795832"/>
            <a:chOff x="2641063" y="1827418"/>
            <a:chExt cx="3178127" cy="4659720"/>
          </a:xfrm>
        </p:grpSpPr>
        <p:sp>
          <p:nvSpPr>
            <p:cNvPr id="10" name="Rectangle 9"/>
            <p:cNvSpPr/>
            <p:nvPr/>
          </p:nvSpPr>
          <p:spPr>
            <a:xfrm>
              <a:off x="3142445" y="1827418"/>
              <a:ext cx="2676745" cy="4659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05700" indent="-205700" algn="just">
                <a:lnSpc>
                  <a:spcPct val="150000"/>
                </a:lnSpc>
                <a:buFont typeface="Wingdings" pitchFamily="2" charset="2"/>
                <a:buChar char="§"/>
              </a:pPr>
              <a:r>
                <a:rPr lang="en-US" sz="800" dirty="0">
                  <a:solidFill>
                    <a:srgbClr val="000000"/>
                  </a:solidFill>
                </a:rPr>
                <a:t>Use of Big Data technologies to process extremely large scale of data</a:t>
              </a:r>
            </a:p>
            <a:p>
              <a:pPr marL="205700" indent="-205700" algn="just">
                <a:lnSpc>
                  <a:spcPct val="150000"/>
                </a:lnSpc>
                <a:buFont typeface="Wingdings" pitchFamily="2" charset="2"/>
                <a:buChar char="§"/>
              </a:pPr>
              <a:r>
                <a:rPr lang="en-US" sz="800" dirty="0">
                  <a:solidFill>
                    <a:srgbClr val="000000"/>
                  </a:solidFill>
                </a:rPr>
                <a:t>Applied machine learning techniques for classification, clustering and recommendations</a:t>
              </a:r>
            </a:p>
            <a:p>
              <a:pPr marL="205700" indent="-205700" algn="just">
                <a:lnSpc>
                  <a:spcPct val="150000"/>
                </a:lnSpc>
                <a:buFont typeface="Wingdings" pitchFamily="2" charset="2"/>
                <a:buChar char="§"/>
              </a:pPr>
              <a:r>
                <a:rPr lang="en-US" sz="800" dirty="0">
                  <a:solidFill>
                    <a:srgbClr val="000000"/>
                  </a:solidFill>
                </a:rPr>
                <a:t>Batch and real time distributed processing for fast processing of data</a:t>
              </a:r>
              <a:r>
                <a:rPr lang="en-US" sz="800" dirty="0">
                  <a:solidFill>
                    <a:schemeClr val="tx2"/>
                  </a:solidFill>
                </a:rPr>
                <a:t>.</a:t>
              </a:r>
            </a:p>
          </p:txBody>
        </p:sp>
        <p:sp>
          <p:nvSpPr>
            <p:cNvPr id="11" name="Rectangle 10"/>
            <p:cNvSpPr/>
            <p:nvPr/>
          </p:nvSpPr>
          <p:spPr>
            <a:xfrm>
              <a:off x="2641063" y="1827418"/>
              <a:ext cx="481839" cy="4300666"/>
            </a:xfrm>
            <a:prstGeom prst="rect">
              <a:avLst/>
            </a:prstGeom>
            <a:solidFill>
              <a:srgbClr val="5DE6E2"/>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b="1" dirty="0" smtClean="0">
                  <a:solidFill>
                    <a:schemeClr val="tx2"/>
                  </a:solidFill>
                </a:rPr>
                <a:t>SOLUTION</a:t>
              </a:r>
              <a:endParaRPr lang="en-US" b="1" dirty="0">
                <a:solidFill>
                  <a:schemeClr val="tx2"/>
                </a:solidFill>
              </a:endParaRPr>
            </a:p>
          </p:txBody>
        </p:sp>
      </p:grpSp>
      <p:grpSp>
        <p:nvGrpSpPr>
          <p:cNvPr id="12" name="Group 11"/>
          <p:cNvGrpSpPr/>
          <p:nvPr/>
        </p:nvGrpSpPr>
        <p:grpSpPr>
          <a:xfrm>
            <a:off x="28314" y="1254397"/>
            <a:ext cx="2047982" cy="2795832"/>
            <a:chOff x="-270858" y="1827418"/>
            <a:chExt cx="3413303" cy="4659720"/>
          </a:xfrm>
        </p:grpSpPr>
        <p:sp>
          <p:nvSpPr>
            <p:cNvPr id="13" name="Rectangle 12"/>
            <p:cNvSpPr/>
            <p:nvPr/>
          </p:nvSpPr>
          <p:spPr>
            <a:xfrm>
              <a:off x="198504" y="1827418"/>
              <a:ext cx="2943941" cy="4659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05700" indent="-205700">
                <a:lnSpc>
                  <a:spcPct val="150000"/>
                </a:lnSpc>
                <a:buFont typeface="Wingdings" pitchFamily="2" charset="2"/>
                <a:buChar char="§"/>
              </a:pPr>
              <a:r>
                <a:rPr lang="en-US" sz="800" dirty="0">
                  <a:solidFill>
                    <a:schemeClr val="tx1"/>
                  </a:solidFill>
                  <a:latin typeface="Calibri" pitchFamily="34" charset="0"/>
                </a:rPr>
                <a:t>Process 100 Million TV viewing logs data everyday</a:t>
              </a:r>
            </a:p>
            <a:p>
              <a:pPr marL="205700" indent="-205700">
                <a:lnSpc>
                  <a:spcPct val="150000"/>
                </a:lnSpc>
                <a:buFont typeface="Wingdings" pitchFamily="2" charset="2"/>
                <a:buChar char="§"/>
              </a:pPr>
              <a:r>
                <a:rPr lang="en-US" sz="800" dirty="0">
                  <a:solidFill>
                    <a:schemeClr val="tx1"/>
                  </a:solidFill>
                  <a:latin typeface="Calibri" pitchFamily="34" charset="0"/>
                </a:rPr>
                <a:t>Provide recommendations for the programs and advertisement that a particular user might be interested in.</a:t>
              </a:r>
            </a:p>
            <a:p>
              <a:pPr marL="205700" indent="-205700">
                <a:lnSpc>
                  <a:spcPct val="150000"/>
                </a:lnSpc>
                <a:buFont typeface="Wingdings" pitchFamily="2" charset="2"/>
                <a:buChar char="§"/>
              </a:pPr>
              <a:r>
                <a:rPr lang="en-US" sz="800" dirty="0">
                  <a:solidFill>
                    <a:schemeClr val="tx1"/>
                  </a:solidFill>
                  <a:latin typeface="Calibri" pitchFamily="34" charset="0"/>
                </a:rPr>
                <a:t>Generate aggregation reports on the viewing of a universe of TV viewers</a:t>
              </a:r>
            </a:p>
            <a:p>
              <a:pPr marL="205700" indent="-205700">
                <a:lnSpc>
                  <a:spcPct val="150000"/>
                </a:lnSpc>
                <a:buFont typeface="Wingdings" pitchFamily="2" charset="2"/>
                <a:buChar char="§"/>
              </a:pPr>
              <a:r>
                <a:rPr lang="en-US" sz="800" dirty="0">
                  <a:solidFill>
                    <a:schemeClr val="tx1"/>
                  </a:solidFill>
                  <a:latin typeface="Calibri" pitchFamily="34" charset="0"/>
                </a:rPr>
                <a:t>Classify unknown users into different segments based on their viewing habi</a:t>
              </a:r>
              <a:r>
                <a:rPr lang="en-US" sz="700" dirty="0">
                  <a:solidFill>
                    <a:schemeClr val="tx2"/>
                  </a:solidFill>
                  <a:latin typeface="Calibri" pitchFamily="34" charset="0"/>
                </a:rPr>
                <a:t>ts</a:t>
              </a:r>
            </a:p>
          </p:txBody>
        </p:sp>
        <p:sp>
          <p:nvSpPr>
            <p:cNvPr id="14" name="Rectangle 13"/>
            <p:cNvSpPr/>
            <p:nvPr/>
          </p:nvSpPr>
          <p:spPr>
            <a:xfrm>
              <a:off x="-270858" y="1827418"/>
              <a:ext cx="481839" cy="4300666"/>
            </a:xfrm>
            <a:prstGeom prst="rect">
              <a:avLst/>
            </a:prstGeom>
            <a:solidFill>
              <a:srgbClr val="5DE6E2"/>
            </a:solidFill>
          </p:spPr>
          <p:style>
            <a:lnRef idx="3">
              <a:schemeClr val="lt1"/>
            </a:lnRef>
            <a:fillRef idx="1">
              <a:schemeClr val="accent1"/>
            </a:fillRef>
            <a:effectRef idx="1">
              <a:schemeClr val="accent1"/>
            </a:effectRef>
            <a:fontRef idx="minor">
              <a:schemeClr val="lt1"/>
            </a:fontRef>
          </p:style>
          <p:txBody>
            <a:bodyPr vert="vert270" rtlCol="0" anchor="ctr"/>
            <a:lstStyle/>
            <a:p>
              <a:pPr algn="ctr"/>
              <a:r>
                <a:rPr lang="en-US" b="1" dirty="0">
                  <a:solidFill>
                    <a:schemeClr val="tx2"/>
                  </a:solidFill>
                </a:rPr>
                <a:t>BUSINESS PROBLEM</a:t>
              </a:r>
            </a:p>
          </p:txBody>
        </p:sp>
      </p:grpSp>
      <p:cxnSp>
        <p:nvCxnSpPr>
          <p:cNvPr id="25" name="Straight Connector 24"/>
          <p:cNvCxnSpPr/>
          <p:nvPr/>
        </p:nvCxnSpPr>
        <p:spPr>
          <a:xfrm>
            <a:off x="5904115" y="1273647"/>
            <a:ext cx="0" cy="258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06402" y="394058"/>
            <a:ext cx="0" cy="66866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361" y="310960"/>
            <a:ext cx="994782" cy="166199"/>
          </a:xfrm>
          <a:prstGeom prst="rect">
            <a:avLst/>
          </a:prstGeom>
          <a:noFill/>
        </p:spPr>
        <p:txBody>
          <a:bodyPr wrap="square" lIns="54854" tIns="27427" rIns="54854" bIns="27427" rtlCol="0">
            <a:spAutoFit/>
          </a:bodyPr>
          <a:lstStyle/>
          <a:p>
            <a:pPr algn="ctr"/>
            <a:r>
              <a:rPr lang="en-US" sz="700" b="1" dirty="0">
                <a:solidFill>
                  <a:schemeClr val="tx2"/>
                </a:solidFill>
                <a:effectLst>
                  <a:glow rad="101600">
                    <a:schemeClr val="accent6">
                      <a:satMod val="175000"/>
                      <a:alpha val="40000"/>
                    </a:schemeClr>
                  </a:glow>
                  <a:innerShdw blurRad="63500" dist="50800" dir="2700000">
                    <a:prstClr val="black">
                      <a:alpha val="50000"/>
                    </a:prstClr>
                  </a:innerShdw>
                </a:effectLst>
                <a:latin typeface="Segoe Print" pitchFamily="2" charset="0"/>
              </a:rPr>
              <a:t>CUSTOMER</a:t>
            </a:r>
          </a:p>
        </p:txBody>
      </p:sp>
      <p:sp>
        <p:nvSpPr>
          <p:cNvPr id="30" name="Rectangle 29"/>
          <p:cNvSpPr/>
          <p:nvPr/>
        </p:nvSpPr>
        <p:spPr>
          <a:xfrm>
            <a:off x="2635596" y="488899"/>
            <a:ext cx="1251248" cy="212363"/>
          </a:xfrm>
          <a:prstGeom prst="rect">
            <a:avLst/>
          </a:prstGeom>
          <a:noFill/>
          <a:ln>
            <a:noFill/>
          </a:ln>
        </p:spPr>
        <p:style>
          <a:lnRef idx="3">
            <a:schemeClr val="lt1"/>
          </a:lnRef>
          <a:fillRef idx="1">
            <a:schemeClr val="accent6"/>
          </a:fillRef>
          <a:effectRef idx="1">
            <a:schemeClr val="accent6"/>
          </a:effectRef>
          <a:fontRef idx="minor">
            <a:schemeClr val="lt1"/>
          </a:fontRef>
        </p:style>
        <p:txBody>
          <a:bodyPr wrap="square" lIns="54854" tIns="27427" rIns="54854" bIns="27427">
            <a:spAutoFit/>
          </a:bodyPr>
          <a:lstStyle/>
          <a:p>
            <a:pPr marL="102850" indent="-102850" algn="just">
              <a:lnSpc>
                <a:spcPct val="150000"/>
              </a:lnSpc>
              <a:buFont typeface="Wingdings" pitchFamily="2" charset="2"/>
              <a:buChar char="q"/>
            </a:pPr>
            <a:r>
              <a:rPr lang="en-US" sz="700" dirty="0">
                <a:solidFill>
                  <a:srgbClr val="000000"/>
                </a:solidFill>
                <a:latin typeface="+mj-lt"/>
              </a:rPr>
              <a:t>Big Data Analytics</a:t>
            </a:r>
          </a:p>
        </p:txBody>
      </p:sp>
      <p:sp>
        <p:nvSpPr>
          <p:cNvPr id="31" name="TextBox 30"/>
          <p:cNvSpPr txBox="1"/>
          <p:nvPr/>
        </p:nvSpPr>
        <p:spPr>
          <a:xfrm>
            <a:off x="2635595" y="304537"/>
            <a:ext cx="1195788" cy="166199"/>
          </a:xfrm>
          <a:prstGeom prst="rect">
            <a:avLst/>
          </a:prstGeom>
          <a:noFill/>
        </p:spPr>
        <p:txBody>
          <a:bodyPr wrap="square" lIns="54854" tIns="27427" rIns="54854" bIns="27427" rtlCol="0">
            <a:spAutoFit/>
          </a:bodyPr>
          <a:lstStyle/>
          <a:p>
            <a:pPr algn="ctr"/>
            <a:r>
              <a:rPr lang="en-US" sz="700" b="1" dirty="0">
                <a:solidFill>
                  <a:schemeClr val="tx2"/>
                </a:solidFill>
                <a:effectLst>
                  <a:glow rad="101600">
                    <a:schemeClr val="accent6">
                      <a:satMod val="175000"/>
                      <a:alpha val="40000"/>
                    </a:schemeClr>
                  </a:glow>
                  <a:innerShdw blurRad="63500" dist="50800" dir="2700000">
                    <a:prstClr val="black">
                      <a:alpha val="50000"/>
                    </a:prstClr>
                  </a:innerShdw>
                </a:effectLst>
                <a:latin typeface="Segoe Print" pitchFamily="2" charset="0"/>
              </a:rPr>
              <a:t>SERVICES PROVIDED</a:t>
            </a:r>
          </a:p>
        </p:txBody>
      </p:sp>
      <p:cxnSp>
        <p:nvCxnSpPr>
          <p:cNvPr id="32" name="Straight Connector 31"/>
          <p:cNvCxnSpPr/>
          <p:nvPr/>
        </p:nvCxnSpPr>
        <p:spPr>
          <a:xfrm>
            <a:off x="2659203" y="394056"/>
            <a:ext cx="0" cy="668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886844" y="394056"/>
            <a:ext cx="0" cy="66866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1601" y="958800"/>
            <a:ext cx="760284" cy="193889"/>
          </a:xfrm>
          <a:prstGeom prst="rect">
            <a:avLst/>
          </a:prstGeom>
          <a:noFill/>
        </p:spPr>
        <p:txBody>
          <a:bodyPr wrap="square" lIns="54854" tIns="27427" rIns="54854" bIns="27427" rtlCol="0">
            <a:spAutoFit/>
          </a:bodyPr>
          <a:lstStyle/>
          <a:p>
            <a:r>
              <a:rPr lang="en-US" sz="900" b="1" dirty="0">
                <a:solidFill>
                  <a:schemeClr val="tx2"/>
                </a:solidFill>
              </a:rPr>
              <a:t>Location: US</a:t>
            </a:r>
          </a:p>
        </p:txBody>
      </p:sp>
      <p:sp>
        <p:nvSpPr>
          <p:cNvPr id="35" name="TextBox 34"/>
          <p:cNvSpPr txBox="1"/>
          <p:nvPr/>
        </p:nvSpPr>
        <p:spPr>
          <a:xfrm>
            <a:off x="1281737" y="304540"/>
            <a:ext cx="1195788" cy="166199"/>
          </a:xfrm>
          <a:prstGeom prst="rect">
            <a:avLst/>
          </a:prstGeom>
          <a:noFill/>
        </p:spPr>
        <p:txBody>
          <a:bodyPr wrap="square" lIns="54854" tIns="27427" rIns="54854" bIns="27427" rtlCol="0">
            <a:spAutoFit/>
          </a:bodyPr>
          <a:lstStyle/>
          <a:p>
            <a:r>
              <a:rPr lang="en-US" sz="700" b="1" dirty="0">
                <a:solidFill>
                  <a:schemeClr val="tx2"/>
                </a:solidFill>
                <a:effectLst>
                  <a:glow rad="101600">
                    <a:schemeClr val="accent6">
                      <a:satMod val="175000"/>
                      <a:alpha val="40000"/>
                    </a:schemeClr>
                  </a:glow>
                  <a:innerShdw blurRad="63500" dist="50800" dir="2700000">
                    <a:prstClr val="black">
                      <a:alpha val="50000"/>
                    </a:prstClr>
                  </a:innerShdw>
                </a:effectLst>
                <a:latin typeface="Segoe Print" pitchFamily="2" charset="0"/>
              </a:rPr>
              <a:t>BUSINESS OVERVIEW</a:t>
            </a:r>
          </a:p>
        </p:txBody>
      </p:sp>
      <p:pic>
        <p:nvPicPr>
          <p:cNvPr id="41" name="Picture 38" descr="http://icons.iconarchive.com/icons/iconshock/free-folder/256/folder-customer-icon.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83446" y="434004"/>
            <a:ext cx="310003" cy="3100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1911" y="691347"/>
            <a:ext cx="675057" cy="301621"/>
          </a:xfrm>
          <a:prstGeom prst="rect">
            <a:avLst/>
          </a:prstGeom>
          <a:noFill/>
        </p:spPr>
        <p:txBody>
          <a:bodyPr wrap="none" lIns="54856" tIns="27428" rIns="54856" bIns="27428" rtlCol="0">
            <a:spAutoFit/>
          </a:bodyPr>
          <a:lstStyle/>
          <a:p>
            <a:pPr algn="ctr"/>
            <a:r>
              <a:rPr lang="en-US" sz="800" dirty="0"/>
              <a:t>Stealth Mode</a:t>
            </a:r>
          </a:p>
          <a:p>
            <a:pPr algn="ctr"/>
            <a:r>
              <a:rPr lang="en-US" sz="800" dirty="0"/>
              <a:t>Startup</a:t>
            </a:r>
          </a:p>
        </p:txBody>
      </p:sp>
      <p:sp>
        <p:nvSpPr>
          <p:cNvPr id="36" name="Rectangle 35"/>
          <p:cNvSpPr/>
          <p:nvPr/>
        </p:nvSpPr>
        <p:spPr>
          <a:xfrm>
            <a:off x="1048443" y="455944"/>
            <a:ext cx="1628614" cy="609395"/>
          </a:xfrm>
          <a:prstGeom prst="rect">
            <a:avLst/>
          </a:prstGeom>
          <a:noFill/>
          <a:ln>
            <a:noFill/>
          </a:ln>
        </p:spPr>
        <p:style>
          <a:lnRef idx="3">
            <a:schemeClr val="lt1"/>
          </a:lnRef>
          <a:fillRef idx="1">
            <a:schemeClr val="accent6"/>
          </a:fillRef>
          <a:effectRef idx="1">
            <a:schemeClr val="accent6"/>
          </a:effectRef>
          <a:fontRef idx="minor">
            <a:schemeClr val="lt1"/>
          </a:fontRef>
        </p:style>
        <p:txBody>
          <a:bodyPr wrap="square" lIns="54856" tIns="27428" rIns="54856" bIns="27428">
            <a:spAutoFit/>
          </a:bodyPr>
          <a:lstStyle/>
          <a:p>
            <a:pPr algn="just"/>
            <a:r>
              <a:rPr lang="en-US" sz="700" dirty="0">
                <a:solidFill>
                  <a:srgbClr val="000000"/>
                </a:solidFill>
              </a:rPr>
              <a:t>A US based startup wanted to develop a data management platform to process TV viewing records from different data sources and classify users into different segments based on their viewing pattern</a:t>
            </a:r>
          </a:p>
        </p:txBody>
      </p:sp>
    </p:spTree>
    <p:extLst>
      <p:ext uri="{BB962C8B-B14F-4D97-AF65-F5344CB8AC3E}">
        <p14:creationId xmlns:p14="http://schemas.microsoft.com/office/powerpoint/2010/main" val="39337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57238" y="306272"/>
            <a:ext cx="5777674" cy="419100"/>
          </a:xfrm>
          <a:prstGeom prst="rect">
            <a:avLst/>
          </a:prstGeom>
        </p:spPr>
        <p:txBody>
          <a:bodyPr lIns="54858" tIns="27429" rIns="54858" bIns="27429"/>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eaLnBrk="0" hangingPunct="0">
              <a:defRPr/>
            </a:pPr>
            <a:r>
              <a:rPr lang="en-US" sz="1400" b="1" dirty="0">
                <a:solidFill>
                  <a:schemeClr val="tx2"/>
                </a:solidFill>
                <a:latin typeface="Arial" panose="020B0604020202020204" pitchFamily="34" charset="0"/>
                <a:cs typeface="Arial" panose="020B0604020202020204" pitchFamily="34" charset="0"/>
              </a:rPr>
              <a:t>Case STUDY </a:t>
            </a:r>
            <a:r>
              <a:rPr lang="en-US" sz="1400" b="1" dirty="0" smtClean="0">
                <a:solidFill>
                  <a:schemeClr val="tx2"/>
                </a:solidFill>
                <a:latin typeface="Arial" panose="020B0604020202020204" pitchFamily="34" charset="0"/>
                <a:cs typeface="Arial" panose="020B0604020202020204" pitchFamily="34" charset="0"/>
              </a:rPr>
              <a:t>II </a:t>
            </a:r>
            <a:r>
              <a:rPr lang="en-US" sz="1400" b="1" dirty="0">
                <a:solidFill>
                  <a:schemeClr val="tx2"/>
                </a:solidFill>
                <a:latin typeface="Arial" panose="020B0604020202020204" pitchFamily="34" charset="0"/>
                <a:cs typeface="Arial" panose="020B0604020202020204" pitchFamily="34" charset="0"/>
              </a:rPr>
              <a:t>Design </a:t>
            </a:r>
            <a:endParaRPr lang="en-IN" sz="1400" b="1" dirty="0">
              <a:solidFill>
                <a:schemeClr val="tx2"/>
              </a:solidFill>
              <a:latin typeface="Arial" panose="020B0604020202020204" pitchFamily="34" charset="0"/>
              <a:cs typeface="Arial" panose="020B0604020202020204" pitchFamily="34" charset="0"/>
            </a:endParaRPr>
          </a:p>
        </p:txBody>
      </p:sp>
      <p:pic>
        <p:nvPicPr>
          <p:cNvPr id="4" name="image01.jpg"/>
          <p:cNvPicPr/>
          <p:nvPr/>
        </p:nvPicPr>
        <p:blipFill>
          <a:blip r:embed="rId2" cstate="email">
            <a:extLst>
              <a:ext uri="{28A0092B-C50C-407E-A947-70E740481C1C}">
                <a14:useLocalDpi xmlns:a14="http://schemas.microsoft.com/office/drawing/2010/main"/>
              </a:ext>
            </a:extLst>
          </a:blip>
          <a:stretch>
            <a:fillRect/>
          </a:stretch>
        </p:blipFill>
        <p:spPr>
          <a:xfrm>
            <a:off x="1023537" y="782346"/>
            <a:ext cx="5477811" cy="3203691"/>
          </a:xfrm>
          <a:prstGeom prst="rect">
            <a:avLst/>
          </a:prstGeom>
        </p:spPr>
      </p:pic>
    </p:spTree>
    <p:extLst>
      <p:ext uri="{BB962C8B-B14F-4D97-AF65-F5344CB8AC3E}">
        <p14:creationId xmlns:p14="http://schemas.microsoft.com/office/powerpoint/2010/main" val="259888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57238" y="306272"/>
            <a:ext cx="5777674" cy="419100"/>
          </a:xfrm>
          <a:prstGeom prst="rect">
            <a:avLst/>
          </a:prstGeom>
        </p:spPr>
        <p:txBody>
          <a:bodyPr lIns="54858" tIns="27429" rIns="54858" bIns="27429"/>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eaLnBrk="0" hangingPunct="0">
              <a:defRPr/>
            </a:pPr>
            <a:r>
              <a:rPr lang="en-US" sz="1400" b="1" dirty="0" smtClean="0">
                <a:solidFill>
                  <a:schemeClr val="tx2"/>
                </a:solidFill>
                <a:latin typeface="Arial" panose="020B0604020202020204" pitchFamily="34" charset="0"/>
                <a:cs typeface="Arial" panose="020B0604020202020204" pitchFamily="34" charset="0"/>
              </a:rPr>
              <a:t>Case STUDY II HIGHLIGHTS</a:t>
            </a:r>
            <a:endParaRPr lang="en-IN" sz="1400" b="1" dirty="0">
              <a:solidFill>
                <a:schemeClr val="tx2"/>
              </a:solidFill>
              <a:latin typeface="Arial" panose="020B0604020202020204" pitchFamily="34" charset="0"/>
              <a:cs typeface="Arial" panose="020B0604020202020204" pitchFamily="34" charset="0"/>
            </a:endParaRPr>
          </a:p>
        </p:txBody>
      </p:sp>
      <p:sp>
        <p:nvSpPr>
          <p:cNvPr id="6" name="Rectangle 5"/>
          <p:cNvSpPr/>
          <p:nvPr/>
        </p:nvSpPr>
        <p:spPr>
          <a:xfrm>
            <a:off x="309932" y="1037953"/>
            <a:ext cx="6750088" cy="3261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t"/>
          <a:lstStyle/>
          <a:p>
            <a:pPr marL="171436" indent="-171436">
              <a:buFont typeface="Arial" panose="020B0604020202020204" pitchFamily="34" charset="0"/>
              <a:buChar char="•"/>
            </a:pPr>
            <a:r>
              <a:rPr lang="en-IN" sz="1200" dirty="0">
                <a:solidFill>
                  <a:schemeClr val="tx1"/>
                </a:solidFill>
              </a:rPr>
              <a:t>Devised a Bayesian Classifier Based on Viewing History and Data collected from Open Sources, that classifies a Customer / Viewer into certain demographics like age, gender, etc.</a:t>
            </a:r>
          </a:p>
          <a:p>
            <a:pPr marL="171436" indent="-171436">
              <a:buFont typeface="Arial" panose="020B0604020202020204" pitchFamily="34" charset="0"/>
              <a:buChar char="•"/>
            </a:pPr>
            <a:r>
              <a:rPr lang="en-IN" sz="1200" dirty="0">
                <a:solidFill>
                  <a:schemeClr val="tx1"/>
                </a:solidFill>
              </a:rPr>
              <a:t>Constructed a Weighted Linear Regression Algorithm for predicting viewing patterns of Customer Segments based on historical data, region and demographics</a:t>
            </a:r>
            <a:r>
              <a:rPr lang="en-IN" sz="1200" dirty="0" smtClean="0">
                <a:solidFill>
                  <a:schemeClr val="tx1"/>
                </a:solidFill>
              </a:rPr>
              <a:t>.</a:t>
            </a:r>
          </a:p>
          <a:p>
            <a:pPr marL="171436" indent="-171436">
              <a:buFont typeface="Arial" panose="020B0604020202020204" pitchFamily="34" charset="0"/>
              <a:buChar char="•"/>
            </a:pPr>
            <a:endParaRPr lang="en-IN" sz="1200" dirty="0">
              <a:solidFill>
                <a:schemeClr val="tx1"/>
              </a:solidFill>
            </a:endParaRPr>
          </a:p>
          <a:p>
            <a:pPr marL="171436" indent="-171436">
              <a:buFont typeface="Arial" panose="020B0604020202020204" pitchFamily="34" charset="0"/>
              <a:buChar char="•"/>
            </a:pPr>
            <a:endParaRPr lang="en-IN" sz="1200" dirty="0">
              <a:solidFill>
                <a:schemeClr val="tx1"/>
              </a:solidFill>
            </a:endParaRPr>
          </a:p>
          <a:p>
            <a:pPr marL="171436" indent="-171436">
              <a:buFont typeface="Arial" panose="020B0604020202020204" pitchFamily="34" charset="0"/>
              <a:buChar char="•"/>
            </a:pPr>
            <a:r>
              <a:rPr lang="en-IN" sz="1200" dirty="0">
                <a:solidFill>
                  <a:schemeClr val="tx1"/>
                </a:solidFill>
              </a:rPr>
              <a:t> Report generation involved complex aggregation queries on </a:t>
            </a:r>
            <a:r>
              <a:rPr lang="en-IN" sz="1200" dirty="0" err="1">
                <a:solidFill>
                  <a:schemeClr val="tx1"/>
                </a:solidFill>
              </a:rPr>
              <a:t>MongoDB</a:t>
            </a:r>
            <a:r>
              <a:rPr lang="en-IN" sz="1200" dirty="0">
                <a:solidFill>
                  <a:schemeClr val="tx1"/>
                </a:solidFill>
              </a:rPr>
              <a:t>. Some example reports:</a:t>
            </a:r>
          </a:p>
          <a:p>
            <a:pPr marL="445712" lvl="1" indent="-171436">
              <a:buFont typeface="Arial" panose="020B0604020202020204" pitchFamily="34" charset="0"/>
              <a:buChar char="•"/>
            </a:pPr>
            <a:r>
              <a:rPr lang="en-IN" sz="1200" dirty="0">
                <a:solidFill>
                  <a:schemeClr val="tx1"/>
                </a:solidFill>
              </a:rPr>
              <a:t>Adverts Viewed by each Customer in the course of each day, split hourly</a:t>
            </a:r>
          </a:p>
          <a:p>
            <a:pPr marL="445712" lvl="1" indent="-171436">
              <a:buFont typeface="Arial" panose="020B0604020202020204" pitchFamily="34" charset="0"/>
              <a:buChar char="•"/>
            </a:pPr>
            <a:r>
              <a:rPr lang="en-IN" sz="1200" dirty="0">
                <a:solidFill>
                  <a:schemeClr val="tx1"/>
                </a:solidFill>
              </a:rPr>
              <a:t>Viewing Habits of each Customer; for instance, the top 10 programs viewed, top 10 recommendations, </a:t>
            </a:r>
            <a:r>
              <a:rPr lang="en-IN" sz="1200" dirty="0" err="1">
                <a:solidFill>
                  <a:schemeClr val="tx1"/>
                </a:solidFill>
              </a:rPr>
              <a:t>etc</a:t>
            </a:r>
            <a:endParaRPr lang="en-IN" sz="1200" dirty="0">
              <a:solidFill>
                <a:schemeClr val="tx1"/>
              </a:solidFill>
            </a:endParaRPr>
          </a:p>
          <a:p>
            <a:pPr marL="445712" lvl="1" indent="-171436">
              <a:buFont typeface="Arial" panose="020B0604020202020204" pitchFamily="34" charset="0"/>
              <a:buChar char="•"/>
            </a:pPr>
            <a:r>
              <a:rPr lang="en-IN" sz="1200" dirty="0">
                <a:solidFill>
                  <a:schemeClr val="tx1"/>
                </a:solidFill>
              </a:rPr>
              <a:t>A similarity report which lists each program along with the programs which are most similar to it.</a:t>
            </a:r>
          </a:p>
          <a:p>
            <a:pPr marL="205700" indent="-205700">
              <a:lnSpc>
                <a:spcPct val="150000"/>
              </a:lnSpc>
              <a:buFont typeface="Wingdings" pitchFamily="2" charset="2"/>
              <a:buChar char="§"/>
            </a:pPr>
            <a:endParaRPr lang="en-US" sz="1200" dirty="0">
              <a:solidFill>
                <a:schemeClr val="tx1"/>
              </a:solidFill>
              <a:latin typeface="Calibri" pitchFamily="34" charset="0"/>
            </a:endParaRPr>
          </a:p>
        </p:txBody>
      </p:sp>
    </p:spTree>
    <p:extLst>
      <p:ext uri="{BB962C8B-B14F-4D97-AF65-F5344CB8AC3E}">
        <p14:creationId xmlns:p14="http://schemas.microsoft.com/office/powerpoint/2010/main" val="348103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descr="http://www.iconarchive.com/download/i60600/double-j-design/origami-colored-pencil/blue-chart.ico"/>
          <p:cNvSpPr>
            <a:spLocks noChangeAspect="1" noChangeArrowheads="1"/>
          </p:cNvSpPr>
          <p:nvPr/>
        </p:nvSpPr>
        <p:spPr bwMode="auto">
          <a:xfrm>
            <a:off x="93345" y="-171358"/>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6" name="AutoShape 8" descr="http://www.iconarchive.com/download/i60600/double-j-design/origami-colored-pencil/blue-chart.ico"/>
          <p:cNvSpPr>
            <a:spLocks noChangeAspect="1" noChangeArrowheads="1"/>
          </p:cNvSpPr>
          <p:nvPr/>
        </p:nvSpPr>
        <p:spPr bwMode="auto">
          <a:xfrm>
            <a:off x="184785" y="-79918"/>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7" name="AutoShape 10" descr="http://www.iconarchive.com/download/i60600/double-j-design/origami-colored-pencil/blue-chart.ico"/>
          <p:cNvSpPr>
            <a:spLocks noChangeAspect="1" noChangeArrowheads="1"/>
          </p:cNvSpPr>
          <p:nvPr/>
        </p:nvSpPr>
        <p:spPr bwMode="auto">
          <a:xfrm>
            <a:off x="276225" y="11522"/>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8" name="AutoShape 12" descr="http://www.iconarchive.com/download/i60600/double-j-design/origami-colored-pencil/blue-chart.ico"/>
          <p:cNvSpPr>
            <a:spLocks noChangeAspect="1" noChangeArrowheads="1"/>
          </p:cNvSpPr>
          <p:nvPr/>
        </p:nvSpPr>
        <p:spPr bwMode="auto">
          <a:xfrm>
            <a:off x="367665" y="102962"/>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10" name="AutoShape 26" descr="http://www.gettyicons.com/free-icons/103/pretty-office-6/png/256/polls_256.png"/>
          <p:cNvSpPr>
            <a:spLocks noChangeAspect="1" noChangeArrowheads="1"/>
          </p:cNvSpPr>
          <p:nvPr/>
        </p:nvSpPr>
        <p:spPr bwMode="auto">
          <a:xfrm>
            <a:off x="459105" y="194402"/>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11" name="AutoShape 28" descr="http://www.gettyicons.com/free-icons/103/pretty-office-6/png/256/polls_256.png"/>
          <p:cNvSpPr>
            <a:spLocks noChangeAspect="1" noChangeArrowheads="1"/>
          </p:cNvSpPr>
          <p:nvPr/>
        </p:nvSpPr>
        <p:spPr bwMode="auto">
          <a:xfrm>
            <a:off x="550545" y="285842"/>
            <a:ext cx="182880" cy="182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4850" tIns="27425" rIns="54850" bIns="27425" numCol="1" anchor="t" anchorCtr="0" compatLnSpc="1">
            <a:prstTxWarp prst="textNoShape">
              <a:avLst/>
            </a:prstTxWarp>
          </a:bodyPr>
          <a:lstStyle/>
          <a:p>
            <a:endParaRPr lang="en-US"/>
          </a:p>
        </p:txBody>
      </p:sp>
      <p:sp>
        <p:nvSpPr>
          <p:cNvPr id="12" name="TextBox 11"/>
          <p:cNvSpPr txBox="1"/>
          <p:nvPr/>
        </p:nvSpPr>
        <p:spPr>
          <a:xfrm>
            <a:off x="2455462" y="2225946"/>
            <a:ext cx="2418398" cy="732508"/>
          </a:xfrm>
          <a:prstGeom prst="rect">
            <a:avLst/>
          </a:prstGeom>
          <a:noFill/>
        </p:spPr>
        <p:txBody>
          <a:bodyPr wrap="square" lIns="54850" tIns="27425" rIns="54850" bIns="27425" rtlCol="0">
            <a:spAutoFit/>
          </a:bodyPr>
          <a:lstStyle/>
          <a:p>
            <a:pPr algn="ctr"/>
            <a:r>
              <a:rPr lang="en-US" sz="2200" b="1" dirty="0">
                <a:solidFill>
                  <a:schemeClr val="bg1"/>
                </a:solidFill>
                <a:latin typeface="Segoe Print" pitchFamily="2" charset="0"/>
              </a:rPr>
              <a:t>Relevant</a:t>
            </a:r>
          </a:p>
          <a:p>
            <a:pPr algn="ctr"/>
            <a:r>
              <a:rPr lang="en-US" sz="2200" b="1" dirty="0">
                <a:solidFill>
                  <a:schemeClr val="bg1"/>
                </a:solidFill>
                <a:latin typeface="Segoe Print" pitchFamily="2" charset="0"/>
              </a:rPr>
              <a:t>Case Studies</a:t>
            </a:r>
          </a:p>
        </p:txBody>
      </p:sp>
      <p:sp>
        <p:nvSpPr>
          <p:cNvPr id="14" name="Rectangle 13"/>
          <p:cNvSpPr/>
          <p:nvPr/>
        </p:nvSpPr>
        <p:spPr>
          <a:xfrm>
            <a:off x="0" y="1386593"/>
            <a:ext cx="7315200" cy="1344256"/>
          </a:xfrm>
          <a:prstGeom prst="rect">
            <a:avLst/>
          </a:prstGeom>
          <a:solidFill>
            <a:srgbClr val="002060"/>
          </a:solidFill>
        </p:spPr>
        <p:style>
          <a:lnRef idx="0">
            <a:schemeClr val="accent6"/>
          </a:lnRef>
          <a:fillRef idx="3">
            <a:schemeClr val="accent6"/>
          </a:fillRef>
          <a:effectRef idx="3">
            <a:schemeClr val="accent6"/>
          </a:effectRef>
          <a:fontRef idx="minor">
            <a:schemeClr val="lt1"/>
          </a:fontRef>
        </p:style>
        <p:txBody>
          <a:bodyPr lIns="54864" tIns="27432" rIns="54864" bIns="27432" rtlCol="0" anchor="ctr"/>
          <a:lstStyle/>
          <a:p>
            <a:pPr algn="ctr"/>
            <a:endParaRPr lang="en-US" dirty="0"/>
          </a:p>
        </p:txBody>
      </p:sp>
      <p:sp>
        <p:nvSpPr>
          <p:cNvPr id="15" name="TextBox 14"/>
          <p:cNvSpPr txBox="1"/>
          <p:nvPr/>
        </p:nvSpPr>
        <p:spPr>
          <a:xfrm>
            <a:off x="2455462" y="1539591"/>
            <a:ext cx="2765762" cy="978729"/>
          </a:xfrm>
          <a:prstGeom prst="rect">
            <a:avLst/>
          </a:prstGeom>
          <a:noFill/>
        </p:spPr>
        <p:txBody>
          <a:bodyPr wrap="square" lIns="54864" tIns="27432" rIns="54864" bIns="27432" rtlCol="0">
            <a:spAutoFit/>
          </a:bodyPr>
          <a:lstStyle/>
          <a:p>
            <a:pPr algn="ctr"/>
            <a:r>
              <a:rPr lang="en-US" sz="2200" b="1" dirty="0">
                <a:solidFill>
                  <a:schemeClr val="bg1"/>
                </a:solidFill>
                <a:latin typeface="Segoe Print" pitchFamily="2" charset="0"/>
              </a:rPr>
              <a:t>Selected</a:t>
            </a:r>
          </a:p>
          <a:p>
            <a:pPr algn="ctr"/>
            <a:r>
              <a:rPr lang="en-US" sz="2200" b="1" dirty="0">
                <a:solidFill>
                  <a:schemeClr val="bg1"/>
                </a:solidFill>
                <a:latin typeface="Segoe Print" pitchFamily="2" charset="0"/>
              </a:rPr>
              <a:t>Case </a:t>
            </a:r>
            <a:r>
              <a:rPr lang="en-US" sz="2200" b="1" dirty="0" smtClean="0">
                <a:solidFill>
                  <a:schemeClr val="bg1"/>
                </a:solidFill>
                <a:latin typeface="Segoe Print" pitchFamily="2" charset="0"/>
              </a:rPr>
              <a:t>Studies </a:t>
            </a:r>
          </a:p>
          <a:p>
            <a:pPr algn="ctr"/>
            <a:r>
              <a:rPr lang="en-US" sz="1600" b="1" dirty="0" err="1">
                <a:solidFill>
                  <a:schemeClr val="bg1"/>
                </a:solidFill>
                <a:latin typeface="Segoe Print" pitchFamily="2" charset="0"/>
              </a:rPr>
              <a:t>IoT</a:t>
            </a:r>
            <a:r>
              <a:rPr lang="en-US" sz="1600" b="1" dirty="0">
                <a:solidFill>
                  <a:schemeClr val="bg1"/>
                </a:solidFill>
                <a:latin typeface="Segoe Print" pitchFamily="2" charset="0"/>
              </a:rPr>
              <a:t> &amp; BI</a:t>
            </a:r>
          </a:p>
        </p:txBody>
      </p:sp>
    </p:spTree>
    <p:extLst>
      <p:ext uri="{BB962C8B-B14F-4D97-AF65-F5344CB8AC3E}">
        <p14:creationId xmlns:p14="http://schemas.microsoft.com/office/powerpoint/2010/main" val="3297066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32" y="6399"/>
            <a:ext cx="5623560" cy="666166"/>
          </a:xfrm>
        </p:spPr>
        <p:txBody>
          <a:bodyPr/>
          <a:lstStyle/>
          <a:p>
            <a:r>
              <a:rPr lang="en-US" dirty="0">
                <a:solidFill>
                  <a:schemeClr val="tx1"/>
                </a:solidFill>
              </a:rPr>
              <a:t>Case STUDY#1 – SMART IMS on </a:t>
            </a:r>
            <a:r>
              <a:rPr lang="en-US" dirty="0" err="1">
                <a:solidFill>
                  <a:schemeClr val="tx1"/>
                </a:solidFill>
              </a:rPr>
              <a:t>Paas</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3F509928-C960-4152-B0B9-8101FD3CDF6D}" type="slidenum">
              <a:rPr lang="en-US" smtClean="0"/>
              <a:pPr algn="l"/>
              <a:t>28</a:t>
            </a:fld>
            <a:endParaRPr lang="en-US" dirty="0"/>
          </a:p>
        </p:txBody>
      </p:sp>
      <p:sp>
        <p:nvSpPr>
          <p:cNvPr id="9" name="TextBox 8"/>
          <p:cNvSpPr txBox="1"/>
          <p:nvPr/>
        </p:nvSpPr>
        <p:spPr>
          <a:xfrm>
            <a:off x="304800" y="1655014"/>
            <a:ext cx="6766560" cy="2302168"/>
          </a:xfrm>
          <a:prstGeom prst="rect">
            <a:avLst/>
          </a:prstGeom>
          <a:noFill/>
        </p:spPr>
        <p:txBody>
          <a:bodyPr wrap="square" rtlCol="0">
            <a:spAutoFit/>
          </a:bodyPr>
          <a:lstStyle/>
          <a:p>
            <a:r>
              <a:rPr lang="en-US" sz="1440" b="1" dirty="0"/>
              <a:t>Highlights:</a:t>
            </a:r>
          </a:p>
          <a:p>
            <a:pPr>
              <a:lnSpc>
                <a:spcPct val="120000"/>
              </a:lnSpc>
            </a:pPr>
            <a:endParaRPr lang="en-US" sz="1200" dirty="0"/>
          </a:p>
          <a:p>
            <a:pPr marL="171450" indent="-171450">
              <a:lnSpc>
                <a:spcPct val="120000"/>
              </a:lnSpc>
              <a:buFont typeface="Wingdings" charset="2"/>
              <a:buChar char="Ø"/>
            </a:pPr>
            <a:r>
              <a:rPr lang="en-US" sz="1200" dirty="0"/>
              <a:t>RFID technology based inventory management solution for component </a:t>
            </a:r>
            <a:r>
              <a:rPr lang="en-US" sz="1200" dirty="0" smtClean="0"/>
              <a:t>manufacturing</a:t>
            </a:r>
            <a:endParaRPr lang="en-US" altLang="en-US" sz="1200" dirty="0"/>
          </a:p>
          <a:p>
            <a:pPr marL="171450" indent="-171450">
              <a:lnSpc>
                <a:spcPct val="120000"/>
              </a:lnSpc>
              <a:buFont typeface="Wingdings" charset="2"/>
              <a:buChar char="Ø"/>
            </a:pPr>
            <a:r>
              <a:rPr lang="en-US" altLang="en-US" sz="1200" dirty="0"/>
              <a:t>This  application is based on   Cloud Foundry Architecture &amp; deployed on PAAS systems like GE </a:t>
            </a:r>
            <a:r>
              <a:rPr lang="en-US" altLang="en-US" sz="1200" dirty="0" err="1"/>
              <a:t>Predix</a:t>
            </a:r>
            <a:r>
              <a:rPr lang="en-US" altLang="en-US" sz="1200" dirty="0"/>
              <a:t>, Pivotal Cloud Foundry &amp;  IBM </a:t>
            </a:r>
            <a:r>
              <a:rPr lang="en-US" altLang="en-US" sz="1200" dirty="0" err="1"/>
              <a:t>BlueMix</a:t>
            </a:r>
            <a:r>
              <a:rPr lang="en-US" altLang="en-US" sz="1200" dirty="0"/>
              <a:t>. </a:t>
            </a:r>
            <a:endParaRPr lang="en-US" sz="1200" dirty="0"/>
          </a:p>
          <a:p>
            <a:pPr marL="171450" indent="-171450">
              <a:lnSpc>
                <a:spcPct val="120000"/>
              </a:lnSpc>
              <a:buFont typeface="Wingdings" charset="2"/>
              <a:buChar char="Ø"/>
            </a:pPr>
            <a:r>
              <a:rPr lang="en-US" altLang="en-US" sz="1200" dirty="0"/>
              <a:t>Extensible  to other sensors like Barcode, Temperature, GPS, Active tags etc</a:t>
            </a:r>
            <a:r>
              <a:rPr lang="en-US" altLang="en-US" sz="1200" dirty="0" smtClean="0"/>
              <a:t>.</a:t>
            </a:r>
            <a:endParaRPr lang="en-US" sz="1200" dirty="0"/>
          </a:p>
          <a:p>
            <a:pPr marL="171450" indent="-171450">
              <a:lnSpc>
                <a:spcPct val="120000"/>
              </a:lnSpc>
              <a:buFont typeface="Wingdings" charset="2"/>
              <a:buChar char="Ø"/>
            </a:pPr>
            <a:r>
              <a:rPr lang="en-US" sz="1200" dirty="0"/>
              <a:t>Mobile Application to mange &amp; view </a:t>
            </a:r>
            <a:r>
              <a:rPr lang="en-US" sz="1200" dirty="0" smtClean="0"/>
              <a:t>inventory</a:t>
            </a:r>
          </a:p>
          <a:p>
            <a:pPr marL="171450" lvl="0" indent="-171450">
              <a:lnSpc>
                <a:spcPct val="120000"/>
              </a:lnSpc>
              <a:buFont typeface="Wingdings" charset="2"/>
              <a:buChar char="Ø"/>
            </a:pPr>
            <a:r>
              <a:rPr lang="en-US" sz="1200" dirty="0" smtClean="0"/>
              <a:t>Zero Software maintenance &amp; scalable solution which supports  rapid delivery </a:t>
            </a:r>
            <a:r>
              <a:rPr lang="en-US" sz="1200" dirty="0"/>
              <a:t>of </a:t>
            </a:r>
            <a:r>
              <a:rPr lang="en-US" sz="1200" dirty="0" smtClean="0"/>
              <a:t>new features &amp; capabilities</a:t>
            </a:r>
            <a:endParaRPr lang="en-US" sz="1200" dirty="0"/>
          </a:p>
          <a:p>
            <a:pPr>
              <a:lnSpc>
                <a:spcPct val="120000"/>
              </a:lnSpc>
            </a:pPr>
            <a:endParaRPr lang="en-US" sz="1200" dirty="0"/>
          </a:p>
        </p:txBody>
      </p:sp>
      <p:sp>
        <p:nvSpPr>
          <p:cNvPr id="10" name="TextBox 9"/>
          <p:cNvSpPr txBox="1"/>
          <p:nvPr/>
        </p:nvSpPr>
        <p:spPr>
          <a:xfrm>
            <a:off x="304800" y="992709"/>
            <a:ext cx="6998867" cy="535531"/>
          </a:xfrm>
          <a:prstGeom prst="rect">
            <a:avLst/>
          </a:prstGeom>
          <a:noFill/>
        </p:spPr>
        <p:txBody>
          <a:bodyPr wrap="square" rtlCol="0">
            <a:spAutoFit/>
          </a:bodyPr>
          <a:lstStyle/>
          <a:p>
            <a:r>
              <a:rPr lang="en-US" sz="1440" dirty="0"/>
              <a:t>Inventory Management System is heart for any company.  </a:t>
            </a:r>
            <a:r>
              <a:rPr lang="en-US" sz="1440" dirty="0" err="1"/>
              <a:t>XanBell’s</a:t>
            </a:r>
            <a:r>
              <a:rPr lang="en-US" sz="1440" dirty="0"/>
              <a:t> Smart IMS system leads to more organized warehouse and help  save time &amp; money</a:t>
            </a:r>
          </a:p>
        </p:txBody>
      </p:sp>
    </p:spTree>
    <p:extLst>
      <p:ext uri="{BB962C8B-B14F-4D97-AF65-F5344CB8AC3E}">
        <p14:creationId xmlns:p14="http://schemas.microsoft.com/office/powerpoint/2010/main" val="143735781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0"/>
            <a:ext cx="5623560" cy="621792"/>
          </a:xfrm>
        </p:spPr>
        <p:txBody>
          <a:bodyPr/>
          <a:lstStyle/>
          <a:p>
            <a:r>
              <a:rPr lang="en-US" dirty="0">
                <a:solidFill>
                  <a:schemeClr val="tx1"/>
                </a:solidFill>
              </a:rPr>
              <a:t>PAAS Faster innovation</a:t>
            </a:r>
          </a:p>
        </p:txBody>
      </p:sp>
      <p:pic>
        <p:nvPicPr>
          <p:cNvPr id="4" name="Picture 3" descr="Screen Shot 2016-11-21 at 5.16.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25" y="794636"/>
            <a:ext cx="7057882" cy="3018412"/>
          </a:xfrm>
          <a:prstGeom prst="rect">
            <a:avLst/>
          </a:prstGeom>
        </p:spPr>
      </p:pic>
    </p:spTree>
    <p:extLst>
      <p:ext uri="{BB962C8B-B14F-4D97-AF65-F5344CB8AC3E}">
        <p14:creationId xmlns:p14="http://schemas.microsoft.com/office/powerpoint/2010/main" val="388486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53699" y="185861"/>
            <a:ext cx="2035323" cy="480889"/>
          </a:xfrm>
          <a:prstGeom prst="rect">
            <a:avLst/>
          </a:prstGeom>
        </p:spPr>
        <p:txBody>
          <a:bodyPr lIns="54864" tIns="27432" rIns="54864" bIns="27432"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About us</a:t>
            </a:r>
            <a:endParaRPr lang="en-US" sz="2800" b="1" dirty="0">
              <a:solidFill>
                <a:schemeClr val="tx2"/>
              </a:solidFill>
            </a:endParaRPr>
          </a:p>
        </p:txBody>
      </p:sp>
      <p:graphicFrame>
        <p:nvGraphicFramePr>
          <p:cNvPr id="5" name="Content Placeholder 4"/>
          <p:cNvGraphicFramePr>
            <a:graphicFrameLocks/>
          </p:cNvGraphicFramePr>
          <p:nvPr>
            <p:extLst>
              <p:ext uri="{D42A27DB-BD31-4B8C-83A1-F6EECF244321}">
                <p14:modId xmlns:p14="http://schemas.microsoft.com/office/powerpoint/2010/main" val="1716458320"/>
              </p:ext>
            </p:extLst>
          </p:nvPr>
        </p:nvGraphicFramePr>
        <p:xfrm>
          <a:off x="375386" y="223003"/>
          <a:ext cx="6692164" cy="3908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14146033" y="3727661"/>
            <a:ext cx="10508986" cy="7392590"/>
            <a:chOff x="12455459" y="3005667"/>
            <a:chExt cx="12715874" cy="8945034"/>
          </a:xfrm>
        </p:grpSpPr>
        <p:sp>
          <p:nvSpPr>
            <p:cNvPr id="8" name="Freeform 5"/>
            <p:cNvSpPr>
              <a:spLocks/>
            </p:cNvSpPr>
            <p:nvPr/>
          </p:nvSpPr>
          <p:spPr bwMode="auto">
            <a:xfrm>
              <a:off x="16035929" y="7023103"/>
              <a:ext cx="9135402" cy="3107267"/>
            </a:xfrm>
            <a:custGeom>
              <a:avLst/>
              <a:gdLst>
                <a:gd name="T0" fmla="*/ 1799 w 1799"/>
                <a:gd name="T1" fmla="*/ 300 h 730"/>
                <a:gd name="T2" fmla="*/ 901 w 1799"/>
                <a:gd name="T3" fmla="*/ 276 h 730"/>
                <a:gd name="T4" fmla="*/ 270 w 1799"/>
                <a:gd name="T5" fmla="*/ 0 h 730"/>
                <a:gd name="T6" fmla="*/ 0 w 1799"/>
                <a:gd name="T7" fmla="*/ 76 h 730"/>
                <a:gd name="T8" fmla="*/ 71 w 1799"/>
                <a:gd name="T9" fmla="*/ 214 h 730"/>
                <a:gd name="T10" fmla="*/ 620 w 1799"/>
                <a:gd name="T11" fmla="*/ 474 h 730"/>
                <a:gd name="T12" fmla="*/ 1799 w 1799"/>
                <a:gd name="T13" fmla="*/ 730 h 730"/>
                <a:gd name="T14" fmla="*/ 1799 w 1799"/>
                <a:gd name="T15" fmla="*/ 300 h 7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9" h="730">
                  <a:moveTo>
                    <a:pt x="1799" y="300"/>
                  </a:moveTo>
                  <a:cubicBezTo>
                    <a:pt x="1738" y="301"/>
                    <a:pt x="999" y="302"/>
                    <a:pt x="901" y="276"/>
                  </a:cubicBezTo>
                  <a:cubicBezTo>
                    <a:pt x="735" y="231"/>
                    <a:pt x="304" y="0"/>
                    <a:pt x="270" y="0"/>
                  </a:cubicBezTo>
                  <a:cubicBezTo>
                    <a:pt x="212" y="0"/>
                    <a:pt x="0" y="76"/>
                    <a:pt x="0" y="76"/>
                  </a:cubicBezTo>
                  <a:cubicBezTo>
                    <a:pt x="71" y="214"/>
                    <a:pt x="71" y="214"/>
                    <a:pt x="71" y="214"/>
                  </a:cubicBezTo>
                  <a:cubicBezTo>
                    <a:pt x="620" y="474"/>
                    <a:pt x="620" y="474"/>
                    <a:pt x="620" y="474"/>
                  </a:cubicBezTo>
                  <a:cubicBezTo>
                    <a:pt x="1799" y="730"/>
                    <a:pt x="1799" y="730"/>
                    <a:pt x="1799" y="730"/>
                  </a:cubicBezTo>
                  <a:cubicBezTo>
                    <a:pt x="1799" y="300"/>
                    <a:pt x="1799" y="300"/>
                    <a:pt x="1799" y="300"/>
                  </a:cubicBezTo>
                </a:path>
              </a:pathLst>
            </a:custGeom>
            <a:solidFill>
              <a:srgbClr val="EFC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9" name="Freeform 6"/>
            <p:cNvSpPr>
              <a:spLocks/>
            </p:cNvSpPr>
            <p:nvPr/>
          </p:nvSpPr>
          <p:spPr bwMode="auto">
            <a:xfrm>
              <a:off x="14740864" y="7027335"/>
              <a:ext cx="2679003" cy="1041400"/>
            </a:xfrm>
            <a:custGeom>
              <a:avLst/>
              <a:gdLst>
                <a:gd name="T0" fmla="*/ 621 w 629"/>
                <a:gd name="T1" fmla="*/ 74 h 245"/>
                <a:gd name="T2" fmla="*/ 560 w 629"/>
                <a:gd name="T3" fmla="*/ 146 h 245"/>
                <a:gd name="T4" fmla="*/ 97 w 629"/>
                <a:gd name="T5" fmla="*/ 237 h 245"/>
                <a:gd name="T6" fmla="*/ 8 w 629"/>
                <a:gd name="T7" fmla="*/ 177 h 245"/>
                <a:gd name="T8" fmla="*/ 68 w 629"/>
                <a:gd name="T9" fmla="*/ 88 h 245"/>
                <a:gd name="T10" fmla="*/ 551 w 629"/>
                <a:gd name="T11" fmla="*/ 1 h 245"/>
                <a:gd name="T12" fmla="*/ 621 w 629"/>
                <a:gd name="T13" fmla="*/ 74 h 245"/>
              </a:gdLst>
              <a:ahLst/>
              <a:cxnLst>
                <a:cxn ang="0">
                  <a:pos x="T0" y="T1"/>
                </a:cxn>
                <a:cxn ang="0">
                  <a:pos x="T2" y="T3"/>
                </a:cxn>
                <a:cxn ang="0">
                  <a:pos x="T4" y="T5"/>
                </a:cxn>
                <a:cxn ang="0">
                  <a:pos x="T6" y="T7"/>
                </a:cxn>
                <a:cxn ang="0">
                  <a:pos x="T8" y="T9"/>
                </a:cxn>
                <a:cxn ang="0">
                  <a:pos x="T10" y="T11"/>
                </a:cxn>
                <a:cxn ang="0">
                  <a:pos x="T12" y="T13"/>
                </a:cxn>
              </a:cxnLst>
              <a:rect l="0" t="0" r="r" b="b"/>
              <a:pathLst>
                <a:path w="629" h="245">
                  <a:moveTo>
                    <a:pt x="621" y="74"/>
                  </a:moveTo>
                  <a:cubicBezTo>
                    <a:pt x="629" y="115"/>
                    <a:pt x="601" y="138"/>
                    <a:pt x="560" y="146"/>
                  </a:cubicBezTo>
                  <a:cubicBezTo>
                    <a:pt x="97" y="237"/>
                    <a:pt x="97" y="237"/>
                    <a:pt x="97" y="237"/>
                  </a:cubicBezTo>
                  <a:cubicBezTo>
                    <a:pt x="56" y="245"/>
                    <a:pt x="16" y="218"/>
                    <a:pt x="8" y="177"/>
                  </a:cubicBezTo>
                  <a:cubicBezTo>
                    <a:pt x="0" y="136"/>
                    <a:pt x="27" y="96"/>
                    <a:pt x="68" y="88"/>
                  </a:cubicBezTo>
                  <a:cubicBezTo>
                    <a:pt x="551" y="1"/>
                    <a:pt x="551" y="1"/>
                    <a:pt x="551" y="1"/>
                  </a:cubicBezTo>
                  <a:cubicBezTo>
                    <a:pt x="583" y="0"/>
                    <a:pt x="613" y="33"/>
                    <a:pt x="621" y="74"/>
                  </a:cubicBezTo>
                </a:path>
              </a:pathLst>
            </a:custGeom>
            <a:solidFill>
              <a:srgbClr val="EFC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 name="Freeform 7"/>
            <p:cNvSpPr>
              <a:spLocks/>
            </p:cNvSpPr>
            <p:nvPr/>
          </p:nvSpPr>
          <p:spPr bwMode="auto">
            <a:xfrm>
              <a:off x="13026811" y="7548035"/>
              <a:ext cx="3106457" cy="1917701"/>
            </a:xfrm>
            <a:custGeom>
              <a:avLst/>
              <a:gdLst>
                <a:gd name="T0" fmla="*/ 20 w 730"/>
                <a:gd name="T1" fmla="*/ 60 h 451"/>
                <a:gd name="T2" fmla="*/ 63 w 730"/>
                <a:gd name="T3" fmla="*/ 176 h 451"/>
                <a:gd name="T4" fmla="*/ 593 w 730"/>
                <a:gd name="T5" fmla="*/ 430 h 451"/>
                <a:gd name="T6" fmla="*/ 710 w 730"/>
                <a:gd name="T7" fmla="*/ 391 h 451"/>
                <a:gd name="T8" fmla="*/ 667 w 730"/>
                <a:gd name="T9" fmla="*/ 275 h 451"/>
                <a:gd name="T10" fmla="*/ 137 w 730"/>
                <a:gd name="T11" fmla="*/ 21 h 451"/>
                <a:gd name="T12" fmla="*/ 20 w 730"/>
                <a:gd name="T13" fmla="*/ 60 h 451"/>
              </a:gdLst>
              <a:ahLst/>
              <a:cxnLst>
                <a:cxn ang="0">
                  <a:pos x="T0" y="T1"/>
                </a:cxn>
                <a:cxn ang="0">
                  <a:pos x="T2" y="T3"/>
                </a:cxn>
                <a:cxn ang="0">
                  <a:pos x="T4" y="T5"/>
                </a:cxn>
                <a:cxn ang="0">
                  <a:pos x="T6" y="T7"/>
                </a:cxn>
                <a:cxn ang="0">
                  <a:pos x="T8" y="T9"/>
                </a:cxn>
                <a:cxn ang="0">
                  <a:pos x="T10" y="T11"/>
                </a:cxn>
                <a:cxn ang="0">
                  <a:pos x="T12" y="T13"/>
                </a:cxn>
              </a:cxnLst>
              <a:rect l="0" t="0" r="r" b="b"/>
              <a:pathLst>
                <a:path w="730" h="451">
                  <a:moveTo>
                    <a:pt x="20" y="60"/>
                  </a:moveTo>
                  <a:cubicBezTo>
                    <a:pt x="0" y="103"/>
                    <a:pt x="19" y="155"/>
                    <a:pt x="63" y="176"/>
                  </a:cubicBezTo>
                  <a:cubicBezTo>
                    <a:pt x="593" y="430"/>
                    <a:pt x="593" y="430"/>
                    <a:pt x="593" y="430"/>
                  </a:cubicBezTo>
                  <a:cubicBezTo>
                    <a:pt x="637" y="451"/>
                    <a:pt x="689" y="433"/>
                    <a:pt x="710" y="391"/>
                  </a:cubicBezTo>
                  <a:cubicBezTo>
                    <a:pt x="730" y="348"/>
                    <a:pt x="711" y="296"/>
                    <a:pt x="667" y="275"/>
                  </a:cubicBezTo>
                  <a:cubicBezTo>
                    <a:pt x="137" y="21"/>
                    <a:pt x="137" y="21"/>
                    <a:pt x="137" y="21"/>
                  </a:cubicBezTo>
                  <a:cubicBezTo>
                    <a:pt x="93" y="0"/>
                    <a:pt x="40" y="18"/>
                    <a:pt x="20" y="60"/>
                  </a:cubicBezTo>
                </a:path>
              </a:pathLst>
            </a:custGeom>
            <a:solidFill>
              <a:srgbClr val="EFC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 name="Freeform 8"/>
            <p:cNvSpPr>
              <a:spLocks/>
            </p:cNvSpPr>
            <p:nvPr/>
          </p:nvSpPr>
          <p:spPr bwMode="auto">
            <a:xfrm>
              <a:off x="13521983" y="7133168"/>
              <a:ext cx="3110691" cy="1917701"/>
            </a:xfrm>
            <a:custGeom>
              <a:avLst/>
              <a:gdLst>
                <a:gd name="T0" fmla="*/ 21 w 731"/>
                <a:gd name="T1" fmla="*/ 60 h 450"/>
                <a:gd name="T2" fmla="*/ 63 w 731"/>
                <a:gd name="T3" fmla="*/ 175 h 450"/>
                <a:gd name="T4" fmla="*/ 594 w 731"/>
                <a:gd name="T5" fmla="*/ 429 h 450"/>
                <a:gd name="T6" fmla="*/ 710 w 731"/>
                <a:gd name="T7" fmla="*/ 390 h 450"/>
                <a:gd name="T8" fmla="*/ 668 w 731"/>
                <a:gd name="T9" fmla="*/ 275 h 450"/>
                <a:gd name="T10" fmla="*/ 137 w 731"/>
                <a:gd name="T11" fmla="*/ 21 h 450"/>
                <a:gd name="T12" fmla="*/ 21 w 731"/>
                <a:gd name="T13" fmla="*/ 60 h 450"/>
              </a:gdLst>
              <a:ahLst/>
              <a:cxnLst>
                <a:cxn ang="0">
                  <a:pos x="T0" y="T1"/>
                </a:cxn>
                <a:cxn ang="0">
                  <a:pos x="T2" y="T3"/>
                </a:cxn>
                <a:cxn ang="0">
                  <a:pos x="T4" y="T5"/>
                </a:cxn>
                <a:cxn ang="0">
                  <a:pos x="T6" y="T7"/>
                </a:cxn>
                <a:cxn ang="0">
                  <a:pos x="T8" y="T9"/>
                </a:cxn>
                <a:cxn ang="0">
                  <a:pos x="T10" y="T11"/>
                </a:cxn>
                <a:cxn ang="0">
                  <a:pos x="T12" y="T13"/>
                </a:cxn>
              </a:cxnLst>
              <a:rect l="0" t="0" r="r" b="b"/>
              <a:pathLst>
                <a:path w="731" h="450">
                  <a:moveTo>
                    <a:pt x="21" y="60"/>
                  </a:moveTo>
                  <a:cubicBezTo>
                    <a:pt x="0" y="103"/>
                    <a:pt x="19" y="154"/>
                    <a:pt x="63" y="175"/>
                  </a:cubicBezTo>
                  <a:cubicBezTo>
                    <a:pt x="594" y="429"/>
                    <a:pt x="594" y="429"/>
                    <a:pt x="594" y="429"/>
                  </a:cubicBezTo>
                  <a:cubicBezTo>
                    <a:pt x="638" y="450"/>
                    <a:pt x="690" y="433"/>
                    <a:pt x="710" y="390"/>
                  </a:cubicBezTo>
                  <a:cubicBezTo>
                    <a:pt x="731" y="348"/>
                    <a:pt x="712" y="296"/>
                    <a:pt x="668" y="275"/>
                  </a:cubicBezTo>
                  <a:cubicBezTo>
                    <a:pt x="137" y="21"/>
                    <a:pt x="137" y="21"/>
                    <a:pt x="137" y="21"/>
                  </a:cubicBezTo>
                  <a:cubicBezTo>
                    <a:pt x="93" y="0"/>
                    <a:pt x="41" y="17"/>
                    <a:pt x="21" y="60"/>
                  </a:cubicBezTo>
                </a:path>
              </a:pathLst>
            </a:custGeom>
            <a:solidFill>
              <a:srgbClr val="EFC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2" name="Freeform 9"/>
            <p:cNvSpPr>
              <a:spLocks/>
            </p:cNvSpPr>
            <p:nvPr/>
          </p:nvSpPr>
          <p:spPr bwMode="auto">
            <a:xfrm>
              <a:off x="13577001" y="7615768"/>
              <a:ext cx="1265438" cy="626533"/>
            </a:xfrm>
            <a:custGeom>
              <a:avLst/>
              <a:gdLst>
                <a:gd name="T0" fmla="*/ 0 w 299"/>
                <a:gd name="T1" fmla="*/ 6 h 148"/>
                <a:gd name="T2" fmla="*/ 297 w 299"/>
                <a:gd name="T3" fmla="*/ 148 h 148"/>
                <a:gd name="T4" fmla="*/ 299 w 299"/>
                <a:gd name="T5" fmla="*/ 142 h 148"/>
                <a:gd name="T6" fmla="*/ 3 w 299"/>
                <a:gd name="T7" fmla="*/ 0 h 148"/>
                <a:gd name="T8" fmla="*/ 0 w 299"/>
                <a:gd name="T9" fmla="*/ 6 h 148"/>
              </a:gdLst>
              <a:ahLst/>
              <a:cxnLst>
                <a:cxn ang="0">
                  <a:pos x="T0" y="T1"/>
                </a:cxn>
                <a:cxn ang="0">
                  <a:pos x="T2" y="T3"/>
                </a:cxn>
                <a:cxn ang="0">
                  <a:pos x="T4" y="T5"/>
                </a:cxn>
                <a:cxn ang="0">
                  <a:pos x="T6" y="T7"/>
                </a:cxn>
                <a:cxn ang="0">
                  <a:pos x="T8" y="T9"/>
                </a:cxn>
              </a:cxnLst>
              <a:rect l="0" t="0" r="r" b="b"/>
              <a:pathLst>
                <a:path w="299" h="148">
                  <a:moveTo>
                    <a:pt x="0" y="6"/>
                  </a:moveTo>
                  <a:lnTo>
                    <a:pt x="297" y="148"/>
                  </a:lnTo>
                  <a:lnTo>
                    <a:pt x="299" y="142"/>
                  </a:lnTo>
                  <a:lnTo>
                    <a:pt x="3" y="0"/>
                  </a:lnTo>
                  <a:lnTo>
                    <a:pt x="0" y="6"/>
                  </a:lnTo>
                  <a:close/>
                </a:path>
              </a:pathLst>
            </a:custGeom>
            <a:solidFill>
              <a:srgbClr val="D5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3" name="Freeform 10"/>
            <p:cNvSpPr>
              <a:spLocks/>
            </p:cNvSpPr>
            <p:nvPr/>
          </p:nvSpPr>
          <p:spPr bwMode="auto">
            <a:xfrm>
              <a:off x="13577001" y="7615768"/>
              <a:ext cx="1265438" cy="626533"/>
            </a:xfrm>
            <a:custGeom>
              <a:avLst/>
              <a:gdLst>
                <a:gd name="T0" fmla="*/ 0 w 299"/>
                <a:gd name="T1" fmla="*/ 6 h 148"/>
                <a:gd name="T2" fmla="*/ 297 w 299"/>
                <a:gd name="T3" fmla="*/ 148 h 148"/>
                <a:gd name="T4" fmla="*/ 299 w 299"/>
                <a:gd name="T5" fmla="*/ 142 h 148"/>
                <a:gd name="T6" fmla="*/ 3 w 299"/>
                <a:gd name="T7" fmla="*/ 0 h 148"/>
                <a:gd name="T8" fmla="*/ 0 w 299"/>
                <a:gd name="T9" fmla="*/ 6 h 148"/>
              </a:gdLst>
              <a:ahLst/>
              <a:cxnLst>
                <a:cxn ang="0">
                  <a:pos x="T0" y="T1"/>
                </a:cxn>
                <a:cxn ang="0">
                  <a:pos x="T2" y="T3"/>
                </a:cxn>
                <a:cxn ang="0">
                  <a:pos x="T4" y="T5"/>
                </a:cxn>
                <a:cxn ang="0">
                  <a:pos x="T6" y="T7"/>
                </a:cxn>
                <a:cxn ang="0">
                  <a:pos x="T8" y="T9"/>
                </a:cxn>
              </a:cxnLst>
              <a:rect l="0" t="0" r="r" b="b"/>
              <a:pathLst>
                <a:path w="299" h="148">
                  <a:moveTo>
                    <a:pt x="0" y="6"/>
                  </a:moveTo>
                  <a:lnTo>
                    <a:pt x="297" y="148"/>
                  </a:lnTo>
                  <a:lnTo>
                    <a:pt x="299" y="142"/>
                  </a:lnTo>
                  <a:lnTo>
                    <a:pt x="3" y="0"/>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4" name="Freeform 11"/>
            <p:cNvSpPr>
              <a:spLocks/>
            </p:cNvSpPr>
            <p:nvPr/>
          </p:nvSpPr>
          <p:spPr bwMode="auto">
            <a:xfrm>
              <a:off x="14804346" y="7552267"/>
              <a:ext cx="884538" cy="444501"/>
            </a:xfrm>
            <a:custGeom>
              <a:avLst/>
              <a:gdLst>
                <a:gd name="T0" fmla="*/ 209 w 209"/>
                <a:gd name="T1" fmla="*/ 100 h 105"/>
                <a:gd name="T2" fmla="*/ 3 w 209"/>
                <a:gd name="T3" fmla="*/ 0 h 105"/>
                <a:gd name="T4" fmla="*/ 0 w 209"/>
                <a:gd name="T5" fmla="*/ 5 h 105"/>
                <a:gd name="T6" fmla="*/ 206 w 209"/>
                <a:gd name="T7" fmla="*/ 105 h 105"/>
                <a:gd name="T8" fmla="*/ 209 w 209"/>
                <a:gd name="T9" fmla="*/ 100 h 105"/>
              </a:gdLst>
              <a:ahLst/>
              <a:cxnLst>
                <a:cxn ang="0">
                  <a:pos x="T0" y="T1"/>
                </a:cxn>
                <a:cxn ang="0">
                  <a:pos x="T2" y="T3"/>
                </a:cxn>
                <a:cxn ang="0">
                  <a:pos x="T4" y="T5"/>
                </a:cxn>
                <a:cxn ang="0">
                  <a:pos x="T6" y="T7"/>
                </a:cxn>
                <a:cxn ang="0">
                  <a:pos x="T8" y="T9"/>
                </a:cxn>
              </a:cxnLst>
              <a:rect l="0" t="0" r="r" b="b"/>
              <a:pathLst>
                <a:path w="209" h="105">
                  <a:moveTo>
                    <a:pt x="209" y="100"/>
                  </a:moveTo>
                  <a:lnTo>
                    <a:pt x="3" y="0"/>
                  </a:lnTo>
                  <a:lnTo>
                    <a:pt x="0" y="5"/>
                  </a:lnTo>
                  <a:lnTo>
                    <a:pt x="206" y="105"/>
                  </a:lnTo>
                  <a:lnTo>
                    <a:pt x="209" y="100"/>
                  </a:lnTo>
                  <a:close/>
                </a:path>
              </a:pathLst>
            </a:custGeom>
            <a:solidFill>
              <a:srgbClr val="D5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5" name="Freeform 12"/>
            <p:cNvSpPr>
              <a:spLocks/>
            </p:cNvSpPr>
            <p:nvPr/>
          </p:nvSpPr>
          <p:spPr bwMode="auto">
            <a:xfrm>
              <a:off x="14804346" y="7552267"/>
              <a:ext cx="884538" cy="444501"/>
            </a:xfrm>
            <a:custGeom>
              <a:avLst/>
              <a:gdLst>
                <a:gd name="T0" fmla="*/ 209 w 209"/>
                <a:gd name="T1" fmla="*/ 100 h 105"/>
                <a:gd name="T2" fmla="*/ 3 w 209"/>
                <a:gd name="T3" fmla="*/ 0 h 105"/>
                <a:gd name="T4" fmla="*/ 0 w 209"/>
                <a:gd name="T5" fmla="*/ 5 h 105"/>
                <a:gd name="T6" fmla="*/ 206 w 209"/>
                <a:gd name="T7" fmla="*/ 105 h 105"/>
                <a:gd name="T8" fmla="*/ 209 w 209"/>
                <a:gd name="T9" fmla="*/ 100 h 105"/>
              </a:gdLst>
              <a:ahLst/>
              <a:cxnLst>
                <a:cxn ang="0">
                  <a:pos x="T0" y="T1"/>
                </a:cxn>
                <a:cxn ang="0">
                  <a:pos x="T2" y="T3"/>
                </a:cxn>
                <a:cxn ang="0">
                  <a:pos x="T4" y="T5"/>
                </a:cxn>
                <a:cxn ang="0">
                  <a:pos x="T6" y="T7"/>
                </a:cxn>
                <a:cxn ang="0">
                  <a:pos x="T8" y="T9"/>
                </a:cxn>
              </a:cxnLst>
              <a:rect l="0" t="0" r="r" b="b"/>
              <a:pathLst>
                <a:path w="209" h="105">
                  <a:moveTo>
                    <a:pt x="209" y="100"/>
                  </a:moveTo>
                  <a:lnTo>
                    <a:pt x="3" y="0"/>
                  </a:lnTo>
                  <a:lnTo>
                    <a:pt x="0" y="5"/>
                  </a:lnTo>
                  <a:lnTo>
                    <a:pt x="206" y="105"/>
                  </a:lnTo>
                  <a:lnTo>
                    <a:pt x="209"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6" name="Freeform 13"/>
            <p:cNvSpPr>
              <a:spLocks/>
            </p:cNvSpPr>
            <p:nvPr/>
          </p:nvSpPr>
          <p:spPr bwMode="auto">
            <a:xfrm>
              <a:off x="17728821" y="8928101"/>
              <a:ext cx="1959524" cy="1608667"/>
            </a:xfrm>
            <a:custGeom>
              <a:avLst/>
              <a:gdLst>
                <a:gd name="T0" fmla="*/ 166 w 460"/>
                <a:gd name="T1" fmla="*/ 0 h 378"/>
                <a:gd name="T2" fmla="*/ 0 w 460"/>
                <a:gd name="T3" fmla="*/ 164 h 378"/>
                <a:gd name="T4" fmla="*/ 346 w 460"/>
                <a:gd name="T5" fmla="*/ 378 h 378"/>
                <a:gd name="T6" fmla="*/ 460 w 460"/>
                <a:gd name="T7" fmla="*/ 78 h 378"/>
                <a:gd name="T8" fmla="*/ 222 w 460"/>
                <a:gd name="T9" fmla="*/ 27 h 378"/>
                <a:gd name="T10" fmla="*/ 166 w 460"/>
                <a:gd name="T11" fmla="*/ 0 h 378"/>
              </a:gdLst>
              <a:ahLst/>
              <a:cxnLst>
                <a:cxn ang="0">
                  <a:pos x="T0" y="T1"/>
                </a:cxn>
                <a:cxn ang="0">
                  <a:pos x="T2" y="T3"/>
                </a:cxn>
                <a:cxn ang="0">
                  <a:pos x="T4" y="T5"/>
                </a:cxn>
                <a:cxn ang="0">
                  <a:pos x="T6" y="T7"/>
                </a:cxn>
                <a:cxn ang="0">
                  <a:pos x="T8" y="T9"/>
                </a:cxn>
                <a:cxn ang="0">
                  <a:pos x="T10" y="T11"/>
                </a:cxn>
              </a:cxnLst>
              <a:rect l="0" t="0" r="r" b="b"/>
              <a:pathLst>
                <a:path w="460" h="378">
                  <a:moveTo>
                    <a:pt x="166" y="0"/>
                  </a:moveTo>
                  <a:cubicBezTo>
                    <a:pt x="0" y="164"/>
                    <a:pt x="0" y="164"/>
                    <a:pt x="0" y="164"/>
                  </a:cubicBezTo>
                  <a:cubicBezTo>
                    <a:pt x="90" y="217"/>
                    <a:pt x="238" y="305"/>
                    <a:pt x="346" y="378"/>
                  </a:cubicBezTo>
                  <a:cubicBezTo>
                    <a:pt x="460" y="78"/>
                    <a:pt x="460" y="78"/>
                    <a:pt x="460" y="78"/>
                  </a:cubicBezTo>
                  <a:cubicBezTo>
                    <a:pt x="222" y="27"/>
                    <a:pt x="222" y="27"/>
                    <a:pt x="222" y="27"/>
                  </a:cubicBezTo>
                  <a:cubicBezTo>
                    <a:pt x="166" y="0"/>
                    <a:pt x="166" y="0"/>
                    <a:pt x="166"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7" name="Freeform 16"/>
            <p:cNvSpPr>
              <a:spLocks/>
            </p:cNvSpPr>
            <p:nvPr/>
          </p:nvSpPr>
          <p:spPr bwMode="auto">
            <a:xfrm>
              <a:off x="13145312" y="8170335"/>
              <a:ext cx="253934" cy="177800"/>
            </a:xfrm>
            <a:custGeom>
              <a:avLst/>
              <a:gdLst>
                <a:gd name="T0" fmla="*/ 0 w 60"/>
                <a:gd name="T1" fmla="*/ 0 h 42"/>
                <a:gd name="T2" fmla="*/ 35 w 60"/>
                <a:gd name="T3" fmla="*/ 30 h 42"/>
                <a:gd name="T4" fmla="*/ 60 w 60"/>
                <a:gd name="T5" fmla="*/ 42 h 42"/>
                <a:gd name="T6" fmla="*/ 33 w 60"/>
                <a:gd name="T7" fmla="*/ 18 h 42"/>
                <a:gd name="T8" fmla="*/ 0 w 60"/>
                <a:gd name="T9" fmla="*/ 0 h 42"/>
              </a:gdLst>
              <a:ahLst/>
              <a:cxnLst>
                <a:cxn ang="0">
                  <a:pos x="T0" y="T1"/>
                </a:cxn>
                <a:cxn ang="0">
                  <a:pos x="T2" y="T3"/>
                </a:cxn>
                <a:cxn ang="0">
                  <a:pos x="T4" y="T5"/>
                </a:cxn>
                <a:cxn ang="0">
                  <a:pos x="T6" y="T7"/>
                </a:cxn>
                <a:cxn ang="0">
                  <a:pos x="T8" y="T9"/>
                </a:cxn>
              </a:cxnLst>
              <a:rect l="0" t="0" r="r" b="b"/>
              <a:pathLst>
                <a:path w="60" h="42">
                  <a:moveTo>
                    <a:pt x="0" y="0"/>
                  </a:moveTo>
                  <a:cubicBezTo>
                    <a:pt x="8" y="12"/>
                    <a:pt x="20" y="23"/>
                    <a:pt x="35" y="30"/>
                  </a:cubicBezTo>
                  <a:cubicBezTo>
                    <a:pt x="60" y="42"/>
                    <a:pt x="60" y="42"/>
                    <a:pt x="60" y="42"/>
                  </a:cubicBezTo>
                  <a:cubicBezTo>
                    <a:pt x="33" y="18"/>
                    <a:pt x="33" y="18"/>
                    <a:pt x="33" y="18"/>
                  </a:cubicBezTo>
                  <a:cubicBezTo>
                    <a:pt x="30" y="14"/>
                    <a:pt x="18" y="6"/>
                    <a:pt x="0" y="0"/>
                  </a:cubicBezTo>
                </a:path>
              </a:pathLst>
            </a:custGeom>
            <a:solidFill>
              <a:srgbClr val="DBBA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8" name="Freeform 17"/>
            <p:cNvSpPr>
              <a:spLocks/>
            </p:cNvSpPr>
            <p:nvPr/>
          </p:nvSpPr>
          <p:spPr bwMode="auto">
            <a:xfrm>
              <a:off x="17504511" y="9258303"/>
              <a:ext cx="7666822" cy="2586568"/>
            </a:xfrm>
            <a:custGeom>
              <a:avLst/>
              <a:gdLst>
                <a:gd name="T0" fmla="*/ 513 w 1454"/>
                <a:gd name="T1" fmla="*/ 0 h 607"/>
                <a:gd name="T2" fmla="*/ 399 w 1454"/>
                <a:gd name="T3" fmla="*/ 300 h 607"/>
                <a:gd name="T4" fmla="*/ 53 w 1454"/>
                <a:gd name="T5" fmla="*/ 86 h 607"/>
                <a:gd name="T6" fmla="*/ 0 w 1454"/>
                <a:gd name="T7" fmla="*/ 137 h 607"/>
                <a:gd name="T8" fmla="*/ 34 w 1454"/>
                <a:gd name="T9" fmla="*/ 200 h 607"/>
                <a:gd name="T10" fmla="*/ 336 w 1454"/>
                <a:gd name="T11" fmla="*/ 410 h 607"/>
                <a:gd name="T12" fmla="*/ 437 w 1454"/>
                <a:gd name="T13" fmla="*/ 398 h 607"/>
                <a:gd name="T14" fmla="*/ 538 w 1454"/>
                <a:gd name="T15" fmla="*/ 394 h 607"/>
                <a:gd name="T16" fmla="*/ 826 w 1454"/>
                <a:gd name="T17" fmla="*/ 410 h 607"/>
                <a:gd name="T18" fmla="*/ 1454 w 1454"/>
                <a:gd name="T19" fmla="*/ 607 h 607"/>
                <a:gd name="T20" fmla="*/ 1454 w 1454"/>
                <a:gd name="T21" fmla="*/ 112 h 607"/>
                <a:gd name="T22" fmla="*/ 1454 w 1454"/>
                <a:gd name="T23" fmla="*/ 112 h 607"/>
                <a:gd name="T24" fmla="*/ 1454 w 1454"/>
                <a:gd name="T25" fmla="*/ 205 h 607"/>
                <a:gd name="T26" fmla="*/ 513 w 1454"/>
                <a:gd name="T27"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4" h="607">
                  <a:moveTo>
                    <a:pt x="513" y="0"/>
                  </a:moveTo>
                  <a:cubicBezTo>
                    <a:pt x="399" y="300"/>
                    <a:pt x="399" y="300"/>
                    <a:pt x="399" y="300"/>
                  </a:cubicBezTo>
                  <a:cubicBezTo>
                    <a:pt x="291" y="227"/>
                    <a:pt x="143" y="139"/>
                    <a:pt x="53" y="86"/>
                  </a:cubicBezTo>
                  <a:cubicBezTo>
                    <a:pt x="0" y="137"/>
                    <a:pt x="0" y="137"/>
                    <a:pt x="0" y="137"/>
                  </a:cubicBezTo>
                  <a:cubicBezTo>
                    <a:pt x="34" y="200"/>
                    <a:pt x="34" y="200"/>
                    <a:pt x="34" y="200"/>
                  </a:cubicBezTo>
                  <a:cubicBezTo>
                    <a:pt x="34" y="316"/>
                    <a:pt x="169" y="410"/>
                    <a:pt x="336" y="410"/>
                  </a:cubicBezTo>
                  <a:cubicBezTo>
                    <a:pt x="372" y="410"/>
                    <a:pt x="406" y="406"/>
                    <a:pt x="437" y="398"/>
                  </a:cubicBezTo>
                  <a:cubicBezTo>
                    <a:pt x="470" y="396"/>
                    <a:pt x="502" y="394"/>
                    <a:pt x="538" y="394"/>
                  </a:cubicBezTo>
                  <a:cubicBezTo>
                    <a:pt x="610" y="394"/>
                    <a:pt x="697" y="400"/>
                    <a:pt x="826" y="410"/>
                  </a:cubicBezTo>
                  <a:cubicBezTo>
                    <a:pt x="987" y="424"/>
                    <a:pt x="1266" y="529"/>
                    <a:pt x="1454" y="607"/>
                  </a:cubicBezTo>
                  <a:cubicBezTo>
                    <a:pt x="1454" y="112"/>
                    <a:pt x="1454" y="112"/>
                    <a:pt x="1454" y="112"/>
                  </a:cubicBezTo>
                  <a:cubicBezTo>
                    <a:pt x="1454" y="112"/>
                    <a:pt x="1454" y="112"/>
                    <a:pt x="1454" y="112"/>
                  </a:cubicBezTo>
                  <a:cubicBezTo>
                    <a:pt x="1454" y="205"/>
                    <a:pt x="1454" y="205"/>
                    <a:pt x="1454" y="205"/>
                  </a:cubicBezTo>
                  <a:cubicBezTo>
                    <a:pt x="513" y="0"/>
                    <a:pt x="513" y="0"/>
                    <a:pt x="513" y="0"/>
                  </a:cubicBezTo>
                </a:path>
              </a:pathLst>
            </a:custGeom>
            <a:solidFill>
              <a:srgbClr val="E0E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9" name="Freeform 18"/>
            <p:cNvSpPr>
              <a:spLocks/>
            </p:cNvSpPr>
            <p:nvPr/>
          </p:nvSpPr>
          <p:spPr bwMode="auto">
            <a:xfrm>
              <a:off x="19688342" y="8885769"/>
              <a:ext cx="4007924" cy="1244600"/>
            </a:xfrm>
            <a:custGeom>
              <a:avLst/>
              <a:gdLst>
                <a:gd name="T0" fmla="*/ 34 w 941"/>
                <a:gd name="T1" fmla="*/ 0 h 293"/>
                <a:gd name="T2" fmla="*/ 0 w 941"/>
                <a:gd name="T3" fmla="*/ 88 h 293"/>
                <a:gd name="T4" fmla="*/ 941 w 941"/>
                <a:gd name="T5" fmla="*/ 293 h 293"/>
                <a:gd name="T6" fmla="*/ 941 w 941"/>
                <a:gd name="T7" fmla="*/ 200 h 293"/>
                <a:gd name="T8" fmla="*/ 216 w 941"/>
                <a:gd name="T9" fmla="*/ 52 h 293"/>
                <a:gd name="T10" fmla="*/ 34 w 941"/>
                <a:gd name="T11" fmla="*/ 0 h 293"/>
              </a:gdLst>
              <a:ahLst/>
              <a:cxnLst>
                <a:cxn ang="0">
                  <a:pos x="T0" y="T1"/>
                </a:cxn>
                <a:cxn ang="0">
                  <a:pos x="T2" y="T3"/>
                </a:cxn>
                <a:cxn ang="0">
                  <a:pos x="T4" y="T5"/>
                </a:cxn>
                <a:cxn ang="0">
                  <a:pos x="T6" y="T7"/>
                </a:cxn>
                <a:cxn ang="0">
                  <a:pos x="T8" y="T9"/>
                </a:cxn>
                <a:cxn ang="0">
                  <a:pos x="T10" y="T11"/>
                </a:cxn>
              </a:cxnLst>
              <a:rect l="0" t="0" r="r" b="b"/>
              <a:pathLst>
                <a:path w="941" h="293">
                  <a:moveTo>
                    <a:pt x="34" y="0"/>
                  </a:moveTo>
                  <a:cubicBezTo>
                    <a:pt x="0" y="88"/>
                    <a:pt x="0" y="88"/>
                    <a:pt x="0" y="88"/>
                  </a:cubicBezTo>
                  <a:cubicBezTo>
                    <a:pt x="941" y="293"/>
                    <a:pt x="941" y="293"/>
                    <a:pt x="941" y="293"/>
                  </a:cubicBezTo>
                  <a:cubicBezTo>
                    <a:pt x="941" y="200"/>
                    <a:pt x="941" y="200"/>
                    <a:pt x="941" y="200"/>
                  </a:cubicBezTo>
                  <a:cubicBezTo>
                    <a:pt x="710" y="153"/>
                    <a:pt x="349" y="80"/>
                    <a:pt x="216" y="52"/>
                  </a:cubicBezTo>
                  <a:cubicBezTo>
                    <a:pt x="185" y="45"/>
                    <a:pt x="34" y="0"/>
                    <a:pt x="34" y="0"/>
                  </a:cubicBezTo>
                </a:path>
              </a:pathLst>
            </a:custGeom>
            <a:solidFill>
              <a:srgbClr val="D2B3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0" name="Freeform 19"/>
            <p:cNvSpPr>
              <a:spLocks/>
            </p:cNvSpPr>
            <p:nvPr/>
          </p:nvSpPr>
          <p:spPr bwMode="auto">
            <a:xfrm>
              <a:off x="14067938" y="8314268"/>
              <a:ext cx="4638525" cy="1587501"/>
            </a:xfrm>
            <a:custGeom>
              <a:avLst/>
              <a:gdLst>
                <a:gd name="T0" fmla="*/ 1096 w 1096"/>
                <a:gd name="T1" fmla="*/ 83 h 375"/>
                <a:gd name="T2" fmla="*/ 806 w 1096"/>
                <a:gd name="T3" fmla="*/ 367 h 375"/>
                <a:gd name="T4" fmla="*/ 210 w 1096"/>
                <a:gd name="T5" fmla="*/ 375 h 375"/>
                <a:gd name="T6" fmla="*/ 0 w 1096"/>
                <a:gd name="T7" fmla="*/ 80 h 375"/>
                <a:gd name="T8" fmla="*/ 111 w 1096"/>
                <a:gd name="T9" fmla="*/ 0 h 375"/>
                <a:gd name="T10" fmla="*/ 1096 w 1096"/>
                <a:gd name="T11" fmla="*/ 83 h 375"/>
              </a:gdLst>
              <a:ahLst/>
              <a:cxnLst>
                <a:cxn ang="0">
                  <a:pos x="T0" y="T1"/>
                </a:cxn>
                <a:cxn ang="0">
                  <a:pos x="T2" y="T3"/>
                </a:cxn>
                <a:cxn ang="0">
                  <a:pos x="T4" y="T5"/>
                </a:cxn>
                <a:cxn ang="0">
                  <a:pos x="T6" y="T7"/>
                </a:cxn>
                <a:cxn ang="0">
                  <a:pos x="T8" y="T9"/>
                </a:cxn>
                <a:cxn ang="0">
                  <a:pos x="T10" y="T11"/>
                </a:cxn>
              </a:cxnLst>
              <a:rect l="0" t="0" r="r" b="b"/>
              <a:pathLst>
                <a:path w="1096" h="375">
                  <a:moveTo>
                    <a:pt x="1096" y="83"/>
                  </a:moveTo>
                  <a:lnTo>
                    <a:pt x="806" y="367"/>
                  </a:lnTo>
                  <a:lnTo>
                    <a:pt x="210" y="375"/>
                  </a:lnTo>
                  <a:lnTo>
                    <a:pt x="0" y="80"/>
                  </a:lnTo>
                  <a:lnTo>
                    <a:pt x="111" y="0"/>
                  </a:lnTo>
                  <a:lnTo>
                    <a:pt x="1096" y="83"/>
                  </a:lnTo>
                  <a:close/>
                </a:path>
              </a:pathLst>
            </a:custGeom>
            <a:solidFill>
              <a:srgbClr val="A387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1" name="Freeform 20"/>
            <p:cNvSpPr>
              <a:spLocks/>
            </p:cNvSpPr>
            <p:nvPr/>
          </p:nvSpPr>
          <p:spPr bwMode="auto">
            <a:xfrm>
              <a:off x="14067938" y="8314268"/>
              <a:ext cx="4638525" cy="1587501"/>
            </a:xfrm>
            <a:custGeom>
              <a:avLst/>
              <a:gdLst>
                <a:gd name="T0" fmla="*/ 1096 w 1096"/>
                <a:gd name="T1" fmla="*/ 83 h 375"/>
                <a:gd name="T2" fmla="*/ 806 w 1096"/>
                <a:gd name="T3" fmla="*/ 367 h 375"/>
                <a:gd name="T4" fmla="*/ 210 w 1096"/>
                <a:gd name="T5" fmla="*/ 375 h 375"/>
                <a:gd name="T6" fmla="*/ 0 w 1096"/>
                <a:gd name="T7" fmla="*/ 80 h 375"/>
                <a:gd name="T8" fmla="*/ 111 w 1096"/>
                <a:gd name="T9" fmla="*/ 0 h 375"/>
                <a:gd name="T10" fmla="*/ 1096 w 1096"/>
                <a:gd name="T11" fmla="*/ 83 h 375"/>
              </a:gdLst>
              <a:ahLst/>
              <a:cxnLst>
                <a:cxn ang="0">
                  <a:pos x="T0" y="T1"/>
                </a:cxn>
                <a:cxn ang="0">
                  <a:pos x="T2" y="T3"/>
                </a:cxn>
                <a:cxn ang="0">
                  <a:pos x="T4" y="T5"/>
                </a:cxn>
                <a:cxn ang="0">
                  <a:pos x="T6" y="T7"/>
                </a:cxn>
                <a:cxn ang="0">
                  <a:pos x="T8" y="T9"/>
                </a:cxn>
                <a:cxn ang="0">
                  <a:pos x="T10" y="T11"/>
                </a:cxn>
              </a:cxnLst>
              <a:rect l="0" t="0" r="r" b="b"/>
              <a:pathLst>
                <a:path w="1096" h="375">
                  <a:moveTo>
                    <a:pt x="1096" y="83"/>
                  </a:moveTo>
                  <a:lnTo>
                    <a:pt x="806" y="367"/>
                  </a:lnTo>
                  <a:lnTo>
                    <a:pt x="210" y="375"/>
                  </a:lnTo>
                  <a:lnTo>
                    <a:pt x="0" y="80"/>
                  </a:lnTo>
                  <a:lnTo>
                    <a:pt x="111" y="0"/>
                  </a:lnTo>
                  <a:lnTo>
                    <a:pt x="1096"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2" name="Freeform 21"/>
            <p:cNvSpPr>
              <a:spLocks/>
            </p:cNvSpPr>
            <p:nvPr/>
          </p:nvSpPr>
          <p:spPr bwMode="auto">
            <a:xfrm>
              <a:off x="12455459" y="7869768"/>
              <a:ext cx="2708628" cy="2730501"/>
            </a:xfrm>
            <a:custGeom>
              <a:avLst/>
              <a:gdLst>
                <a:gd name="T0" fmla="*/ 570 w 636"/>
                <a:gd name="T1" fmla="*/ 641 h 641"/>
                <a:gd name="T2" fmla="*/ 544 w 636"/>
                <a:gd name="T3" fmla="*/ 620 h 641"/>
                <a:gd name="T4" fmla="*/ 602 w 636"/>
                <a:gd name="T5" fmla="*/ 446 h 641"/>
                <a:gd name="T6" fmla="*/ 185 w 636"/>
                <a:gd name="T7" fmla="*/ 77 h 641"/>
                <a:gd name="T8" fmla="*/ 0 w 636"/>
                <a:gd name="T9" fmla="*/ 130 h 641"/>
              </a:gdLst>
              <a:ahLst/>
              <a:cxnLst>
                <a:cxn ang="0">
                  <a:pos x="T0" y="T1"/>
                </a:cxn>
                <a:cxn ang="0">
                  <a:pos x="T2" y="T3"/>
                </a:cxn>
                <a:cxn ang="0">
                  <a:pos x="T4" y="T5"/>
                </a:cxn>
                <a:cxn ang="0">
                  <a:pos x="T6" y="T7"/>
                </a:cxn>
                <a:cxn ang="0">
                  <a:pos x="T8" y="T9"/>
                </a:cxn>
              </a:cxnLst>
              <a:rect l="0" t="0" r="r" b="b"/>
              <a:pathLst>
                <a:path w="636" h="641">
                  <a:moveTo>
                    <a:pt x="570" y="641"/>
                  </a:moveTo>
                  <a:cubicBezTo>
                    <a:pt x="544" y="620"/>
                    <a:pt x="544" y="620"/>
                    <a:pt x="544" y="620"/>
                  </a:cubicBezTo>
                  <a:cubicBezTo>
                    <a:pt x="597" y="591"/>
                    <a:pt x="636" y="481"/>
                    <a:pt x="602" y="446"/>
                  </a:cubicBezTo>
                  <a:cubicBezTo>
                    <a:pt x="185" y="77"/>
                    <a:pt x="185" y="77"/>
                    <a:pt x="185" y="77"/>
                  </a:cubicBezTo>
                  <a:cubicBezTo>
                    <a:pt x="176" y="64"/>
                    <a:pt x="42" y="0"/>
                    <a:pt x="0" y="130"/>
                  </a:cubicBezTo>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3" name="Freeform 22"/>
            <p:cNvSpPr>
              <a:spLocks/>
            </p:cNvSpPr>
            <p:nvPr/>
          </p:nvSpPr>
          <p:spPr bwMode="auto">
            <a:xfrm>
              <a:off x="13301906" y="8001001"/>
              <a:ext cx="2556267" cy="2620435"/>
            </a:xfrm>
            <a:custGeom>
              <a:avLst/>
              <a:gdLst>
                <a:gd name="T0" fmla="*/ 34 w 600"/>
                <a:gd name="T1" fmla="*/ 33 h 615"/>
                <a:gd name="T2" fmla="*/ 34 w 600"/>
                <a:gd name="T3" fmla="*/ 156 h 615"/>
                <a:gd name="T4" fmla="*/ 443 w 600"/>
                <a:gd name="T5" fmla="*/ 578 h 615"/>
                <a:gd name="T6" fmla="*/ 566 w 600"/>
                <a:gd name="T7" fmla="*/ 582 h 615"/>
                <a:gd name="T8" fmla="*/ 566 w 600"/>
                <a:gd name="T9" fmla="*/ 459 h 615"/>
                <a:gd name="T10" fmla="*/ 157 w 600"/>
                <a:gd name="T11" fmla="*/ 37 h 615"/>
                <a:gd name="T12" fmla="*/ 34 w 600"/>
                <a:gd name="T13" fmla="*/ 33 h 615"/>
              </a:gdLst>
              <a:ahLst/>
              <a:cxnLst>
                <a:cxn ang="0">
                  <a:pos x="T0" y="T1"/>
                </a:cxn>
                <a:cxn ang="0">
                  <a:pos x="T2" y="T3"/>
                </a:cxn>
                <a:cxn ang="0">
                  <a:pos x="T4" y="T5"/>
                </a:cxn>
                <a:cxn ang="0">
                  <a:pos x="T6" y="T7"/>
                </a:cxn>
                <a:cxn ang="0">
                  <a:pos x="T8" y="T9"/>
                </a:cxn>
                <a:cxn ang="0">
                  <a:pos x="T10" y="T11"/>
                </a:cxn>
                <a:cxn ang="0">
                  <a:pos x="T12" y="T13"/>
                </a:cxn>
              </a:cxnLst>
              <a:rect l="0" t="0" r="r" b="b"/>
              <a:pathLst>
                <a:path w="600" h="615">
                  <a:moveTo>
                    <a:pt x="34" y="33"/>
                  </a:moveTo>
                  <a:cubicBezTo>
                    <a:pt x="0" y="66"/>
                    <a:pt x="0" y="121"/>
                    <a:pt x="34" y="156"/>
                  </a:cubicBezTo>
                  <a:cubicBezTo>
                    <a:pt x="443" y="578"/>
                    <a:pt x="443" y="578"/>
                    <a:pt x="443" y="578"/>
                  </a:cubicBezTo>
                  <a:cubicBezTo>
                    <a:pt x="477" y="614"/>
                    <a:pt x="532" y="615"/>
                    <a:pt x="566" y="582"/>
                  </a:cubicBezTo>
                  <a:cubicBezTo>
                    <a:pt x="600" y="550"/>
                    <a:pt x="600" y="494"/>
                    <a:pt x="566" y="459"/>
                  </a:cubicBezTo>
                  <a:cubicBezTo>
                    <a:pt x="157" y="37"/>
                    <a:pt x="157" y="37"/>
                    <a:pt x="157" y="37"/>
                  </a:cubicBezTo>
                  <a:cubicBezTo>
                    <a:pt x="123" y="2"/>
                    <a:pt x="68" y="0"/>
                    <a:pt x="34" y="33"/>
                  </a:cubicBezTo>
                  <a:close/>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4" name="Freeform 23"/>
            <p:cNvSpPr>
              <a:spLocks/>
            </p:cNvSpPr>
            <p:nvPr/>
          </p:nvSpPr>
          <p:spPr bwMode="auto">
            <a:xfrm>
              <a:off x="13873257" y="8157636"/>
              <a:ext cx="2552037" cy="2620435"/>
            </a:xfrm>
            <a:custGeom>
              <a:avLst/>
              <a:gdLst>
                <a:gd name="T0" fmla="*/ 33 w 599"/>
                <a:gd name="T1" fmla="*/ 33 h 616"/>
                <a:gd name="T2" fmla="*/ 33 w 599"/>
                <a:gd name="T3" fmla="*/ 156 h 616"/>
                <a:gd name="T4" fmla="*/ 442 w 599"/>
                <a:gd name="T5" fmla="*/ 579 h 616"/>
                <a:gd name="T6" fmla="*/ 565 w 599"/>
                <a:gd name="T7" fmla="*/ 583 h 616"/>
                <a:gd name="T8" fmla="*/ 565 w 599"/>
                <a:gd name="T9" fmla="*/ 460 h 616"/>
                <a:gd name="T10" fmla="*/ 156 w 599"/>
                <a:gd name="T11" fmla="*/ 37 h 616"/>
                <a:gd name="T12" fmla="*/ 33 w 599"/>
                <a:gd name="T13" fmla="*/ 33 h 616"/>
              </a:gdLst>
              <a:ahLst/>
              <a:cxnLst>
                <a:cxn ang="0">
                  <a:pos x="T0" y="T1"/>
                </a:cxn>
                <a:cxn ang="0">
                  <a:pos x="T2" y="T3"/>
                </a:cxn>
                <a:cxn ang="0">
                  <a:pos x="T4" y="T5"/>
                </a:cxn>
                <a:cxn ang="0">
                  <a:pos x="T6" y="T7"/>
                </a:cxn>
                <a:cxn ang="0">
                  <a:pos x="T8" y="T9"/>
                </a:cxn>
                <a:cxn ang="0">
                  <a:pos x="T10" y="T11"/>
                </a:cxn>
                <a:cxn ang="0">
                  <a:pos x="T12" y="T13"/>
                </a:cxn>
              </a:cxnLst>
              <a:rect l="0" t="0" r="r" b="b"/>
              <a:pathLst>
                <a:path w="599" h="616">
                  <a:moveTo>
                    <a:pt x="33" y="33"/>
                  </a:moveTo>
                  <a:cubicBezTo>
                    <a:pt x="0" y="66"/>
                    <a:pt x="0" y="121"/>
                    <a:pt x="33" y="156"/>
                  </a:cubicBezTo>
                  <a:cubicBezTo>
                    <a:pt x="442" y="579"/>
                    <a:pt x="442" y="579"/>
                    <a:pt x="442" y="579"/>
                  </a:cubicBezTo>
                  <a:cubicBezTo>
                    <a:pt x="476" y="614"/>
                    <a:pt x="531" y="616"/>
                    <a:pt x="565" y="583"/>
                  </a:cubicBezTo>
                  <a:cubicBezTo>
                    <a:pt x="599" y="550"/>
                    <a:pt x="599" y="495"/>
                    <a:pt x="565" y="460"/>
                  </a:cubicBezTo>
                  <a:cubicBezTo>
                    <a:pt x="156" y="37"/>
                    <a:pt x="156" y="37"/>
                    <a:pt x="156" y="37"/>
                  </a:cubicBezTo>
                  <a:cubicBezTo>
                    <a:pt x="122" y="2"/>
                    <a:pt x="67" y="0"/>
                    <a:pt x="33" y="33"/>
                  </a:cubicBezTo>
                  <a:close/>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5" name="Freeform 24"/>
            <p:cNvSpPr>
              <a:spLocks/>
            </p:cNvSpPr>
            <p:nvPr/>
          </p:nvSpPr>
          <p:spPr bwMode="auto">
            <a:xfrm>
              <a:off x="13348459" y="8297333"/>
              <a:ext cx="1151167" cy="1087968"/>
            </a:xfrm>
            <a:custGeom>
              <a:avLst/>
              <a:gdLst>
                <a:gd name="T0" fmla="*/ 0 w 272"/>
                <a:gd name="T1" fmla="*/ 5 h 257"/>
                <a:gd name="T2" fmla="*/ 268 w 272"/>
                <a:gd name="T3" fmla="*/ 257 h 257"/>
                <a:gd name="T4" fmla="*/ 272 w 272"/>
                <a:gd name="T5" fmla="*/ 252 h 257"/>
                <a:gd name="T6" fmla="*/ 4 w 272"/>
                <a:gd name="T7" fmla="*/ 0 h 257"/>
                <a:gd name="T8" fmla="*/ 0 w 272"/>
                <a:gd name="T9" fmla="*/ 5 h 257"/>
              </a:gdLst>
              <a:ahLst/>
              <a:cxnLst>
                <a:cxn ang="0">
                  <a:pos x="T0" y="T1"/>
                </a:cxn>
                <a:cxn ang="0">
                  <a:pos x="T2" y="T3"/>
                </a:cxn>
                <a:cxn ang="0">
                  <a:pos x="T4" y="T5"/>
                </a:cxn>
                <a:cxn ang="0">
                  <a:pos x="T6" y="T7"/>
                </a:cxn>
                <a:cxn ang="0">
                  <a:pos x="T8" y="T9"/>
                </a:cxn>
              </a:cxnLst>
              <a:rect l="0" t="0" r="r" b="b"/>
              <a:pathLst>
                <a:path w="272" h="257">
                  <a:moveTo>
                    <a:pt x="0" y="5"/>
                  </a:moveTo>
                  <a:lnTo>
                    <a:pt x="268" y="257"/>
                  </a:lnTo>
                  <a:lnTo>
                    <a:pt x="272" y="252"/>
                  </a:lnTo>
                  <a:lnTo>
                    <a:pt x="4" y="0"/>
                  </a:lnTo>
                  <a:lnTo>
                    <a:pt x="0" y="5"/>
                  </a:lnTo>
                  <a:close/>
                </a:path>
              </a:pathLst>
            </a:custGeom>
            <a:solidFill>
              <a:srgbClr val="D5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6" name="Freeform 25"/>
            <p:cNvSpPr>
              <a:spLocks/>
            </p:cNvSpPr>
            <p:nvPr/>
          </p:nvSpPr>
          <p:spPr bwMode="auto">
            <a:xfrm>
              <a:off x="13348459" y="8297333"/>
              <a:ext cx="1151167" cy="1087968"/>
            </a:xfrm>
            <a:custGeom>
              <a:avLst/>
              <a:gdLst>
                <a:gd name="T0" fmla="*/ 0 w 272"/>
                <a:gd name="T1" fmla="*/ 5 h 257"/>
                <a:gd name="T2" fmla="*/ 268 w 272"/>
                <a:gd name="T3" fmla="*/ 257 h 257"/>
                <a:gd name="T4" fmla="*/ 272 w 272"/>
                <a:gd name="T5" fmla="*/ 252 h 257"/>
                <a:gd name="T6" fmla="*/ 4 w 272"/>
                <a:gd name="T7" fmla="*/ 0 h 257"/>
              </a:gdLst>
              <a:ahLst/>
              <a:cxnLst>
                <a:cxn ang="0">
                  <a:pos x="T0" y="T1"/>
                </a:cxn>
                <a:cxn ang="0">
                  <a:pos x="T2" y="T3"/>
                </a:cxn>
                <a:cxn ang="0">
                  <a:pos x="T4" y="T5"/>
                </a:cxn>
                <a:cxn ang="0">
                  <a:pos x="T6" y="T7"/>
                </a:cxn>
              </a:cxnLst>
              <a:rect l="0" t="0" r="r" b="b"/>
              <a:pathLst>
                <a:path w="272" h="257">
                  <a:moveTo>
                    <a:pt x="0" y="5"/>
                  </a:moveTo>
                  <a:lnTo>
                    <a:pt x="268" y="257"/>
                  </a:lnTo>
                  <a:lnTo>
                    <a:pt x="272" y="25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7" name="Freeform 26"/>
            <p:cNvSpPr>
              <a:spLocks/>
            </p:cNvSpPr>
            <p:nvPr/>
          </p:nvSpPr>
          <p:spPr bwMode="auto">
            <a:xfrm>
              <a:off x="14059475" y="8246533"/>
              <a:ext cx="1024200" cy="1037168"/>
            </a:xfrm>
            <a:custGeom>
              <a:avLst/>
              <a:gdLst>
                <a:gd name="T0" fmla="*/ 0 w 242"/>
                <a:gd name="T1" fmla="*/ 5 h 245"/>
                <a:gd name="T2" fmla="*/ 237 w 242"/>
                <a:gd name="T3" fmla="*/ 245 h 245"/>
                <a:gd name="T4" fmla="*/ 242 w 242"/>
                <a:gd name="T5" fmla="*/ 241 h 245"/>
                <a:gd name="T6" fmla="*/ 4 w 242"/>
                <a:gd name="T7" fmla="*/ 0 h 245"/>
                <a:gd name="T8" fmla="*/ 0 w 242"/>
                <a:gd name="T9" fmla="*/ 5 h 245"/>
              </a:gdLst>
              <a:ahLst/>
              <a:cxnLst>
                <a:cxn ang="0">
                  <a:pos x="T0" y="T1"/>
                </a:cxn>
                <a:cxn ang="0">
                  <a:pos x="T2" y="T3"/>
                </a:cxn>
                <a:cxn ang="0">
                  <a:pos x="T4" y="T5"/>
                </a:cxn>
                <a:cxn ang="0">
                  <a:pos x="T6" y="T7"/>
                </a:cxn>
                <a:cxn ang="0">
                  <a:pos x="T8" y="T9"/>
                </a:cxn>
              </a:cxnLst>
              <a:rect l="0" t="0" r="r" b="b"/>
              <a:pathLst>
                <a:path w="242" h="245">
                  <a:moveTo>
                    <a:pt x="0" y="5"/>
                  </a:moveTo>
                  <a:lnTo>
                    <a:pt x="237" y="245"/>
                  </a:lnTo>
                  <a:lnTo>
                    <a:pt x="242" y="241"/>
                  </a:lnTo>
                  <a:lnTo>
                    <a:pt x="4" y="0"/>
                  </a:lnTo>
                  <a:lnTo>
                    <a:pt x="0" y="5"/>
                  </a:lnTo>
                  <a:close/>
                </a:path>
              </a:pathLst>
            </a:custGeom>
            <a:solidFill>
              <a:srgbClr val="D5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8" name="Freeform 27"/>
            <p:cNvSpPr>
              <a:spLocks/>
            </p:cNvSpPr>
            <p:nvPr/>
          </p:nvSpPr>
          <p:spPr bwMode="auto">
            <a:xfrm>
              <a:off x="14059475" y="8246533"/>
              <a:ext cx="1024200" cy="1037168"/>
            </a:xfrm>
            <a:custGeom>
              <a:avLst/>
              <a:gdLst>
                <a:gd name="T0" fmla="*/ 0 w 242"/>
                <a:gd name="T1" fmla="*/ 5 h 245"/>
                <a:gd name="T2" fmla="*/ 237 w 242"/>
                <a:gd name="T3" fmla="*/ 245 h 245"/>
                <a:gd name="T4" fmla="*/ 242 w 242"/>
                <a:gd name="T5" fmla="*/ 241 h 245"/>
                <a:gd name="T6" fmla="*/ 4 w 242"/>
                <a:gd name="T7" fmla="*/ 0 h 245"/>
              </a:gdLst>
              <a:ahLst/>
              <a:cxnLst>
                <a:cxn ang="0">
                  <a:pos x="T0" y="T1"/>
                </a:cxn>
                <a:cxn ang="0">
                  <a:pos x="T2" y="T3"/>
                </a:cxn>
                <a:cxn ang="0">
                  <a:pos x="T4" y="T5"/>
                </a:cxn>
                <a:cxn ang="0">
                  <a:pos x="T6" y="T7"/>
                </a:cxn>
              </a:cxnLst>
              <a:rect l="0" t="0" r="r" b="b"/>
              <a:pathLst>
                <a:path w="242" h="245">
                  <a:moveTo>
                    <a:pt x="0" y="5"/>
                  </a:moveTo>
                  <a:lnTo>
                    <a:pt x="237" y="245"/>
                  </a:lnTo>
                  <a:lnTo>
                    <a:pt x="242" y="24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29" name="Freeform 28"/>
            <p:cNvSpPr>
              <a:spLocks/>
            </p:cNvSpPr>
            <p:nvPr/>
          </p:nvSpPr>
          <p:spPr bwMode="auto">
            <a:xfrm>
              <a:off x="14203371" y="9118600"/>
              <a:ext cx="4308411" cy="1037168"/>
            </a:xfrm>
            <a:custGeom>
              <a:avLst/>
              <a:gdLst>
                <a:gd name="T0" fmla="*/ 1011 w 1011"/>
                <a:gd name="T1" fmla="*/ 60 h 244"/>
                <a:gd name="T2" fmla="*/ 1011 w 1011"/>
                <a:gd name="T3" fmla="*/ 81 h 244"/>
                <a:gd name="T4" fmla="*/ 858 w 1011"/>
                <a:gd name="T5" fmla="*/ 238 h 244"/>
                <a:gd name="T6" fmla="*/ 133 w 1011"/>
                <a:gd name="T7" fmla="*/ 179 h 244"/>
                <a:gd name="T8" fmla="*/ 7 w 1011"/>
                <a:gd name="T9" fmla="*/ 0 h 244"/>
              </a:gdLst>
              <a:ahLst/>
              <a:cxnLst>
                <a:cxn ang="0">
                  <a:pos x="T0" y="T1"/>
                </a:cxn>
                <a:cxn ang="0">
                  <a:pos x="T2" y="T3"/>
                </a:cxn>
                <a:cxn ang="0">
                  <a:pos x="T4" y="T5"/>
                </a:cxn>
                <a:cxn ang="0">
                  <a:pos x="T6" y="T7"/>
                </a:cxn>
                <a:cxn ang="0">
                  <a:pos x="T8" y="T9"/>
                </a:cxn>
              </a:cxnLst>
              <a:rect l="0" t="0" r="r" b="b"/>
              <a:pathLst>
                <a:path w="1011" h="244">
                  <a:moveTo>
                    <a:pt x="1011" y="60"/>
                  </a:moveTo>
                  <a:cubicBezTo>
                    <a:pt x="1011" y="81"/>
                    <a:pt x="1011" y="81"/>
                    <a:pt x="1011" y="81"/>
                  </a:cubicBezTo>
                  <a:cubicBezTo>
                    <a:pt x="1003" y="174"/>
                    <a:pt x="935" y="244"/>
                    <a:pt x="858" y="238"/>
                  </a:cubicBezTo>
                  <a:cubicBezTo>
                    <a:pt x="133" y="179"/>
                    <a:pt x="133" y="179"/>
                    <a:pt x="133" y="179"/>
                  </a:cubicBezTo>
                  <a:cubicBezTo>
                    <a:pt x="30" y="176"/>
                    <a:pt x="0" y="93"/>
                    <a:pt x="7" y="0"/>
                  </a:cubicBezTo>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30" name="Freeform 29"/>
            <p:cNvSpPr>
              <a:spLocks/>
            </p:cNvSpPr>
            <p:nvPr/>
          </p:nvSpPr>
          <p:spPr bwMode="auto">
            <a:xfrm>
              <a:off x="15621168" y="7814733"/>
              <a:ext cx="2082258" cy="766235"/>
            </a:xfrm>
            <a:custGeom>
              <a:avLst/>
              <a:gdLst>
                <a:gd name="T0" fmla="*/ 154 w 489"/>
                <a:gd name="T1" fmla="*/ 0 h 180"/>
                <a:gd name="T2" fmla="*/ 0 w 489"/>
                <a:gd name="T3" fmla="*/ 30 h 180"/>
                <a:gd name="T4" fmla="*/ 15 w 489"/>
                <a:gd name="T5" fmla="*/ 38 h 180"/>
                <a:gd name="T6" fmla="*/ 14 w 489"/>
                <a:gd name="T7" fmla="*/ 39 h 180"/>
                <a:gd name="T8" fmla="*/ 174 w 489"/>
                <a:gd name="T9" fmla="*/ 115 h 180"/>
                <a:gd name="T10" fmla="*/ 216 w 489"/>
                <a:gd name="T11" fmla="*/ 157 h 180"/>
                <a:gd name="T12" fmla="*/ 489 w 489"/>
                <a:gd name="T13" fmla="*/ 180 h 180"/>
                <a:gd name="T14" fmla="*/ 168 w 489"/>
                <a:gd name="T15" fmla="*/ 28 h 180"/>
                <a:gd name="T16" fmla="*/ 154 w 489"/>
                <a:gd name="T1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180">
                  <a:moveTo>
                    <a:pt x="154" y="0"/>
                  </a:moveTo>
                  <a:cubicBezTo>
                    <a:pt x="0" y="30"/>
                    <a:pt x="0" y="30"/>
                    <a:pt x="0" y="30"/>
                  </a:cubicBezTo>
                  <a:cubicBezTo>
                    <a:pt x="15" y="38"/>
                    <a:pt x="15" y="38"/>
                    <a:pt x="15" y="38"/>
                  </a:cubicBezTo>
                  <a:cubicBezTo>
                    <a:pt x="14" y="39"/>
                    <a:pt x="14" y="39"/>
                    <a:pt x="14" y="39"/>
                  </a:cubicBezTo>
                  <a:cubicBezTo>
                    <a:pt x="174" y="115"/>
                    <a:pt x="174" y="115"/>
                    <a:pt x="174" y="115"/>
                  </a:cubicBezTo>
                  <a:cubicBezTo>
                    <a:pt x="193" y="124"/>
                    <a:pt x="207" y="139"/>
                    <a:pt x="216" y="157"/>
                  </a:cubicBezTo>
                  <a:cubicBezTo>
                    <a:pt x="489" y="180"/>
                    <a:pt x="489" y="180"/>
                    <a:pt x="489" y="180"/>
                  </a:cubicBezTo>
                  <a:cubicBezTo>
                    <a:pt x="168" y="28"/>
                    <a:pt x="168" y="28"/>
                    <a:pt x="168" y="28"/>
                  </a:cubicBezTo>
                  <a:cubicBezTo>
                    <a:pt x="154" y="0"/>
                    <a:pt x="154" y="0"/>
                    <a:pt x="154"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31" name="Freeform 30"/>
            <p:cNvSpPr>
              <a:spLocks/>
            </p:cNvSpPr>
            <p:nvPr/>
          </p:nvSpPr>
          <p:spPr bwMode="auto">
            <a:xfrm>
              <a:off x="16277164" y="7662335"/>
              <a:ext cx="2382747" cy="977901"/>
            </a:xfrm>
            <a:custGeom>
              <a:avLst/>
              <a:gdLst>
                <a:gd name="T0" fmla="*/ 185 w 559"/>
                <a:gd name="T1" fmla="*/ 0 h 230"/>
                <a:gd name="T2" fmla="*/ 0 w 559"/>
                <a:gd name="T3" fmla="*/ 36 h 230"/>
                <a:gd name="T4" fmla="*/ 14 w 559"/>
                <a:gd name="T5" fmla="*/ 64 h 230"/>
                <a:gd name="T6" fmla="*/ 335 w 559"/>
                <a:gd name="T7" fmla="*/ 216 h 230"/>
                <a:gd name="T8" fmla="*/ 503 w 559"/>
                <a:gd name="T9" fmla="*/ 230 h 230"/>
                <a:gd name="T10" fmla="*/ 559 w 559"/>
                <a:gd name="T11" fmla="*/ 219 h 230"/>
                <a:gd name="T12" fmla="*/ 185 w 559"/>
                <a:gd name="T13" fmla="*/ 0 h 230"/>
              </a:gdLst>
              <a:ahLst/>
              <a:cxnLst>
                <a:cxn ang="0">
                  <a:pos x="T0" y="T1"/>
                </a:cxn>
                <a:cxn ang="0">
                  <a:pos x="T2" y="T3"/>
                </a:cxn>
                <a:cxn ang="0">
                  <a:pos x="T4" y="T5"/>
                </a:cxn>
                <a:cxn ang="0">
                  <a:pos x="T6" y="T7"/>
                </a:cxn>
                <a:cxn ang="0">
                  <a:pos x="T8" y="T9"/>
                </a:cxn>
                <a:cxn ang="0">
                  <a:pos x="T10" y="T11"/>
                </a:cxn>
                <a:cxn ang="0">
                  <a:pos x="T12" y="T13"/>
                </a:cxn>
              </a:cxnLst>
              <a:rect l="0" t="0" r="r" b="b"/>
              <a:pathLst>
                <a:path w="559" h="230">
                  <a:moveTo>
                    <a:pt x="185" y="0"/>
                  </a:moveTo>
                  <a:cubicBezTo>
                    <a:pt x="0" y="36"/>
                    <a:pt x="0" y="36"/>
                    <a:pt x="0" y="36"/>
                  </a:cubicBezTo>
                  <a:cubicBezTo>
                    <a:pt x="14" y="64"/>
                    <a:pt x="14" y="64"/>
                    <a:pt x="14" y="64"/>
                  </a:cubicBezTo>
                  <a:cubicBezTo>
                    <a:pt x="335" y="216"/>
                    <a:pt x="335" y="216"/>
                    <a:pt x="335" y="216"/>
                  </a:cubicBezTo>
                  <a:cubicBezTo>
                    <a:pt x="503" y="230"/>
                    <a:pt x="503" y="230"/>
                    <a:pt x="503" y="230"/>
                  </a:cubicBezTo>
                  <a:cubicBezTo>
                    <a:pt x="519" y="225"/>
                    <a:pt x="538" y="222"/>
                    <a:pt x="559" y="219"/>
                  </a:cubicBezTo>
                  <a:cubicBezTo>
                    <a:pt x="185" y="0"/>
                    <a:pt x="185" y="0"/>
                    <a:pt x="185" y="0"/>
                  </a:cubicBezTo>
                </a:path>
              </a:pathLst>
            </a:custGeom>
            <a:solidFill>
              <a:srgbClr val="D7B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32" name="Freeform 31"/>
            <p:cNvSpPr>
              <a:spLocks/>
            </p:cNvSpPr>
            <p:nvPr/>
          </p:nvSpPr>
          <p:spPr bwMode="auto">
            <a:xfrm>
              <a:off x="15528059" y="7412568"/>
              <a:ext cx="1540532" cy="529168"/>
            </a:xfrm>
            <a:custGeom>
              <a:avLst/>
              <a:gdLst>
                <a:gd name="T0" fmla="*/ 264 w 364"/>
                <a:gd name="T1" fmla="*/ 0 h 125"/>
                <a:gd name="T2" fmla="*/ 0 w 364"/>
                <a:gd name="T3" fmla="*/ 114 h 125"/>
                <a:gd name="T4" fmla="*/ 22 w 364"/>
                <a:gd name="T5" fmla="*/ 125 h 125"/>
                <a:gd name="T6" fmla="*/ 177 w 364"/>
                <a:gd name="T7" fmla="*/ 95 h 125"/>
                <a:gd name="T8" fmla="*/ 364 w 364"/>
                <a:gd name="T9" fmla="*/ 59 h 125"/>
                <a:gd name="T10" fmla="*/ 264 w 364"/>
                <a:gd name="T11" fmla="*/ 0 h 125"/>
              </a:gdLst>
              <a:ahLst/>
              <a:cxnLst>
                <a:cxn ang="0">
                  <a:pos x="T0" y="T1"/>
                </a:cxn>
                <a:cxn ang="0">
                  <a:pos x="T2" y="T3"/>
                </a:cxn>
                <a:cxn ang="0">
                  <a:pos x="T4" y="T5"/>
                </a:cxn>
                <a:cxn ang="0">
                  <a:pos x="T6" y="T7"/>
                </a:cxn>
                <a:cxn ang="0">
                  <a:pos x="T8" y="T9"/>
                </a:cxn>
                <a:cxn ang="0">
                  <a:pos x="T10" y="T11"/>
                </a:cxn>
              </a:cxnLst>
              <a:rect l="0" t="0" r="r" b="b"/>
              <a:pathLst>
                <a:path w="364" h="125">
                  <a:moveTo>
                    <a:pt x="264" y="0"/>
                  </a:moveTo>
                  <a:lnTo>
                    <a:pt x="0" y="114"/>
                  </a:lnTo>
                  <a:lnTo>
                    <a:pt x="22" y="125"/>
                  </a:lnTo>
                  <a:lnTo>
                    <a:pt x="177" y="95"/>
                  </a:lnTo>
                  <a:lnTo>
                    <a:pt x="364" y="59"/>
                  </a:lnTo>
                  <a:lnTo>
                    <a:pt x="264" y="0"/>
                  </a:lnTo>
                  <a:close/>
                </a:path>
              </a:pathLst>
            </a:custGeom>
            <a:solidFill>
              <a:srgbClr val="D7B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33" name="Freeform 32"/>
            <p:cNvSpPr>
              <a:spLocks/>
            </p:cNvSpPr>
            <p:nvPr/>
          </p:nvSpPr>
          <p:spPr bwMode="auto">
            <a:xfrm>
              <a:off x="15528059" y="7412568"/>
              <a:ext cx="1540532" cy="529168"/>
            </a:xfrm>
            <a:custGeom>
              <a:avLst/>
              <a:gdLst>
                <a:gd name="T0" fmla="*/ 264 w 364"/>
                <a:gd name="T1" fmla="*/ 0 h 125"/>
                <a:gd name="T2" fmla="*/ 0 w 364"/>
                <a:gd name="T3" fmla="*/ 114 h 125"/>
                <a:gd name="T4" fmla="*/ 22 w 364"/>
                <a:gd name="T5" fmla="*/ 125 h 125"/>
                <a:gd name="T6" fmla="*/ 177 w 364"/>
                <a:gd name="T7" fmla="*/ 95 h 125"/>
                <a:gd name="T8" fmla="*/ 364 w 364"/>
                <a:gd name="T9" fmla="*/ 59 h 125"/>
                <a:gd name="T10" fmla="*/ 264 w 364"/>
                <a:gd name="T11" fmla="*/ 0 h 125"/>
              </a:gdLst>
              <a:ahLst/>
              <a:cxnLst>
                <a:cxn ang="0">
                  <a:pos x="T0" y="T1"/>
                </a:cxn>
                <a:cxn ang="0">
                  <a:pos x="T2" y="T3"/>
                </a:cxn>
                <a:cxn ang="0">
                  <a:pos x="T4" y="T5"/>
                </a:cxn>
                <a:cxn ang="0">
                  <a:pos x="T6" y="T7"/>
                </a:cxn>
                <a:cxn ang="0">
                  <a:pos x="T8" y="T9"/>
                </a:cxn>
                <a:cxn ang="0">
                  <a:pos x="T10" y="T11"/>
                </a:cxn>
              </a:cxnLst>
              <a:rect l="0" t="0" r="r" b="b"/>
              <a:pathLst>
                <a:path w="364" h="125">
                  <a:moveTo>
                    <a:pt x="264" y="0"/>
                  </a:moveTo>
                  <a:lnTo>
                    <a:pt x="0" y="114"/>
                  </a:lnTo>
                  <a:lnTo>
                    <a:pt x="22" y="125"/>
                  </a:lnTo>
                  <a:lnTo>
                    <a:pt x="177" y="95"/>
                  </a:lnTo>
                  <a:lnTo>
                    <a:pt x="364" y="59"/>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34" name="Freeform 33"/>
            <p:cNvSpPr>
              <a:spLocks/>
            </p:cNvSpPr>
            <p:nvPr/>
          </p:nvSpPr>
          <p:spPr bwMode="auto">
            <a:xfrm>
              <a:off x="14605433" y="8284636"/>
              <a:ext cx="122736" cy="46568"/>
            </a:xfrm>
            <a:custGeom>
              <a:avLst/>
              <a:gdLst>
                <a:gd name="T0" fmla="*/ 7 w 29"/>
                <a:gd name="T1" fmla="*/ 0 h 11"/>
                <a:gd name="T2" fmla="*/ 0 w 29"/>
                <a:gd name="T3" fmla="*/ 3 h 11"/>
                <a:gd name="T4" fmla="*/ 6 w 29"/>
                <a:gd name="T5" fmla="*/ 9 h 11"/>
                <a:gd name="T6" fmla="*/ 29 w 29"/>
                <a:gd name="T7" fmla="*/ 11 h 11"/>
                <a:gd name="T8" fmla="*/ 7 w 29"/>
                <a:gd name="T9" fmla="*/ 0 h 11"/>
              </a:gdLst>
              <a:ahLst/>
              <a:cxnLst>
                <a:cxn ang="0">
                  <a:pos x="T0" y="T1"/>
                </a:cxn>
                <a:cxn ang="0">
                  <a:pos x="T2" y="T3"/>
                </a:cxn>
                <a:cxn ang="0">
                  <a:pos x="T4" y="T5"/>
                </a:cxn>
                <a:cxn ang="0">
                  <a:pos x="T6" y="T7"/>
                </a:cxn>
                <a:cxn ang="0">
                  <a:pos x="T8" y="T9"/>
                </a:cxn>
              </a:cxnLst>
              <a:rect l="0" t="0" r="r" b="b"/>
              <a:pathLst>
                <a:path w="29" h="11">
                  <a:moveTo>
                    <a:pt x="7" y="0"/>
                  </a:moveTo>
                  <a:lnTo>
                    <a:pt x="0" y="3"/>
                  </a:lnTo>
                  <a:lnTo>
                    <a:pt x="6" y="9"/>
                  </a:lnTo>
                  <a:lnTo>
                    <a:pt x="29" y="11"/>
                  </a:lnTo>
                  <a:lnTo>
                    <a:pt x="7" y="0"/>
                  </a:lnTo>
                  <a:close/>
                </a:path>
              </a:pathLst>
            </a:custGeom>
            <a:solidFill>
              <a:srgbClr val="D7B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35" name="Freeform 34"/>
            <p:cNvSpPr>
              <a:spLocks/>
            </p:cNvSpPr>
            <p:nvPr/>
          </p:nvSpPr>
          <p:spPr bwMode="auto">
            <a:xfrm>
              <a:off x="14605433" y="8284636"/>
              <a:ext cx="122736" cy="46568"/>
            </a:xfrm>
            <a:custGeom>
              <a:avLst/>
              <a:gdLst>
                <a:gd name="T0" fmla="*/ 7 w 29"/>
                <a:gd name="T1" fmla="*/ 0 h 11"/>
                <a:gd name="T2" fmla="*/ 0 w 29"/>
                <a:gd name="T3" fmla="*/ 3 h 11"/>
                <a:gd name="T4" fmla="*/ 6 w 29"/>
                <a:gd name="T5" fmla="*/ 9 h 11"/>
                <a:gd name="T6" fmla="*/ 29 w 29"/>
                <a:gd name="T7" fmla="*/ 11 h 11"/>
                <a:gd name="T8" fmla="*/ 7 w 29"/>
                <a:gd name="T9" fmla="*/ 0 h 11"/>
              </a:gdLst>
              <a:ahLst/>
              <a:cxnLst>
                <a:cxn ang="0">
                  <a:pos x="T0" y="T1"/>
                </a:cxn>
                <a:cxn ang="0">
                  <a:pos x="T2" y="T3"/>
                </a:cxn>
                <a:cxn ang="0">
                  <a:pos x="T4" y="T5"/>
                </a:cxn>
                <a:cxn ang="0">
                  <a:pos x="T6" y="T7"/>
                </a:cxn>
                <a:cxn ang="0">
                  <a:pos x="T8" y="T9"/>
                </a:cxn>
              </a:cxnLst>
              <a:rect l="0" t="0" r="r" b="b"/>
              <a:pathLst>
                <a:path w="29" h="11">
                  <a:moveTo>
                    <a:pt x="7" y="0"/>
                  </a:moveTo>
                  <a:lnTo>
                    <a:pt x="0" y="3"/>
                  </a:lnTo>
                  <a:lnTo>
                    <a:pt x="6" y="9"/>
                  </a:lnTo>
                  <a:lnTo>
                    <a:pt x="29" y="11"/>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36" name="Freeform 35"/>
            <p:cNvSpPr>
              <a:spLocks/>
            </p:cNvSpPr>
            <p:nvPr/>
          </p:nvSpPr>
          <p:spPr bwMode="auto">
            <a:xfrm>
              <a:off x="14635059" y="7912103"/>
              <a:ext cx="1908737" cy="571501"/>
            </a:xfrm>
            <a:custGeom>
              <a:avLst/>
              <a:gdLst>
                <a:gd name="T0" fmla="*/ 202 w 448"/>
                <a:gd name="T1" fmla="*/ 0 h 134"/>
                <a:gd name="T2" fmla="*/ 44 w 448"/>
                <a:gd name="T3" fmla="*/ 68 h 134"/>
                <a:gd name="T4" fmla="*/ 49 w 448"/>
                <a:gd name="T5" fmla="*/ 71 h 134"/>
                <a:gd name="T6" fmla="*/ 47 w 448"/>
                <a:gd name="T7" fmla="*/ 77 h 134"/>
                <a:gd name="T8" fmla="*/ 36 w 448"/>
                <a:gd name="T9" fmla="*/ 72 h 134"/>
                <a:gd name="T10" fmla="*/ 0 w 448"/>
                <a:gd name="T11" fmla="*/ 87 h 134"/>
                <a:gd name="T12" fmla="*/ 22 w 448"/>
                <a:gd name="T13" fmla="*/ 98 h 134"/>
                <a:gd name="T14" fmla="*/ 448 w 448"/>
                <a:gd name="T15" fmla="*/ 134 h 134"/>
                <a:gd name="T16" fmla="*/ 406 w 448"/>
                <a:gd name="T17" fmla="*/ 92 h 134"/>
                <a:gd name="T18" fmla="*/ 246 w 448"/>
                <a:gd name="T19" fmla="*/ 16 h 134"/>
                <a:gd name="T20" fmla="*/ 244 w 448"/>
                <a:gd name="T21" fmla="*/ 20 h 134"/>
                <a:gd name="T22" fmla="*/ 202 w 448"/>
                <a:gd name="T2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8" h="134">
                  <a:moveTo>
                    <a:pt x="202" y="0"/>
                  </a:moveTo>
                  <a:cubicBezTo>
                    <a:pt x="44" y="68"/>
                    <a:pt x="44" y="68"/>
                    <a:pt x="44" y="68"/>
                  </a:cubicBezTo>
                  <a:cubicBezTo>
                    <a:pt x="49" y="71"/>
                    <a:pt x="49" y="71"/>
                    <a:pt x="49" y="71"/>
                  </a:cubicBezTo>
                  <a:cubicBezTo>
                    <a:pt x="47" y="77"/>
                    <a:pt x="47" y="77"/>
                    <a:pt x="47" y="77"/>
                  </a:cubicBezTo>
                  <a:cubicBezTo>
                    <a:pt x="36" y="72"/>
                    <a:pt x="36" y="72"/>
                    <a:pt x="36" y="72"/>
                  </a:cubicBezTo>
                  <a:cubicBezTo>
                    <a:pt x="0" y="87"/>
                    <a:pt x="0" y="87"/>
                    <a:pt x="0" y="87"/>
                  </a:cubicBezTo>
                  <a:cubicBezTo>
                    <a:pt x="22" y="98"/>
                    <a:pt x="22" y="98"/>
                    <a:pt x="22" y="98"/>
                  </a:cubicBezTo>
                  <a:cubicBezTo>
                    <a:pt x="448" y="134"/>
                    <a:pt x="448" y="134"/>
                    <a:pt x="448" y="134"/>
                  </a:cubicBezTo>
                  <a:cubicBezTo>
                    <a:pt x="439" y="116"/>
                    <a:pt x="425" y="101"/>
                    <a:pt x="406" y="92"/>
                  </a:cubicBezTo>
                  <a:cubicBezTo>
                    <a:pt x="246" y="16"/>
                    <a:pt x="246" y="16"/>
                    <a:pt x="246" y="16"/>
                  </a:cubicBezTo>
                  <a:cubicBezTo>
                    <a:pt x="244" y="20"/>
                    <a:pt x="244" y="20"/>
                    <a:pt x="244" y="20"/>
                  </a:cubicBezTo>
                  <a:cubicBezTo>
                    <a:pt x="202" y="0"/>
                    <a:pt x="202" y="0"/>
                    <a:pt x="202" y="0"/>
                  </a:cubicBezTo>
                </a:path>
              </a:pathLst>
            </a:custGeom>
            <a:solidFill>
              <a:srgbClr val="D7B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37" name="Freeform 36"/>
            <p:cNvSpPr>
              <a:spLocks/>
            </p:cNvSpPr>
            <p:nvPr/>
          </p:nvSpPr>
          <p:spPr bwMode="auto">
            <a:xfrm>
              <a:off x="14787418" y="8204200"/>
              <a:ext cx="55020" cy="38101"/>
            </a:xfrm>
            <a:custGeom>
              <a:avLst/>
              <a:gdLst>
                <a:gd name="T0" fmla="*/ 8 w 13"/>
                <a:gd name="T1" fmla="*/ 0 h 9"/>
                <a:gd name="T2" fmla="*/ 0 w 13"/>
                <a:gd name="T3" fmla="*/ 4 h 9"/>
                <a:gd name="T4" fmla="*/ 11 w 13"/>
                <a:gd name="T5" fmla="*/ 9 h 9"/>
                <a:gd name="T6" fmla="*/ 13 w 13"/>
                <a:gd name="T7" fmla="*/ 3 h 9"/>
                <a:gd name="T8" fmla="*/ 8 w 13"/>
                <a:gd name="T9" fmla="*/ 0 h 9"/>
              </a:gdLst>
              <a:ahLst/>
              <a:cxnLst>
                <a:cxn ang="0">
                  <a:pos x="T0" y="T1"/>
                </a:cxn>
                <a:cxn ang="0">
                  <a:pos x="T2" y="T3"/>
                </a:cxn>
                <a:cxn ang="0">
                  <a:pos x="T4" y="T5"/>
                </a:cxn>
                <a:cxn ang="0">
                  <a:pos x="T6" y="T7"/>
                </a:cxn>
                <a:cxn ang="0">
                  <a:pos x="T8" y="T9"/>
                </a:cxn>
              </a:cxnLst>
              <a:rect l="0" t="0" r="r" b="b"/>
              <a:pathLst>
                <a:path w="13" h="9">
                  <a:moveTo>
                    <a:pt x="8" y="0"/>
                  </a:moveTo>
                  <a:lnTo>
                    <a:pt x="0" y="4"/>
                  </a:lnTo>
                  <a:lnTo>
                    <a:pt x="11" y="9"/>
                  </a:lnTo>
                  <a:lnTo>
                    <a:pt x="13" y="3"/>
                  </a:lnTo>
                  <a:lnTo>
                    <a:pt x="8" y="0"/>
                  </a:lnTo>
                  <a:close/>
                </a:path>
              </a:pathLst>
            </a:custGeom>
            <a:solidFill>
              <a:srgbClr val="BF9B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38" name="Freeform 37"/>
            <p:cNvSpPr>
              <a:spLocks/>
            </p:cNvSpPr>
            <p:nvPr/>
          </p:nvSpPr>
          <p:spPr bwMode="auto">
            <a:xfrm>
              <a:off x="14787418" y="8204200"/>
              <a:ext cx="55020" cy="38101"/>
            </a:xfrm>
            <a:custGeom>
              <a:avLst/>
              <a:gdLst>
                <a:gd name="T0" fmla="*/ 8 w 13"/>
                <a:gd name="T1" fmla="*/ 0 h 9"/>
                <a:gd name="T2" fmla="*/ 0 w 13"/>
                <a:gd name="T3" fmla="*/ 4 h 9"/>
                <a:gd name="T4" fmla="*/ 11 w 13"/>
                <a:gd name="T5" fmla="*/ 9 h 9"/>
                <a:gd name="T6" fmla="*/ 13 w 13"/>
                <a:gd name="T7" fmla="*/ 3 h 9"/>
                <a:gd name="T8" fmla="*/ 8 w 13"/>
                <a:gd name="T9" fmla="*/ 0 h 9"/>
              </a:gdLst>
              <a:ahLst/>
              <a:cxnLst>
                <a:cxn ang="0">
                  <a:pos x="T0" y="T1"/>
                </a:cxn>
                <a:cxn ang="0">
                  <a:pos x="T2" y="T3"/>
                </a:cxn>
                <a:cxn ang="0">
                  <a:pos x="T4" y="T5"/>
                </a:cxn>
                <a:cxn ang="0">
                  <a:pos x="T6" y="T7"/>
                </a:cxn>
                <a:cxn ang="0">
                  <a:pos x="T8" y="T9"/>
                </a:cxn>
              </a:cxnLst>
              <a:rect l="0" t="0" r="r" b="b"/>
              <a:pathLst>
                <a:path w="13" h="9">
                  <a:moveTo>
                    <a:pt x="8" y="0"/>
                  </a:moveTo>
                  <a:lnTo>
                    <a:pt x="0" y="4"/>
                  </a:lnTo>
                  <a:lnTo>
                    <a:pt x="11" y="9"/>
                  </a:lnTo>
                  <a:lnTo>
                    <a:pt x="13" y="3"/>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39" name="Freeform 38"/>
            <p:cNvSpPr>
              <a:spLocks/>
            </p:cNvSpPr>
            <p:nvPr/>
          </p:nvSpPr>
          <p:spPr bwMode="auto">
            <a:xfrm>
              <a:off x="15494202" y="7895168"/>
              <a:ext cx="194683" cy="101600"/>
            </a:xfrm>
            <a:custGeom>
              <a:avLst/>
              <a:gdLst>
                <a:gd name="T0" fmla="*/ 8 w 46"/>
                <a:gd name="T1" fmla="*/ 0 h 24"/>
                <a:gd name="T2" fmla="*/ 0 w 46"/>
                <a:gd name="T3" fmla="*/ 4 h 24"/>
                <a:gd name="T4" fmla="*/ 43 w 46"/>
                <a:gd name="T5" fmla="*/ 24 h 24"/>
                <a:gd name="T6" fmla="*/ 45 w 46"/>
                <a:gd name="T7" fmla="*/ 20 h 24"/>
                <a:gd name="T8" fmla="*/ 46 w 46"/>
                <a:gd name="T9" fmla="*/ 19 h 24"/>
                <a:gd name="T10" fmla="*/ 30 w 46"/>
                <a:gd name="T11" fmla="*/ 11 h 24"/>
                <a:gd name="T12" fmla="*/ 8 w 4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6" h="24">
                  <a:moveTo>
                    <a:pt x="8" y="0"/>
                  </a:moveTo>
                  <a:lnTo>
                    <a:pt x="0" y="4"/>
                  </a:lnTo>
                  <a:lnTo>
                    <a:pt x="43" y="24"/>
                  </a:lnTo>
                  <a:lnTo>
                    <a:pt x="45" y="20"/>
                  </a:lnTo>
                  <a:lnTo>
                    <a:pt x="46" y="19"/>
                  </a:lnTo>
                  <a:lnTo>
                    <a:pt x="30" y="11"/>
                  </a:lnTo>
                  <a:lnTo>
                    <a:pt x="8" y="0"/>
                  </a:lnTo>
                  <a:close/>
                </a:path>
              </a:pathLst>
            </a:custGeom>
            <a:solidFill>
              <a:srgbClr val="BF9B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0" name="Freeform 39"/>
            <p:cNvSpPr>
              <a:spLocks/>
            </p:cNvSpPr>
            <p:nvPr/>
          </p:nvSpPr>
          <p:spPr bwMode="auto">
            <a:xfrm>
              <a:off x="15494202" y="7895168"/>
              <a:ext cx="194683" cy="101600"/>
            </a:xfrm>
            <a:custGeom>
              <a:avLst/>
              <a:gdLst>
                <a:gd name="T0" fmla="*/ 8 w 46"/>
                <a:gd name="T1" fmla="*/ 0 h 24"/>
                <a:gd name="T2" fmla="*/ 0 w 46"/>
                <a:gd name="T3" fmla="*/ 4 h 24"/>
                <a:gd name="T4" fmla="*/ 43 w 46"/>
                <a:gd name="T5" fmla="*/ 24 h 24"/>
                <a:gd name="T6" fmla="*/ 45 w 46"/>
                <a:gd name="T7" fmla="*/ 20 h 24"/>
                <a:gd name="T8" fmla="*/ 46 w 46"/>
                <a:gd name="T9" fmla="*/ 19 h 24"/>
                <a:gd name="T10" fmla="*/ 30 w 46"/>
                <a:gd name="T11" fmla="*/ 11 h 24"/>
                <a:gd name="T12" fmla="*/ 8 w 4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6" h="24">
                  <a:moveTo>
                    <a:pt x="8" y="0"/>
                  </a:moveTo>
                  <a:lnTo>
                    <a:pt x="0" y="4"/>
                  </a:lnTo>
                  <a:lnTo>
                    <a:pt x="43" y="24"/>
                  </a:lnTo>
                  <a:lnTo>
                    <a:pt x="45" y="20"/>
                  </a:lnTo>
                  <a:lnTo>
                    <a:pt x="46" y="19"/>
                  </a:lnTo>
                  <a:lnTo>
                    <a:pt x="30" y="11"/>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1" name="Freeform 40"/>
            <p:cNvSpPr>
              <a:spLocks/>
            </p:cNvSpPr>
            <p:nvPr/>
          </p:nvSpPr>
          <p:spPr bwMode="auto">
            <a:xfrm>
              <a:off x="18418673" y="8593667"/>
              <a:ext cx="334348" cy="67733"/>
            </a:xfrm>
            <a:custGeom>
              <a:avLst/>
              <a:gdLst>
                <a:gd name="T0" fmla="*/ 56 w 78"/>
                <a:gd name="T1" fmla="*/ 0 h 16"/>
                <a:gd name="T2" fmla="*/ 0 w 78"/>
                <a:gd name="T3" fmla="*/ 11 h 16"/>
                <a:gd name="T4" fmla="*/ 58 w 78"/>
                <a:gd name="T5" fmla="*/ 16 h 16"/>
                <a:gd name="T6" fmla="*/ 78 w 78"/>
                <a:gd name="T7" fmla="*/ 13 h 16"/>
                <a:gd name="T8" fmla="*/ 56 w 78"/>
                <a:gd name="T9" fmla="*/ 0 h 16"/>
              </a:gdLst>
              <a:ahLst/>
              <a:cxnLst>
                <a:cxn ang="0">
                  <a:pos x="T0" y="T1"/>
                </a:cxn>
                <a:cxn ang="0">
                  <a:pos x="T2" y="T3"/>
                </a:cxn>
                <a:cxn ang="0">
                  <a:pos x="T4" y="T5"/>
                </a:cxn>
                <a:cxn ang="0">
                  <a:pos x="T6" y="T7"/>
                </a:cxn>
                <a:cxn ang="0">
                  <a:pos x="T8" y="T9"/>
                </a:cxn>
              </a:cxnLst>
              <a:rect l="0" t="0" r="r" b="b"/>
              <a:pathLst>
                <a:path w="78" h="16">
                  <a:moveTo>
                    <a:pt x="56" y="0"/>
                  </a:moveTo>
                  <a:cubicBezTo>
                    <a:pt x="35" y="3"/>
                    <a:pt x="16" y="6"/>
                    <a:pt x="0" y="11"/>
                  </a:cubicBezTo>
                  <a:cubicBezTo>
                    <a:pt x="58" y="16"/>
                    <a:pt x="58" y="16"/>
                    <a:pt x="58" y="16"/>
                  </a:cubicBezTo>
                  <a:cubicBezTo>
                    <a:pt x="78" y="13"/>
                    <a:pt x="78" y="13"/>
                    <a:pt x="78" y="13"/>
                  </a:cubicBezTo>
                  <a:cubicBezTo>
                    <a:pt x="56" y="0"/>
                    <a:pt x="56" y="0"/>
                    <a:pt x="56" y="0"/>
                  </a:cubicBezTo>
                </a:path>
              </a:pathLst>
            </a:custGeom>
            <a:solidFill>
              <a:srgbClr val="CEAE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2" name="Freeform 41"/>
            <p:cNvSpPr>
              <a:spLocks/>
            </p:cNvSpPr>
            <p:nvPr/>
          </p:nvSpPr>
          <p:spPr bwMode="auto">
            <a:xfrm>
              <a:off x="14630828" y="8322734"/>
              <a:ext cx="4037548" cy="778933"/>
            </a:xfrm>
            <a:custGeom>
              <a:avLst/>
              <a:gdLst>
                <a:gd name="T0" fmla="*/ 0 w 954"/>
                <a:gd name="T1" fmla="*/ 0 h 184"/>
                <a:gd name="T2" fmla="*/ 178 w 954"/>
                <a:gd name="T3" fmla="*/ 184 h 184"/>
                <a:gd name="T4" fmla="*/ 954 w 954"/>
                <a:gd name="T5" fmla="*/ 80 h 184"/>
                <a:gd name="T6" fmla="*/ 895 w 954"/>
                <a:gd name="T7" fmla="*/ 75 h 184"/>
                <a:gd name="T8" fmla="*/ 726 w 954"/>
                <a:gd name="T9" fmla="*/ 61 h 184"/>
                <a:gd name="T10" fmla="*/ 452 w 954"/>
                <a:gd name="T11" fmla="*/ 38 h 184"/>
                <a:gd name="T12" fmla="*/ 23 w 954"/>
                <a:gd name="T13" fmla="*/ 2 h 184"/>
                <a:gd name="T14" fmla="*/ 0 w 954"/>
                <a:gd name="T15" fmla="*/ 0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4" h="184">
                  <a:moveTo>
                    <a:pt x="0" y="0"/>
                  </a:moveTo>
                  <a:lnTo>
                    <a:pt x="178" y="184"/>
                  </a:lnTo>
                  <a:lnTo>
                    <a:pt x="954" y="80"/>
                  </a:lnTo>
                  <a:lnTo>
                    <a:pt x="895" y="75"/>
                  </a:lnTo>
                  <a:lnTo>
                    <a:pt x="726" y="61"/>
                  </a:lnTo>
                  <a:lnTo>
                    <a:pt x="452" y="38"/>
                  </a:lnTo>
                  <a:lnTo>
                    <a:pt x="23" y="2"/>
                  </a:lnTo>
                  <a:lnTo>
                    <a:pt x="0" y="0"/>
                  </a:lnTo>
                  <a:close/>
                </a:path>
              </a:pathLst>
            </a:custGeom>
            <a:solidFill>
              <a:srgbClr val="9279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3" name="Freeform 42"/>
            <p:cNvSpPr>
              <a:spLocks/>
            </p:cNvSpPr>
            <p:nvPr/>
          </p:nvSpPr>
          <p:spPr bwMode="auto">
            <a:xfrm>
              <a:off x="14630828" y="8322734"/>
              <a:ext cx="4037548" cy="778933"/>
            </a:xfrm>
            <a:custGeom>
              <a:avLst/>
              <a:gdLst>
                <a:gd name="T0" fmla="*/ 0 w 954"/>
                <a:gd name="T1" fmla="*/ 0 h 184"/>
                <a:gd name="T2" fmla="*/ 178 w 954"/>
                <a:gd name="T3" fmla="*/ 184 h 184"/>
                <a:gd name="T4" fmla="*/ 954 w 954"/>
                <a:gd name="T5" fmla="*/ 80 h 184"/>
                <a:gd name="T6" fmla="*/ 895 w 954"/>
                <a:gd name="T7" fmla="*/ 75 h 184"/>
                <a:gd name="T8" fmla="*/ 726 w 954"/>
                <a:gd name="T9" fmla="*/ 61 h 184"/>
                <a:gd name="T10" fmla="*/ 452 w 954"/>
                <a:gd name="T11" fmla="*/ 38 h 184"/>
                <a:gd name="T12" fmla="*/ 23 w 954"/>
                <a:gd name="T13" fmla="*/ 2 h 184"/>
                <a:gd name="T14" fmla="*/ 0 w 954"/>
                <a:gd name="T15" fmla="*/ 0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4" h="184">
                  <a:moveTo>
                    <a:pt x="0" y="0"/>
                  </a:moveTo>
                  <a:lnTo>
                    <a:pt x="178" y="184"/>
                  </a:lnTo>
                  <a:lnTo>
                    <a:pt x="954" y="80"/>
                  </a:lnTo>
                  <a:lnTo>
                    <a:pt x="895" y="75"/>
                  </a:lnTo>
                  <a:lnTo>
                    <a:pt x="726" y="61"/>
                  </a:lnTo>
                  <a:lnTo>
                    <a:pt x="452" y="38"/>
                  </a:lnTo>
                  <a:lnTo>
                    <a:pt x="2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4" name="Freeform 43"/>
            <p:cNvSpPr>
              <a:spLocks/>
            </p:cNvSpPr>
            <p:nvPr/>
          </p:nvSpPr>
          <p:spPr bwMode="auto">
            <a:xfrm>
              <a:off x="14537717" y="7429503"/>
              <a:ext cx="4147586" cy="1689101"/>
            </a:xfrm>
            <a:custGeom>
              <a:avLst/>
              <a:gdLst>
                <a:gd name="T0" fmla="*/ 980 w 980"/>
                <a:gd name="T1" fmla="*/ 292 h 399"/>
                <a:gd name="T2" fmla="*/ 482 w 980"/>
                <a:gd name="T3" fmla="*/ 0 h 399"/>
                <a:gd name="T4" fmla="*/ 0 w 980"/>
                <a:gd name="T5" fmla="*/ 209 h 399"/>
                <a:gd name="T6" fmla="*/ 184 w 980"/>
                <a:gd name="T7" fmla="*/ 399 h 399"/>
                <a:gd name="T8" fmla="*/ 980 w 980"/>
                <a:gd name="T9" fmla="*/ 292 h 399"/>
              </a:gdLst>
              <a:ahLst/>
              <a:cxnLst>
                <a:cxn ang="0">
                  <a:pos x="T0" y="T1"/>
                </a:cxn>
                <a:cxn ang="0">
                  <a:pos x="T2" y="T3"/>
                </a:cxn>
                <a:cxn ang="0">
                  <a:pos x="T4" y="T5"/>
                </a:cxn>
                <a:cxn ang="0">
                  <a:pos x="T6" y="T7"/>
                </a:cxn>
                <a:cxn ang="0">
                  <a:pos x="T8" y="T9"/>
                </a:cxn>
              </a:cxnLst>
              <a:rect l="0" t="0" r="r" b="b"/>
              <a:pathLst>
                <a:path w="980" h="399">
                  <a:moveTo>
                    <a:pt x="980" y="292"/>
                  </a:moveTo>
                  <a:lnTo>
                    <a:pt x="482" y="0"/>
                  </a:lnTo>
                  <a:lnTo>
                    <a:pt x="0" y="209"/>
                  </a:lnTo>
                  <a:lnTo>
                    <a:pt x="184" y="399"/>
                  </a:lnTo>
                  <a:lnTo>
                    <a:pt x="980" y="292"/>
                  </a:lnTo>
                  <a:close/>
                </a:path>
              </a:pathLst>
            </a:custGeom>
            <a:solidFill>
              <a:srgbClr val="A387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Freeform 44"/>
            <p:cNvSpPr>
              <a:spLocks/>
            </p:cNvSpPr>
            <p:nvPr/>
          </p:nvSpPr>
          <p:spPr bwMode="auto">
            <a:xfrm>
              <a:off x="14537717" y="7429503"/>
              <a:ext cx="4147586" cy="1689101"/>
            </a:xfrm>
            <a:custGeom>
              <a:avLst/>
              <a:gdLst>
                <a:gd name="T0" fmla="*/ 980 w 980"/>
                <a:gd name="T1" fmla="*/ 292 h 399"/>
                <a:gd name="T2" fmla="*/ 482 w 980"/>
                <a:gd name="T3" fmla="*/ 0 h 399"/>
                <a:gd name="T4" fmla="*/ 0 w 980"/>
                <a:gd name="T5" fmla="*/ 209 h 399"/>
                <a:gd name="T6" fmla="*/ 184 w 980"/>
                <a:gd name="T7" fmla="*/ 399 h 399"/>
              </a:gdLst>
              <a:ahLst/>
              <a:cxnLst>
                <a:cxn ang="0">
                  <a:pos x="T0" y="T1"/>
                </a:cxn>
                <a:cxn ang="0">
                  <a:pos x="T2" y="T3"/>
                </a:cxn>
                <a:cxn ang="0">
                  <a:pos x="T4" y="T5"/>
                </a:cxn>
                <a:cxn ang="0">
                  <a:pos x="T6" y="T7"/>
                </a:cxn>
              </a:cxnLst>
              <a:rect l="0" t="0" r="r" b="b"/>
              <a:pathLst>
                <a:path w="980" h="399">
                  <a:moveTo>
                    <a:pt x="980" y="292"/>
                  </a:moveTo>
                  <a:lnTo>
                    <a:pt x="482" y="0"/>
                  </a:lnTo>
                  <a:lnTo>
                    <a:pt x="0" y="209"/>
                  </a:lnTo>
                  <a:lnTo>
                    <a:pt x="184" y="3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6" name="Freeform 45"/>
            <p:cNvSpPr>
              <a:spLocks/>
            </p:cNvSpPr>
            <p:nvPr/>
          </p:nvSpPr>
          <p:spPr bwMode="auto">
            <a:xfrm>
              <a:off x="14537717" y="8314267"/>
              <a:ext cx="2712861" cy="982133"/>
            </a:xfrm>
            <a:custGeom>
              <a:avLst/>
              <a:gdLst>
                <a:gd name="T0" fmla="*/ 0 w 637"/>
                <a:gd name="T1" fmla="*/ 0 h 231"/>
                <a:gd name="T2" fmla="*/ 201 w 637"/>
                <a:gd name="T3" fmla="*/ 207 h 231"/>
                <a:gd name="T4" fmla="*/ 637 w 637"/>
                <a:gd name="T5" fmla="*/ 231 h 231"/>
                <a:gd name="T6" fmla="*/ 453 w 637"/>
                <a:gd name="T7" fmla="*/ 201 h 231"/>
                <a:gd name="T8" fmla="*/ 0 w 637"/>
                <a:gd name="T9" fmla="*/ 0 h 231"/>
              </a:gdLst>
              <a:ahLst/>
              <a:cxnLst>
                <a:cxn ang="0">
                  <a:pos x="T0" y="T1"/>
                </a:cxn>
                <a:cxn ang="0">
                  <a:pos x="T2" y="T3"/>
                </a:cxn>
                <a:cxn ang="0">
                  <a:pos x="T4" y="T5"/>
                </a:cxn>
                <a:cxn ang="0">
                  <a:pos x="T6" y="T7"/>
                </a:cxn>
                <a:cxn ang="0">
                  <a:pos x="T8" y="T9"/>
                </a:cxn>
              </a:cxnLst>
              <a:rect l="0" t="0" r="r" b="b"/>
              <a:pathLst>
                <a:path w="637" h="231">
                  <a:moveTo>
                    <a:pt x="0" y="0"/>
                  </a:moveTo>
                  <a:cubicBezTo>
                    <a:pt x="201" y="207"/>
                    <a:pt x="201" y="207"/>
                    <a:pt x="201" y="207"/>
                  </a:cubicBezTo>
                  <a:cubicBezTo>
                    <a:pt x="637" y="231"/>
                    <a:pt x="637" y="231"/>
                    <a:pt x="637" y="231"/>
                  </a:cubicBezTo>
                  <a:cubicBezTo>
                    <a:pt x="637" y="231"/>
                    <a:pt x="533" y="209"/>
                    <a:pt x="453" y="201"/>
                  </a:cubicBezTo>
                  <a:cubicBezTo>
                    <a:pt x="361" y="191"/>
                    <a:pt x="249" y="226"/>
                    <a:pt x="0" y="0"/>
                  </a:cubicBezTo>
                  <a:close/>
                </a:path>
              </a:pathLst>
            </a:custGeom>
            <a:solidFill>
              <a:srgbClr val="937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7" name="Freeform 46"/>
            <p:cNvSpPr>
              <a:spLocks/>
            </p:cNvSpPr>
            <p:nvPr/>
          </p:nvSpPr>
          <p:spPr bwMode="auto">
            <a:xfrm>
              <a:off x="15511130" y="4152903"/>
              <a:ext cx="1151167" cy="3822701"/>
            </a:xfrm>
            <a:custGeom>
              <a:avLst/>
              <a:gdLst>
                <a:gd name="T0" fmla="*/ 270 w 270"/>
                <a:gd name="T1" fmla="*/ 883 h 898"/>
                <a:gd name="T2" fmla="*/ 270 w 270"/>
                <a:gd name="T3" fmla="*/ 281 h 898"/>
                <a:gd name="T4" fmla="*/ 27 w 270"/>
                <a:gd name="T5" fmla="*/ 7 h 898"/>
                <a:gd name="T6" fmla="*/ 7 w 270"/>
                <a:gd name="T7" fmla="*/ 6 h 898"/>
                <a:gd name="T8" fmla="*/ 5 w 270"/>
                <a:gd name="T9" fmla="*/ 26 h 898"/>
                <a:gd name="T10" fmla="*/ 241 w 270"/>
                <a:gd name="T11" fmla="*/ 292 h 898"/>
                <a:gd name="T12" fmla="*/ 241 w 270"/>
                <a:gd name="T13" fmla="*/ 883 h 898"/>
                <a:gd name="T14" fmla="*/ 255 w 270"/>
                <a:gd name="T15" fmla="*/ 898 h 898"/>
                <a:gd name="T16" fmla="*/ 270 w 270"/>
                <a:gd name="T17" fmla="*/ 883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898">
                  <a:moveTo>
                    <a:pt x="270" y="883"/>
                  </a:moveTo>
                  <a:cubicBezTo>
                    <a:pt x="270" y="281"/>
                    <a:pt x="270" y="281"/>
                    <a:pt x="270" y="281"/>
                  </a:cubicBezTo>
                  <a:cubicBezTo>
                    <a:pt x="27" y="7"/>
                    <a:pt x="27" y="7"/>
                    <a:pt x="27" y="7"/>
                  </a:cubicBezTo>
                  <a:cubicBezTo>
                    <a:pt x="22" y="1"/>
                    <a:pt x="13" y="0"/>
                    <a:pt x="7" y="6"/>
                  </a:cubicBezTo>
                  <a:cubicBezTo>
                    <a:pt x="1" y="11"/>
                    <a:pt x="0" y="20"/>
                    <a:pt x="5" y="26"/>
                  </a:cubicBezTo>
                  <a:cubicBezTo>
                    <a:pt x="241" y="292"/>
                    <a:pt x="241" y="292"/>
                    <a:pt x="241" y="292"/>
                  </a:cubicBezTo>
                  <a:cubicBezTo>
                    <a:pt x="241" y="883"/>
                    <a:pt x="241" y="883"/>
                    <a:pt x="241" y="883"/>
                  </a:cubicBezTo>
                  <a:cubicBezTo>
                    <a:pt x="241" y="891"/>
                    <a:pt x="247" y="898"/>
                    <a:pt x="255" y="898"/>
                  </a:cubicBezTo>
                  <a:cubicBezTo>
                    <a:pt x="263" y="898"/>
                    <a:pt x="270" y="891"/>
                    <a:pt x="270" y="883"/>
                  </a:cubicBezTo>
                  <a:close/>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48" name="Freeform 47"/>
            <p:cNvSpPr>
              <a:spLocks/>
            </p:cNvSpPr>
            <p:nvPr/>
          </p:nvSpPr>
          <p:spPr bwMode="auto">
            <a:xfrm>
              <a:off x="16539561" y="3009902"/>
              <a:ext cx="122736" cy="2425701"/>
            </a:xfrm>
            <a:custGeom>
              <a:avLst/>
              <a:gdLst>
                <a:gd name="T0" fmla="*/ 0 w 29"/>
                <a:gd name="T1" fmla="*/ 15 h 569"/>
                <a:gd name="T2" fmla="*/ 0 w 29"/>
                <a:gd name="T3" fmla="*/ 554 h 569"/>
                <a:gd name="T4" fmla="*/ 14 w 29"/>
                <a:gd name="T5" fmla="*/ 569 h 569"/>
                <a:gd name="T6" fmla="*/ 29 w 29"/>
                <a:gd name="T7" fmla="*/ 554 h 569"/>
                <a:gd name="T8" fmla="*/ 29 w 29"/>
                <a:gd name="T9" fmla="*/ 15 h 569"/>
                <a:gd name="T10" fmla="*/ 14 w 29"/>
                <a:gd name="T11" fmla="*/ 0 h 569"/>
                <a:gd name="T12" fmla="*/ 0 w 29"/>
                <a:gd name="T13" fmla="*/ 15 h 569"/>
              </a:gdLst>
              <a:ahLst/>
              <a:cxnLst>
                <a:cxn ang="0">
                  <a:pos x="T0" y="T1"/>
                </a:cxn>
                <a:cxn ang="0">
                  <a:pos x="T2" y="T3"/>
                </a:cxn>
                <a:cxn ang="0">
                  <a:pos x="T4" y="T5"/>
                </a:cxn>
                <a:cxn ang="0">
                  <a:pos x="T6" y="T7"/>
                </a:cxn>
                <a:cxn ang="0">
                  <a:pos x="T8" y="T9"/>
                </a:cxn>
                <a:cxn ang="0">
                  <a:pos x="T10" y="T11"/>
                </a:cxn>
                <a:cxn ang="0">
                  <a:pos x="T12" y="T13"/>
                </a:cxn>
              </a:cxnLst>
              <a:rect l="0" t="0" r="r" b="b"/>
              <a:pathLst>
                <a:path w="29" h="569">
                  <a:moveTo>
                    <a:pt x="0" y="15"/>
                  </a:moveTo>
                  <a:cubicBezTo>
                    <a:pt x="0" y="554"/>
                    <a:pt x="0" y="554"/>
                    <a:pt x="0" y="554"/>
                  </a:cubicBezTo>
                  <a:cubicBezTo>
                    <a:pt x="0" y="563"/>
                    <a:pt x="6" y="569"/>
                    <a:pt x="14" y="569"/>
                  </a:cubicBezTo>
                  <a:cubicBezTo>
                    <a:pt x="22" y="569"/>
                    <a:pt x="29" y="563"/>
                    <a:pt x="29" y="554"/>
                  </a:cubicBezTo>
                  <a:cubicBezTo>
                    <a:pt x="29" y="15"/>
                    <a:pt x="29" y="15"/>
                    <a:pt x="29" y="15"/>
                  </a:cubicBezTo>
                  <a:cubicBezTo>
                    <a:pt x="29" y="7"/>
                    <a:pt x="22" y="0"/>
                    <a:pt x="14" y="0"/>
                  </a:cubicBezTo>
                  <a:cubicBezTo>
                    <a:pt x="6" y="0"/>
                    <a:pt x="0" y="7"/>
                    <a:pt x="0" y="15"/>
                  </a:cubicBezTo>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49" name="Freeform 48"/>
            <p:cNvSpPr>
              <a:spLocks/>
            </p:cNvSpPr>
            <p:nvPr/>
          </p:nvSpPr>
          <p:spPr bwMode="auto">
            <a:xfrm>
              <a:off x="16531097" y="3005667"/>
              <a:ext cx="880304" cy="1134533"/>
            </a:xfrm>
            <a:custGeom>
              <a:avLst/>
              <a:gdLst>
                <a:gd name="T0" fmla="*/ 28 w 207"/>
                <a:gd name="T1" fmla="*/ 258 h 266"/>
                <a:gd name="T2" fmla="*/ 203 w 207"/>
                <a:gd name="T3" fmla="*/ 25 h 266"/>
                <a:gd name="T4" fmla="*/ 200 w 207"/>
                <a:gd name="T5" fmla="*/ 4 h 266"/>
                <a:gd name="T6" fmla="*/ 179 w 207"/>
                <a:gd name="T7" fmla="*/ 7 h 266"/>
                <a:gd name="T8" fmla="*/ 5 w 207"/>
                <a:gd name="T9" fmla="*/ 241 h 266"/>
                <a:gd name="T10" fmla="*/ 8 w 207"/>
                <a:gd name="T11" fmla="*/ 261 h 266"/>
                <a:gd name="T12" fmla="*/ 28 w 207"/>
                <a:gd name="T13" fmla="*/ 258 h 266"/>
              </a:gdLst>
              <a:ahLst/>
              <a:cxnLst>
                <a:cxn ang="0">
                  <a:pos x="T0" y="T1"/>
                </a:cxn>
                <a:cxn ang="0">
                  <a:pos x="T2" y="T3"/>
                </a:cxn>
                <a:cxn ang="0">
                  <a:pos x="T4" y="T5"/>
                </a:cxn>
                <a:cxn ang="0">
                  <a:pos x="T6" y="T7"/>
                </a:cxn>
                <a:cxn ang="0">
                  <a:pos x="T8" y="T9"/>
                </a:cxn>
                <a:cxn ang="0">
                  <a:pos x="T10" y="T11"/>
                </a:cxn>
                <a:cxn ang="0">
                  <a:pos x="T12" y="T13"/>
                </a:cxn>
              </a:cxnLst>
              <a:rect l="0" t="0" r="r" b="b"/>
              <a:pathLst>
                <a:path w="207" h="266">
                  <a:moveTo>
                    <a:pt x="28" y="258"/>
                  </a:moveTo>
                  <a:cubicBezTo>
                    <a:pt x="203" y="25"/>
                    <a:pt x="203" y="25"/>
                    <a:pt x="203" y="25"/>
                  </a:cubicBezTo>
                  <a:cubicBezTo>
                    <a:pt x="207" y="18"/>
                    <a:pt x="206" y="9"/>
                    <a:pt x="200" y="4"/>
                  </a:cubicBezTo>
                  <a:cubicBezTo>
                    <a:pt x="193" y="0"/>
                    <a:pt x="184" y="1"/>
                    <a:pt x="179" y="7"/>
                  </a:cubicBezTo>
                  <a:cubicBezTo>
                    <a:pt x="5" y="241"/>
                    <a:pt x="5" y="241"/>
                    <a:pt x="5" y="241"/>
                  </a:cubicBezTo>
                  <a:cubicBezTo>
                    <a:pt x="0" y="247"/>
                    <a:pt x="1" y="256"/>
                    <a:pt x="8" y="261"/>
                  </a:cubicBezTo>
                  <a:cubicBezTo>
                    <a:pt x="14" y="266"/>
                    <a:pt x="23" y="265"/>
                    <a:pt x="28" y="258"/>
                  </a:cubicBezTo>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50" name="Freeform 49"/>
            <p:cNvSpPr>
              <a:spLocks/>
            </p:cNvSpPr>
            <p:nvPr/>
          </p:nvSpPr>
          <p:spPr bwMode="auto">
            <a:xfrm>
              <a:off x="16531096" y="5080000"/>
              <a:ext cx="1544766" cy="1185333"/>
            </a:xfrm>
            <a:custGeom>
              <a:avLst/>
              <a:gdLst>
                <a:gd name="T0" fmla="*/ 25 w 363"/>
                <a:gd name="T1" fmla="*/ 273 h 278"/>
                <a:gd name="T2" fmla="*/ 228 w 363"/>
                <a:gd name="T3" fmla="*/ 122 h 278"/>
                <a:gd name="T4" fmla="*/ 355 w 363"/>
                <a:gd name="T5" fmla="*/ 29 h 278"/>
                <a:gd name="T6" fmla="*/ 358 w 363"/>
                <a:gd name="T7" fmla="*/ 8 h 278"/>
                <a:gd name="T8" fmla="*/ 337 w 363"/>
                <a:gd name="T9" fmla="*/ 5 h 278"/>
                <a:gd name="T10" fmla="*/ 211 w 363"/>
                <a:gd name="T11" fmla="*/ 99 h 278"/>
                <a:gd name="T12" fmla="*/ 8 w 363"/>
                <a:gd name="T13" fmla="*/ 250 h 278"/>
                <a:gd name="T14" fmla="*/ 5 w 363"/>
                <a:gd name="T15" fmla="*/ 270 h 278"/>
                <a:gd name="T16" fmla="*/ 25 w 363"/>
                <a:gd name="T17" fmla="*/ 27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278">
                  <a:moveTo>
                    <a:pt x="25" y="273"/>
                  </a:moveTo>
                  <a:cubicBezTo>
                    <a:pt x="228" y="122"/>
                    <a:pt x="228" y="122"/>
                    <a:pt x="228" y="122"/>
                  </a:cubicBezTo>
                  <a:cubicBezTo>
                    <a:pt x="355" y="29"/>
                    <a:pt x="355" y="29"/>
                    <a:pt x="355" y="29"/>
                  </a:cubicBezTo>
                  <a:cubicBezTo>
                    <a:pt x="361" y="24"/>
                    <a:pt x="363" y="15"/>
                    <a:pt x="358" y="8"/>
                  </a:cubicBezTo>
                  <a:cubicBezTo>
                    <a:pt x="353" y="2"/>
                    <a:pt x="344" y="0"/>
                    <a:pt x="337" y="5"/>
                  </a:cubicBezTo>
                  <a:cubicBezTo>
                    <a:pt x="211" y="99"/>
                    <a:pt x="211" y="99"/>
                    <a:pt x="211" y="99"/>
                  </a:cubicBezTo>
                  <a:cubicBezTo>
                    <a:pt x="8" y="250"/>
                    <a:pt x="8" y="250"/>
                    <a:pt x="8" y="250"/>
                  </a:cubicBezTo>
                  <a:cubicBezTo>
                    <a:pt x="1" y="255"/>
                    <a:pt x="0" y="264"/>
                    <a:pt x="5" y="270"/>
                  </a:cubicBezTo>
                  <a:cubicBezTo>
                    <a:pt x="9" y="277"/>
                    <a:pt x="19" y="278"/>
                    <a:pt x="25" y="273"/>
                  </a:cubicBezTo>
                  <a:close/>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51" name="Freeform 50"/>
            <p:cNvSpPr>
              <a:spLocks/>
            </p:cNvSpPr>
            <p:nvPr/>
          </p:nvSpPr>
          <p:spPr bwMode="auto">
            <a:xfrm>
              <a:off x="15794688" y="3035303"/>
              <a:ext cx="761802" cy="668867"/>
            </a:xfrm>
            <a:custGeom>
              <a:avLst/>
              <a:gdLst>
                <a:gd name="T0" fmla="*/ 125 w 179"/>
                <a:gd name="T1" fmla="*/ 47 h 157"/>
                <a:gd name="T2" fmla="*/ 157 w 179"/>
                <a:gd name="T3" fmla="*/ 132 h 157"/>
                <a:gd name="T4" fmla="*/ 68 w 179"/>
                <a:gd name="T5" fmla="*/ 117 h 157"/>
                <a:gd name="T6" fmla="*/ 0 w 179"/>
                <a:gd name="T7" fmla="*/ 0 h 157"/>
                <a:gd name="T8" fmla="*/ 125 w 179"/>
                <a:gd name="T9" fmla="*/ 47 h 157"/>
              </a:gdLst>
              <a:ahLst/>
              <a:cxnLst>
                <a:cxn ang="0">
                  <a:pos x="T0" y="T1"/>
                </a:cxn>
                <a:cxn ang="0">
                  <a:pos x="T2" y="T3"/>
                </a:cxn>
                <a:cxn ang="0">
                  <a:pos x="T4" y="T5"/>
                </a:cxn>
                <a:cxn ang="0">
                  <a:pos x="T6" y="T7"/>
                </a:cxn>
                <a:cxn ang="0">
                  <a:pos x="T8" y="T9"/>
                </a:cxn>
              </a:cxnLst>
              <a:rect l="0" t="0" r="r" b="b"/>
              <a:pathLst>
                <a:path w="179" h="157">
                  <a:moveTo>
                    <a:pt x="125" y="47"/>
                  </a:moveTo>
                  <a:cubicBezTo>
                    <a:pt x="168" y="83"/>
                    <a:pt x="179" y="107"/>
                    <a:pt x="157" y="132"/>
                  </a:cubicBezTo>
                  <a:cubicBezTo>
                    <a:pt x="136" y="157"/>
                    <a:pt x="111" y="153"/>
                    <a:pt x="68" y="117"/>
                  </a:cubicBezTo>
                  <a:cubicBezTo>
                    <a:pt x="24" y="80"/>
                    <a:pt x="0" y="0"/>
                    <a:pt x="0" y="0"/>
                  </a:cubicBezTo>
                  <a:cubicBezTo>
                    <a:pt x="0" y="0"/>
                    <a:pt x="81" y="10"/>
                    <a:pt x="125" y="47"/>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52" name="Freeform 51"/>
            <p:cNvSpPr>
              <a:spLocks/>
            </p:cNvSpPr>
            <p:nvPr/>
          </p:nvSpPr>
          <p:spPr bwMode="auto">
            <a:xfrm>
              <a:off x="15794690" y="3035303"/>
              <a:ext cx="668692" cy="639235"/>
            </a:xfrm>
            <a:custGeom>
              <a:avLst/>
              <a:gdLst>
                <a:gd name="T0" fmla="*/ 0 w 157"/>
                <a:gd name="T1" fmla="*/ 0 h 150"/>
                <a:gd name="T2" fmla="*/ 157 w 157"/>
                <a:gd name="T3" fmla="*/ 132 h 150"/>
                <a:gd name="T4" fmla="*/ 124 w 157"/>
                <a:gd name="T5" fmla="*/ 148 h 150"/>
                <a:gd name="T6" fmla="*/ 74 w 157"/>
                <a:gd name="T7" fmla="*/ 122 h 150"/>
                <a:gd name="T8" fmla="*/ 0 w 157"/>
                <a:gd name="T9" fmla="*/ 0 h 150"/>
              </a:gdLst>
              <a:ahLst/>
              <a:cxnLst>
                <a:cxn ang="0">
                  <a:pos x="T0" y="T1"/>
                </a:cxn>
                <a:cxn ang="0">
                  <a:pos x="T2" y="T3"/>
                </a:cxn>
                <a:cxn ang="0">
                  <a:pos x="T4" y="T5"/>
                </a:cxn>
                <a:cxn ang="0">
                  <a:pos x="T6" y="T7"/>
                </a:cxn>
                <a:cxn ang="0">
                  <a:pos x="T8" y="T9"/>
                </a:cxn>
              </a:cxnLst>
              <a:rect l="0" t="0" r="r" b="b"/>
              <a:pathLst>
                <a:path w="157" h="150">
                  <a:moveTo>
                    <a:pt x="0" y="0"/>
                  </a:moveTo>
                  <a:cubicBezTo>
                    <a:pt x="157" y="132"/>
                    <a:pt x="157" y="132"/>
                    <a:pt x="157" y="132"/>
                  </a:cubicBezTo>
                  <a:cubicBezTo>
                    <a:pt x="157" y="132"/>
                    <a:pt x="147" y="150"/>
                    <a:pt x="124" y="148"/>
                  </a:cubicBezTo>
                  <a:cubicBezTo>
                    <a:pt x="111" y="147"/>
                    <a:pt x="95" y="138"/>
                    <a:pt x="74" y="122"/>
                  </a:cubicBezTo>
                  <a:cubicBezTo>
                    <a:pt x="21" y="80"/>
                    <a:pt x="0" y="0"/>
                    <a:pt x="0" y="0"/>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53" name="Freeform 52"/>
            <p:cNvSpPr>
              <a:spLocks/>
            </p:cNvSpPr>
            <p:nvPr/>
          </p:nvSpPr>
          <p:spPr bwMode="auto">
            <a:xfrm>
              <a:off x="16658065" y="4483101"/>
              <a:ext cx="837982" cy="563035"/>
            </a:xfrm>
            <a:custGeom>
              <a:avLst/>
              <a:gdLst>
                <a:gd name="T0" fmla="*/ 106 w 197"/>
                <a:gd name="T1" fmla="*/ 106 h 132"/>
                <a:gd name="T2" fmla="*/ 14 w 197"/>
                <a:gd name="T3" fmla="*/ 102 h 132"/>
                <a:gd name="T4" fmla="*/ 63 w 197"/>
                <a:gd name="T5" fmla="*/ 26 h 132"/>
                <a:gd name="T6" fmla="*/ 197 w 197"/>
                <a:gd name="T7" fmla="*/ 9 h 132"/>
                <a:gd name="T8" fmla="*/ 106 w 197"/>
                <a:gd name="T9" fmla="*/ 106 h 132"/>
              </a:gdLst>
              <a:ahLst/>
              <a:cxnLst>
                <a:cxn ang="0">
                  <a:pos x="T0" y="T1"/>
                </a:cxn>
                <a:cxn ang="0">
                  <a:pos x="T2" y="T3"/>
                </a:cxn>
                <a:cxn ang="0">
                  <a:pos x="T4" y="T5"/>
                </a:cxn>
                <a:cxn ang="0">
                  <a:pos x="T6" y="T7"/>
                </a:cxn>
                <a:cxn ang="0">
                  <a:pos x="T8" y="T9"/>
                </a:cxn>
              </a:cxnLst>
              <a:rect l="0" t="0" r="r" b="b"/>
              <a:pathLst>
                <a:path w="197" h="132">
                  <a:moveTo>
                    <a:pt x="106" y="106"/>
                  </a:moveTo>
                  <a:cubicBezTo>
                    <a:pt x="56" y="131"/>
                    <a:pt x="30" y="132"/>
                    <a:pt x="14" y="102"/>
                  </a:cubicBezTo>
                  <a:cubicBezTo>
                    <a:pt x="0" y="73"/>
                    <a:pt x="13" y="52"/>
                    <a:pt x="63" y="26"/>
                  </a:cubicBezTo>
                  <a:cubicBezTo>
                    <a:pt x="114" y="0"/>
                    <a:pt x="197" y="9"/>
                    <a:pt x="197" y="9"/>
                  </a:cubicBezTo>
                  <a:cubicBezTo>
                    <a:pt x="197" y="9"/>
                    <a:pt x="157" y="80"/>
                    <a:pt x="106" y="106"/>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54" name="Freeform 53"/>
            <p:cNvSpPr>
              <a:spLocks/>
            </p:cNvSpPr>
            <p:nvPr/>
          </p:nvSpPr>
          <p:spPr bwMode="auto">
            <a:xfrm>
              <a:off x="16666528" y="4470402"/>
              <a:ext cx="829517" cy="448733"/>
            </a:xfrm>
            <a:custGeom>
              <a:avLst/>
              <a:gdLst>
                <a:gd name="T0" fmla="*/ 195 w 195"/>
                <a:gd name="T1" fmla="*/ 12 h 105"/>
                <a:gd name="T2" fmla="*/ 12 w 195"/>
                <a:gd name="T3" fmla="*/ 105 h 105"/>
                <a:gd name="T4" fmla="*/ 11 w 195"/>
                <a:gd name="T5" fmla="*/ 69 h 105"/>
                <a:gd name="T6" fmla="*/ 54 w 195"/>
                <a:gd name="T7" fmla="*/ 33 h 105"/>
                <a:gd name="T8" fmla="*/ 195 w 195"/>
                <a:gd name="T9" fmla="*/ 12 h 105"/>
              </a:gdLst>
              <a:ahLst/>
              <a:cxnLst>
                <a:cxn ang="0">
                  <a:pos x="T0" y="T1"/>
                </a:cxn>
                <a:cxn ang="0">
                  <a:pos x="T2" y="T3"/>
                </a:cxn>
                <a:cxn ang="0">
                  <a:pos x="T4" y="T5"/>
                </a:cxn>
                <a:cxn ang="0">
                  <a:pos x="T6" y="T7"/>
                </a:cxn>
                <a:cxn ang="0">
                  <a:pos x="T8" y="T9"/>
                </a:cxn>
              </a:cxnLst>
              <a:rect l="0" t="0" r="r" b="b"/>
              <a:pathLst>
                <a:path w="195" h="105">
                  <a:moveTo>
                    <a:pt x="195" y="12"/>
                  </a:moveTo>
                  <a:cubicBezTo>
                    <a:pt x="12" y="105"/>
                    <a:pt x="12" y="105"/>
                    <a:pt x="12" y="105"/>
                  </a:cubicBezTo>
                  <a:cubicBezTo>
                    <a:pt x="12" y="105"/>
                    <a:pt x="0" y="90"/>
                    <a:pt x="11" y="69"/>
                  </a:cubicBezTo>
                  <a:cubicBezTo>
                    <a:pt x="17" y="58"/>
                    <a:pt x="31" y="46"/>
                    <a:pt x="54" y="33"/>
                  </a:cubicBezTo>
                  <a:cubicBezTo>
                    <a:pt x="113" y="0"/>
                    <a:pt x="195" y="12"/>
                    <a:pt x="195" y="12"/>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55" name="Freeform 54"/>
            <p:cNvSpPr>
              <a:spLocks/>
            </p:cNvSpPr>
            <p:nvPr/>
          </p:nvSpPr>
          <p:spPr bwMode="auto">
            <a:xfrm>
              <a:off x="16061320" y="5431370"/>
              <a:ext cx="304721" cy="622301"/>
            </a:xfrm>
            <a:custGeom>
              <a:avLst/>
              <a:gdLst>
                <a:gd name="T0" fmla="*/ 67 w 71"/>
                <a:gd name="T1" fmla="*/ 85 h 147"/>
                <a:gd name="T2" fmla="*/ 41 w 71"/>
                <a:gd name="T3" fmla="*/ 145 h 147"/>
                <a:gd name="T4" fmla="*/ 4 w 71"/>
                <a:gd name="T5" fmla="*/ 93 h 147"/>
                <a:gd name="T6" fmla="*/ 27 w 71"/>
                <a:gd name="T7" fmla="*/ 0 h 147"/>
                <a:gd name="T8" fmla="*/ 67 w 71"/>
                <a:gd name="T9" fmla="*/ 85 h 147"/>
              </a:gdLst>
              <a:ahLst/>
              <a:cxnLst>
                <a:cxn ang="0">
                  <a:pos x="T0" y="T1"/>
                </a:cxn>
                <a:cxn ang="0">
                  <a:pos x="T2" y="T3"/>
                </a:cxn>
                <a:cxn ang="0">
                  <a:pos x="T4" y="T5"/>
                </a:cxn>
                <a:cxn ang="0">
                  <a:pos x="T6" y="T7"/>
                </a:cxn>
                <a:cxn ang="0">
                  <a:pos x="T8" y="T9"/>
                </a:cxn>
              </a:cxnLst>
              <a:rect l="0" t="0" r="r" b="b"/>
              <a:pathLst>
                <a:path w="71" h="147">
                  <a:moveTo>
                    <a:pt x="67" y="85"/>
                  </a:moveTo>
                  <a:cubicBezTo>
                    <a:pt x="71" y="125"/>
                    <a:pt x="65" y="142"/>
                    <a:pt x="41" y="145"/>
                  </a:cubicBezTo>
                  <a:cubicBezTo>
                    <a:pt x="19" y="147"/>
                    <a:pt x="8" y="132"/>
                    <a:pt x="4" y="93"/>
                  </a:cubicBezTo>
                  <a:cubicBezTo>
                    <a:pt x="0" y="53"/>
                    <a:pt x="27" y="0"/>
                    <a:pt x="27" y="0"/>
                  </a:cubicBezTo>
                  <a:cubicBezTo>
                    <a:pt x="27" y="0"/>
                    <a:pt x="63" y="45"/>
                    <a:pt x="67" y="85"/>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56" name="Freeform 55"/>
            <p:cNvSpPr>
              <a:spLocks/>
            </p:cNvSpPr>
            <p:nvPr/>
          </p:nvSpPr>
          <p:spPr bwMode="auto">
            <a:xfrm>
              <a:off x="16052857" y="5431368"/>
              <a:ext cx="181987" cy="630768"/>
            </a:xfrm>
            <a:custGeom>
              <a:avLst/>
              <a:gdLst>
                <a:gd name="T0" fmla="*/ 29 w 43"/>
                <a:gd name="T1" fmla="*/ 0 h 149"/>
                <a:gd name="T2" fmla="*/ 43 w 43"/>
                <a:gd name="T3" fmla="*/ 145 h 149"/>
                <a:gd name="T4" fmla="*/ 19 w 43"/>
                <a:gd name="T5" fmla="*/ 136 h 149"/>
                <a:gd name="T6" fmla="*/ 7 w 43"/>
                <a:gd name="T7" fmla="*/ 98 h 149"/>
                <a:gd name="T8" fmla="*/ 29 w 43"/>
                <a:gd name="T9" fmla="*/ 0 h 149"/>
              </a:gdLst>
              <a:ahLst/>
              <a:cxnLst>
                <a:cxn ang="0">
                  <a:pos x="T0" y="T1"/>
                </a:cxn>
                <a:cxn ang="0">
                  <a:pos x="T2" y="T3"/>
                </a:cxn>
                <a:cxn ang="0">
                  <a:pos x="T4" y="T5"/>
                </a:cxn>
                <a:cxn ang="0">
                  <a:pos x="T6" y="T7"/>
                </a:cxn>
                <a:cxn ang="0">
                  <a:pos x="T8" y="T9"/>
                </a:cxn>
              </a:cxnLst>
              <a:rect l="0" t="0" r="r" b="b"/>
              <a:pathLst>
                <a:path w="43" h="149">
                  <a:moveTo>
                    <a:pt x="29" y="0"/>
                  </a:moveTo>
                  <a:cubicBezTo>
                    <a:pt x="43" y="145"/>
                    <a:pt x="43" y="145"/>
                    <a:pt x="43" y="145"/>
                  </a:cubicBezTo>
                  <a:cubicBezTo>
                    <a:pt x="43" y="145"/>
                    <a:pt x="30" y="149"/>
                    <a:pt x="19" y="136"/>
                  </a:cubicBezTo>
                  <a:cubicBezTo>
                    <a:pt x="13" y="129"/>
                    <a:pt x="9" y="117"/>
                    <a:pt x="7" y="98"/>
                  </a:cubicBezTo>
                  <a:cubicBezTo>
                    <a:pt x="0" y="51"/>
                    <a:pt x="29" y="0"/>
                    <a:pt x="29" y="0"/>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57" name="Freeform 56"/>
            <p:cNvSpPr>
              <a:spLocks/>
            </p:cNvSpPr>
            <p:nvPr/>
          </p:nvSpPr>
          <p:spPr bwMode="auto">
            <a:xfrm>
              <a:off x="17284435" y="5668436"/>
              <a:ext cx="651764" cy="774701"/>
            </a:xfrm>
            <a:custGeom>
              <a:avLst/>
              <a:gdLst>
                <a:gd name="T0" fmla="*/ 40 w 153"/>
                <a:gd name="T1" fmla="*/ 110 h 182"/>
                <a:gd name="T2" fmla="*/ 26 w 153"/>
                <a:gd name="T3" fmla="*/ 20 h 182"/>
                <a:gd name="T4" fmla="*/ 110 w 153"/>
                <a:gd name="T5" fmla="*/ 54 h 182"/>
                <a:gd name="T6" fmla="*/ 153 w 153"/>
                <a:gd name="T7" fmla="*/ 182 h 182"/>
                <a:gd name="T8" fmla="*/ 40 w 153"/>
                <a:gd name="T9" fmla="*/ 110 h 182"/>
              </a:gdLst>
              <a:ahLst/>
              <a:cxnLst>
                <a:cxn ang="0">
                  <a:pos x="T0" y="T1"/>
                </a:cxn>
                <a:cxn ang="0">
                  <a:pos x="T2" y="T3"/>
                </a:cxn>
                <a:cxn ang="0">
                  <a:pos x="T4" y="T5"/>
                </a:cxn>
                <a:cxn ang="0">
                  <a:pos x="T6" y="T7"/>
                </a:cxn>
                <a:cxn ang="0">
                  <a:pos x="T8" y="T9"/>
                </a:cxn>
              </a:cxnLst>
              <a:rect l="0" t="0" r="r" b="b"/>
              <a:pathLst>
                <a:path w="153" h="182">
                  <a:moveTo>
                    <a:pt x="40" y="110"/>
                  </a:moveTo>
                  <a:cubicBezTo>
                    <a:pt x="5" y="66"/>
                    <a:pt x="0" y="40"/>
                    <a:pt x="26" y="20"/>
                  </a:cubicBezTo>
                  <a:cubicBezTo>
                    <a:pt x="52" y="0"/>
                    <a:pt x="76" y="9"/>
                    <a:pt x="110" y="54"/>
                  </a:cubicBezTo>
                  <a:cubicBezTo>
                    <a:pt x="145" y="98"/>
                    <a:pt x="153" y="182"/>
                    <a:pt x="153" y="182"/>
                  </a:cubicBezTo>
                  <a:cubicBezTo>
                    <a:pt x="153" y="182"/>
                    <a:pt x="75" y="155"/>
                    <a:pt x="40" y="110"/>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58" name="Freeform 57"/>
            <p:cNvSpPr>
              <a:spLocks/>
            </p:cNvSpPr>
            <p:nvPr/>
          </p:nvSpPr>
          <p:spPr bwMode="auto">
            <a:xfrm>
              <a:off x="17394471" y="5689602"/>
              <a:ext cx="541726" cy="753533"/>
            </a:xfrm>
            <a:custGeom>
              <a:avLst/>
              <a:gdLst>
                <a:gd name="T0" fmla="*/ 127 w 127"/>
                <a:gd name="T1" fmla="*/ 177 h 177"/>
                <a:gd name="T2" fmla="*/ 0 w 127"/>
                <a:gd name="T3" fmla="*/ 15 h 177"/>
                <a:gd name="T4" fmla="*/ 36 w 127"/>
                <a:gd name="T5" fmla="*/ 6 h 177"/>
                <a:gd name="T6" fmla="*/ 79 w 127"/>
                <a:gd name="T7" fmla="*/ 42 h 177"/>
                <a:gd name="T8" fmla="*/ 127 w 127"/>
                <a:gd name="T9" fmla="*/ 177 h 177"/>
              </a:gdLst>
              <a:ahLst/>
              <a:cxnLst>
                <a:cxn ang="0">
                  <a:pos x="T0" y="T1"/>
                </a:cxn>
                <a:cxn ang="0">
                  <a:pos x="T2" y="T3"/>
                </a:cxn>
                <a:cxn ang="0">
                  <a:pos x="T4" y="T5"/>
                </a:cxn>
                <a:cxn ang="0">
                  <a:pos x="T6" y="T7"/>
                </a:cxn>
                <a:cxn ang="0">
                  <a:pos x="T8" y="T9"/>
                </a:cxn>
              </a:cxnLst>
              <a:rect l="0" t="0" r="r" b="b"/>
              <a:pathLst>
                <a:path w="127" h="177">
                  <a:moveTo>
                    <a:pt x="127" y="177"/>
                  </a:moveTo>
                  <a:cubicBezTo>
                    <a:pt x="0" y="15"/>
                    <a:pt x="0" y="15"/>
                    <a:pt x="0" y="15"/>
                  </a:cubicBezTo>
                  <a:cubicBezTo>
                    <a:pt x="0" y="15"/>
                    <a:pt x="13" y="0"/>
                    <a:pt x="36" y="6"/>
                  </a:cubicBezTo>
                  <a:cubicBezTo>
                    <a:pt x="48" y="10"/>
                    <a:pt x="62" y="22"/>
                    <a:pt x="79" y="42"/>
                  </a:cubicBezTo>
                  <a:cubicBezTo>
                    <a:pt x="123" y="94"/>
                    <a:pt x="127" y="177"/>
                    <a:pt x="127" y="177"/>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59" name="Freeform 58"/>
            <p:cNvSpPr>
              <a:spLocks/>
            </p:cNvSpPr>
            <p:nvPr/>
          </p:nvSpPr>
          <p:spPr bwMode="auto">
            <a:xfrm>
              <a:off x="17005106" y="3564467"/>
              <a:ext cx="490939" cy="275168"/>
            </a:xfrm>
            <a:custGeom>
              <a:avLst/>
              <a:gdLst>
                <a:gd name="T0" fmla="*/ 55 w 115"/>
                <a:gd name="T1" fmla="*/ 57 h 65"/>
                <a:gd name="T2" fmla="*/ 5 w 115"/>
                <a:gd name="T3" fmla="*/ 45 h 65"/>
                <a:gd name="T4" fmla="*/ 40 w 115"/>
                <a:gd name="T5" fmla="*/ 8 h 65"/>
                <a:gd name="T6" fmla="*/ 115 w 115"/>
                <a:gd name="T7" fmla="*/ 13 h 65"/>
                <a:gd name="T8" fmla="*/ 55 w 115"/>
                <a:gd name="T9" fmla="*/ 57 h 65"/>
              </a:gdLst>
              <a:ahLst/>
              <a:cxnLst>
                <a:cxn ang="0">
                  <a:pos x="T0" y="T1"/>
                </a:cxn>
                <a:cxn ang="0">
                  <a:pos x="T2" y="T3"/>
                </a:cxn>
                <a:cxn ang="0">
                  <a:pos x="T4" y="T5"/>
                </a:cxn>
                <a:cxn ang="0">
                  <a:pos x="T6" y="T7"/>
                </a:cxn>
                <a:cxn ang="0">
                  <a:pos x="T8" y="T9"/>
                </a:cxn>
              </a:cxnLst>
              <a:rect l="0" t="0" r="r" b="b"/>
              <a:pathLst>
                <a:path w="115" h="65">
                  <a:moveTo>
                    <a:pt x="55" y="57"/>
                  </a:moveTo>
                  <a:cubicBezTo>
                    <a:pt x="25" y="65"/>
                    <a:pt x="10" y="63"/>
                    <a:pt x="5" y="45"/>
                  </a:cubicBezTo>
                  <a:cubicBezTo>
                    <a:pt x="0" y="27"/>
                    <a:pt x="10" y="17"/>
                    <a:pt x="40" y="8"/>
                  </a:cubicBezTo>
                  <a:cubicBezTo>
                    <a:pt x="71" y="0"/>
                    <a:pt x="115" y="13"/>
                    <a:pt x="115" y="13"/>
                  </a:cubicBezTo>
                  <a:cubicBezTo>
                    <a:pt x="115" y="13"/>
                    <a:pt x="86" y="48"/>
                    <a:pt x="55" y="57"/>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60" name="Freeform 59"/>
            <p:cNvSpPr>
              <a:spLocks/>
            </p:cNvSpPr>
            <p:nvPr/>
          </p:nvSpPr>
          <p:spPr bwMode="auto">
            <a:xfrm>
              <a:off x="17005106" y="3556001"/>
              <a:ext cx="490939" cy="198968"/>
            </a:xfrm>
            <a:custGeom>
              <a:avLst/>
              <a:gdLst>
                <a:gd name="T0" fmla="*/ 115 w 115"/>
                <a:gd name="T1" fmla="*/ 15 h 47"/>
                <a:gd name="T2" fmla="*/ 5 w 115"/>
                <a:gd name="T3" fmla="*/ 47 h 47"/>
                <a:gd name="T4" fmla="*/ 8 w 115"/>
                <a:gd name="T5" fmla="*/ 27 h 47"/>
                <a:gd name="T6" fmla="*/ 36 w 115"/>
                <a:gd name="T7" fmla="*/ 12 h 47"/>
                <a:gd name="T8" fmla="*/ 115 w 115"/>
                <a:gd name="T9" fmla="*/ 15 h 47"/>
              </a:gdLst>
              <a:ahLst/>
              <a:cxnLst>
                <a:cxn ang="0">
                  <a:pos x="T0" y="T1"/>
                </a:cxn>
                <a:cxn ang="0">
                  <a:pos x="T2" y="T3"/>
                </a:cxn>
                <a:cxn ang="0">
                  <a:pos x="T4" y="T5"/>
                </a:cxn>
                <a:cxn ang="0">
                  <a:pos x="T6" y="T7"/>
                </a:cxn>
                <a:cxn ang="0">
                  <a:pos x="T8" y="T9"/>
                </a:cxn>
              </a:cxnLst>
              <a:rect l="0" t="0" r="r" b="b"/>
              <a:pathLst>
                <a:path w="115" h="47">
                  <a:moveTo>
                    <a:pt x="115" y="15"/>
                  </a:moveTo>
                  <a:cubicBezTo>
                    <a:pt x="5" y="47"/>
                    <a:pt x="5" y="47"/>
                    <a:pt x="5" y="47"/>
                  </a:cubicBezTo>
                  <a:cubicBezTo>
                    <a:pt x="5" y="47"/>
                    <a:pt x="0" y="37"/>
                    <a:pt x="8" y="27"/>
                  </a:cubicBezTo>
                  <a:cubicBezTo>
                    <a:pt x="13" y="21"/>
                    <a:pt x="22" y="16"/>
                    <a:pt x="36" y="12"/>
                  </a:cubicBezTo>
                  <a:cubicBezTo>
                    <a:pt x="72" y="0"/>
                    <a:pt x="115" y="15"/>
                    <a:pt x="115" y="15"/>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61" name="Freeform 60"/>
            <p:cNvSpPr>
              <a:spLocks/>
            </p:cNvSpPr>
            <p:nvPr/>
          </p:nvSpPr>
          <p:spPr bwMode="auto">
            <a:xfrm>
              <a:off x="15591541" y="6163735"/>
              <a:ext cx="495172" cy="249768"/>
            </a:xfrm>
            <a:custGeom>
              <a:avLst/>
              <a:gdLst>
                <a:gd name="T0" fmla="*/ 65 w 116"/>
                <a:gd name="T1" fmla="*/ 5 h 59"/>
                <a:gd name="T2" fmla="*/ 113 w 116"/>
                <a:gd name="T3" fmla="*/ 23 h 59"/>
                <a:gd name="T4" fmla="*/ 74 w 116"/>
                <a:gd name="T5" fmla="*/ 55 h 59"/>
                <a:gd name="T6" fmla="*/ 0 w 116"/>
                <a:gd name="T7" fmla="*/ 40 h 59"/>
                <a:gd name="T8" fmla="*/ 65 w 116"/>
                <a:gd name="T9" fmla="*/ 5 h 59"/>
              </a:gdLst>
              <a:ahLst/>
              <a:cxnLst>
                <a:cxn ang="0">
                  <a:pos x="T0" y="T1"/>
                </a:cxn>
                <a:cxn ang="0">
                  <a:pos x="T2" y="T3"/>
                </a:cxn>
                <a:cxn ang="0">
                  <a:pos x="T4" y="T5"/>
                </a:cxn>
                <a:cxn ang="0">
                  <a:pos x="T6" y="T7"/>
                </a:cxn>
                <a:cxn ang="0">
                  <a:pos x="T8" y="T9"/>
                </a:cxn>
              </a:cxnLst>
              <a:rect l="0" t="0" r="r" b="b"/>
              <a:pathLst>
                <a:path w="116" h="59">
                  <a:moveTo>
                    <a:pt x="65" y="5"/>
                  </a:moveTo>
                  <a:cubicBezTo>
                    <a:pt x="97" y="0"/>
                    <a:pt x="111" y="5"/>
                    <a:pt x="113" y="23"/>
                  </a:cubicBezTo>
                  <a:cubicBezTo>
                    <a:pt x="116" y="41"/>
                    <a:pt x="105" y="50"/>
                    <a:pt x="74" y="55"/>
                  </a:cubicBezTo>
                  <a:cubicBezTo>
                    <a:pt x="43" y="59"/>
                    <a:pt x="0" y="40"/>
                    <a:pt x="0" y="40"/>
                  </a:cubicBezTo>
                  <a:cubicBezTo>
                    <a:pt x="0" y="40"/>
                    <a:pt x="34" y="10"/>
                    <a:pt x="65" y="5"/>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62" name="Freeform 61"/>
            <p:cNvSpPr>
              <a:spLocks/>
            </p:cNvSpPr>
            <p:nvPr/>
          </p:nvSpPr>
          <p:spPr bwMode="auto">
            <a:xfrm>
              <a:off x="15591543" y="6261103"/>
              <a:ext cx="499403" cy="160867"/>
            </a:xfrm>
            <a:custGeom>
              <a:avLst/>
              <a:gdLst>
                <a:gd name="T0" fmla="*/ 0 w 117"/>
                <a:gd name="T1" fmla="*/ 17 h 38"/>
                <a:gd name="T2" fmla="*/ 113 w 117"/>
                <a:gd name="T3" fmla="*/ 0 h 38"/>
                <a:gd name="T4" fmla="*/ 108 w 117"/>
                <a:gd name="T5" fmla="*/ 20 h 38"/>
                <a:gd name="T6" fmla="*/ 78 w 117"/>
                <a:gd name="T7" fmla="*/ 31 h 38"/>
                <a:gd name="T8" fmla="*/ 0 w 117"/>
                <a:gd name="T9" fmla="*/ 17 h 38"/>
              </a:gdLst>
              <a:ahLst/>
              <a:cxnLst>
                <a:cxn ang="0">
                  <a:pos x="T0" y="T1"/>
                </a:cxn>
                <a:cxn ang="0">
                  <a:pos x="T2" y="T3"/>
                </a:cxn>
                <a:cxn ang="0">
                  <a:pos x="T4" y="T5"/>
                </a:cxn>
                <a:cxn ang="0">
                  <a:pos x="T6" y="T7"/>
                </a:cxn>
                <a:cxn ang="0">
                  <a:pos x="T8" y="T9"/>
                </a:cxn>
              </a:cxnLst>
              <a:rect l="0" t="0" r="r" b="b"/>
              <a:pathLst>
                <a:path w="117" h="38">
                  <a:moveTo>
                    <a:pt x="0" y="17"/>
                  </a:moveTo>
                  <a:cubicBezTo>
                    <a:pt x="113" y="0"/>
                    <a:pt x="113" y="0"/>
                    <a:pt x="113" y="0"/>
                  </a:cubicBezTo>
                  <a:cubicBezTo>
                    <a:pt x="113" y="0"/>
                    <a:pt x="117" y="11"/>
                    <a:pt x="108" y="20"/>
                  </a:cubicBezTo>
                  <a:cubicBezTo>
                    <a:pt x="103" y="24"/>
                    <a:pt x="93" y="28"/>
                    <a:pt x="78" y="31"/>
                  </a:cubicBezTo>
                  <a:cubicBezTo>
                    <a:pt x="42" y="38"/>
                    <a:pt x="0" y="17"/>
                    <a:pt x="0" y="17"/>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63" name="Freeform 62"/>
            <p:cNvSpPr>
              <a:spLocks/>
            </p:cNvSpPr>
            <p:nvPr/>
          </p:nvSpPr>
          <p:spPr bwMode="auto">
            <a:xfrm>
              <a:off x="15354537" y="4533903"/>
              <a:ext cx="495172" cy="283635"/>
            </a:xfrm>
            <a:custGeom>
              <a:avLst/>
              <a:gdLst>
                <a:gd name="T0" fmla="*/ 74 w 116"/>
                <a:gd name="T1" fmla="*/ 9 h 66"/>
                <a:gd name="T2" fmla="*/ 110 w 116"/>
                <a:gd name="T3" fmla="*/ 45 h 66"/>
                <a:gd name="T4" fmla="*/ 61 w 116"/>
                <a:gd name="T5" fmla="*/ 57 h 66"/>
                <a:gd name="T6" fmla="*/ 0 w 116"/>
                <a:gd name="T7" fmla="*/ 13 h 66"/>
                <a:gd name="T8" fmla="*/ 74 w 116"/>
                <a:gd name="T9" fmla="*/ 9 h 66"/>
              </a:gdLst>
              <a:ahLst/>
              <a:cxnLst>
                <a:cxn ang="0">
                  <a:pos x="T0" y="T1"/>
                </a:cxn>
                <a:cxn ang="0">
                  <a:pos x="T2" y="T3"/>
                </a:cxn>
                <a:cxn ang="0">
                  <a:pos x="T4" y="T5"/>
                </a:cxn>
                <a:cxn ang="0">
                  <a:pos x="T6" y="T7"/>
                </a:cxn>
                <a:cxn ang="0">
                  <a:pos x="T8" y="T9"/>
                </a:cxn>
              </a:cxnLst>
              <a:rect l="0" t="0" r="r" b="b"/>
              <a:pathLst>
                <a:path w="116" h="66">
                  <a:moveTo>
                    <a:pt x="74" y="9"/>
                  </a:moveTo>
                  <a:cubicBezTo>
                    <a:pt x="105" y="17"/>
                    <a:pt x="116" y="27"/>
                    <a:pt x="110" y="45"/>
                  </a:cubicBezTo>
                  <a:cubicBezTo>
                    <a:pt x="105" y="62"/>
                    <a:pt x="92" y="66"/>
                    <a:pt x="61" y="57"/>
                  </a:cubicBezTo>
                  <a:cubicBezTo>
                    <a:pt x="31" y="49"/>
                    <a:pt x="0" y="13"/>
                    <a:pt x="0" y="13"/>
                  </a:cubicBezTo>
                  <a:cubicBezTo>
                    <a:pt x="0" y="13"/>
                    <a:pt x="44" y="0"/>
                    <a:pt x="74" y="9"/>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64" name="Freeform 63"/>
            <p:cNvSpPr>
              <a:spLocks/>
            </p:cNvSpPr>
            <p:nvPr/>
          </p:nvSpPr>
          <p:spPr bwMode="auto">
            <a:xfrm>
              <a:off x="15354538" y="4588935"/>
              <a:ext cx="469779" cy="215901"/>
            </a:xfrm>
            <a:custGeom>
              <a:avLst/>
              <a:gdLst>
                <a:gd name="T0" fmla="*/ 0 w 110"/>
                <a:gd name="T1" fmla="*/ 0 h 50"/>
                <a:gd name="T2" fmla="*/ 110 w 110"/>
                <a:gd name="T3" fmla="*/ 32 h 50"/>
                <a:gd name="T4" fmla="*/ 97 w 110"/>
                <a:gd name="T5" fmla="*/ 47 h 50"/>
                <a:gd name="T6" fmla="*/ 66 w 110"/>
                <a:gd name="T7" fmla="*/ 46 h 50"/>
                <a:gd name="T8" fmla="*/ 0 w 110"/>
                <a:gd name="T9" fmla="*/ 0 h 50"/>
              </a:gdLst>
              <a:ahLst/>
              <a:cxnLst>
                <a:cxn ang="0">
                  <a:pos x="T0" y="T1"/>
                </a:cxn>
                <a:cxn ang="0">
                  <a:pos x="T2" y="T3"/>
                </a:cxn>
                <a:cxn ang="0">
                  <a:pos x="T4" y="T5"/>
                </a:cxn>
                <a:cxn ang="0">
                  <a:pos x="T6" y="T7"/>
                </a:cxn>
                <a:cxn ang="0">
                  <a:pos x="T8" y="T9"/>
                </a:cxn>
              </a:cxnLst>
              <a:rect l="0" t="0" r="r" b="b"/>
              <a:pathLst>
                <a:path w="110" h="50">
                  <a:moveTo>
                    <a:pt x="0" y="0"/>
                  </a:moveTo>
                  <a:cubicBezTo>
                    <a:pt x="110" y="32"/>
                    <a:pt x="110" y="32"/>
                    <a:pt x="110" y="32"/>
                  </a:cubicBezTo>
                  <a:cubicBezTo>
                    <a:pt x="110" y="32"/>
                    <a:pt x="109" y="43"/>
                    <a:pt x="97" y="47"/>
                  </a:cubicBezTo>
                  <a:cubicBezTo>
                    <a:pt x="90" y="50"/>
                    <a:pt x="80" y="49"/>
                    <a:pt x="66" y="46"/>
                  </a:cubicBezTo>
                  <a:cubicBezTo>
                    <a:pt x="29" y="36"/>
                    <a:pt x="0" y="0"/>
                    <a:pt x="0" y="0"/>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65" name="Freeform 64"/>
            <p:cNvSpPr>
              <a:spLocks/>
            </p:cNvSpPr>
            <p:nvPr/>
          </p:nvSpPr>
          <p:spPr bwMode="auto">
            <a:xfrm>
              <a:off x="17576460" y="4881036"/>
              <a:ext cx="194683" cy="381000"/>
            </a:xfrm>
            <a:custGeom>
              <a:avLst/>
              <a:gdLst>
                <a:gd name="T0" fmla="*/ 42 w 45"/>
                <a:gd name="T1" fmla="*/ 56 h 90"/>
                <a:gd name="T2" fmla="*/ 19 w 45"/>
                <a:gd name="T3" fmla="*/ 88 h 90"/>
                <a:gd name="T4" fmla="*/ 3 w 45"/>
                <a:gd name="T5" fmla="*/ 52 h 90"/>
                <a:gd name="T6" fmla="*/ 30 w 45"/>
                <a:gd name="T7" fmla="*/ 0 h 90"/>
                <a:gd name="T8" fmla="*/ 42 w 45"/>
                <a:gd name="T9" fmla="*/ 56 h 90"/>
              </a:gdLst>
              <a:ahLst/>
              <a:cxnLst>
                <a:cxn ang="0">
                  <a:pos x="T0" y="T1"/>
                </a:cxn>
                <a:cxn ang="0">
                  <a:pos x="T2" y="T3"/>
                </a:cxn>
                <a:cxn ang="0">
                  <a:pos x="T4" y="T5"/>
                </a:cxn>
                <a:cxn ang="0">
                  <a:pos x="T6" y="T7"/>
                </a:cxn>
                <a:cxn ang="0">
                  <a:pos x="T8" y="T9"/>
                </a:cxn>
              </a:cxnLst>
              <a:rect l="0" t="0" r="r" b="b"/>
              <a:pathLst>
                <a:path w="45" h="90">
                  <a:moveTo>
                    <a:pt x="42" y="56"/>
                  </a:moveTo>
                  <a:cubicBezTo>
                    <a:pt x="39" y="80"/>
                    <a:pt x="33" y="90"/>
                    <a:pt x="19" y="88"/>
                  </a:cubicBezTo>
                  <a:cubicBezTo>
                    <a:pt x="5" y="86"/>
                    <a:pt x="0" y="76"/>
                    <a:pt x="3" y="52"/>
                  </a:cubicBezTo>
                  <a:cubicBezTo>
                    <a:pt x="6" y="28"/>
                    <a:pt x="30" y="0"/>
                    <a:pt x="30" y="0"/>
                  </a:cubicBezTo>
                  <a:cubicBezTo>
                    <a:pt x="30" y="0"/>
                    <a:pt x="45" y="32"/>
                    <a:pt x="42" y="56"/>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66" name="Freeform 65"/>
            <p:cNvSpPr>
              <a:spLocks/>
            </p:cNvSpPr>
            <p:nvPr/>
          </p:nvSpPr>
          <p:spPr bwMode="auto">
            <a:xfrm>
              <a:off x="17584924" y="4881035"/>
              <a:ext cx="118502" cy="372533"/>
            </a:xfrm>
            <a:custGeom>
              <a:avLst/>
              <a:gdLst>
                <a:gd name="T0" fmla="*/ 28 w 28"/>
                <a:gd name="T1" fmla="*/ 0 h 88"/>
                <a:gd name="T2" fmla="*/ 17 w 28"/>
                <a:gd name="T3" fmla="*/ 88 h 88"/>
                <a:gd name="T4" fmla="*/ 3 w 28"/>
                <a:gd name="T5" fmla="*/ 80 h 88"/>
                <a:gd name="T6" fmla="*/ 1 w 28"/>
                <a:gd name="T7" fmla="*/ 55 h 88"/>
                <a:gd name="T8" fmla="*/ 28 w 28"/>
                <a:gd name="T9" fmla="*/ 0 h 88"/>
              </a:gdLst>
              <a:ahLst/>
              <a:cxnLst>
                <a:cxn ang="0">
                  <a:pos x="T0" y="T1"/>
                </a:cxn>
                <a:cxn ang="0">
                  <a:pos x="T2" y="T3"/>
                </a:cxn>
                <a:cxn ang="0">
                  <a:pos x="T4" y="T5"/>
                </a:cxn>
                <a:cxn ang="0">
                  <a:pos x="T6" y="T7"/>
                </a:cxn>
                <a:cxn ang="0">
                  <a:pos x="T8" y="T9"/>
                </a:cxn>
              </a:cxnLst>
              <a:rect l="0" t="0" r="r" b="b"/>
              <a:pathLst>
                <a:path w="28" h="88">
                  <a:moveTo>
                    <a:pt x="28" y="0"/>
                  </a:moveTo>
                  <a:cubicBezTo>
                    <a:pt x="17" y="88"/>
                    <a:pt x="17" y="88"/>
                    <a:pt x="17" y="88"/>
                  </a:cubicBezTo>
                  <a:cubicBezTo>
                    <a:pt x="17" y="88"/>
                    <a:pt x="8" y="88"/>
                    <a:pt x="3" y="80"/>
                  </a:cubicBezTo>
                  <a:cubicBezTo>
                    <a:pt x="1" y="75"/>
                    <a:pt x="0" y="67"/>
                    <a:pt x="1" y="55"/>
                  </a:cubicBezTo>
                  <a:cubicBezTo>
                    <a:pt x="4" y="27"/>
                    <a:pt x="28" y="0"/>
                    <a:pt x="28" y="0"/>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67" name="Freeform 66"/>
            <p:cNvSpPr>
              <a:spLocks/>
            </p:cNvSpPr>
            <p:nvPr/>
          </p:nvSpPr>
          <p:spPr bwMode="auto">
            <a:xfrm>
              <a:off x="16150196" y="3962400"/>
              <a:ext cx="359741" cy="254000"/>
            </a:xfrm>
            <a:custGeom>
              <a:avLst/>
              <a:gdLst>
                <a:gd name="T0" fmla="*/ 56 w 84"/>
                <a:gd name="T1" fmla="*/ 13 h 59"/>
                <a:gd name="T2" fmla="*/ 76 w 84"/>
                <a:gd name="T3" fmla="*/ 47 h 59"/>
                <a:gd name="T4" fmla="*/ 37 w 84"/>
                <a:gd name="T5" fmla="*/ 47 h 59"/>
                <a:gd name="T6" fmla="*/ 0 w 84"/>
                <a:gd name="T7" fmla="*/ 2 h 59"/>
                <a:gd name="T8" fmla="*/ 56 w 84"/>
                <a:gd name="T9" fmla="*/ 13 h 59"/>
              </a:gdLst>
              <a:ahLst/>
              <a:cxnLst>
                <a:cxn ang="0">
                  <a:pos x="T0" y="T1"/>
                </a:cxn>
                <a:cxn ang="0">
                  <a:pos x="T2" y="T3"/>
                </a:cxn>
                <a:cxn ang="0">
                  <a:pos x="T4" y="T5"/>
                </a:cxn>
                <a:cxn ang="0">
                  <a:pos x="T6" y="T7"/>
                </a:cxn>
                <a:cxn ang="0">
                  <a:pos x="T8" y="T9"/>
                </a:cxn>
              </a:cxnLst>
              <a:rect l="0" t="0" r="r" b="b"/>
              <a:pathLst>
                <a:path w="84" h="59">
                  <a:moveTo>
                    <a:pt x="56" y="13"/>
                  </a:moveTo>
                  <a:cubicBezTo>
                    <a:pt x="77" y="25"/>
                    <a:pt x="84" y="34"/>
                    <a:pt x="76" y="47"/>
                  </a:cubicBezTo>
                  <a:cubicBezTo>
                    <a:pt x="69" y="59"/>
                    <a:pt x="58" y="59"/>
                    <a:pt x="37" y="47"/>
                  </a:cubicBezTo>
                  <a:cubicBezTo>
                    <a:pt x="16" y="34"/>
                    <a:pt x="0" y="2"/>
                    <a:pt x="0" y="2"/>
                  </a:cubicBezTo>
                  <a:cubicBezTo>
                    <a:pt x="0" y="2"/>
                    <a:pt x="35" y="0"/>
                    <a:pt x="56" y="13"/>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68" name="Freeform 67"/>
            <p:cNvSpPr>
              <a:spLocks/>
            </p:cNvSpPr>
            <p:nvPr/>
          </p:nvSpPr>
          <p:spPr bwMode="auto">
            <a:xfrm>
              <a:off x="16150196" y="3970868"/>
              <a:ext cx="325883" cy="232835"/>
            </a:xfrm>
            <a:custGeom>
              <a:avLst/>
              <a:gdLst>
                <a:gd name="T0" fmla="*/ 0 w 76"/>
                <a:gd name="T1" fmla="*/ 0 h 54"/>
                <a:gd name="T2" fmla="*/ 76 w 76"/>
                <a:gd name="T3" fmla="*/ 45 h 54"/>
                <a:gd name="T4" fmla="*/ 63 w 76"/>
                <a:gd name="T5" fmla="*/ 54 h 54"/>
                <a:gd name="T6" fmla="*/ 40 w 76"/>
                <a:gd name="T7" fmla="*/ 46 h 54"/>
                <a:gd name="T8" fmla="*/ 0 w 76"/>
                <a:gd name="T9" fmla="*/ 0 h 54"/>
              </a:gdLst>
              <a:ahLst/>
              <a:cxnLst>
                <a:cxn ang="0">
                  <a:pos x="T0" y="T1"/>
                </a:cxn>
                <a:cxn ang="0">
                  <a:pos x="T2" y="T3"/>
                </a:cxn>
                <a:cxn ang="0">
                  <a:pos x="T4" y="T5"/>
                </a:cxn>
                <a:cxn ang="0">
                  <a:pos x="T6" y="T7"/>
                </a:cxn>
                <a:cxn ang="0">
                  <a:pos x="T8" y="T9"/>
                </a:cxn>
              </a:cxnLst>
              <a:rect l="0" t="0" r="r" b="b"/>
              <a:pathLst>
                <a:path w="76" h="54">
                  <a:moveTo>
                    <a:pt x="0" y="0"/>
                  </a:moveTo>
                  <a:cubicBezTo>
                    <a:pt x="76" y="45"/>
                    <a:pt x="76" y="45"/>
                    <a:pt x="76" y="45"/>
                  </a:cubicBezTo>
                  <a:cubicBezTo>
                    <a:pt x="76" y="45"/>
                    <a:pt x="73" y="53"/>
                    <a:pt x="63" y="54"/>
                  </a:cubicBezTo>
                  <a:cubicBezTo>
                    <a:pt x="58" y="54"/>
                    <a:pt x="50" y="52"/>
                    <a:pt x="40" y="46"/>
                  </a:cubicBezTo>
                  <a:cubicBezTo>
                    <a:pt x="15" y="33"/>
                    <a:pt x="0" y="0"/>
                    <a:pt x="0" y="0"/>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69" name="Freeform 68"/>
            <p:cNvSpPr>
              <a:spLocks/>
            </p:cNvSpPr>
            <p:nvPr/>
          </p:nvSpPr>
          <p:spPr bwMode="auto">
            <a:xfrm>
              <a:off x="17483350" y="5418667"/>
              <a:ext cx="715248" cy="389467"/>
            </a:xfrm>
            <a:custGeom>
              <a:avLst/>
              <a:gdLst>
                <a:gd name="T0" fmla="*/ 10 w 168"/>
                <a:gd name="T1" fmla="*/ 30 h 92"/>
                <a:gd name="T2" fmla="*/ 145 w 168"/>
                <a:gd name="T3" fmla="*/ 89 h 92"/>
                <a:gd name="T4" fmla="*/ 164 w 168"/>
                <a:gd name="T5" fmla="*/ 82 h 92"/>
                <a:gd name="T6" fmla="*/ 157 w 168"/>
                <a:gd name="T7" fmla="*/ 62 h 92"/>
                <a:gd name="T8" fmla="*/ 22 w 168"/>
                <a:gd name="T9" fmla="*/ 3 h 92"/>
                <a:gd name="T10" fmla="*/ 3 w 168"/>
                <a:gd name="T11" fmla="*/ 10 h 92"/>
                <a:gd name="T12" fmla="*/ 10 w 168"/>
                <a:gd name="T13" fmla="*/ 30 h 92"/>
              </a:gdLst>
              <a:ahLst/>
              <a:cxnLst>
                <a:cxn ang="0">
                  <a:pos x="T0" y="T1"/>
                </a:cxn>
                <a:cxn ang="0">
                  <a:pos x="T2" y="T3"/>
                </a:cxn>
                <a:cxn ang="0">
                  <a:pos x="T4" y="T5"/>
                </a:cxn>
                <a:cxn ang="0">
                  <a:pos x="T6" y="T7"/>
                </a:cxn>
                <a:cxn ang="0">
                  <a:pos x="T8" y="T9"/>
                </a:cxn>
                <a:cxn ang="0">
                  <a:pos x="T10" y="T11"/>
                </a:cxn>
                <a:cxn ang="0">
                  <a:pos x="T12" y="T13"/>
                </a:cxn>
              </a:cxnLst>
              <a:rect l="0" t="0" r="r" b="b"/>
              <a:pathLst>
                <a:path w="168" h="92">
                  <a:moveTo>
                    <a:pt x="10" y="30"/>
                  </a:moveTo>
                  <a:cubicBezTo>
                    <a:pt x="145" y="89"/>
                    <a:pt x="145" y="89"/>
                    <a:pt x="145" y="89"/>
                  </a:cubicBezTo>
                  <a:cubicBezTo>
                    <a:pt x="152" y="92"/>
                    <a:pt x="161" y="89"/>
                    <a:pt x="164" y="82"/>
                  </a:cubicBezTo>
                  <a:cubicBezTo>
                    <a:pt x="168" y="74"/>
                    <a:pt x="164" y="66"/>
                    <a:pt x="157" y="62"/>
                  </a:cubicBezTo>
                  <a:cubicBezTo>
                    <a:pt x="22" y="3"/>
                    <a:pt x="22" y="3"/>
                    <a:pt x="22" y="3"/>
                  </a:cubicBezTo>
                  <a:cubicBezTo>
                    <a:pt x="15" y="0"/>
                    <a:pt x="6" y="3"/>
                    <a:pt x="3" y="10"/>
                  </a:cubicBezTo>
                  <a:cubicBezTo>
                    <a:pt x="0" y="18"/>
                    <a:pt x="3" y="26"/>
                    <a:pt x="10" y="30"/>
                  </a:cubicBezTo>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70" name="Freeform 69"/>
            <p:cNvSpPr>
              <a:spLocks/>
            </p:cNvSpPr>
            <p:nvPr/>
          </p:nvSpPr>
          <p:spPr bwMode="auto">
            <a:xfrm>
              <a:off x="15765066" y="5786968"/>
              <a:ext cx="905697" cy="846667"/>
            </a:xfrm>
            <a:custGeom>
              <a:avLst/>
              <a:gdLst>
                <a:gd name="T0" fmla="*/ 206 w 213"/>
                <a:gd name="T1" fmla="*/ 172 h 199"/>
                <a:gd name="T2" fmla="*/ 26 w 213"/>
                <a:gd name="T3" fmla="*/ 5 h 199"/>
                <a:gd name="T4" fmla="*/ 5 w 213"/>
                <a:gd name="T5" fmla="*/ 6 h 199"/>
                <a:gd name="T6" fmla="*/ 6 w 213"/>
                <a:gd name="T7" fmla="*/ 27 h 199"/>
                <a:gd name="T8" fmla="*/ 186 w 213"/>
                <a:gd name="T9" fmla="*/ 193 h 199"/>
                <a:gd name="T10" fmla="*/ 207 w 213"/>
                <a:gd name="T11" fmla="*/ 193 h 199"/>
                <a:gd name="T12" fmla="*/ 206 w 213"/>
                <a:gd name="T13" fmla="*/ 172 h 199"/>
              </a:gdLst>
              <a:ahLst/>
              <a:cxnLst>
                <a:cxn ang="0">
                  <a:pos x="T0" y="T1"/>
                </a:cxn>
                <a:cxn ang="0">
                  <a:pos x="T2" y="T3"/>
                </a:cxn>
                <a:cxn ang="0">
                  <a:pos x="T4" y="T5"/>
                </a:cxn>
                <a:cxn ang="0">
                  <a:pos x="T6" y="T7"/>
                </a:cxn>
                <a:cxn ang="0">
                  <a:pos x="T8" y="T9"/>
                </a:cxn>
                <a:cxn ang="0">
                  <a:pos x="T10" y="T11"/>
                </a:cxn>
                <a:cxn ang="0">
                  <a:pos x="T12" y="T13"/>
                </a:cxn>
              </a:cxnLst>
              <a:rect l="0" t="0" r="r" b="b"/>
              <a:pathLst>
                <a:path w="213" h="199">
                  <a:moveTo>
                    <a:pt x="206" y="172"/>
                  </a:moveTo>
                  <a:cubicBezTo>
                    <a:pt x="26" y="5"/>
                    <a:pt x="26" y="5"/>
                    <a:pt x="26" y="5"/>
                  </a:cubicBezTo>
                  <a:cubicBezTo>
                    <a:pt x="20" y="0"/>
                    <a:pt x="11" y="0"/>
                    <a:pt x="5" y="6"/>
                  </a:cubicBezTo>
                  <a:cubicBezTo>
                    <a:pt x="0" y="12"/>
                    <a:pt x="0" y="21"/>
                    <a:pt x="6" y="27"/>
                  </a:cubicBezTo>
                  <a:cubicBezTo>
                    <a:pt x="186" y="193"/>
                    <a:pt x="186" y="193"/>
                    <a:pt x="186" y="193"/>
                  </a:cubicBezTo>
                  <a:cubicBezTo>
                    <a:pt x="192" y="199"/>
                    <a:pt x="202" y="199"/>
                    <a:pt x="207" y="193"/>
                  </a:cubicBezTo>
                  <a:cubicBezTo>
                    <a:pt x="213" y="187"/>
                    <a:pt x="212" y="177"/>
                    <a:pt x="206" y="172"/>
                  </a:cubicBezTo>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71" name="Freeform 70"/>
            <p:cNvSpPr>
              <a:spLocks/>
            </p:cNvSpPr>
            <p:nvPr/>
          </p:nvSpPr>
          <p:spPr bwMode="auto">
            <a:xfrm>
              <a:off x="16412594" y="7890933"/>
              <a:ext cx="376670" cy="88901"/>
            </a:xfrm>
            <a:custGeom>
              <a:avLst/>
              <a:gdLst>
                <a:gd name="T0" fmla="*/ 0 w 89"/>
                <a:gd name="T1" fmla="*/ 13 h 21"/>
                <a:gd name="T2" fmla="*/ 7 w 89"/>
                <a:gd name="T3" fmla="*/ 9 h 21"/>
                <a:gd name="T4" fmla="*/ 14 w 89"/>
                <a:gd name="T5" fmla="*/ 6 h 21"/>
                <a:gd name="T6" fmla="*/ 21 w 89"/>
                <a:gd name="T7" fmla="*/ 4 h 21"/>
                <a:gd name="T8" fmla="*/ 28 w 89"/>
                <a:gd name="T9" fmla="*/ 1 h 21"/>
                <a:gd name="T10" fmla="*/ 32 w 89"/>
                <a:gd name="T11" fmla="*/ 0 h 21"/>
                <a:gd name="T12" fmla="*/ 35 w 89"/>
                <a:gd name="T13" fmla="*/ 5 h 21"/>
                <a:gd name="T14" fmla="*/ 36 w 89"/>
                <a:gd name="T15" fmla="*/ 7 h 21"/>
                <a:gd name="T16" fmla="*/ 37 w 89"/>
                <a:gd name="T17" fmla="*/ 8 h 21"/>
                <a:gd name="T18" fmla="*/ 40 w 89"/>
                <a:gd name="T19" fmla="*/ 11 h 21"/>
                <a:gd name="T20" fmla="*/ 42 w 89"/>
                <a:gd name="T21" fmla="*/ 12 h 21"/>
                <a:gd name="T22" fmla="*/ 43 w 89"/>
                <a:gd name="T23" fmla="*/ 13 h 21"/>
                <a:gd name="T24" fmla="*/ 44 w 89"/>
                <a:gd name="T25" fmla="*/ 13 h 21"/>
                <a:gd name="T26" fmla="*/ 45 w 89"/>
                <a:gd name="T27" fmla="*/ 13 h 21"/>
                <a:gd name="T28" fmla="*/ 46 w 89"/>
                <a:gd name="T29" fmla="*/ 12 h 21"/>
                <a:gd name="T30" fmla="*/ 48 w 89"/>
                <a:gd name="T31" fmla="*/ 11 h 21"/>
                <a:gd name="T32" fmla="*/ 49 w 89"/>
                <a:gd name="T33" fmla="*/ 10 h 21"/>
                <a:gd name="T34" fmla="*/ 51 w 89"/>
                <a:gd name="T35" fmla="*/ 9 h 21"/>
                <a:gd name="T36" fmla="*/ 51 w 89"/>
                <a:gd name="T37" fmla="*/ 9 h 21"/>
                <a:gd name="T38" fmla="*/ 51 w 89"/>
                <a:gd name="T39" fmla="*/ 9 h 21"/>
                <a:gd name="T40" fmla="*/ 51 w 89"/>
                <a:gd name="T41" fmla="*/ 9 h 21"/>
                <a:gd name="T42" fmla="*/ 51 w 89"/>
                <a:gd name="T43" fmla="*/ 9 h 21"/>
                <a:gd name="T44" fmla="*/ 51 w 89"/>
                <a:gd name="T45" fmla="*/ 9 h 21"/>
                <a:gd name="T46" fmla="*/ 51 w 89"/>
                <a:gd name="T47" fmla="*/ 9 h 21"/>
                <a:gd name="T48" fmla="*/ 51 w 89"/>
                <a:gd name="T49" fmla="*/ 9 h 21"/>
                <a:gd name="T50" fmla="*/ 51 w 89"/>
                <a:gd name="T51" fmla="*/ 9 h 21"/>
                <a:gd name="T52" fmla="*/ 52 w 89"/>
                <a:gd name="T53" fmla="*/ 8 h 21"/>
                <a:gd name="T54" fmla="*/ 53 w 89"/>
                <a:gd name="T55" fmla="*/ 6 h 21"/>
                <a:gd name="T56" fmla="*/ 54 w 89"/>
                <a:gd name="T57" fmla="*/ 5 h 21"/>
                <a:gd name="T58" fmla="*/ 57 w 89"/>
                <a:gd name="T59" fmla="*/ 1 h 21"/>
                <a:gd name="T60" fmla="*/ 61 w 89"/>
                <a:gd name="T61" fmla="*/ 1 h 21"/>
                <a:gd name="T62" fmla="*/ 68 w 89"/>
                <a:gd name="T63" fmla="*/ 3 h 21"/>
                <a:gd name="T64" fmla="*/ 75 w 89"/>
                <a:gd name="T65" fmla="*/ 6 h 21"/>
                <a:gd name="T66" fmla="*/ 82 w 89"/>
                <a:gd name="T67" fmla="*/ 8 h 21"/>
                <a:gd name="T68" fmla="*/ 89 w 89"/>
                <a:gd name="T69" fmla="*/ 11 h 21"/>
                <a:gd name="T70" fmla="*/ 89 w 89"/>
                <a:gd name="T71" fmla="*/ 12 h 21"/>
                <a:gd name="T72" fmla="*/ 60 w 89"/>
                <a:gd name="T73" fmla="*/ 8 h 21"/>
                <a:gd name="T74" fmla="*/ 60 w 89"/>
                <a:gd name="T75" fmla="*/ 8 h 21"/>
                <a:gd name="T76" fmla="*/ 59 w 89"/>
                <a:gd name="T77" fmla="*/ 10 h 21"/>
                <a:gd name="T78" fmla="*/ 58 w 89"/>
                <a:gd name="T79" fmla="*/ 12 h 21"/>
                <a:gd name="T80" fmla="*/ 56 w 89"/>
                <a:gd name="T81" fmla="*/ 14 h 21"/>
                <a:gd name="T82" fmla="*/ 54 w 89"/>
                <a:gd name="T83" fmla="*/ 16 h 21"/>
                <a:gd name="T84" fmla="*/ 52 w 89"/>
                <a:gd name="T85" fmla="*/ 18 h 21"/>
                <a:gd name="T86" fmla="*/ 50 w 89"/>
                <a:gd name="T87" fmla="*/ 19 h 21"/>
                <a:gd name="T88" fmla="*/ 47 w 89"/>
                <a:gd name="T89" fmla="*/ 20 h 21"/>
                <a:gd name="T90" fmla="*/ 44 w 89"/>
                <a:gd name="T91" fmla="*/ 21 h 21"/>
                <a:gd name="T92" fmla="*/ 42 w 89"/>
                <a:gd name="T93" fmla="*/ 20 h 21"/>
                <a:gd name="T94" fmla="*/ 39 w 89"/>
                <a:gd name="T95" fmla="*/ 20 h 21"/>
                <a:gd name="T96" fmla="*/ 34 w 89"/>
                <a:gd name="T97" fmla="*/ 16 h 21"/>
                <a:gd name="T98" fmla="*/ 28 w 89"/>
                <a:gd name="T99" fmla="*/ 8 h 21"/>
                <a:gd name="T100" fmla="*/ 29 w 89"/>
                <a:gd name="T101" fmla="*/ 8 h 21"/>
                <a:gd name="T102" fmla="*/ 0 w 89"/>
                <a:gd name="T103" fmla="*/ 14 h 21"/>
                <a:gd name="T104" fmla="*/ 0 w 89"/>
                <a:gd name="T105"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21">
                  <a:moveTo>
                    <a:pt x="0" y="13"/>
                  </a:moveTo>
                  <a:cubicBezTo>
                    <a:pt x="2" y="12"/>
                    <a:pt x="5" y="10"/>
                    <a:pt x="7" y="9"/>
                  </a:cubicBezTo>
                  <a:cubicBezTo>
                    <a:pt x="9" y="8"/>
                    <a:pt x="12" y="7"/>
                    <a:pt x="14" y="6"/>
                  </a:cubicBezTo>
                  <a:cubicBezTo>
                    <a:pt x="16" y="6"/>
                    <a:pt x="18" y="4"/>
                    <a:pt x="21" y="4"/>
                  </a:cubicBezTo>
                  <a:cubicBezTo>
                    <a:pt x="23" y="3"/>
                    <a:pt x="25" y="2"/>
                    <a:pt x="28" y="1"/>
                  </a:cubicBezTo>
                  <a:cubicBezTo>
                    <a:pt x="32" y="0"/>
                    <a:pt x="32" y="0"/>
                    <a:pt x="32" y="0"/>
                  </a:cubicBezTo>
                  <a:cubicBezTo>
                    <a:pt x="35" y="5"/>
                    <a:pt x="35" y="5"/>
                    <a:pt x="35" y="5"/>
                  </a:cubicBezTo>
                  <a:cubicBezTo>
                    <a:pt x="36" y="7"/>
                    <a:pt x="36" y="7"/>
                    <a:pt x="36" y="7"/>
                  </a:cubicBezTo>
                  <a:cubicBezTo>
                    <a:pt x="36" y="7"/>
                    <a:pt x="37" y="8"/>
                    <a:pt x="37" y="8"/>
                  </a:cubicBezTo>
                  <a:cubicBezTo>
                    <a:pt x="38" y="9"/>
                    <a:pt x="39" y="10"/>
                    <a:pt x="40" y="11"/>
                  </a:cubicBezTo>
                  <a:cubicBezTo>
                    <a:pt x="40" y="12"/>
                    <a:pt x="41" y="12"/>
                    <a:pt x="42" y="12"/>
                  </a:cubicBezTo>
                  <a:cubicBezTo>
                    <a:pt x="43" y="13"/>
                    <a:pt x="43" y="13"/>
                    <a:pt x="43" y="13"/>
                  </a:cubicBezTo>
                  <a:cubicBezTo>
                    <a:pt x="44" y="13"/>
                    <a:pt x="44" y="13"/>
                    <a:pt x="44" y="13"/>
                  </a:cubicBezTo>
                  <a:cubicBezTo>
                    <a:pt x="44" y="13"/>
                    <a:pt x="45" y="12"/>
                    <a:pt x="45" y="13"/>
                  </a:cubicBezTo>
                  <a:cubicBezTo>
                    <a:pt x="45" y="12"/>
                    <a:pt x="46" y="12"/>
                    <a:pt x="46" y="12"/>
                  </a:cubicBezTo>
                  <a:cubicBezTo>
                    <a:pt x="47" y="12"/>
                    <a:pt x="47" y="12"/>
                    <a:pt x="48" y="11"/>
                  </a:cubicBezTo>
                  <a:cubicBezTo>
                    <a:pt x="48" y="11"/>
                    <a:pt x="49" y="11"/>
                    <a:pt x="49" y="10"/>
                  </a:cubicBezTo>
                  <a:cubicBezTo>
                    <a:pt x="50" y="10"/>
                    <a:pt x="50" y="9"/>
                    <a:pt x="51" y="9"/>
                  </a:cubicBezTo>
                  <a:cubicBezTo>
                    <a:pt x="51" y="9"/>
                    <a:pt x="51" y="9"/>
                    <a:pt x="51" y="9"/>
                  </a:cubicBezTo>
                  <a:cubicBezTo>
                    <a:pt x="51" y="9"/>
                    <a:pt x="51" y="9"/>
                    <a:pt x="51" y="9"/>
                  </a:cubicBezTo>
                  <a:cubicBezTo>
                    <a:pt x="51" y="9"/>
                    <a:pt x="51" y="9"/>
                    <a:pt x="51" y="9"/>
                  </a:cubicBezTo>
                  <a:cubicBezTo>
                    <a:pt x="51" y="9"/>
                    <a:pt x="51" y="9"/>
                    <a:pt x="51" y="9"/>
                  </a:cubicBezTo>
                  <a:cubicBezTo>
                    <a:pt x="51" y="9"/>
                    <a:pt x="51" y="9"/>
                    <a:pt x="51" y="9"/>
                  </a:cubicBezTo>
                  <a:cubicBezTo>
                    <a:pt x="52" y="8"/>
                    <a:pt x="51" y="9"/>
                    <a:pt x="51" y="9"/>
                  </a:cubicBezTo>
                  <a:cubicBezTo>
                    <a:pt x="51" y="9"/>
                    <a:pt x="51" y="9"/>
                    <a:pt x="51" y="9"/>
                  </a:cubicBezTo>
                  <a:cubicBezTo>
                    <a:pt x="51" y="9"/>
                    <a:pt x="51" y="9"/>
                    <a:pt x="51" y="9"/>
                  </a:cubicBezTo>
                  <a:cubicBezTo>
                    <a:pt x="52" y="8"/>
                    <a:pt x="52" y="8"/>
                    <a:pt x="52" y="8"/>
                  </a:cubicBezTo>
                  <a:cubicBezTo>
                    <a:pt x="53" y="7"/>
                    <a:pt x="53" y="7"/>
                    <a:pt x="53" y="6"/>
                  </a:cubicBezTo>
                  <a:cubicBezTo>
                    <a:pt x="54" y="6"/>
                    <a:pt x="54" y="5"/>
                    <a:pt x="54" y="5"/>
                  </a:cubicBezTo>
                  <a:cubicBezTo>
                    <a:pt x="57" y="1"/>
                    <a:pt x="57" y="1"/>
                    <a:pt x="57" y="1"/>
                  </a:cubicBezTo>
                  <a:cubicBezTo>
                    <a:pt x="61" y="1"/>
                    <a:pt x="61" y="1"/>
                    <a:pt x="61" y="1"/>
                  </a:cubicBezTo>
                  <a:cubicBezTo>
                    <a:pt x="63" y="2"/>
                    <a:pt x="65" y="3"/>
                    <a:pt x="68" y="3"/>
                  </a:cubicBezTo>
                  <a:cubicBezTo>
                    <a:pt x="70" y="4"/>
                    <a:pt x="73" y="5"/>
                    <a:pt x="75" y="6"/>
                  </a:cubicBezTo>
                  <a:cubicBezTo>
                    <a:pt x="77" y="6"/>
                    <a:pt x="80" y="7"/>
                    <a:pt x="82" y="8"/>
                  </a:cubicBezTo>
                  <a:cubicBezTo>
                    <a:pt x="84" y="9"/>
                    <a:pt x="87" y="10"/>
                    <a:pt x="89" y="11"/>
                  </a:cubicBezTo>
                  <a:cubicBezTo>
                    <a:pt x="89" y="12"/>
                    <a:pt x="89" y="12"/>
                    <a:pt x="89" y="12"/>
                  </a:cubicBezTo>
                  <a:cubicBezTo>
                    <a:pt x="60" y="8"/>
                    <a:pt x="60" y="8"/>
                    <a:pt x="60" y="8"/>
                  </a:cubicBezTo>
                  <a:cubicBezTo>
                    <a:pt x="60" y="8"/>
                    <a:pt x="60" y="8"/>
                    <a:pt x="60" y="8"/>
                  </a:cubicBezTo>
                  <a:cubicBezTo>
                    <a:pt x="59" y="10"/>
                    <a:pt x="59" y="10"/>
                    <a:pt x="59" y="10"/>
                  </a:cubicBezTo>
                  <a:cubicBezTo>
                    <a:pt x="59" y="11"/>
                    <a:pt x="58" y="12"/>
                    <a:pt x="58" y="12"/>
                  </a:cubicBezTo>
                  <a:cubicBezTo>
                    <a:pt x="57" y="13"/>
                    <a:pt x="57" y="14"/>
                    <a:pt x="56" y="14"/>
                  </a:cubicBezTo>
                  <a:cubicBezTo>
                    <a:pt x="54" y="16"/>
                    <a:pt x="54" y="16"/>
                    <a:pt x="54" y="16"/>
                  </a:cubicBezTo>
                  <a:cubicBezTo>
                    <a:pt x="53" y="17"/>
                    <a:pt x="53" y="17"/>
                    <a:pt x="52" y="18"/>
                  </a:cubicBezTo>
                  <a:cubicBezTo>
                    <a:pt x="51" y="18"/>
                    <a:pt x="50" y="19"/>
                    <a:pt x="50" y="19"/>
                  </a:cubicBezTo>
                  <a:cubicBezTo>
                    <a:pt x="49" y="19"/>
                    <a:pt x="48" y="20"/>
                    <a:pt x="47" y="20"/>
                  </a:cubicBezTo>
                  <a:cubicBezTo>
                    <a:pt x="46" y="20"/>
                    <a:pt x="45" y="21"/>
                    <a:pt x="44" y="21"/>
                  </a:cubicBezTo>
                  <a:cubicBezTo>
                    <a:pt x="43" y="21"/>
                    <a:pt x="42" y="21"/>
                    <a:pt x="42" y="20"/>
                  </a:cubicBezTo>
                  <a:cubicBezTo>
                    <a:pt x="41" y="20"/>
                    <a:pt x="40" y="20"/>
                    <a:pt x="39" y="20"/>
                  </a:cubicBezTo>
                  <a:cubicBezTo>
                    <a:pt x="37" y="19"/>
                    <a:pt x="36" y="18"/>
                    <a:pt x="34" y="16"/>
                  </a:cubicBezTo>
                  <a:cubicBezTo>
                    <a:pt x="32" y="14"/>
                    <a:pt x="30" y="11"/>
                    <a:pt x="28" y="8"/>
                  </a:cubicBezTo>
                  <a:cubicBezTo>
                    <a:pt x="29" y="8"/>
                    <a:pt x="29" y="8"/>
                    <a:pt x="29" y="8"/>
                  </a:cubicBezTo>
                  <a:cubicBezTo>
                    <a:pt x="0" y="14"/>
                    <a:pt x="0" y="14"/>
                    <a:pt x="0" y="14"/>
                  </a:cubicBezTo>
                  <a:lnTo>
                    <a:pt x="0" y="13"/>
                  </a:lnTo>
                  <a:close/>
                </a:path>
              </a:pathLst>
            </a:custGeom>
            <a:solidFill>
              <a:srgbClr val="937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72" name="Freeform 71"/>
            <p:cNvSpPr>
              <a:spLocks/>
            </p:cNvSpPr>
            <p:nvPr/>
          </p:nvSpPr>
          <p:spPr bwMode="auto">
            <a:xfrm>
              <a:off x="14580039" y="9372600"/>
              <a:ext cx="5692352" cy="2578101"/>
            </a:xfrm>
            <a:custGeom>
              <a:avLst/>
              <a:gdLst>
                <a:gd name="T0" fmla="*/ 0 w 1337"/>
                <a:gd name="T1" fmla="*/ 228 h 605"/>
                <a:gd name="T2" fmla="*/ 425 w 1337"/>
                <a:gd name="T3" fmla="*/ 573 h 605"/>
                <a:gd name="T4" fmla="*/ 1193 w 1337"/>
                <a:gd name="T5" fmla="*/ 386 h 605"/>
                <a:gd name="T6" fmla="*/ 648 w 1337"/>
                <a:gd name="T7" fmla="*/ 0 h 605"/>
              </a:gdLst>
              <a:ahLst/>
              <a:cxnLst>
                <a:cxn ang="0">
                  <a:pos x="T0" y="T1"/>
                </a:cxn>
                <a:cxn ang="0">
                  <a:pos x="T2" y="T3"/>
                </a:cxn>
                <a:cxn ang="0">
                  <a:pos x="T4" y="T5"/>
                </a:cxn>
                <a:cxn ang="0">
                  <a:pos x="T6" y="T7"/>
                </a:cxn>
              </a:cxnLst>
              <a:rect l="0" t="0" r="r" b="b"/>
              <a:pathLst>
                <a:path w="1337" h="605">
                  <a:moveTo>
                    <a:pt x="0" y="228"/>
                  </a:moveTo>
                  <a:cubicBezTo>
                    <a:pt x="0" y="228"/>
                    <a:pt x="389" y="562"/>
                    <a:pt x="425" y="573"/>
                  </a:cubicBezTo>
                  <a:cubicBezTo>
                    <a:pt x="525" y="605"/>
                    <a:pt x="1049" y="378"/>
                    <a:pt x="1193" y="386"/>
                  </a:cubicBezTo>
                  <a:cubicBezTo>
                    <a:pt x="1337" y="393"/>
                    <a:pt x="648" y="0"/>
                    <a:pt x="648" y="0"/>
                  </a:cubicBezTo>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73" name="Freeform 72"/>
            <p:cNvSpPr>
              <a:spLocks/>
            </p:cNvSpPr>
            <p:nvPr/>
          </p:nvSpPr>
          <p:spPr bwMode="auto">
            <a:xfrm>
              <a:off x="17187095" y="8652935"/>
              <a:ext cx="3038742" cy="2429933"/>
            </a:xfrm>
            <a:custGeom>
              <a:avLst/>
              <a:gdLst>
                <a:gd name="T0" fmla="*/ 411 w 714"/>
                <a:gd name="T1" fmla="*/ 570 h 570"/>
                <a:gd name="T2" fmla="*/ 109 w 714"/>
                <a:gd name="T3" fmla="*/ 360 h 570"/>
                <a:gd name="T4" fmla="*/ 0 w 714"/>
                <a:gd name="T5" fmla="*/ 155 h 570"/>
                <a:gd name="T6" fmla="*/ 414 w 714"/>
                <a:gd name="T7" fmla="*/ 0 h 570"/>
                <a:gd name="T8" fmla="*/ 714 w 714"/>
                <a:gd name="T9" fmla="*/ 190 h 570"/>
                <a:gd name="T10" fmla="*/ 714 w 714"/>
                <a:gd name="T11" fmla="*/ 360 h 570"/>
                <a:gd name="T12" fmla="*/ 411 w 714"/>
                <a:gd name="T13" fmla="*/ 570 h 570"/>
              </a:gdLst>
              <a:ahLst/>
              <a:cxnLst>
                <a:cxn ang="0">
                  <a:pos x="T0" y="T1"/>
                </a:cxn>
                <a:cxn ang="0">
                  <a:pos x="T2" y="T3"/>
                </a:cxn>
                <a:cxn ang="0">
                  <a:pos x="T4" y="T5"/>
                </a:cxn>
                <a:cxn ang="0">
                  <a:pos x="T6" y="T7"/>
                </a:cxn>
                <a:cxn ang="0">
                  <a:pos x="T8" y="T9"/>
                </a:cxn>
                <a:cxn ang="0">
                  <a:pos x="T10" y="T11"/>
                </a:cxn>
                <a:cxn ang="0">
                  <a:pos x="T12" y="T13"/>
                </a:cxn>
              </a:cxnLst>
              <a:rect l="0" t="0" r="r" b="b"/>
              <a:pathLst>
                <a:path w="714" h="570">
                  <a:moveTo>
                    <a:pt x="411" y="570"/>
                  </a:moveTo>
                  <a:cubicBezTo>
                    <a:pt x="244" y="570"/>
                    <a:pt x="109" y="476"/>
                    <a:pt x="109" y="360"/>
                  </a:cubicBezTo>
                  <a:cubicBezTo>
                    <a:pt x="0" y="155"/>
                    <a:pt x="0" y="155"/>
                    <a:pt x="0" y="155"/>
                  </a:cubicBezTo>
                  <a:cubicBezTo>
                    <a:pt x="192" y="117"/>
                    <a:pt x="176" y="0"/>
                    <a:pt x="414" y="0"/>
                  </a:cubicBezTo>
                  <a:cubicBezTo>
                    <a:pt x="581" y="0"/>
                    <a:pt x="714" y="73"/>
                    <a:pt x="714" y="190"/>
                  </a:cubicBezTo>
                  <a:cubicBezTo>
                    <a:pt x="714" y="360"/>
                    <a:pt x="714" y="360"/>
                    <a:pt x="714" y="360"/>
                  </a:cubicBezTo>
                  <a:cubicBezTo>
                    <a:pt x="714" y="476"/>
                    <a:pt x="578" y="570"/>
                    <a:pt x="411" y="570"/>
                  </a:cubicBezTo>
                  <a:close/>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74" name="Freeform 73"/>
            <p:cNvSpPr>
              <a:spLocks/>
            </p:cNvSpPr>
            <p:nvPr/>
          </p:nvSpPr>
          <p:spPr bwMode="auto">
            <a:xfrm>
              <a:off x="18935003" y="8839201"/>
              <a:ext cx="6236328" cy="3005667"/>
            </a:xfrm>
            <a:custGeom>
              <a:avLst/>
              <a:gdLst>
                <a:gd name="T0" fmla="*/ 1118 w 1118"/>
                <a:gd name="T1" fmla="*/ 202 h 706"/>
                <a:gd name="T2" fmla="*/ 383 w 1118"/>
                <a:gd name="T3" fmla="*/ 52 h 706"/>
                <a:gd name="T4" fmla="*/ 201 w 1118"/>
                <a:gd name="T5" fmla="*/ 0 h 706"/>
                <a:gd name="T6" fmla="*/ 0 w 1118"/>
                <a:gd name="T7" fmla="*/ 527 h 706"/>
                <a:gd name="T8" fmla="*/ 490 w 1118"/>
                <a:gd name="T9" fmla="*/ 527 h 706"/>
                <a:gd name="T10" fmla="*/ 1118 w 1118"/>
                <a:gd name="T11" fmla="*/ 706 h 706"/>
                <a:gd name="T12" fmla="*/ 1118 w 1118"/>
                <a:gd name="T13" fmla="*/ 202 h 706"/>
              </a:gdLst>
              <a:ahLst/>
              <a:cxnLst>
                <a:cxn ang="0">
                  <a:pos x="T0" y="T1"/>
                </a:cxn>
                <a:cxn ang="0">
                  <a:pos x="T2" y="T3"/>
                </a:cxn>
                <a:cxn ang="0">
                  <a:pos x="T4" y="T5"/>
                </a:cxn>
                <a:cxn ang="0">
                  <a:pos x="T6" y="T7"/>
                </a:cxn>
                <a:cxn ang="0">
                  <a:pos x="T8" y="T9"/>
                </a:cxn>
                <a:cxn ang="0">
                  <a:pos x="T10" y="T11"/>
                </a:cxn>
                <a:cxn ang="0">
                  <a:pos x="T12" y="T13"/>
                </a:cxn>
              </a:cxnLst>
              <a:rect l="0" t="0" r="r" b="b"/>
              <a:pathLst>
                <a:path w="1118" h="706">
                  <a:moveTo>
                    <a:pt x="1118" y="202"/>
                  </a:moveTo>
                  <a:cubicBezTo>
                    <a:pt x="887" y="155"/>
                    <a:pt x="518" y="80"/>
                    <a:pt x="383" y="52"/>
                  </a:cubicBezTo>
                  <a:cubicBezTo>
                    <a:pt x="352" y="45"/>
                    <a:pt x="201" y="0"/>
                    <a:pt x="201" y="0"/>
                  </a:cubicBezTo>
                  <a:cubicBezTo>
                    <a:pt x="0" y="527"/>
                    <a:pt x="0" y="527"/>
                    <a:pt x="0" y="527"/>
                  </a:cubicBezTo>
                  <a:cubicBezTo>
                    <a:pt x="142" y="506"/>
                    <a:pt x="232" y="506"/>
                    <a:pt x="490" y="527"/>
                  </a:cubicBezTo>
                  <a:cubicBezTo>
                    <a:pt x="651" y="541"/>
                    <a:pt x="930" y="629"/>
                    <a:pt x="1118" y="706"/>
                  </a:cubicBezTo>
                  <a:lnTo>
                    <a:pt x="1118" y="202"/>
                  </a:lnTo>
                  <a:close/>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75" name="Freeform 74"/>
            <p:cNvSpPr>
              <a:spLocks/>
            </p:cNvSpPr>
            <p:nvPr/>
          </p:nvSpPr>
          <p:spPr bwMode="auto">
            <a:xfrm>
              <a:off x="14207604" y="9105903"/>
              <a:ext cx="3330767" cy="1011768"/>
            </a:xfrm>
            <a:custGeom>
              <a:avLst/>
              <a:gdLst>
                <a:gd name="T0" fmla="*/ 781 w 782"/>
                <a:gd name="T1" fmla="*/ 238 h 238"/>
                <a:gd name="T2" fmla="*/ 115 w 782"/>
                <a:gd name="T3" fmla="*/ 185 h 238"/>
                <a:gd name="T4" fmla="*/ 31 w 782"/>
                <a:gd name="T5" fmla="*/ 141 h 238"/>
                <a:gd name="T6" fmla="*/ 1 w 782"/>
                <a:gd name="T7" fmla="*/ 52 h 238"/>
                <a:gd name="T8" fmla="*/ 3 w 782"/>
                <a:gd name="T9" fmla="*/ 3 h 238"/>
                <a:gd name="T10" fmla="*/ 4 w 782"/>
                <a:gd name="T11" fmla="*/ 0 h 238"/>
                <a:gd name="T12" fmla="*/ 714 w 782"/>
                <a:gd name="T13" fmla="*/ 45 h 238"/>
                <a:gd name="T14" fmla="*/ 605 w 782"/>
                <a:gd name="T15" fmla="*/ 40 h 238"/>
                <a:gd name="T16" fmla="*/ 9 w 782"/>
                <a:gd name="T17" fmla="*/ 7 h 238"/>
                <a:gd name="T18" fmla="*/ 36 w 782"/>
                <a:gd name="T19" fmla="*/ 138 h 238"/>
                <a:gd name="T20" fmla="*/ 115 w 782"/>
                <a:gd name="T21" fmla="*/ 179 h 238"/>
                <a:gd name="T22" fmla="*/ 782 w 782"/>
                <a:gd name="T23" fmla="*/ 232 h 238"/>
                <a:gd name="T24" fmla="*/ 781 w 782"/>
                <a:gd name="T25"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2" h="238">
                  <a:moveTo>
                    <a:pt x="781" y="238"/>
                  </a:moveTo>
                  <a:cubicBezTo>
                    <a:pt x="115" y="185"/>
                    <a:pt x="115" y="185"/>
                    <a:pt x="115" y="185"/>
                  </a:cubicBezTo>
                  <a:cubicBezTo>
                    <a:pt x="78" y="181"/>
                    <a:pt x="50" y="167"/>
                    <a:pt x="31" y="141"/>
                  </a:cubicBezTo>
                  <a:cubicBezTo>
                    <a:pt x="9" y="113"/>
                    <a:pt x="3" y="77"/>
                    <a:pt x="1" y="52"/>
                  </a:cubicBezTo>
                  <a:cubicBezTo>
                    <a:pt x="0" y="24"/>
                    <a:pt x="3" y="4"/>
                    <a:pt x="3" y="3"/>
                  </a:cubicBezTo>
                  <a:cubicBezTo>
                    <a:pt x="4" y="0"/>
                    <a:pt x="4" y="0"/>
                    <a:pt x="4" y="0"/>
                  </a:cubicBezTo>
                  <a:cubicBezTo>
                    <a:pt x="714" y="45"/>
                    <a:pt x="714" y="45"/>
                    <a:pt x="714" y="45"/>
                  </a:cubicBezTo>
                  <a:cubicBezTo>
                    <a:pt x="605" y="40"/>
                    <a:pt x="605" y="40"/>
                    <a:pt x="605" y="40"/>
                  </a:cubicBezTo>
                  <a:cubicBezTo>
                    <a:pt x="9" y="7"/>
                    <a:pt x="9" y="7"/>
                    <a:pt x="9" y="7"/>
                  </a:cubicBezTo>
                  <a:cubicBezTo>
                    <a:pt x="7" y="21"/>
                    <a:pt x="0" y="92"/>
                    <a:pt x="36" y="138"/>
                  </a:cubicBezTo>
                  <a:cubicBezTo>
                    <a:pt x="54" y="161"/>
                    <a:pt x="81" y="175"/>
                    <a:pt x="115" y="179"/>
                  </a:cubicBezTo>
                  <a:cubicBezTo>
                    <a:pt x="782" y="232"/>
                    <a:pt x="782" y="232"/>
                    <a:pt x="782" y="232"/>
                  </a:cubicBezTo>
                  <a:lnTo>
                    <a:pt x="781" y="238"/>
                  </a:lnTo>
                  <a:close/>
                </a:path>
              </a:pathLst>
            </a:custGeom>
            <a:solidFill>
              <a:srgbClr val="D5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grpSp>
      <p:grpSp>
        <p:nvGrpSpPr>
          <p:cNvPr id="76" name="Group 75"/>
          <p:cNvGrpSpPr/>
          <p:nvPr/>
        </p:nvGrpSpPr>
        <p:grpSpPr>
          <a:xfrm>
            <a:off x="14298433" y="3880061"/>
            <a:ext cx="10508986" cy="7392590"/>
            <a:chOff x="12455459" y="3005667"/>
            <a:chExt cx="12715874" cy="8945034"/>
          </a:xfrm>
        </p:grpSpPr>
        <p:sp>
          <p:nvSpPr>
            <p:cNvPr id="77" name="Freeform 5"/>
            <p:cNvSpPr>
              <a:spLocks/>
            </p:cNvSpPr>
            <p:nvPr/>
          </p:nvSpPr>
          <p:spPr bwMode="auto">
            <a:xfrm>
              <a:off x="16035929" y="7023103"/>
              <a:ext cx="9135402" cy="3107267"/>
            </a:xfrm>
            <a:custGeom>
              <a:avLst/>
              <a:gdLst>
                <a:gd name="T0" fmla="*/ 1799 w 1799"/>
                <a:gd name="T1" fmla="*/ 300 h 730"/>
                <a:gd name="T2" fmla="*/ 901 w 1799"/>
                <a:gd name="T3" fmla="*/ 276 h 730"/>
                <a:gd name="T4" fmla="*/ 270 w 1799"/>
                <a:gd name="T5" fmla="*/ 0 h 730"/>
                <a:gd name="T6" fmla="*/ 0 w 1799"/>
                <a:gd name="T7" fmla="*/ 76 h 730"/>
                <a:gd name="T8" fmla="*/ 71 w 1799"/>
                <a:gd name="T9" fmla="*/ 214 h 730"/>
                <a:gd name="T10" fmla="*/ 620 w 1799"/>
                <a:gd name="T11" fmla="*/ 474 h 730"/>
                <a:gd name="T12" fmla="*/ 1799 w 1799"/>
                <a:gd name="T13" fmla="*/ 730 h 730"/>
                <a:gd name="T14" fmla="*/ 1799 w 1799"/>
                <a:gd name="T15" fmla="*/ 300 h 7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9" h="730">
                  <a:moveTo>
                    <a:pt x="1799" y="300"/>
                  </a:moveTo>
                  <a:cubicBezTo>
                    <a:pt x="1738" y="301"/>
                    <a:pt x="999" y="302"/>
                    <a:pt x="901" y="276"/>
                  </a:cubicBezTo>
                  <a:cubicBezTo>
                    <a:pt x="735" y="231"/>
                    <a:pt x="304" y="0"/>
                    <a:pt x="270" y="0"/>
                  </a:cubicBezTo>
                  <a:cubicBezTo>
                    <a:pt x="212" y="0"/>
                    <a:pt x="0" y="76"/>
                    <a:pt x="0" y="76"/>
                  </a:cubicBezTo>
                  <a:cubicBezTo>
                    <a:pt x="71" y="214"/>
                    <a:pt x="71" y="214"/>
                    <a:pt x="71" y="214"/>
                  </a:cubicBezTo>
                  <a:cubicBezTo>
                    <a:pt x="620" y="474"/>
                    <a:pt x="620" y="474"/>
                    <a:pt x="620" y="474"/>
                  </a:cubicBezTo>
                  <a:cubicBezTo>
                    <a:pt x="1799" y="730"/>
                    <a:pt x="1799" y="730"/>
                    <a:pt x="1799" y="730"/>
                  </a:cubicBezTo>
                  <a:cubicBezTo>
                    <a:pt x="1799" y="300"/>
                    <a:pt x="1799" y="300"/>
                    <a:pt x="1799" y="300"/>
                  </a:cubicBezTo>
                </a:path>
              </a:pathLst>
            </a:custGeom>
            <a:solidFill>
              <a:srgbClr val="EFC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78" name="Freeform 6"/>
            <p:cNvSpPr>
              <a:spLocks/>
            </p:cNvSpPr>
            <p:nvPr/>
          </p:nvSpPr>
          <p:spPr bwMode="auto">
            <a:xfrm>
              <a:off x="14740864" y="7027335"/>
              <a:ext cx="2679003" cy="1041400"/>
            </a:xfrm>
            <a:custGeom>
              <a:avLst/>
              <a:gdLst>
                <a:gd name="T0" fmla="*/ 621 w 629"/>
                <a:gd name="T1" fmla="*/ 74 h 245"/>
                <a:gd name="T2" fmla="*/ 560 w 629"/>
                <a:gd name="T3" fmla="*/ 146 h 245"/>
                <a:gd name="T4" fmla="*/ 97 w 629"/>
                <a:gd name="T5" fmla="*/ 237 h 245"/>
                <a:gd name="T6" fmla="*/ 8 w 629"/>
                <a:gd name="T7" fmla="*/ 177 h 245"/>
                <a:gd name="T8" fmla="*/ 68 w 629"/>
                <a:gd name="T9" fmla="*/ 88 h 245"/>
                <a:gd name="T10" fmla="*/ 551 w 629"/>
                <a:gd name="T11" fmla="*/ 1 h 245"/>
                <a:gd name="T12" fmla="*/ 621 w 629"/>
                <a:gd name="T13" fmla="*/ 74 h 245"/>
              </a:gdLst>
              <a:ahLst/>
              <a:cxnLst>
                <a:cxn ang="0">
                  <a:pos x="T0" y="T1"/>
                </a:cxn>
                <a:cxn ang="0">
                  <a:pos x="T2" y="T3"/>
                </a:cxn>
                <a:cxn ang="0">
                  <a:pos x="T4" y="T5"/>
                </a:cxn>
                <a:cxn ang="0">
                  <a:pos x="T6" y="T7"/>
                </a:cxn>
                <a:cxn ang="0">
                  <a:pos x="T8" y="T9"/>
                </a:cxn>
                <a:cxn ang="0">
                  <a:pos x="T10" y="T11"/>
                </a:cxn>
                <a:cxn ang="0">
                  <a:pos x="T12" y="T13"/>
                </a:cxn>
              </a:cxnLst>
              <a:rect l="0" t="0" r="r" b="b"/>
              <a:pathLst>
                <a:path w="629" h="245">
                  <a:moveTo>
                    <a:pt x="621" y="74"/>
                  </a:moveTo>
                  <a:cubicBezTo>
                    <a:pt x="629" y="115"/>
                    <a:pt x="601" y="138"/>
                    <a:pt x="560" y="146"/>
                  </a:cubicBezTo>
                  <a:cubicBezTo>
                    <a:pt x="97" y="237"/>
                    <a:pt x="97" y="237"/>
                    <a:pt x="97" y="237"/>
                  </a:cubicBezTo>
                  <a:cubicBezTo>
                    <a:pt x="56" y="245"/>
                    <a:pt x="16" y="218"/>
                    <a:pt x="8" y="177"/>
                  </a:cubicBezTo>
                  <a:cubicBezTo>
                    <a:pt x="0" y="136"/>
                    <a:pt x="27" y="96"/>
                    <a:pt x="68" y="88"/>
                  </a:cubicBezTo>
                  <a:cubicBezTo>
                    <a:pt x="551" y="1"/>
                    <a:pt x="551" y="1"/>
                    <a:pt x="551" y="1"/>
                  </a:cubicBezTo>
                  <a:cubicBezTo>
                    <a:pt x="583" y="0"/>
                    <a:pt x="613" y="33"/>
                    <a:pt x="621" y="74"/>
                  </a:cubicBezTo>
                </a:path>
              </a:pathLst>
            </a:custGeom>
            <a:solidFill>
              <a:srgbClr val="EFC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79" name="Freeform 7"/>
            <p:cNvSpPr>
              <a:spLocks/>
            </p:cNvSpPr>
            <p:nvPr/>
          </p:nvSpPr>
          <p:spPr bwMode="auto">
            <a:xfrm>
              <a:off x="13026811" y="7548035"/>
              <a:ext cx="3106457" cy="1917701"/>
            </a:xfrm>
            <a:custGeom>
              <a:avLst/>
              <a:gdLst>
                <a:gd name="T0" fmla="*/ 20 w 730"/>
                <a:gd name="T1" fmla="*/ 60 h 451"/>
                <a:gd name="T2" fmla="*/ 63 w 730"/>
                <a:gd name="T3" fmla="*/ 176 h 451"/>
                <a:gd name="T4" fmla="*/ 593 w 730"/>
                <a:gd name="T5" fmla="*/ 430 h 451"/>
                <a:gd name="T6" fmla="*/ 710 w 730"/>
                <a:gd name="T7" fmla="*/ 391 h 451"/>
                <a:gd name="T8" fmla="*/ 667 w 730"/>
                <a:gd name="T9" fmla="*/ 275 h 451"/>
                <a:gd name="T10" fmla="*/ 137 w 730"/>
                <a:gd name="T11" fmla="*/ 21 h 451"/>
                <a:gd name="T12" fmla="*/ 20 w 730"/>
                <a:gd name="T13" fmla="*/ 60 h 451"/>
              </a:gdLst>
              <a:ahLst/>
              <a:cxnLst>
                <a:cxn ang="0">
                  <a:pos x="T0" y="T1"/>
                </a:cxn>
                <a:cxn ang="0">
                  <a:pos x="T2" y="T3"/>
                </a:cxn>
                <a:cxn ang="0">
                  <a:pos x="T4" y="T5"/>
                </a:cxn>
                <a:cxn ang="0">
                  <a:pos x="T6" y="T7"/>
                </a:cxn>
                <a:cxn ang="0">
                  <a:pos x="T8" y="T9"/>
                </a:cxn>
                <a:cxn ang="0">
                  <a:pos x="T10" y="T11"/>
                </a:cxn>
                <a:cxn ang="0">
                  <a:pos x="T12" y="T13"/>
                </a:cxn>
              </a:cxnLst>
              <a:rect l="0" t="0" r="r" b="b"/>
              <a:pathLst>
                <a:path w="730" h="451">
                  <a:moveTo>
                    <a:pt x="20" y="60"/>
                  </a:moveTo>
                  <a:cubicBezTo>
                    <a:pt x="0" y="103"/>
                    <a:pt x="19" y="155"/>
                    <a:pt x="63" y="176"/>
                  </a:cubicBezTo>
                  <a:cubicBezTo>
                    <a:pt x="593" y="430"/>
                    <a:pt x="593" y="430"/>
                    <a:pt x="593" y="430"/>
                  </a:cubicBezTo>
                  <a:cubicBezTo>
                    <a:pt x="637" y="451"/>
                    <a:pt x="689" y="433"/>
                    <a:pt x="710" y="391"/>
                  </a:cubicBezTo>
                  <a:cubicBezTo>
                    <a:pt x="730" y="348"/>
                    <a:pt x="711" y="296"/>
                    <a:pt x="667" y="275"/>
                  </a:cubicBezTo>
                  <a:cubicBezTo>
                    <a:pt x="137" y="21"/>
                    <a:pt x="137" y="21"/>
                    <a:pt x="137" y="21"/>
                  </a:cubicBezTo>
                  <a:cubicBezTo>
                    <a:pt x="93" y="0"/>
                    <a:pt x="40" y="18"/>
                    <a:pt x="20" y="60"/>
                  </a:cubicBezTo>
                </a:path>
              </a:pathLst>
            </a:custGeom>
            <a:solidFill>
              <a:srgbClr val="EFC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80" name="Freeform 8"/>
            <p:cNvSpPr>
              <a:spLocks/>
            </p:cNvSpPr>
            <p:nvPr/>
          </p:nvSpPr>
          <p:spPr bwMode="auto">
            <a:xfrm>
              <a:off x="13521983" y="7133168"/>
              <a:ext cx="3110691" cy="1917701"/>
            </a:xfrm>
            <a:custGeom>
              <a:avLst/>
              <a:gdLst>
                <a:gd name="T0" fmla="*/ 21 w 731"/>
                <a:gd name="T1" fmla="*/ 60 h 450"/>
                <a:gd name="T2" fmla="*/ 63 w 731"/>
                <a:gd name="T3" fmla="*/ 175 h 450"/>
                <a:gd name="T4" fmla="*/ 594 w 731"/>
                <a:gd name="T5" fmla="*/ 429 h 450"/>
                <a:gd name="T6" fmla="*/ 710 w 731"/>
                <a:gd name="T7" fmla="*/ 390 h 450"/>
                <a:gd name="T8" fmla="*/ 668 w 731"/>
                <a:gd name="T9" fmla="*/ 275 h 450"/>
                <a:gd name="T10" fmla="*/ 137 w 731"/>
                <a:gd name="T11" fmla="*/ 21 h 450"/>
                <a:gd name="T12" fmla="*/ 21 w 731"/>
                <a:gd name="T13" fmla="*/ 60 h 450"/>
              </a:gdLst>
              <a:ahLst/>
              <a:cxnLst>
                <a:cxn ang="0">
                  <a:pos x="T0" y="T1"/>
                </a:cxn>
                <a:cxn ang="0">
                  <a:pos x="T2" y="T3"/>
                </a:cxn>
                <a:cxn ang="0">
                  <a:pos x="T4" y="T5"/>
                </a:cxn>
                <a:cxn ang="0">
                  <a:pos x="T6" y="T7"/>
                </a:cxn>
                <a:cxn ang="0">
                  <a:pos x="T8" y="T9"/>
                </a:cxn>
                <a:cxn ang="0">
                  <a:pos x="T10" y="T11"/>
                </a:cxn>
                <a:cxn ang="0">
                  <a:pos x="T12" y="T13"/>
                </a:cxn>
              </a:cxnLst>
              <a:rect l="0" t="0" r="r" b="b"/>
              <a:pathLst>
                <a:path w="731" h="450">
                  <a:moveTo>
                    <a:pt x="21" y="60"/>
                  </a:moveTo>
                  <a:cubicBezTo>
                    <a:pt x="0" y="103"/>
                    <a:pt x="19" y="154"/>
                    <a:pt x="63" y="175"/>
                  </a:cubicBezTo>
                  <a:cubicBezTo>
                    <a:pt x="594" y="429"/>
                    <a:pt x="594" y="429"/>
                    <a:pt x="594" y="429"/>
                  </a:cubicBezTo>
                  <a:cubicBezTo>
                    <a:pt x="638" y="450"/>
                    <a:pt x="690" y="433"/>
                    <a:pt x="710" y="390"/>
                  </a:cubicBezTo>
                  <a:cubicBezTo>
                    <a:pt x="731" y="348"/>
                    <a:pt x="712" y="296"/>
                    <a:pt x="668" y="275"/>
                  </a:cubicBezTo>
                  <a:cubicBezTo>
                    <a:pt x="137" y="21"/>
                    <a:pt x="137" y="21"/>
                    <a:pt x="137" y="21"/>
                  </a:cubicBezTo>
                  <a:cubicBezTo>
                    <a:pt x="93" y="0"/>
                    <a:pt x="41" y="17"/>
                    <a:pt x="21" y="60"/>
                  </a:cubicBezTo>
                </a:path>
              </a:pathLst>
            </a:custGeom>
            <a:solidFill>
              <a:srgbClr val="EFC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81" name="Freeform 9"/>
            <p:cNvSpPr>
              <a:spLocks/>
            </p:cNvSpPr>
            <p:nvPr/>
          </p:nvSpPr>
          <p:spPr bwMode="auto">
            <a:xfrm>
              <a:off x="13577001" y="7615768"/>
              <a:ext cx="1265438" cy="626533"/>
            </a:xfrm>
            <a:custGeom>
              <a:avLst/>
              <a:gdLst>
                <a:gd name="T0" fmla="*/ 0 w 299"/>
                <a:gd name="T1" fmla="*/ 6 h 148"/>
                <a:gd name="T2" fmla="*/ 297 w 299"/>
                <a:gd name="T3" fmla="*/ 148 h 148"/>
                <a:gd name="T4" fmla="*/ 299 w 299"/>
                <a:gd name="T5" fmla="*/ 142 h 148"/>
                <a:gd name="T6" fmla="*/ 3 w 299"/>
                <a:gd name="T7" fmla="*/ 0 h 148"/>
                <a:gd name="T8" fmla="*/ 0 w 299"/>
                <a:gd name="T9" fmla="*/ 6 h 148"/>
              </a:gdLst>
              <a:ahLst/>
              <a:cxnLst>
                <a:cxn ang="0">
                  <a:pos x="T0" y="T1"/>
                </a:cxn>
                <a:cxn ang="0">
                  <a:pos x="T2" y="T3"/>
                </a:cxn>
                <a:cxn ang="0">
                  <a:pos x="T4" y="T5"/>
                </a:cxn>
                <a:cxn ang="0">
                  <a:pos x="T6" y="T7"/>
                </a:cxn>
                <a:cxn ang="0">
                  <a:pos x="T8" y="T9"/>
                </a:cxn>
              </a:cxnLst>
              <a:rect l="0" t="0" r="r" b="b"/>
              <a:pathLst>
                <a:path w="299" h="148">
                  <a:moveTo>
                    <a:pt x="0" y="6"/>
                  </a:moveTo>
                  <a:lnTo>
                    <a:pt x="297" y="148"/>
                  </a:lnTo>
                  <a:lnTo>
                    <a:pt x="299" y="142"/>
                  </a:lnTo>
                  <a:lnTo>
                    <a:pt x="3" y="0"/>
                  </a:lnTo>
                  <a:lnTo>
                    <a:pt x="0" y="6"/>
                  </a:lnTo>
                  <a:close/>
                </a:path>
              </a:pathLst>
            </a:custGeom>
            <a:solidFill>
              <a:srgbClr val="D5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82" name="Freeform 10"/>
            <p:cNvSpPr>
              <a:spLocks/>
            </p:cNvSpPr>
            <p:nvPr/>
          </p:nvSpPr>
          <p:spPr bwMode="auto">
            <a:xfrm>
              <a:off x="13577001" y="7615768"/>
              <a:ext cx="1265438" cy="626533"/>
            </a:xfrm>
            <a:custGeom>
              <a:avLst/>
              <a:gdLst>
                <a:gd name="T0" fmla="*/ 0 w 299"/>
                <a:gd name="T1" fmla="*/ 6 h 148"/>
                <a:gd name="T2" fmla="*/ 297 w 299"/>
                <a:gd name="T3" fmla="*/ 148 h 148"/>
                <a:gd name="T4" fmla="*/ 299 w 299"/>
                <a:gd name="T5" fmla="*/ 142 h 148"/>
                <a:gd name="T6" fmla="*/ 3 w 299"/>
                <a:gd name="T7" fmla="*/ 0 h 148"/>
                <a:gd name="T8" fmla="*/ 0 w 299"/>
                <a:gd name="T9" fmla="*/ 6 h 148"/>
              </a:gdLst>
              <a:ahLst/>
              <a:cxnLst>
                <a:cxn ang="0">
                  <a:pos x="T0" y="T1"/>
                </a:cxn>
                <a:cxn ang="0">
                  <a:pos x="T2" y="T3"/>
                </a:cxn>
                <a:cxn ang="0">
                  <a:pos x="T4" y="T5"/>
                </a:cxn>
                <a:cxn ang="0">
                  <a:pos x="T6" y="T7"/>
                </a:cxn>
                <a:cxn ang="0">
                  <a:pos x="T8" y="T9"/>
                </a:cxn>
              </a:cxnLst>
              <a:rect l="0" t="0" r="r" b="b"/>
              <a:pathLst>
                <a:path w="299" h="148">
                  <a:moveTo>
                    <a:pt x="0" y="6"/>
                  </a:moveTo>
                  <a:lnTo>
                    <a:pt x="297" y="148"/>
                  </a:lnTo>
                  <a:lnTo>
                    <a:pt x="299" y="142"/>
                  </a:lnTo>
                  <a:lnTo>
                    <a:pt x="3" y="0"/>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83" name="Freeform 11"/>
            <p:cNvSpPr>
              <a:spLocks/>
            </p:cNvSpPr>
            <p:nvPr/>
          </p:nvSpPr>
          <p:spPr bwMode="auto">
            <a:xfrm>
              <a:off x="14804346" y="7552267"/>
              <a:ext cx="884538" cy="444501"/>
            </a:xfrm>
            <a:custGeom>
              <a:avLst/>
              <a:gdLst>
                <a:gd name="T0" fmla="*/ 209 w 209"/>
                <a:gd name="T1" fmla="*/ 100 h 105"/>
                <a:gd name="T2" fmla="*/ 3 w 209"/>
                <a:gd name="T3" fmla="*/ 0 h 105"/>
                <a:gd name="T4" fmla="*/ 0 w 209"/>
                <a:gd name="T5" fmla="*/ 5 h 105"/>
                <a:gd name="T6" fmla="*/ 206 w 209"/>
                <a:gd name="T7" fmla="*/ 105 h 105"/>
                <a:gd name="T8" fmla="*/ 209 w 209"/>
                <a:gd name="T9" fmla="*/ 100 h 105"/>
              </a:gdLst>
              <a:ahLst/>
              <a:cxnLst>
                <a:cxn ang="0">
                  <a:pos x="T0" y="T1"/>
                </a:cxn>
                <a:cxn ang="0">
                  <a:pos x="T2" y="T3"/>
                </a:cxn>
                <a:cxn ang="0">
                  <a:pos x="T4" y="T5"/>
                </a:cxn>
                <a:cxn ang="0">
                  <a:pos x="T6" y="T7"/>
                </a:cxn>
                <a:cxn ang="0">
                  <a:pos x="T8" y="T9"/>
                </a:cxn>
              </a:cxnLst>
              <a:rect l="0" t="0" r="r" b="b"/>
              <a:pathLst>
                <a:path w="209" h="105">
                  <a:moveTo>
                    <a:pt x="209" y="100"/>
                  </a:moveTo>
                  <a:lnTo>
                    <a:pt x="3" y="0"/>
                  </a:lnTo>
                  <a:lnTo>
                    <a:pt x="0" y="5"/>
                  </a:lnTo>
                  <a:lnTo>
                    <a:pt x="206" y="105"/>
                  </a:lnTo>
                  <a:lnTo>
                    <a:pt x="209" y="100"/>
                  </a:lnTo>
                  <a:close/>
                </a:path>
              </a:pathLst>
            </a:custGeom>
            <a:solidFill>
              <a:srgbClr val="D5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84" name="Freeform 12"/>
            <p:cNvSpPr>
              <a:spLocks/>
            </p:cNvSpPr>
            <p:nvPr/>
          </p:nvSpPr>
          <p:spPr bwMode="auto">
            <a:xfrm>
              <a:off x="14804346" y="7552267"/>
              <a:ext cx="884538" cy="444501"/>
            </a:xfrm>
            <a:custGeom>
              <a:avLst/>
              <a:gdLst>
                <a:gd name="T0" fmla="*/ 209 w 209"/>
                <a:gd name="T1" fmla="*/ 100 h 105"/>
                <a:gd name="T2" fmla="*/ 3 w 209"/>
                <a:gd name="T3" fmla="*/ 0 h 105"/>
                <a:gd name="T4" fmla="*/ 0 w 209"/>
                <a:gd name="T5" fmla="*/ 5 h 105"/>
                <a:gd name="T6" fmla="*/ 206 w 209"/>
                <a:gd name="T7" fmla="*/ 105 h 105"/>
                <a:gd name="T8" fmla="*/ 209 w 209"/>
                <a:gd name="T9" fmla="*/ 100 h 105"/>
              </a:gdLst>
              <a:ahLst/>
              <a:cxnLst>
                <a:cxn ang="0">
                  <a:pos x="T0" y="T1"/>
                </a:cxn>
                <a:cxn ang="0">
                  <a:pos x="T2" y="T3"/>
                </a:cxn>
                <a:cxn ang="0">
                  <a:pos x="T4" y="T5"/>
                </a:cxn>
                <a:cxn ang="0">
                  <a:pos x="T6" y="T7"/>
                </a:cxn>
                <a:cxn ang="0">
                  <a:pos x="T8" y="T9"/>
                </a:cxn>
              </a:cxnLst>
              <a:rect l="0" t="0" r="r" b="b"/>
              <a:pathLst>
                <a:path w="209" h="105">
                  <a:moveTo>
                    <a:pt x="209" y="100"/>
                  </a:moveTo>
                  <a:lnTo>
                    <a:pt x="3" y="0"/>
                  </a:lnTo>
                  <a:lnTo>
                    <a:pt x="0" y="5"/>
                  </a:lnTo>
                  <a:lnTo>
                    <a:pt x="206" y="105"/>
                  </a:lnTo>
                  <a:lnTo>
                    <a:pt x="209"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85" name="Freeform 13"/>
            <p:cNvSpPr>
              <a:spLocks/>
            </p:cNvSpPr>
            <p:nvPr/>
          </p:nvSpPr>
          <p:spPr bwMode="auto">
            <a:xfrm>
              <a:off x="17728821" y="8928101"/>
              <a:ext cx="1959524" cy="1608667"/>
            </a:xfrm>
            <a:custGeom>
              <a:avLst/>
              <a:gdLst>
                <a:gd name="T0" fmla="*/ 166 w 460"/>
                <a:gd name="T1" fmla="*/ 0 h 378"/>
                <a:gd name="T2" fmla="*/ 0 w 460"/>
                <a:gd name="T3" fmla="*/ 164 h 378"/>
                <a:gd name="T4" fmla="*/ 346 w 460"/>
                <a:gd name="T5" fmla="*/ 378 h 378"/>
                <a:gd name="T6" fmla="*/ 460 w 460"/>
                <a:gd name="T7" fmla="*/ 78 h 378"/>
                <a:gd name="T8" fmla="*/ 222 w 460"/>
                <a:gd name="T9" fmla="*/ 27 h 378"/>
                <a:gd name="T10" fmla="*/ 166 w 460"/>
                <a:gd name="T11" fmla="*/ 0 h 378"/>
              </a:gdLst>
              <a:ahLst/>
              <a:cxnLst>
                <a:cxn ang="0">
                  <a:pos x="T0" y="T1"/>
                </a:cxn>
                <a:cxn ang="0">
                  <a:pos x="T2" y="T3"/>
                </a:cxn>
                <a:cxn ang="0">
                  <a:pos x="T4" y="T5"/>
                </a:cxn>
                <a:cxn ang="0">
                  <a:pos x="T6" y="T7"/>
                </a:cxn>
                <a:cxn ang="0">
                  <a:pos x="T8" y="T9"/>
                </a:cxn>
                <a:cxn ang="0">
                  <a:pos x="T10" y="T11"/>
                </a:cxn>
              </a:cxnLst>
              <a:rect l="0" t="0" r="r" b="b"/>
              <a:pathLst>
                <a:path w="460" h="378">
                  <a:moveTo>
                    <a:pt x="166" y="0"/>
                  </a:moveTo>
                  <a:cubicBezTo>
                    <a:pt x="0" y="164"/>
                    <a:pt x="0" y="164"/>
                    <a:pt x="0" y="164"/>
                  </a:cubicBezTo>
                  <a:cubicBezTo>
                    <a:pt x="90" y="217"/>
                    <a:pt x="238" y="305"/>
                    <a:pt x="346" y="378"/>
                  </a:cubicBezTo>
                  <a:cubicBezTo>
                    <a:pt x="460" y="78"/>
                    <a:pt x="460" y="78"/>
                    <a:pt x="460" y="78"/>
                  </a:cubicBezTo>
                  <a:cubicBezTo>
                    <a:pt x="222" y="27"/>
                    <a:pt x="222" y="27"/>
                    <a:pt x="222" y="27"/>
                  </a:cubicBezTo>
                  <a:cubicBezTo>
                    <a:pt x="166" y="0"/>
                    <a:pt x="166" y="0"/>
                    <a:pt x="166"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86" name="Freeform 16"/>
            <p:cNvSpPr>
              <a:spLocks/>
            </p:cNvSpPr>
            <p:nvPr/>
          </p:nvSpPr>
          <p:spPr bwMode="auto">
            <a:xfrm>
              <a:off x="13145312" y="8170335"/>
              <a:ext cx="253934" cy="177800"/>
            </a:xfrm>
            <a:custGeom>
              <a:avLst/>
              <a:gdLst>
                <a:gd name="T0" fmla="*/ 0 w 60"/>
                <a:gd name="T1" fmla="*/ 0 h 42"/>
                <a:gd name="T2" fmla="*/ 35 w 60"/>
                <a:gd name="T3" fmla="*/ 30 h 42"/>
                <a:gd name="T4" fmla="*/ 60 w 60"/>
                <a:gd name="T5" fmla="*/ 42 h 42"/>
                <a:gd name="T6" fmla="*/ 33 w 60"/>
                <a:gd name="T7" fmla="*/ 18 h 42"/>
                <a:gd name="T8" fmla="*/ 0 w 60"/>
                <a:gd name="T9" fmla="*/ 0 h 42"/>
              </a:gdLst>
              <a:ahLst/>
              <a:cxnLst>
                <a:cxn ang="0">
                  <a:pos x="T0" y="T1"/>
                </a:cxn>
                <a:cxn ang="0">
                  <a:pos x="T2" y="T3"/>
                </a:cxn>
                <a:cxn ang="0">
                  <a:pos x="T4" y="T5"/>
                </a:cxn>
                <a:cxn ang="0">
                  <a:pos x="T6" y="T7"/>
                </a:cxn>
                <a:cxn ang="0">
                  <a:pos x="T8" y="T9"/>
                </a:cxn>
              </a:cxnLst>
              <a:rect l="0" t="0" r="r" b="b"/>
              <a:pathLst>
                <a:path w="60" h="42">
                  <a:moveTo>
                    <a:pt x="0" y="0"/>
                  </a:moveTo>
                  <a:cubicBezTo>
                    <a:pt x="8" y="12"/>
                    <a:pt x="20" y="23"/>
                    <a:pt x="35" y="30"/>
                  </a:cubicBezTo>
                  <a:cubicBezTo>
                    <a:pt x="60" y="42"/>
                    <a:pt x="60" y="42"/>
                    <a:pt x="60" y="42"/>
                  </a:cubicBezTo>
                  <a:cubicBezTo>
                    <a:pt x="33" y="18"/>
                    <a:pt x="33" y="18"/>
                    <a:pt x="33" y="18"/>
                  </a:cubicBezTo>
                  <a:cubicBezTo>
                    <a:pt x="30" y="14"/>
                    <a:pt x="18" y="6"/>
                    <a:pt x="0" y="0"/>
                  </a:cubicBezTo>
                </a:path>
              </a:pathLst>
            </a:custGeom>
            <a:solidFill>
              <a:srgbClr val="DBBA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87" name="Freeform 17"/>
            <p:cNvSpPr>
              <a:spLocks/>
            </p:cNvSpPr>
            <p:nvPr/>
          </p:nvSpPr>
          <p:spPr bwMode="auto">
            <a:xfrm>
              <a:off x="17504511" y="9258303"/>
              <a:ext cx="7666822" cy="2586568"/>
            </a:xfrm>
            <a:custGeom>
              <a:avLst/>
              <a:gdLst>
                <a:gd name="T0" fmla="*/ 513 w 1454"/>
                <a:gd name="T1" fmla="*/ 0 h 607"/>
                <a:gd name="T2" fmla="*/ 399 w 1454"/>
                <a:gd name="T3" fmla="*/ 300 h 607"/>
                <a:gd name="T4" fmla="*/ 53 w 1454"/>
                <a:gd name="T5" fmla="*/ 86 h 607"/>
                <a:gd name="T6" fmla="*/ 0 w 1454"/>
                <a:gd name="T7" fmla="*/ 137 h 607"/>
                <a:gd name="T8" fmla="*/ 34 w 1454"/>
                <a:gd name="T9" fmla="*/ 200 h 607"/>
                <a:gd name="T10" fmla="*/ 336 w 1454"/>
                <a:gd name="T11" fmla="*/ 410 h 607"/>
                <a:gd name="T12" fmla="*/ 437 w 1454"/>
                <a:gd name="T13" fmla="*/ 398 h 607"/>
                <a:gd name="T14" fmla="*/ 538 w 1454"/>
                <a:gd name="T15" fmla="*/ 394 h 607"/>
                <a:gd name="T16" fmla="*/ 826 w 1454"/>
                <a:gd name="T17" fmla="*/ 410 h 607"/>
                <a:gd name="T18" fmla="*/ 1454 w 1454"/>
                <a:gd name="T19" fmla="*/ 607 h 607"/>
                <a:gd name="T20" fmla="*/ 1454 w 1454"/>
                <a:gd name="T21" fmla="*/ 112 h 607"/>
                <a:gd name="T22" fmla="*/ 1454 w 1454"/>
                <a:gd name="T23" fmla="*/ 112 h 607"/>
                <a:gd name="T24" fmla="*/ 1454 w 1454"/>
                <a:gd name="T25" fmla="*/ 205 h 607"/>
                <a:gd name="T26" fmla="*/ 513 w 1454"/>
                <a:gd name="T27"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4" h="607">
                  <a:moveTo>
                    <a:pt x="513" y="0"/>
                  </a:moveTo>
                  <a:cubicBezTo>
                    <a:pt x="399" y="300"/>
                    <a:pt x="399" y="300"/>
                    <a:pt x="399" y="300"/>
                  </a:cubicBezTo>
                  <a:cubicBezTo>
                    <a:pt x="291" y="227"/>
                    <a:pt x="143" y="139"/>
                    <a:pt x="53" y="86"/>
                  </a:cubicBezTo>
                  <a:cubicBezTo>
                    <a:pt x="0" y="137"/>
                    <a:pt x="0" y="137"/>
                    <a:pt x="0" y="137"/>
                  </a:cubicBezTo>
                  <a:cubicBezTo>
                    <a:pt x="34" y="200"/>
                    <a:pt x="34" y="200"/>
                    <a:pt x="34" y="200"/>
                  </a:cubicBezTo>
                  <a:cubicBezTo>
                    <a:pt x="34" y="316"/>
                    <a:pt x="169" y="410"/>
                    <a:pt x="336" y="410"/>
                  </a:cubicBezTo>
                  <a:cubicBezTo>
                    <a:pt x="372" y="410"/>
                    <a:pt x="406" y="406"/>
                    <a:pt x="437" y="398"/>
                  </a:cubicBezTo>
                  <a:cubicBezTo>
                    <a:pt x="470" y="396"/>
                    <a:pt x="502" y="394"/>
                    <a:pt x="538" y="394"/>
                  </a:cubicBezTo>
                  <a:cubicBezTo>
                    <a:pt x="610" y="394"/>
                    <a:pt x="697" y="400"/>
                    <a:pt x="826" y="410"/>
                  </a:cubicBezTo>
                  <a:cubicBezTo>
                    <a:pt x="987" y="424"/>
                    <a:pt x="1266" y="529"/>
                    <a:pt x="1454" y="607"/>
                  </a:cubicBezTo>
                  <a:cubicBezTo>
                    <a:pt x="1454" y="112"/>
                    <a:pt x="1454" y="112"/>
                    <a:pt x="1454" y="112"/>
                  </a:cubicBezTo>
                  <a:cubicBezTo>
                    <a:pt x="1454" y="112"/>
                    <a:pt x="1454" y="112"/>
                    <a:pt x="1454" y="112"/>
                  </a:cubicBezTo>
                  <a:cubicBezTo>
                    <a:pt x="1454" y="205"/>
                    <a:pt x="1454" y="205"/>
                    <a:pt x="1454" y="205"/>
                  </a:cubicBezTo>
                  <a:cubicBezTo>
                    <a:pt x="513" y="0"/>
                    <a:pt x="513" y="0"/>
                    <a:pt x="513" y="0"/>
                  </a:cubicBezTo>
                </a:path>
              </a:pathLst>
            </a:custGeom>
            <a:solidFill>
              <a:srgbClr val="E0E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88" name="Freeform 18"/>
            <p:cNvSpPr>
              <a:spLocks/>
            </p:cNvSpPr>
            <p:nvPr/>
          </p:nvSpPr>
          <p:spPr bwMode="auto">
            <a:xfrm>
              <a:off x="19688342" y="8885769"/>
              <a:ext cx="4007924" cy="1244600"/>
            </a:xfrm>
            <a:custGeom>
              <a:avLst/>
              <a:gdLst>
                <a:gd name="T0" fmla="*/ 34 w 941"/>
                <a:gd name="T1" fmla="*/ 0 h 293"/>
                <a:gd name="T2" fmla="*/ 0 w 941"/>
                <a:gd name="T3" fmla="*/ 88 h 293"/>
                <a:gd name="T4" fmla="*/ 941 w 941"/>
                <a:gd name="T5" fmla="*/ 293 h 293"/>
                <a:gd name="T6" fmla="*/ 941 w 941"/>
                <a:gd name="T7" fmla="*/ 200 h 293"/>
                <a:gd name="T8" fmla="*/ 216 w 941"/>
                <a:gd name="T9" fmla="*/ 52 h 293"/>
                <a:gd name="T10" fmla="*/ 34 w 941"/>
                <a:gd name="T11" fmla="*/ 0 h 293"/>
              </a:gdLst>
              <a:ahLst/>
              <a:cxnLst>
                <a:cxn ang="0">
                  <a:pos x="T0" y="T1"/>
                </a:cxn>
                <a:cxn ang="0">
                  <a:pos x="T2" y="T3"/>
                </a:cxn>
                <a:cxn ang="0">
                  <a:pos x="T4" y="T5"/>
                </a:cxn>
                <a:cxn ang="0">
                  <a:pos x="T6" y="T7"/>
                </a:cxn>
                <a:cxn ang="0">
                  <a:pos x="T8" y="T9"/>
                </a:cxn>
                <a:cxn ang="0">
                  <a:pos x="T10" y="T11"/>
                </a:cxn>
              </a:cxnLst>
              <a:rect l="0" t="0" r="r" b="b"/>
              <a:pathLst>
                <a:path w="941" h="293">
                  <a:moveTo>
                    <a:pt x="34" y="0"/>
                  </a:moveTo>
                  <a:cubicBezTo>
                    <a:pt x="0" y="88"/>
                    <a:pt x="0" y="88"/>
                    <a:pt x="0" y="88"/>
                  </a:cubicBezTo>
                  <a:cubicBezTo>
                    <a:pt x="941" y="293"/>
                    <a:pt x="941" y="293"/>
                    <a:pt x="941" y="293"/>
                  </a:cubicBezTo>
                  <a:cubicBezTo>
                    <a:pt x="941" y="200"/>
                    <a:pt x="941" y="200"/>
                    <a:pt x="941" y="200"/>
                  </a:cubicBezTo>
                  <a:cubicBezTo>
                    <a:pt x="710" y="153"/>
                    <a:pt x="349" y="80"/>
                    <a:pt x="216" y="52"/>
                  </a:cubicBezTo>
                  <a:cubicBezTo>
                    <a:pt x="185" y="45"/>
                    <a:pt x="34" y="0"/>
                    <a:pt x="34" y="0"/>
                  </a:cubicBezTo>
                </a:path>
              </a:pathLst>
            </a:custGeom>
            <a:solidFill>
              <a:srgbClr val="D2B3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89" name="Freeform 19"/>
            <p:cNvSpPr>
              <a:spLocks/>
            </p:cNvSpPr>
            <p:nvPr/>
          </p:nvSpPr>
          <p:spPr bwMode="auto">
            <a:xfrm>
              <a:off x="14067938" y="8314268"/>
              <a:ext cx="4638525" cy="1587501"/>
            </a:xfrm>
            <a:custGeom>
              <a:avLst/>
              <a:gdLst>
                <a:gd name="T0" fmla="*/ 1096 w 1096"/>
                <a:gd name="T1" fmla="*/ 83 h 375"/>
                <a:gd name="T2" fmla="*/ 806 w 1096"/>
                <a:gd name="T3" fmla="*/ 367 h 375"/>
                <a:gd name="T4" fmla="*/ 210 w 1096"/>
                <a:gd name="T5" fmla="*/ 375 h 375"/>
                <a:gd name="T6" fmla="*/ 0 w 1096"/>
                <a:gd name="T7" fmla="*/ 80 h 375"/>
                <a:gd name="T8" fmla="*/ 111 w 1096"/>
                <a:gd name="T9" fmla="*/ 0 h 375"/>
                <a:gd name="T10" fmla="*/ 1096 w 1096"/>
                <a:gd name="T11" fmla="*/ 83 h 375"/>
              </a:gdLst>
              <a:ahLst/>
              <a:cxnLst>
                <a:cxn ang="0">
                  <a:pos x="T0" y="T1"/>
                </a:cxn>
                <a:cxn ang="0">
                  <a:pos x="T2" y="T3"/>
                </a:cxn>
                <a:cxn ang="0">
                  <a:pos x="T4" y="T5"/>
                </a:cxn>
                <a:cxn ang="0">
                  <a:pos x="T6" y="T7"/>
                </a:cxn>
                <a:cxn ang="0">
                  <a:pos x="T8" y="T9"/>
                </a:cxn>
                <a:cxn ang="0">
                  <a:pos x="T10" y="T11"/>
                </a:cxn>
              </a:cxnLst>
              <a:rect l="0" t="0" r="r" b="b"/>
              <a:pathLst>
                <a:path w="1096" h="375">
                  <a:moveTo>
                    <a:pt x="1096" y="83"/>
                  </a:moveTo>
                  <a:lnTo>
                    <a:pt x="806" y="367"/>
                  </a:lnTo>
                  <a:lnTo>
                    <a:pt x="210" y="375"/>
                  </a:lnTo>
                  <a:lnTo>
                    <a:pt x="0" y="80"/>
                  </a:lnTo>
                  <a:lnTo>
                    <a:pt x="111" y="0"/>
                  </a:lnTo>
                  <a:lnTo>
                    <a:pt x="1096" y="83"/>
                  </a:lnTo>
                  <a:close/>
                </a:path>
              </a:pathLst>
            </a:custGeom>
            <a:solidFill>
              <a:srgbClr val="A387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90" name="Freeform 20"/>
            <p:cNvSpPr>
              <a:spLocks/>
            </p:cNvSpPr>
            <p:nvPr/>
          </p:nvSpPr>
          <p:spPr bwMode="auto">
            <a:xfrm>
              <a:off x="14067938" y="8314268"/>
              <a:ext cx="4638525" cy="1587501"/>
            </a:xfrm>
            <a:custGeom>
              <a:avLst/>
              <a:gdLst>
                <a:gd name="T0" fmla="*/ 1096 w 1096"/>
                <a:gd name="T1" fmla="*/ 83 h 375"/>
                <a:gd name="T2" fmla="*/ 806 w 1096"/>
                <a:gd name="T3" fmla="*/ 367 h 375"/>
                <a:gd name="T4" fmla="*/ 210 w 1096"/>
                <a:gd name="T5" fmla="*/ 375 h 375"/>
                <a:gd name="T6" fmla="*/ 0 w 1096"/>
                <a:gd name="T7" fmla="*/ 80 h 375"/>
                <a:gd name="T8" fmla="*/ 111 w 1096"/>
                <a:gd name="T9" fmla="*/ 0 h 375"/>
                <a:gd name="T10" fmla="*/ 1096 w 1096"/>
                <a:gd name="T11" fmla="*/ 83 h 375"/>
              </a:gdLst>
              <a:ahLst/>
              <a:cxnLst>
                <a:cxn ang="0">
                  <a:pos x="T0" y="T1"/>
                </a:cxn>
                <a:cxn ang="0">
                  <a:pos x="T2" y="T3"/>
                </a:cxn>
                <a:cxn ang="0">
                  <a:pos x="T4" y="T5"/>
                </a:cxn>
                <a:cxn ang="0">
                  <a:pos x="T6" y="T7"/>
                </a:cxn>
                <a:cxn ang="0">
                  <a:pos x="T8" y="T9"/>
                </a:cxn>
                <a:cxn ang="0">
                  <a:pos x="T10" y="T11"/>
                </a:cxn>
              </a:cxnLst>
              <a:rect l="0" t="0" r="r" b="b"/>
              <a:pathLst>
                <a:path w="1096" h="375">
                  <a:moveTo>
                    <a:pt x="1096" y="83"/>
                  </a:moveTo>
                  <a:lnTo>
                    <a:pt x="806" y="367"/>
                  </a:lnTo>
                  <a:lnTo>
                    <a:pt x="210" y="375"/>
                  </a:lnTo>
                  <a:lnTo>
                    <a:pt x="0" y="80"/>
                  </a:lnTo>
                  <a:lnTo>
                    <a:pt x="111" y="0"/>
                  </a:lnTo>
                  <a:lnTo>
                    <a:pt x="1096"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91" name="Freeform 21"/>
            <p:cNvSpPr>
              <a:spLocks/>
            </p:cNvSpPr>
            <p:nvPr/>
          </p:nvSpPr>
          <p:spPr bwMode="auto">
            <a:xfrm>
              <a:off x="12455459" y="7869768"/>
              <a:ext cx="2708628" cy="2730501"/>
            </a:xfrm>
            <a:custGeom>
              <a:avLst/>
              <a:gdLst>
                <a:gd name="T0" fmla="*/ 570 w 636"/>
                <a:gd name="T1" fmla="*/ 641 h 641"/>
                <a:gd name="T2" fmla="*/ 544 w 636"/>
                <a:gd name="T3" fmla="*/ 620 h 641"/>
                <a:gd name="T4" fmla="*/ 602 w 636"/>
                <a:gd name="T5" fmla="*/ 446 h 641"/>
                <a:gd name="T6" fmla="*/ 185 w 636"/>
                <a:gd name="T7" fmla="*/ 77 h 641"/>
                <a:gd name="T8" fmla="*/ 0 w 636"/>
                <a:gd name="T9" fmla="*/ 130 h 641"/>
              </a:gdLst>
              <a:ahLst/>
              <a:cxnLst>
                <a:cxn ang="0">
                  <a:pos x="T0" y="T1"/>
                </a:cxn>
                <a:cxn ang="0">
                  <a:pos x="T2" y="T3"/>
                </a:cxn>
                <a:cxn ang="0">
                  <a:pos x="T4" y="T5"/>
                </a:cxn>
                <a:cxn ang="0">
                  <a:pos x="T6" y="T7"/>
                </a:cxn>
                <a:cxn ang="0">
                  <a:pos x="T8" y="T9"/>
                </a:cxn>
              </a:cxnLst>
              <a:rect l="0" t="0" r="r" b="b"/>
              <a:pathLst>
                <a:path w="636" h="641">
                  <a:moveTo>
                    <a:pt x="570" y="641"/>
                  </a:moveTo>
                  <a:cubicBezTo>
                    <a:pt x="544" y="620"/>
                    <a:pt x="544" y="620"/>
                    <a:pt x="544" y="620"/>
                  </a:cubicBezTo>
                  <a:cubicBezTo>
                    <a:pt x="597" y="591"/>
                    <a:pt x="636" y="481"/>
                    <a:pt x="602" y="446"/>
                  </a:cubicBezTo>
                  <a:cubicBezTo>
                    <a:pt x="185" y="77"/>
                    <a:pt x="185" y="77"/>
                    <a:pt x="185" y="77"/>
                  </a:cubicBezTo>
                  <a:cubicBezTo>
                    <a:pt x="176" y="64"/>
                    <a:pt x="42" y="0"/>
                    <a:pt x="0" y="130"/>
                  </a:cubicBezTo>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92" name="Freeform 22"/>
            <p:cNvSpPr>
              <a:spLocks/>
            </p:cNvSpPr>
            <p:nvPr/>
          </p:nvSpPr>
          <p:spPr bwMode="auto">
            <a:xfrm>
              <a:off x="13301906" y="8001001"/>
              <a:ext cx="2556267" cy="2620435"/>
            </a:xfrm>
            <a:custGeom>
              <a:avLst/>
              <a:gdLst>
                <a:gd name="T0" fmla="*/ 34 w 600"/>
                <a:gd name="T1" fmla="*/ 33 h 615"/>
                <a:gd name="T2" fmla="*/ 34 w 600"/>
                <a:gd name="T3" fmla="*/ 156 h 615"/>
                <a:gd name="T4" fmla="*/ 443 w 600"/>
                <a:gd name="T5" fmla="*/ 578 h 615"/>
                <a:gd name="T6" fmla="*/ 566 w 600"/>
                <a:gd name="T7" fmla="*/ 582 h 615"/>
                <a:gd name="T8" fmla="*/ 566 w 600"/>
                <a:gd name="T9" fmla="*/ 459 h 615"/>
                <a:gd name="T10" fmla="*/ 157 w 600"/>
                <a:gd name="T11" fmla="*/ 37 h 615"/>
                <a:gd name="T12" fmla="*/ 34 w 600"/>
                <a:gd name="T13" fmla="*/ 33 h 615"/>
              </a:gdLst>
              <a:ahLst/>
              <a:cxnLst>
                <a:cxn ang="0">
                  <a:pos x="T0" y="T1"/>
                </a:cxn>
                <a:cxn ang="0">
                  <a:pos x="T2" y="T3"/>
                </a:cxn>
                <a:cxn ang="0">
                  <a:pos x="T4" y="T5"/>
                </a:cxn>
                <a:cxn ang="0">
                  <a:pos x="T6" y="T7"/>
                </a:cxn>
                <a:cxn ang="0">
                  <a:pos x="T8" y="T9"/>
                </a:cxn>
                <a:cxn ang="0">
                  <a:pos x="T10" y="T11"/>
                </a:cxn>
                <a:cxn ang="0">
                  <a:pos x="T12" y="T13"/>
                </a:cxn>
              </a:cxnLst>
              <a:rect l="0" t="0" r="r" b="b"/>
              <a:pathLst>
                <a:path w="600" h="615">
                  <a:moveTo>
                    <a:pt x="34" y="33"/>
                  </a:moveTo>
                  <a:cubicBezTo>
                    <a:pt x="0" y="66"/>
                    <a:pt x="0" y="121"/>
                    <a:pt x="34" y="156"/>
                  </a:cubicBezTo>
                  <a:cubicBezTo>
                    <a:pt x="443" y="578"/>
                    <a:pt x="443" y="578"/>
                    <a:pt x="443" y="578"/>
                  </a:cubicBezTo>
                  <a:cubicBezTo>
                    <a:pt x="477" y="614"/>
                    <a:pt x="532" y="615"/>
                    <a:pt x="566" y="582"/>
                  </a:cubicBezTo>
                  <a:cubicBezTo>
                    <a:pt x="600" y="550"/>
                    <a:pt x="600" y="494"/>
                    <a:pt x="566" y="459"/>
                  </a:cubicBezTo>
                  <a:cubicBezTo>
                    <a:pt x="157" y="37"/>
                    <a:pt x="157" y="37"/>
                    <a:pt x="157" y="37"/>
                  </a:cubicBezTo>
                  <a:cubicBezTo>
                    <a:pt x="123" y="2"/>
                    <a:pt x="68" y="0"/>
                    <a:pt x="34" y="33"/>
                  </a:cubicBezTo>
                  <a:close/>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93" name="Freeform 23"/>
            <p:cNvSpPr>
              <a:spLocks/>
            </p:cNvSpPr>
            <p:nvPr/>
          </p:nvSpPr>
          <p:spPr bwMode="auto">
            <a:xfrm>
              <a:off x="13873257" y="8157636"/>
              <a:ext cx="2552037" cy="2620435"/>
            </a:xfrm>
            <a:custGeom>
              <a:avLst/>
              <a:gdLst>
                <a:gd name="T0" fmla="*/ 33 w 599"/>
                <a:gd name="T1" fmla="*/ 33 h 616"/>
                <a:gd name="T2" fmla="*/ 33 w 599"/>
                <a:gd name="T3" fmla="*/ 156 h 616"/>
                <a:gd name="T4" fmla="*/ 442 w 599"/>
                <a:gd name="T5" fmla="*/ 579 h 616"/>
                <a:gd name="T6" fmla="*/ 565 w 599"/>
                <a:gd name="T7" fmla="*/ 583 h 616"/>
                <a:gd name="T8" fmla="*/ 565 w 599"/>
                <a:gd name="T9" fmla="*/ 460 h 616"/>
                <a:gd name="T10" fmla="*/ 156 w 599"/>
                <a:gd name="T11" fmla="*/ 37 h 616"/>
                <a:gd name="T12" fmla="*/ 33 w 599"/>
                <a:gd name="T13" fmla="*/ 33 h 616"/>
              </a:gdLst>
              <a:ahLst/>
              <a:cxnLst>
                <a:cxn ang="0">
                  <a:pos x="T0" y="T1"/>
                </a:cxn>
                <a:cxn ang="0">
                  <a:pos x="T2" y="T3"/>
                </a:cxn>
                <a:cxn ang="0">
                  <a:pos x="T4" y="T5"/>
                </a:cxn>
                <a:cxn ang="0">
                  <a:pos x="T6" y="T7"/>
                </a:cxn>
                <a:cxn ang="0">
                  <a:pos x="T8" y="T9"/>
                </a:cxn>
                <a:cxn ang="0">
                  <a:pos x="T10" y="T11"/>
                </a:cxn>
                <a:cxn ang="0">
                  <a:pos x="T12" y="T13"/>
                </a:cxn>
              </a:cxnLst>
              <a:rect l="0" t="0" r="r" b="b"/>
              <a:pathLst>
                <a:path w="599" h="616">
                  <a:moveTo>
                    <a:pt x="33" y="33"/>
                  </a:moveTo>
                  <a:cubicBezTo>
                    <a:pt x="0" y="66"/>
                    <a:pt x="0" y="121"/>
                    <a:pt x="33" y="156"/>
                  </a:cubicBezTo>
                  <a:cubicBezTo>
                    <a:pt x="442" y="579"/>
                    <a:pt x="442" y="579"/>
                    <a:pt x="442" y="579"/>
                  </a:cubicBezTo>
                  <a:cubicBezTo>
                    <a:pt x="476" y="614"/>
                    <a:pt x="531" y="616"/>
                    <a:pt x="565" y="583"/>
                  </a:cubicBezTo>
                  <a:cubicBezTo>
                    <a:pt x="599" y="550"/>
                    <a:pt x="599" y="495"/>
                    <a:pt x="565" y="460"/>
                  </a:cubicBezTo>
                  <a:cubicBezTo>
                    <a:pt x="156" y="37"/>
                    <a:pt x="156" y="37"/>
                    <a:pt x="156" y="37"/>
                  </a:cubicBezTo>
                  <a:cubicBezTo>
                    <a:pt x="122" y="2"/>
                    <a:pt x="67" y="0"/>
                    <a:pt x="33" y="33"/>
                  </a:cubicBezTo>
                  <a:close/>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94" name="Freeform 24"/>
            <p:cNvSpPr>
              <a:spLocks/>
            </p:cNvSpPr>
            <p:nvPr/>
          </p:nvSpPr>
          <p:spPr bwMode="auto">
            <a:xfrm>
              <a:off x="13348459" y="8297333"/>
              <a:ext cx="1151167" cy="1087968"/>
            </a:xfrm>
            <a:custGeom>
              <a:avLst/>
              <a:gdLst>
                <a:gd name="T0" fmla="*/ 0 w 272"/>
                <a:gd name="T1" fmla="*/ 5 h 257"/>
                <a:gd name="T2" fmla="*/ 268 w 272"/>
                <a:gd name="T3" fmla="*/ 257 h 257"/>
                <a:gd name="T4" fmla="*/ 272 w 272"/>
                <a:gd name="T5" fmla="*/ 252 h 257"/>
                <a:gd name="T6" fmla="*/ 4 w 272"/>
                <a:gd name="T7" fmla="*/ 0 h 257"/>
                <a:gd name="T8" fmla="*/ 0 w 272"/>
                <a:gd name="T9" fmla="*/ 5 h 257"/>
              </a:gdLst>
              <a:ahLst/>
              <a:cxnLst>
                <a:cxn ang="0">
                  <a:pos x="T0" y="T1"/>
                </a:cxn>
                <a:cxn ang="0">
                  <a:pos x="T2" y="T3"/>
                </a:cxn>
                <a:cxn ang="0">
                  <a:pos x="T4" y="T5"/>
                </a:cxn>
                <a:cxn ang="0">
                  <a:pos x="T6" y="T7"/>
                </a:cxn>
                <a:cxn ang="0">
                  <a:pos x="T8" y="T9"/>
                </a:cxn>
              </a:cxnLst>
              <a:rect l="0" t="0" r="r" b="b"/>
              <a:pathLst>
                <a:path w="272" h="257">
                  <a:moveTo>
                    <a:pt x="0" y="5"/>
                  </a:moveTo>
                  <a:lnTo>
                    <a:pt x="268" y="257"/>
                  </a:lnTo>
                  <a:lnTo>
                    <a:pt x="272" y="252"/>
                  </a:lnTo>
                  <a:lnTo>
                    <a:pt x="4" y="0"/>
                  </a:lnTo>
                  <a:lnTo>
                    <a:pt x="0" y="5"/>
                  </a:lnTo>
                  <a:close/>
                </a:path>
              </a:pathLst>
            </a:custGeom>
            <a:solidFill>
              <a:srgbClr val="D5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95" name="Freeform 25"/>
            <p:cNvSpPr>
              <a:spLocks/>
            </p:cNvSpPr>
            <p:nvPr/>
          </p:nvSpPr>
          <p:spPr bwMode="auto">
            <a:xfrm>
              <a:off x="13348459" y="8297333"/>
              <a:ext cx="1151167" cy="1087968"/>
            </a:xfrm>
            <a:custGeom>
              <a:avLst/>
              <a:gdLst>
                <a:gd name="T0" fmla="*/ 0 w 272"/>
                <a:gd name="T1" fmla="*/ 5 h 257"/>
                <a:gd name="T2" fmla="*/ 268 w 272"/>
                <a:gd name="T3" fmla="*/ 257 h 257"/>
                <a:gd name="T4" fmla="*/ 272 w 272"/>
                <a:gd name="T5" fmla="*/ 252 h 257"/>
                <a:gd name="T6" fmla="*/ 4 w 272"/>
                <a:gd name="T7" fmla="*/ 0 h 257"/>
              </a:gdLst>
              <a:ahLst/>
              <a:cxnLst>
                <a:cxn ang="0">
                  <a:pos x="T0" y="T1"/>
                </a:cxn>
                <a:cxn ang="0">
                  <a:pos x="T2" y="T3"/>
                </a:cxn>
                <a:cxn ang="0">
                  <a:pos x="T4" y="T5"/>
                </a:cxn>
                <a:cxn ang="0">
                  <a:pos x="T6" y="T7"/>
                </a:cxn>
              </a:cxnLst>
              <a:rect l="0" t="0" r="r" b="b"/>
              <a:pathLst>
                <a:path w="272" h="257">
                  <a:moveTo>
                    <a:pt x="0" y="5"/>
                  </a:moveTo>
                  <a:lnTo>
                    <a:pt x="268" y="257"/>
                  </a:lnTo>
                  <a:lnTo>
                    <a:pt x="272" y="25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96" name="Freeform 26"/>
            <p:cNvSpPr>
              <a:spLocks/>
            </p:cNvSpPr>
            <p:nvPr/>
          </p:nvSpPr>
          <p:spPr bwMode="auto">
            <a:xfrm>
              <a:off x="14059475" y="8246533"/>
              <a:ext cx="1024200" cy="1037168"/>
            </a:xfrm>
            <a:custGeom>
              <a:avLst/>
              <a:gdLst>
                <a:gd name="T0" fmla="*/ 0 w 242"/>
                <a:gd name="T1" fmla="*/ 5 h 245"/>
                <a:gd name="T2" fmla="*/ 237 w 242"/>
                <a:gd name="T3" fmla="*/ 245 h 245"/>
                <a:gd name="T4" fmla="*/ 242 w 242"/>
                <a:gd name="T5" fmla="*/ 241 h 245"/>
                <a:gd name="T6" fmla="*/ 4 w 242"/>
                <a:gd name="T7" fmla="*/ 0 h 245"/>
                <a:gd name="T8" fmla="*/ 0 w 242"/>
                <a:gd name="T9" fmla="*/ 5 h 245"/>
              </a:gdLst>
              <a:ahLst/>
              <a:cxnLst>
                <a:cxn ang="0">
                  <a:pos x="T0" y="T1"/>
                </a:cxn>
                <a:cxn ang="0">
                  <a:pos x="T2" y="T3"/>
                </a:cxn>
                <a:cxn ang="0">
                  <a:pos x="T4" y="T5"/>
                </a:cxn>
                <a:cxn ang="0">
                  <a:pos x="T6" y="T7"/>
                </a:cxn>
                <a:cxn ang="0">
                  <a:pos x="T8" y="T9"/>
                </a:cxn>
              </a:cxnLst>
              <a:rect l="0" t="0" r="r" b="b"/>
              <a:pathLst>
                <a:path w="242" h="245">
                  <a:moveTo>
                    <a:pt x="0" y="5"/>
                  </a:moveTo>
                  <a:lnTo>
                    <a:pt x="237" y="245"/>
                  </a:lnTo>
                  <a:lnTo>
                    <a:pt x="242" y="241"/>
                  </a:lnTo>
                  <a:lnTo>
                    <a:pt x="4" y="0"/>
                  </a:lnTo>
                  <a:lnTo>
                    <a:pt x="0" y="5"/>
                  </a:lnTo>
                  <a:close/>
                </a:path>
              </a:pathLst>
            </a:custGeom>
            <a:solidFill>
              <a:srgbClr val="D5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97" name="Freeform 27"/>
            <p:cNvSpPr>
              <a:spLocks/>
            </p:cNvSpPr>
            <p:nvPr/>
          </p:nvSpPr>
          <p:spPr bwMode="auto">
            <a:xfrm>
              <a:off x="14059475" y="8246533"/>
              <a:ext cx="1024200" cy="1037168"/>
            </a:xfrm>
            <a:custGeom>
              <a:avLst/>
              <a:gdLst>
                <a:gd name="T0" fmla="*/ 0 w 242"/>
                <a:gd name="T1" fmla="*/ 5 h 245"/>
                <a:gd name="T2" fmla="*/ 237 w 242"/>
                <a:gd name="T3" fmla="*/ 245 h 245"/>
                <a:gd name="T4" fmla="*/ 242 w 242"/>
                <a:gd name="T5" fmla="*/ 241 h 245"/>
                <a:gd name="T6" fmla="*/ 4 w 242"/>
                <a:gd name="T7" fmla="*/ 0 h 245"/>
              </a:gdLst>
              <a:ahLst/>
              <a:cxnLst>
                <a:cxn ang="0">
                  <a:pos x="T0" y="T1"/>
                </a:cxn>
                <a:cxn ang="0">
                  <a:pos x="T2" y="T3"/>
                </a:cxn>
                <a:cxn ang="0">
                  <a:pos x="T4" y="T5"/>
                </a:cxn>
                <a:cxn ang="0">
                  <a:pos x="T6" y="T7"/>
                </a:cxn>
              </a:cxnLst>
              <a:rect l="0" t="0" r="r" b="b"/>
              <a:pathLst>
                <a:path w="242" h="245">
                  <a:moveTo>
                    <a:pt x="0" y="5"/>
                  </a:moveTo>
                  <a:lnTo>
                    <a:pt x="237" y="245"/>
                  </a:lnTo>
                  <a:lnTo>
                    <a:pt x="242" y="24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98" name="Freeform 28"/>
            <p:cNvSpPr>
              <a:spLocks/>
            </p:cNvSpPr>
            <p:nvPr/>
          </p:nvSpPr>
          <p:spPr bwMode="auto">
            <a:xfrm>
              <a:off x="14203371" y="9118600"/>
              <a:ext cx="4308411" cy="1037168"/>
            </a:xfrm>
            <a:custGeom>
              <a:avLst/>
              <a:gdLst>
                <a:gd name="T0" fmla="*/ 1011 w 1011"/>
                <a:gd name="T1" fmla="*/ 60 h 244"/>
                <a:gd name="T2" fmla="*/ 1011 w 1011"/>
                <a:gd name="T3" fmla="*/ 81 h 244"/>
                <a:gd name="T4" fmla="*/ 858 w 1011"/>
                <a:gd name="T5" fmla="*/ 238 h 244"/>
                <a:gd name="T6" fmla="*/ 133 w 1011"/>
                <a:gd name="T7" fmla="*/ 179 h 244"/>
                <a:gd name="T8" fmla="*/ 7 w 1011"/>
                <a:gd name="T9" fmla="*/ 0 h 244"/>
              </a:gdLst>
              <a:ahLst/>
              <a:cxnLst>
                <a:cxn ang="0">
                  <a:pos x="T0" y="T1"/>
                </a:cxn>
                <a:cxn ang="0">
                  <a:pos x="T2" y="T3"/>
                </a:cxn>
                <a:cxn ang="0">
                  <a:pos x="T4" y="T5"/>
                </a:cxn>
                <a:cxn ang="0">
                  <a:pos x="T6" y="T7"/>
                </a:cxn>
                <a:cxn ang="0">
                  <a:pos x="T8" y="T9"/>
                </a:cxn>
              </a:cxnLst>
              <a:rect l="0" t="0" r="r" b="b"/>
              <a:pathLst>
                <a:path w="1011" h="244">
                  <a:moveTo>
                    <a:pt x="1011" y="60"/>
                  </a:moveTo>
                  <a:cubicBezTo>
                    <a:pt x="1011" y="81"/>
                    <a:pt x="1011" y="81"/>
                    <a:pt x="1011" y="81"/>
                  </a:cubicBezTo>
                  <a:cubicBezTo>
                    <a:pt x="1003" y="174"/>
                    <a:pt x="935" y="244"/>
                    <a:pt x="858" y="238"/>
                  </a:cubicBezTo>
                  <a:cubicBezTo>
                    <a:pt x="133" y="179"/>
                    <a:pt x="133" y="179"/>
                    <a:pt x="133" y="179"/>
                  </a:cubicBezTo>
                  <a:cubicBezTo>
                    <a:pt x="30" y="176"/>
                    <a:pt x="0" y="93"/>
                    <a:pt x="7" y="0"/>
                  </a:cubicBezTo>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99" name="Freeform 29"/>
            <p:cNvSpPr>
              <a:spLocks/>
            </p:cNvSpPr>
            <p:nvPr/>
          </p:nvSpPr>
          <p:spPr bwMode="auto">
            <a:xfrm>
              <a:off x="15621168" y="7814733"/>
              <a:ext cx="2082258" cy="766235"/>
            </a:xfrm>
            <a:custGeom>
              <a:avLst/>
              <a:gdLst>
                <a:gd name="T0" fmla="*/ 154 w 489"/>
                <a:gd name="T1" fmla="*/ 0 h 180"/>
                <a:gd name="T2" fmla="*/ 0 w 489"/>
                <a:gd name="T3" fmla="*/ 30 h 180"/>
                <a:gd name="T4" fmla="*/ 15 w 489"/>
                <a:gd name="T5" fmla="*/ 38 h 180"/>
                <a:gd name="T6" fmla="*/ 14 w 489"/>
                <a:gd name="T7" fmla="*/ 39 h 180"/>
                <a:gd name="T8" fmla="*/ 174 w 489"/>
                <a:gd name="T9" fmla="*/ 115 h 180"/>
                <a:gd name="T10" fmla="*/ 216 w 489"/>
                <a:gd name="T11" fmla="*/ 157 h 180"/>
                <a:gd name="T12" fmla="*/ 489 w 489"/>
                <a:gd name="T13" fmla="*/ 180 h 180"/>
                <a:gd name="T14" fmla="*/ 168 w 489"/>
                <a:gd name="T15" fmla="*/ 28 h 180"/>
                <a:gd name="T16" fmla="*/ 154 w 489"/>
                <a:gd name="T1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180">
                  <a:moveTo>
                    <a:pt x="154" y="0"/>
                  </a:moveTo>
                  <a:cubicBezTo>
                    <a:pt x="0" y="30"/>
                    <a:pt x="0" y="30"/>
                    <a:pt x="0" y="30"/>
                  </a:cubicBezTo>
                  <a:cubicBezTo>
                    <a:pt x="15" y="38"/>
                    <a:pt x="15" y="38"/>
                    <a:pt x="15" y="38"/>
                  </a:cubicBezTo>
                  <a:cubicBezTo>
                    <a:pt x="14" y="39"/>
                    <a:pt x="14" y="39"/>
                    <a:pt x="14" y="39"/>
                  </a:cubicBezTo>
                  <a:cubicBezTo>
                    <a:pt x="174" y="115"/>
                    <a:pt x="174" y="115"/>
                    <a:pt x="174" y="115"/>
                  </a:cubicBezTo>
                  <a:cubicBezTo>
                    <a:pt x="193" y="124"/>
                    <a:pt x="207" y="139"/>
                    <a:pt x="216" y="157"/>
                  </a:cubicBezTo>
                  <a:cubicBezTo>
                    <a:pt x="489" y="180"/>
                    <a:pt x="489" y="180"/>
                    <a:pt x="489" y="180"/>
                  </a:cubicBezTo>
                  <a:cubicBezTo>
                    <a:pt x="168" y="28"/>
                    <a:pt x="168" y="28"/>
                    <a:pt x="168" y="28"/>
                  </a:cubicBezTo>
                  <a:cubicBezTo>
                    <a:pt x="154" y="0"/>
                    <a:pt x="154" y="0"/>
                    <a:pt x="154"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0" name="Freeform 30"/>
            <p:cNvSpPr>
              <a:spLocks/>
            </p:cNvSpPr>
            <p:nvPr/>
          </p:nvSpPr>
          <p:spPr bwMode="auto">
            <a:xfrm>
              <a:off x="16277164" y="7662335"/>
              <a:ext cx="2382747" cy="977901"/>
            </a:xfrm>
            <a:custGeom>
              <a:avLst/>
              <a:gdLst>
                <a:gd name="T0" fmla="*/ 185 w 559"/>
                <a:gd name="T1" fmla="*/ 0 h 230"/>
                <a:gd name="T2" fmla="*/ 0 w 559"/>
                <a:gd name="T3" fmla="*/ 36 h 230"/>
                <a:gd name="T4" fmla="*/ 14 w 559"/>
                <a:gd name="T5" fmla="*/ 64 h 230"/>
                <a:gd name="T6" fmla="*/ 335 w 559"/>
                <a:gd name="T7" fmla="*/ 216 h 230"/>
                <a:gd name="T8" fmla="*/ 503 w 559"/>
                <a:gd name="T9" fmla="*/ 230 h 230"/>
                <a:gd name="T10" fmla="*/ 559 w 559"/>
                <a:gd name="T11" fmla="*/ 219 h 230"/>
                <a:gd name="T12" fmla="*/ 185 w 559"/>
                <a:gd name="T13" fmla="*/ 0 h 230"/>
              </a:gdLst>
              <a:ahLst/>
              <a:cxnLst>
                <a:cxn ang="0">
                  <a:pos x="T0" y="T1"/>
                </a:cxn>
                <a:cxn ang="0">
                  <a:pos x="T2" y="T3"/>
                </a:cxn>
                <a:cxn ang="0">
                  <a:pos x="T4" y="T5"/>
                </a:cxn>
                <a:cxn ang="0">
                  <a:pos x="T6" y="T7"/>
                </a:cxn>
                <a:cxn ang="0">
                  <a:pos x="T8" y="T9"/>
                </a:cxn>
                <a:cxn ang="0">
                  <a:pos x="T10" y="T11"/>
                </a:cxn>
                <a:cxn ang="0">
                  <a:pos x="T12" y="T13"/>
                </a:cxn>
              </a:cxnLst>
              <a:rect l="0" t="0" r="r" b="b"/>
              <a:pathLst>
                <a:path w="559" h="230">
                  <a:moveTo>
                    <a:pt x="185" y="0"/>
                  </a:moveTo>
                  <a:cubicBezTo>
                    <a:pt x="0" y="36"/>
                    <a:pt x="0" y="36"/>
                    <a:pt x="0" y="36"/>
                  </a:cubicBezTo>
                  <a:cubicBezTo>
                    <a:pt x="14" y="64"/>
                    <a:pt x="14" y="64"/>
                    <a:pt x="14" y="64"/>
                  </a:cubicBezTo>
                  <a:cubicBezTo>
                    <a:pt x="335" y="216"/>
                    <a:pt x="335" y="216"/>
                    <a:pt x="335" y="216"/>
                  </a:cubicBezTo>
                  <a:cubicBezTo>
                    <a:pt x="503" y="230"/>
                    <a:pt x="503" y="230"/>
                    <a:pt x="503" y="230"/>
                  </a:cubicBezTo>
                  <a:cubicBezTo>
                    <a:pt x="519" y="225"/>
                    <a:pt x="538" y="222"/>
                    <a:pt x="559" y="219"/>
                  </a:cubicBezTo>
                  <a:cubicBezTo>
                    <a:pt x="185" y="0"/>
                    <a:pt x="185" y="0"/>
                    <a:pt x="185" y="0"/>
                  </a:cubicBezTo>
                </a:path>
              </a:pathLst>
            </a:custGeom>
            <a:solidFill>
              <a:srgbClr val="D7B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1" name="Freeform 31"/>
            <p:cNvSpPr>
              <a:spLocks/>
            </p:cNvSpPr>
            <p:nvPr/>
          </p:nvSpPr>
          <p:spPr bwMode="auto">
            <a:xfrm>
              <a:off x="15528059" y="7412568"/>
              <a:ext cx="1540532" cy="529168"/>
            </a:xfrm>
            <a:custGeom>
              <a:avLst/>
              <a:gdLst>
                <a:gd name="T0" fmla="*/ 264 w 364"/>
                <a:gd name="T1" fmla="*/ 0 h 125"/>
                <a:gd name="T2" fmla="*/ 0 w 364"/>
                <a:gd name="T3" fmla="*/ 114 h 125"/>
                <a:gd name="T4" fmla="*/ 22 w 364"/>
                <a:gd name="T5" fmla="*/ 125 h 125"/>
                <a:gd name="T6" fmla="*/ 177 w 364"/>
                <a:gd name="T7" fmla="*/ 95 h 125"/>
                <a:gd name="T8" fmla="*/ 364 w 364"/>
                <a:gd name="T9" fmla="*/ 59 h 125"/>
                <a:gd name="T10" fmla="*/ 264 w 364"/>
                <a:gd name="T11" fmla="*/ 0 h 125"/>
              </a:gdLst>
              <a:ahLst/>
              <a:cxnLst>
                <a:cxn ang="0">
                  <a:pos x="T0" y="T1"/>
                </a:cxn>
                <a:cxn ang="0">
                  <a:pos x="T2" y="T3"/>
                </a:cxn>
                <a:cxn ang="0">
                  <a:pos x="T4" y="T5"/>
                </a:cxn>
                <a:cxn ang="0">
                  <a:pos x="T6" y="T7"/>
                </a:cxn>
                <a:cxn ang="0">
                  <a:pos x="T8" y="T9"/>
                </a:cxn>
                <a:cxn ang="0">
                  <a:pos x="T10" y="T11"/>
                </a:cxn>
              </a:cxnLst>
              <a:rect l="0" t="0" r="r" b="b"/>
              <a:pathLst>
                <a:path w="364" h="125">
                  <a:moveTo>
                    <a:pt x="264" y="0"/>
                  </a:moveTo>
                  <a:lnTo>
                    <a:pt x="0" y="114"/>
                  </a:lnTo>
                  <a:lnTo>
                    <a:pt x="22" y="125"/>
                  </a:lnTo>
                  <a:lnTo>
                    <a:pt x="177" y="95"/>
                  </a:lnTo>
                  <a:lnTo>
                    <a:pt x="364" y="59"/>
                  </a:lnTo>
                  <a:lnTo>
                    <a:pt x="264" y="0"/>
                  </a:lnTo>
                  <a:close/>
                </a:path>
              </a:pathLst>
            </a:custGeom>
            <a:solidFill>
              <a:srgbClr val="D7B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2" name="Freeform 32"/>
            <p:cNvSpPr>
              <a:spLocks/>
            </p:cNvSpPr>
            <p:nvPr/>
          </p:nvSpPr>
          <p:spPr bwMode="auto">
            <a:xfrm>
              <a:off x="15528059" y="7412568"/>
              <a:ext cx="1540532" cy="529168"/>
            </a:xfrm>
            <a:custGeom>
              <a:avLst/>
              <a:gdLst>
                <a:gd name="T0" fmla="*/ 264 w 364"/>
                <a:gd name="T1" fmla="*/ 0 h 125"/>
                <a:gd name="T2" fmla="*/ 0 w 364"/>
                <a:gd name="T3" fmla="*/ 114 h 125"/>
                <a:gd name="T4" fmla="*/ 22 w 364"/>
                <a:gd name="T5" fmla="*/ 125 h 125"/>
                <a:gd name="T6" fmla="*/ 177 w 364"/>
                <a:gd name="T7" fmla="*/ 95 h 125"/>
                <a:gd name="T8" fmla="*/ 364 w 364"/>
                <a:gd name="T9" fmla="*/ 59 h 125"/>
                <a:gd name="T10" fmla="*/ 264 w 364"/>
                <a:gd name="T11" fmla="*/ 0 h 125"/>
              </a:gdLst>
              <a:ahLst/>
              <a:cxnLst>
                <a:cxn ang="0">
                  <a:pos x="T0" y="T1"/>
                </a:cxn>
                <a:cxn ang="0">
                  <a:pos x="T2" y="T3"/>
                </a:cxn>
                <a:cxn ang="0">
                  <a:pos x="T4" y="T5"/>
                </a:cxn>
                <a:cxn ang="0">
                  <a:pos x="T6" y="T7"/>
                </a:cxn>
                <a:cxn ang="0">
                  <a:pos x="T8" y="T9"/>
                </a:cxn>
                <a:cxn ang="0">
                  <a:pos x="T10" y="T11"/>
                </a:cxn>
              </a:cxnLst>
              <a:rect l="0" t="0" r="r" b="b"/>
              <a:pathLst>
                <a:path w="364" h="125">
                  <a:moveTo>
                    <a:pt x="264" y="0"/>
                  </a:moveTo>
                  <a:lnTo>
                    <a:pt x="0" y="114"/>
                  </a:lnTo>
                  <a:lnTo>
                    <a:pt x="22" y="125"/>
                  </a:lnTo>
                  <a:lnTo>
                    <a:pt x="177" y="95"/>
                  </a:lnTo>
                  <a:lnTo>
                    <a:pt x="364" y="59"/>
                  </a:lnTo>
                  <a:lnTo>
                    <a:pt x="2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3" name="Freeform 33"/>
            <p:cNvSpPr>
              <a:spLocks/>
            </p:cNvSpPr>
            <p:nvPr/>
          </p:nvSpPr>
          <p:spPr bwMode="auto">
            <a:xfrm>
              <a:off x="14605433" y="8284636"/>
              <a:ext cx="122736" cy="46568"/>
            </a:xfrm>
            <a:custGeom>
              <a:avLst/>
              <a:gdLst>
                <a:gd name="T0" fmla="*/ 7 w 29"/>
                <a:gd name="T1" fmla="*/ 0 h 11"/>
                <a:gd name="T2" fmla="*/ 0 w 29"/>
                <a:gd name="T3" fmla="*/ 3 h 11"/>
                <a:gd name="T4" fmla="*/ 6 w 29"/>
                <a:gd name="T5" fmla="*/ 9 h 11"/>
                <a:gd name="T6" fmla="*/ 29 w 29"/>
                <a:gd name="T7" fmla="*/ 11 h 11"/>
                <a:gd name="T8" fmla="*/ 7 w 29"/>
                <a:gd name="T9" fmla="*/ 0 h 11"/>
              </a:gdLst>
              <a:ahLst/>
              <a:cxnLst>
                <a:cxn ang="0">
                  <a:pos x="T0" y="T1"/>
                </a:cxn>
                <a:cxn ang="0">
                  <a:pos x="T2" y="T3"/>
                </a:cxn>
                <a:cxn ang="0">
                  <a:pos x="T4" y="T5"/>
                </a:cxn>
                <a:cxn ang="0">
                  <a:pos x="T6" y="T7"/>
                </a:cxn>
                <a:cxn ang="0">
                  <a:pos x="T8" y="T9"/>
                </a:cxn>
              </a:cxnLst>
              <a:rect l="0" t="0" r="r" b="b"/>
              <a:pathLst>
                <a:path w="29" h="11">
                  <a:moveTo>
                    <a:pt x="7" y="0"/>
                  </a:moveTo>
                  <a:lnTo>
                    <a:pt x="0" y="3"/>
                  </a:lnTo>
                  <a:lnTo>
                    <a:pt x="6" y="9"/>
                  </a:lnTo>
                  <a:lnTo>
                    <a:pt x="29" y="11"/>
                  </a:lnTo>
                  <a:lnTo>
                    <a:pt x="7" y="0"/>
                  </a:lnTo>
                  <a:close/>
                </a:path>
              </a:pathLst>
            </a:custGeom>
            <a:solidFill>
              <a:srgbClr val="D7B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4" name="Freeform 34"/>
            <p:cNvSpPr>
              <a:spLocks/>
            </p:cNvSpPr>
            <p:nvPr/>
          </p:nvSpPr>
          <p:spPr bwMode="auto">
            <a:xfrm>
              <a:off x="14605433" y="8284636"/>
              <a:ext cx="122736" cy="46568"/>
            </a:xfrm>
            <a:custGeom>
              <a:avLst/>
              <a:gdLst>
                <a:gd name="T0" fmla="*/ 7 w 29"/>
                <a:gd name="T1" fmla="*/ 0 h 11"/>
                <a:gd name="T2" fmla="*/ 0 w 29"/>
                <a:gd name="T3" fmla="*/ 3 h 11"/>
                <a:gd name="T4" fmla="*/ 6 w 29"/>
                <a:gd name="T5" fmla="*/ 9 h 11"/>
                <a:gd name="T6" fmla="*/ 29 w 29"/>
                <a:gd name="T7" fmla="*/ 11 h 11"/>
                <a:gd name="T8" fmla="*/ 7 w 29"/>
                <a:gd name="T9" fmla="*/ 0 h 11"/>
              </a:gdLst>
              <a:ahLst/>
              <a:cxnLst>
                <a:cxn ang="0">
                  <a:pos x="T0" y="T1"/>
                </a:cxn>
                <a:cxn ang="0">
                  <a:pos x="T2" y="T3"/>
                </a:cxn>
                <a:cxn ang="0">
                  <a:pos x="T4" y="T5"/>
                </a:cxn>
                <a:cxn ang="0">
                  <a:pos x="T6" y="T7"/>
                </a:cxn>
                <a:cxn ang="0">
                  <a:pos x="T8" y="T9"/>
                </a:cxn>
              </a:cxnLst>
              <a:rect l="0" t="0" r="r" b="b"/>
              <a:pathLst>
                <a:path w="29" h="11">
                  <a:moveTo>
                    <a:pt x="7" y="0"/>
                  </a:moveTo>
                  <a:lnTo>
                    <a:pt x="0" y="3"/>
                  </a:lnTo>
                  <a:lnTo>
                    <a:pt x="6" y="9"/>
                  </a:lnTo>
                  <a:lnTo>
                    <a:pt x="29" y="11"/>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5" name="Freeform 35"/>
            <p:cNvSpPr>
              <a:spLocks/>
            </p:cNvSpPr>
            <p:nvPr/>
          </p:nvSpPr>
          <p:spPr bwMode="auto">
            <a:xfrm>
              <a:off x="14635059" y="7912103"/>
              <a:ext cx="1908737" cy="571501"/>
            </a:xfrm>
            <a:custGeom>
              <a:avLst/>
              <a:gdLst>
                <a:gd name="T0" fmla="*/ 202 w 448"/>
                <a:gd name="T1" fmla="*/ 0 h 134"/>
                <a:gd name="T2" fmla="*/ 44 w 448"/>
                <a:gd name="T3" fmla="*/ 68 h 134"/>
                <a:gd name="T4" fmla="*/ 49 w 448"/>
                <a:gd name="T5" fmla="*/ 71 h 134"/>
                <a:gd name="T6" fmla="*/ 47 w 448"/>
                <a:gd name="T7" fmla="*/ 77 h 134"/>
                <a:gd name="T8" fmla="*/ 36 w 448"/>
                <a:gd name="T9" fmla="*/ 72 h 134"/>
                <a:gd name="T10" fmla="*/ 0 w 448"/>
                <a:gd name="T11" fmla="*/ 87 h 134"/>
                <a:gd name="T12" fmla="*/ 22 w 448"/>
                <a:gd name="T13" fmla="*/ 98 h 134"/>
                <a:gd name="T14" fmla="*/ 448 w 448"/>
                <a:gd name="T15" fmla="*/ 134 h 134"/>
                <a:gd name="T16" fmla="*/ 406 w 448"/>
                <a:gd name="T17" fmla="*/ 92 h 134"/>
                <a:gd name="T18" fmla="*/ 246 w 448"/>
                <a:gd name="T19" fmla="*/ 16 h 134"/>
                <a:gd name="T20" fmla="*/ 244 w 448"/>
                <a:gd name="T21" fmla="*/ 20 h 134"/>
                <a:gd name="T22" fmla="*/ 202 w 448"/>
                <a:gd name="T2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8" h="134">
                  <a:moveTo>
                    <a:pt x="202" y="0"/>
                  </a:moveTo>
                  <a:cubicBezTo>
                    <a:pt x="44" y="68"/>
                    <a:pt x="44" y="68"/>
                    <a:pt x="44" y="68"/>
                  </a:cubicBezTo>
                  <a:cubicBezTo>
                    <a:pt x="49" y="71"/>
                    <a:pt x="49" y="71"/>
                    <a:pt x="49" y="71"/>
                  </a:cubicBezTo>
                  <a:cubicBezTo>
                    <a:pt x="47" y="77"/>
                    <a:pt x="47" y="77"/>
                    <a:pt x="47" y="77"/>
                  </a:cubicBezTo>
                  <a:cubicBezTo>
                    <a:pt x="36" y="72"/>
                    <a:pt x="36" y="72"/>
                    <a:pt x="36" y="72"/>
                  </a:cubicBezTo>
                  <a:cubicBezTo>
                    <a:pt x="0" y="87"/>
                    <a:pt x="0" y="87"/>
                    <a:pt x="0" y="87"/>
                  </a:cubicBezTo>
                  <a:cubicBezTo>
                    <a:pt x="22" y="98"/>
                    <a:pt x="22" y="98"/>
                    <a:pt x="22" y="98"/>
                  </a:cubicBezTo>
                  <a:cubicBezTo>
                    <a:pt x="448" y="134"/>
                    <a:pt x="448" y="134"/>
                    <a:pt x="448" y="134"/>
                  </a:cubicBezTo>
                  <a:cubicBezTo>
                    <a:pt x="439" y="116"/>
                    <a:pt x="425" y="101"/>
                    <a:pt x="406" y="92"/>
                  </a:cubicBezTo>
                  <a:cubicBezTo>
                    <a:pt x="246" y="16"/>
                    <a:pt x="246" y="16"/>
                    <a:pt x="246" y="16"/>
                  </a:cubicBezTo>
                  <a:cubicBezTo>
                    <a:pt x="244" y="20"/>
                    <a:pt x="244" y="20"/>
                    <a:pt x="244" y="20"/>
                  </a:cubicBezTo>
                  <a:cubicBezTo>
                    <a:pt x="202" y="0"/>
                    <a:pt x="202" y="0"/>
                    <a:pt x="202" y="0"/>
                  </a:cubicBezTo>
                </a:path>
              </a:pathLst>
            </a:custGeom>
            <a:solidFill>
              <a:srgbClr val="D7B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6" name="Freeform 36"/>
            <p:cNvSpPr>
              <a:spLocks/>
            </p:cNvSpPr>
            <p:nvPr/>
          </p:nvSpPr>
          <p:spPr bwMode="auto">
            <a:xfrm>
              <a:off x="14787418" y="8204200"/>
              <a:ext cx="55020" cy="38101"/>
            </a:xfrm>
            <a:custGeom>
              <a:avLst/>
              <a:gdLst>
                <a:gd name="T0" fmla="*/ 8 w 13"/>
                <a:gd name="T1" fmla="*/ 0 h 9"/>
                <a:gd name="T2" fmla="*/ 0 w 13"/>
                <a:gd name="T3" fmla="*/ 4 h 9"/>
                <a:gd name="T4" fmla="*/ 11 w 13"/>
                <a:gd name="T5" fmla="*/ 9 h 9"/>
                <a:gd name="T6" fmla="*/ 13 w 13"/>
                <a:gd name="T7" fmla="*/ 3 h 9"/>
                <a:gd name="T8" fmla="*/ 8 w 13"/>
                <a:gd name="T9" fmla="*/ 0 h 9"/>
              </a:gdLst>
              <a:ahLst/>
              <a:cxnLst>
                <a:cxn ang="0">
                  <a:pos x="T0" y="T1"/>
                </a:cxn>
                <a:cxn ang="0">
                  <a:pos x="T2" y="T3"/>
                </a:cxn>
                <a:cxn ang="0">
                  <a:pos x="T4" y="T5"/>
                </a:cxn>
                <a:cxn ang="0">
                  <a:pos x="T6" y="T7"/>
                </a:cxn>
                <a:cxn ang="0">
                  <a:pos x="T8" y="T9"/>
                </a:cxn>
              </a:cxnLst>
              <a:rect l="0" t="0" r="r" b="b"/>
              <a:pathLst>
                <a:path w="13" h="9">
                  <a:moveTo>
                    <a:pt x="8" y="0"/>
                  </a:moveTo>
                  <a:lnTo>
                    <a:pt x="0" y="4"/>
                  </a:lnTo>
                  <a:lnTo>
                    <a:pt x="11" y="9"/>
                  </a:lnTo>
                  <a:lnTo>
                    <a:pt x="13" y="3"/>
                  </a:lnTo>
                  <a:lnTo>
                    <a:pt x="8" y="0"/>
                  </a:lnTo>
                  <a:close/>
                </a:path>
              </a:pathLst>
            </a:custGeom>
            <a:solidFill>
              <a:srgbClr val="BF9B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7" name="Freeform 37"/>
            <p:cNvSpPr>
              <a:spLocks/>
            </p:cNvSpPr>
            <p:nvPr/>
          </p:nvSpPr>
          <p:spPr bwMode="auto">
            <a:xfrm>
              <a:off x="14787418" y="8204200"/>
              <a:ext cx="55020" cy="38101"/>
            </a:xfrm>
            <a:custGeom>
              <a:avLst/>
              <a:gdLst>
                <a:gd name="T0" fmla="*/ 8 w 13"/>
                <a:gd name="T1" fmla="*/ 0 h 9"/>
                <a:gd name="T2" fmla="*/ 0 w 13"/>
                <a:gd name="T3" fmla="*/ 4 h 9"/>
                <a:gd name="T4" fmla="*/ 11 w 13"/>
                <a:gd name="T5" fmla="*/ 9 h 9"/>
                <a:gd name="T6" fmla="*/ 13 w 13"/>
                <a:gd name="T7" fmla="*/ 3 h 9"/>
                <a:gd name="T8" fmla="*/ 8 w 13"/>
                <a:gd name="T9" fmla="*/ 0 h 9"/>
              </a:gdLst>
              <a:ahLst/>
              <a:cxnLst>
                <a:cxn ang="0">
                  <a:pos x="T0" y="T1"/>
                </a:cxn>
                <a:cxn ang="0">
                  <a:pos x="T2" y="T3"/>
                </a:cxn>
                <a:cxn ang="0">
                  <a:pos x="T4" y="T5"/>
                </a:cxn>
                <a:cxn ang="0">
                  <a:pos x="T6" y="T7"/>
                </a:cxn>
                <a:cxn ang="0">
                  <a:pos x="T8" y="T9"/>
                </a:cxn>
              </a:cxnLst>
              <a:rect l="0" t="0" r="r" b="b"/>
              <a:pathLst>
                <a:path w="13" h="9">
                  <a:moveTo>
                    <a:pt x="8" y="0"/>
                  </a:moveTo>
                  <a:lnTo>
                    <a:pt x="0" y="4"/>
                  </a:lnTo>
                  <a:lnTo>
                    <a:pt x="11" y="9"/>
                  </a:lnTo>
                  <a:lnTo>
                    <a:pt x="13" y="3"/>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8" name="Freeform 38"/>
            <p:cNvSpPr>
              <a:spLocks/>
            </p:cNvSpPr>
            <p:nvPr/>
          </p:nvSpPr>
          <p:spPr bwMode="auto">
            <a:xfrm>
              <a:off x="15494202" y="7895168"/>
              <a:ext cx="194683" cy="101600"/>
            </a:xfrm>
            <a:custGeom>
              <a:avLst/>
              <a:gdLst>
                <a:gd name="T0" fmla="*/ 8 w 46"/>
                <a:gd name="T1" fmla="*/ 0 h 24"/>
                <a:gd name="T2" fmla="*/ 0 w 46"/>
                <a:gd name="T3" fmla="*/ 4 h 24"/>
                <a:gd name="T4" fmla="*/ 43 w 46"/>
                <a:gd name="T5" fmla="*/ 24 h 24"/>
                <a:gd name="T6" fmla="*/ 45 w 46"/>
                <a:gd name="T7" fmla="*/ 20 h 24"/>
                <a:gd name="T8" fmla="*/ 46 w 46"/>
                <a:gd name="T9" fmla="*/ 19 h 24"/>
                <a:gd name="T10" fmla="*/ 30 w 46"/>
                <a:gd name="T11" fmla="*/ 11 h 24"/>
                <a:gd name="T12" fmla="*/ 8 w 4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6" h="24">
                  <a:moveTo>
                    <a:pt x="8" y="0"/>
                  </a:moveTo>
                  <a:lnTo>
                    <a:pt x="0" y="4"/>
                  </a:lnTo>
                  <a:lnTo>
                    <a:pt x="43" y="24"/>
                  </a:lnTo>
                  <a:lnTo>
                    <a:pt x="45" y="20"/>
                  </a:lnTo>
                  <a:lnTo>
                    <a:pt x="46" y="19"/>
                  </a:lnTo>
                  <a:lnTo>
                    <a:pt x="30" y="11"/>
                  </a:lnTo>
                  <a:lnTo>
                    <a:pt x="8" y="0"/>
                  </a:lnTo>
                  <a:close/>
                </a:path>
              </a:pathLst>
            </a:custGeom>
            <a:solidFill>
              <a:srgbClr val="BF9B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9" name="Freeform 39"/>
            <p:cNvSpPr>
              <a:spLocks/>
            </p:cNvSpPr>
            <p:nvPr/>
          </p:nvSpPr>
          <p:spPr bwMode="auto">
            <a:xfrm>
              <a:off x="15494202" y="7895168"/>
              <a:ext cx="194683" cy="101600"/>
            </a:xfrm>
            <a:custGeom>
              <a:avLst/>
              <a:gdLst>
                <a:gd name="T0" fmla="*/ 8 w 46"/>
                <a:gd name="T1" fmla="*/ 0 h 24"/>
                <a:gd name="T2" fmla="*/ 0 w 46"/>
                <a:gd name="T3" fmla="*/ 4 h 24"/>
                <a:gd name="T4" fmla="*/ 43 w 46"/>
                <a:gd name="T5" fmla="*/ 24 h 24"/>
                <a:gd name="T6" fmla="*/ 45 w 46"/>
                <a:gd name="T7" fmla="*/ 20 h 24"/>
                <a:gd name="T8" fmla="*/ 46 w 46"/>
                <a:gd name="T9" fmla="*/ 19 h 24"/>
                <a:gd name="T10" fmla="*/ 30 w 46"/>
                <a:gd name="T11" fmla="*/ 11 h 24"/>
                <a:gd name="T12" fmla="*/ 8 w 4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6" h="24">
                  <a:moveTo>
                    <a:pt x="8" y="0"/>
                  </a:moveTo>
                  <a:lnTo>
                    <a:pt x="0" y="4"/>
                  </a:lnTo>
                  <a:lnTo>
                    <a:pt x="43" y="24"/>
                  </a:lnTo>
                  <a:lnTo>
                    <a:pt x="45" y="20"/>
                  </a:lnTo>
                  <a:lnTo>
                    <a:pt x="46" y="19"/>
                  </a:lnTo>
                  <a:lnTo>
                    <a:pt x="30" y="11"/>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0" name="Freeform 40"/>
            <p:cNvSpPr>
              <a:spLocks/>
            </p:cNvSpPr>
            <p:nvPr/>
          </p:nvSpPr>
          <p:spPr bwMode="auto">
            <a:xfrm>
              <a:off x="18418673" y="8593667"/>
              <a:ext cx="334348" cy="67733"/>
            </a:xfrm>
            <a:custGeom>
              <a:avLst/>
              <a:gdLst>
                <a:gd name="T0" fmla="*/ 56 w 78"/>
                <a:gd name="T1" fmla="*/ 0 h 16"/>
                <a:gd name="T2" fmla="*/ 0 w 78"/>
                <a:gd name="T3" fmla="*/ 11 h 16"/>
                <a:gd name="T4" fmla="*/ 58 w 78"/>
                <a:gd name="T5" fmla="*/ 16 h 16"/>
                <a:gd name="T6" fmla="*/ 78 w 78"/>
                <a:gd name="T7" fmla="*/ 13 h 16"/>
                <a:gd name="T8" fmla="*/ 56 w 78"/>
                <a:gd name="T9" fmla="*/ 0 h 16"/>
              </a:gdLst>
              <a:ahLst/>
              <a:cxnLst>
                <a:cxn ang="0">
                  <a:pos x="T0" y="T1"/>
                </a:cxn>
                <a:cxn ang="0">
                  <a:pos x="T2" y="T3"/>
                </a:cxn>
                <a:cxn ang="0">
                  <a:pos x="T4" y="T5"/>
                </a:cxn>
                <a:cxn ang="0">
                  <a:pos x="T6" y="T7"/>
                </a:cxn>
                <a:cxn ang="0">
                  <a:pos x="T8" y="T9"/>
                </a:cxn>
              </a:cxnLst>
              <a:rect l="0" t="0" r="r" b="b"/>
              <a:pathLst>
                <a:path w="78" h="16">
                  <a:moveTo>
                    <a:pt x="56" y="0"/>
                  </a:moveTo>
                  <a:cubicBezTo>
                    <a:pt x="35" y="3"/>
                    <a:pt x="16" y="6"/>
                    <a:pt x="0" y="11"/>
                  </a:cubicBezTo>
                  <a:cubicBezTo>
                    <a:pt x="58" y="16"/>
                    <a:pt x="58" y="16"/>
                    <a:pt x="58" y="16"/>
                  </a:cubicBezTo>
                  <a:cubicBezTo>
                    <a:pt x="78" y="13"/>
                    <a:pt x="78" y="13"/>
                    <a:pt x="78" y="13"/>
                  </a:cubicBezTo>
                  <a:cubicBezTo>
                    <a:pt x="56" y="0"/>
                    <a:pt x="56" y="0"/>
                    <a:pt x="56" y="0"/>
                  </a:cubicBezTo>
                </a:path>
              </a:pathLst>
            </a:custGeom>
            <a:solidFill>
              <a:srgbClr val="CEAE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1" name="Freeform 41"/>
            <p:cNvSpPr>
              <a:spLocks/>
            </p:cNvSpPr>
            <p:nvPr/>
          </p:nvSpPr>
          <p:spPr bwMode="auto">
            <a:xfrm>
              <a:off x="14630828" y="8322734"/>
              <a:ext cx="4037548" cy="778933"/>
            </a:xfrm>
            <a:custGeom>
              <a:avLst/>
              <a:gdLst>
                <a:gd name="T0" fmla="*/ 0 w 954"/>
                <a:gd name="T1" fmla="*/ 0 h 184"/>
                <a:gd name="T2" fmla="*/ 178 w 954"/>
                <a:gd name="T3" fmla="*/ 184 h 184"/>
                <a:gd name="T4" fmla="*/ 954 w 954"/>
                <a:gd name="T5" fmla="*/ 80 h 184"/>
                <a:gd name="T6" fmla="*/ 895 w 954"/>
                <a:gd name="T7" fmla="*/ 75 h 184"/>
                <a:gd name="T8" fmla="*/ 726 w 954"/>
                <a:gd name="T9" fmla="*/ 61 h 184"/>
                <a:gd name="T10" fmla="*/ 452 w 954"/>
                <a:gd name="T11" fmla="*/ 38 h 184"/>
                <a:gd name="T12" fmla="*/ 23 w 954"/>
                <a:gd name="T13" fmla="*/ 2 h 184"/>
                <a:gd name="T14" fmla="*/ 0 w 954"/>
                <a:gd name="T15" fmla="*/ 0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4" h="184">
                  <a:moveTo>
                    <a:pt x="0" y="0"/>
                  </a:moveTo>
                  <a:lnTo>
                    <a:pt x="178" y="184"/>
                  </a:lnTo>
                  <a:lnTo>
                    <a:pt x="954" y="80"/>
                  </a:lnTo>
                  <a:lnTo>
                    <a:pt x="895" y="75"/>
                  </a:lnTo>
                  <a:lnTo>
                    <a:pt x="726" y="61"/>
                  </a:lnTo>
                  <a:lnTo>
                    <a:pt x="452" y="38"/>
                  </a:lnTo>
                  <a:lnTo>
                    <a:pt x="23" y="2"/>
                  </a:lnTo>
                  <a:lnTo>
                    <a:pt x="0" y="0"/>
                  </a:lnTo>
                  <a:close/>
                </a:path>
              </a:pathLst>
            </a:custGeom>
            <a:solidFill>
              <a:srgbClr val="9279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2" name="Freeform 42"/>
            <p:cNvSpPr>
              <a:spLocks/>
            </p:cNvSpPr>
            <p:nvPr/>
          </p:nvSpPr>
          <p:spPr bwMode="auto">
            <a:xfrm>
              <a:off x="14630828" y="8322734"/>
              <a:ext cx="4037548" cy="778933"/>
            </a:xfrm>
            <a:custGeom>
              <a:avLst/>
              <a:gdLst>
                <a:gd name="T0" fmla="*/ 0 w 954"/>
                <a:gd name="T1" fmla="*/ 0 h 184"/>
                <a:gd name="T2" fmla="*/ 178 w 954"/>
                <a:gd name="T3" fmla="*/ 184 h 184"/>
                <a:gd name="T4" fmla="*/ 954 w 954"/>
                <a:gd name="T5" fmla="*/ 80 h 184"/>
                <a:gd name="T6" fmla="*/ 895 w 954"/>
                <a:gd name="T7" fmla="*/ 75 h 184"/>
                <a:gd name="T8" fmla="*/ 726 w 954"/>
                <a:gd name="T9" fmla="*/ 61 h 184"/>
                <a:gd name="T10" fmla="*/ 452 w 954"/>
                <a:gd name="T11" fmla="*/ 38 h 184"/>
                <a:gd name="T12" fmla="*/ 23 w 954"/>
                <a:gd name="T13" fmla="*/ 2 h 184"/>
                <a:gd name="T14" fmla="*/ 0 w 954"/>
                <a:gd name="T15" fmla="*/ 0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4" h="184">
                  <a:moveTo>
                    <a:pt x="0" y="0"/>
                  </a:moveTo>
                  <a:lnTo>
                    <a:pt x="178" y="184"/>
                  </a:lnTo>
                  <a:lnTo>
                    <a:pt x="954" y="80"/>
                  </a:lnTo>
                  <a:lnTo>
                    <a:pt x="895" y="75"/>
                  </a:lnTo>
                  <a:lnTo>
                    <a:pt x="726" y="61"/>
                  </a:lnTo>
                  <a:lnTo>
                    <a:pt x="452" y="38"/>
                  </a:lnTo>
                  <a:lnTo>
                    <a:pt x="2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3" name="Freeform 43"/>
            <p:cNvSpPr>
              <a:spLocks/>
            </p:cNvSpPr>
            <p:nvPr/>
          </p:nvSpPr>
          <p:spPr bwMode="auto">
            <a:xfrm>
              <a:off x="14537717" y="7429503"/>
              <a:ext cx="4147586" cy="1689101"/>
            </a:xfrm>
            <a:custGeom>
              <a:avLst/>
              <a:gdLst>
                <a:gd name="T0" fmla="*/ 980 w 980"/>
                <a:gd name="T1" fmla="*/ 292 h 399"/>
                <a:gd name="T2" fmla="*/ 482 w 980"/>
                <a:gd name="T3" fmla="*/ 0 h 399"/>
                <a:gd name="T4" fmla="*/ 0 w 980"/>
                <a:gd name="T5" fmla="*/ 209 h 399"/>
                <a:gd name="T6" fmla="*/ 184 w 980"/>
                <a:gd name="T7" fmla="*/ 399 h 399"/>
                <a:gd name="T8" fmla="*/ 980 w 980"/>
                <a:gd name="T9" fmla="*/ 292 h 399"/>
              </a:gdLst>
              <a:ahLst/>
              <a:cxnLst>
                <a:cxn ang="0">
                  <a:pos x="T0" y="T1"/>
                </a:cxn>
                <a:cxn ang="0">
                  <a:pos x="T2" y="T3"/>
                </a:cxn>
                <a:cxn ang="0">
                  <a:pos x="T4" y="T5"/>
                </a:cxn>
                <a:cxn ang="0">
                  <a:pos x="T6" y="T7"/>
                </a:cxn>
                <a:cxn ang="0">
                  <a:pos x="T8" y="T9"/>
                </a:cxn>
              </a:cxnLst>
              <a:rect l="0" t="0" r="r" b="b"/>
              <a:pathLst>
                <a:path w="980" h="399">
                  <a:moveTo>
                    <a:pt x="980" y="292"/>
                  </a:moveTo>
                  <a:lnTo>
                    <a:pt x="482" y="0"/>
                  </a:lnTo>
                  <a:lnTo>
                    <a:pt x="0" y="209"/>
                  </a:lnTo>
                  <a:lnTo>
                    <a:pt x="184" y="399"/>
                  </a:lnTo>
                  <a:lnTo>
                    <a:pt x="980" y="292"/>
                  </a:lnTo>
                  <a:close/>
                </a:path>
              </a:pathLst>
            </a:custGeom>
            <a:solidFill>
              <a:srgbClr val="A387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4" name="Freeform 44"/>
            <p:cNvSpPr>
              <a:spLocks/>
            </p:cNvSpPr>
            <p:nvPr/>
          </p:nvSpPr>
          <p:spPr bwMode="auto">
            <a:xfrm>
              <a:off x="14537717" y="7429503"/>
              <a:ext cx="4147586" cy="1689101"/>
            </a:xfrm>
            <a:custGeom>
              <a:avLst/>
              <a:gdLst>
                <a:gd name="T0" fmla="*/ 980 w 980"/>
                <a:gd name="T1" fmla="*/ 292 h 399"/>
                <a:gd name="T2" fmla="*/ 482 w 980"/>
                <a:gd name="T3" fmla="*/ 0 h 399"/>
                <a:gd name="T4" fmla="*/ 0 w 980"/>
                <a:gd name="T5" fmla="*/ 209 h 399"/>
                <a:gd name="T6" fmla="*/ 184 w 980"/>
                <a:gd name="T7" fmla="*/ 399 h 399"/>
              </a:gdLst>
              <a:ahLst/>
              <a:cxnLst>
                <a:cxn ang="0">
                  <a:pos x="T0" y="T1"/>
                </a:cxn>
                <a:cxn ang="0">
                  <a:pos x="T2" y="T3"/>
                </a:cxn>
                <a:cxn ang="0">
                  <a:pos x="T4" y="T5"/>
                </a:cxn>
                <a:cxn ang="0">
                  <a:pos x="T6" y="T7"/>
                </a:cxn>
              </a:cxnLst>
              <a:rect l="0" t="0" r="r" b="b"/>
              <a:pathLst>
                <a:path w="980" h="399">
                  <a:moveTo>
                    <a:pt x="980" y="292"/>
                  </a:moveTo>
                  <a:lnTo>
                    <a:pt x="482" y="0"/>
                  </a:lnTo>
                  <a:lnTo>
                    <a:pt x="0" y="209"/>
                  </a:lnTo>
                  <a:lnTo>
                    <a:pt x="184" y="3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5" name="Freeform 45"/>
            <p:cNvSpPr>
              <a:spLocks/>
            </p:cNvSpPr>
            <p:nvPr/>
          </p:nvSpPr>
          <p:spPr bwMode="auto">
            <a:xfrm>
              <a:off x="14537717" y="8314267"/>
              <a:ext cx="2712861" cy="982133"/>
            </a:xfrm>
            <a:custGeom>
              <a:avLst/>
              <a:gdLst>
                <a:gd name="T0" fmla="*/ 0 w 637"/>
                <a:gd name="T1" fmla="*/ 0 h 231"/>
                <a:gd name="T2" fmla="*/ 201 w 637"/>
                <a:gd name="T3" fmla="*/ 207 h 231"/>
                <a:gd name="T4" fmla="*/ 637 w 637"/>
                <a:gd name="T5" fmla="*/ 231 h 231"/>
                <a:gd name="T6" fmla="*/ 453 w 637"/>
                <a:gd name="T7" fmla="*/ 201 h 231"/>
                <a:gd name="T8" fmla="*/ 0 w 637"/>
                <a:gd name="T9" fmla="*/ 0 h 231"/>
              </a:gdLst>
              <a:ahLst/>
              <a:cxnLst>
                <a:cxn ang="0">
                  <a:pos x="T0" y="T1"/>
                </a:cxn>
                <a:cxn ang="0">
                  <a:pos x="T2" y="T3"/>
                </a:cxn>
                <a:cxn ang="0">
                  <a:pos x="T4" y="T5"/>
                </a:cxn>
                <a:cxn ang="0">
                  <a:pos x="T6" y="T7"/>
                </a:cxn>
                <a:cxn ang="0">
                  <a:pos x="T8" y="T9"/>
                </a:cxn>
              </a:cxnLst>
              <a:rect l="0" t="0" r="r" b="b"/>
              <a:pathLst>
                <a:path w="637" h="231">
                  <a:moveTo>
                    <a:pt x="0" y="0"/>
                  </a:moveTo>
                  <a:cubicBezTo>
                    <a:pt x="201" y="207"/>
                    <a:pt x="201" y="207"/>
                    <a:pt x="201" y="207"/>
                  </a:cubicBezTo>
                  <a:cubicBezTo>
                    <a:pt x="637" y="231"/>
                    <a:pt x="637" y="231"/>
                    <a:pt x="637" y="231"/>
                  </a:cubicBezTo>
                  <a:cubicBezTo>
                    <a:pt x="637" y="231"/>
                    <a:pt x="533" y="209"/>
                    <a:pt x="453" y="201"/>
                  </a:cubicBezTo>
                  <a:cubicBezTo>
                    <a:pt x="361" y="191"/>
                    <a:pt x="249" y="226"/>
                    <a:pt x="0" y="0"/>
                  </a:cubicBezTo>
                  <a:close/>
                </a:path>
              </a:pathLst>
            </a:custGeom>
            <a:solidFill>
              <a:srgbClr val="937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6" name="Freeform 46"/>
            <p:cNvSpPr>
              <a:spLocks/>
            </p:cNvSpPr>
            <p:nvPr/>
          </p:nvSpPr>
          <p:spPr bwMode="auto">
            <a:xfrm>
              <a:off x="15511130" y="4152903"/>
              <a:ext cx="1151167" cy="3822701"/>
            </a:xfrm>
            <a:custGeom>
              <a:avLst/>
              <a:gdLst>
                <a:gd name="T0" fmla="*/ 270 w 270"/>
                <a:gd name="T1" fmla="*/ 883 h 898"/>
                <a:gd name="T2" fmla="*/ 270 w 270"/>
                <a:gd name="T3" fmla="*/ 281 h 898"/>
                <a:gd name="T4" fmla="*/ 27 w 270"/>
                <a:gd name="T5" fmla="*/ 7 h 898"/>
                <a:gd name="T6" fmla="*/ 7 w 270"/>
                <a:gd name="T7" fmla="*/ 6 h 898"/>
                <a:gd name="T8" fmla="*/ 5 w 270"/>
                <a:gd name="T9" fmla="*/ 26 h 898"/>
                <a:gd name="T10" fmla="*/ 241 w 270"/>
                <a:gd name="T11" fmla="*/ 292 h 898"/>
                <a:gd name="T12" fmla="*/ 241 w 270"/>
                <a:gd name="T13" fmla="*/ 883 h 898"/>
                <a:gd name="T14" fmla="*/ 255 w 270"/>
                <a:gd name="T15" fmla="*/ 898 h 898"/>
                <a:gd name="T16" fmla="*/ 270 w 270"/>
                <a:gd name="T17" fmla="*/ 883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898">
                  <a:moveTo>
                    <a:pt x="270" y="883"/>
                  </a:moveTo>
                  <a:cubicBezTo>
                    <a:pt x="270" y="281"/>
                    <a:pt x="270" y="281"/>
                    <a:pt x="270" y="281"/>
                  </a:cubicBezTo>
                  <a:cubicBezTo>
                    <a:pt x="27" y="7"/>
                    <a:pt x="27" y="7"/>
                    <a:pt x="27" y="7"/>
                  </a:cubicBezTo>
                  <a:cubicBezTo>
                    <a:pt x="22" y="1"/>
                    <a:pt x="13" y="0"/>
                    <a:pt x="7" y="6"/>
                  </a:cubicBezTo>
                  <a:cubicBezTo>
                    <a:pt x="1" y="11"/>
                    <a:pt x="0" y="20"/>
                    <a:pt x="5" y="26"/>
                  </a:cubicBezTo>
                  <a:cubicBezTo>
                    <a:pt x="241" y="292"/>
                    <a:pt x="241" y="292"/>
                    <a:pt x="241" y="292"/>
                  </a:cubicBezTo>
                  <a:cubicBezTo>
                    <a:pt x="241" y="883"/>
                    <a:pt x="241" y="883"/>
                    <a:pt x="241" y="883"/>
                  </a:cubicBezTo>
                  <a:cubicBezTo>
                    <a:pt x="241" y="891"/>
                    <a:pt x="247" y="898"/>
                    <a:pt x="255" y="898"/>
                  </a:cubicBezTo>
                  <a:cubicBezTo>
                    <a:pt x="263" y="898"/>
                    <a:pt x="270" y="891"/>
                    <a:pt x="270" y="883"/>
                  </a:cubicBezTo>
                  <a:close/>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17" name="Freeform 47"/>
            <p:cNvSpPr>
              <a:spLocks/>
            </p:cNvSpPr>
            <p:nvPr/>
          </p:nvSpPr>
          <p:spPr bwMode="auto">
            <a:xfrm>
              <a:off x="16539561" y="3009902"/>
              <a:ext cx="122736" cy="2425701"/>
            </a:xfrm>
            <a:custGeom>
              <a:avLst/>
              <a:gdLst>
                <a:gd name="T0" fmla="*/ 0 w 29"/>
                <a:gd name="T1" fmla="*/ 15 h 569"/>
                <a:gd name="T2" fmla="*/ 0 w 29"/>
                <a:gd name="T3" fmla="*/ 554 h 569"/>
                <a:gd name="T4" fmla="*/ 14 w 29"/>
                <a:gd name="T5" fmla="*/ 569 h 569"/>
                <a:gd name="T6" fmla="*/ 29 w 29"/>
                <a:gd name="T7" fmla="*/ 554 h 569"/>
                <a:gd name="T8" fmla="*/ 29 w 29"/>
                <a:gd name="T9" fmla="*/ 15 h 569"/>
                <a:gd name="T10" fmla="*/ 14 w 29"/>
                <a:gd name="T11" fmla="*/ 0 h 569"/>
                <a:gd name="T12" fmla="*/ 0 w 29"/>
                <a:gd name="T13" fmla="*/ 15 h 569"/>
              </a:gdLst>
              <a:ahLst/>
              <a:cxnLst>
                <a:cxn ang="0">
                  <a:pos x="T0" y="T1"/>
                </a:cxn>
                <a:cxn ang="0">
                  <a:pos x="T2" y="T3"/>
                </a:cxn>
                <a:cxn ang="0">
                  <a:pos x="T4" y="T5"/>
                </a:cxn>
                <a:cxn ang="0">
                  <a:pos x="T6" y="T7"/>
                </a:cxn>
                <a:cxn ang="0">
                  <a:pos x="T8" y="T9"/>
                </a:cxn>
                <a:cxn ang="0">
                  <a:pos x="T10" y="T11"/>
                </a:cxn>
                <a:cxn ang="0">
                  <a:pos x="T12" y="T13"/>
                </a:cxn>
              </a:cxnLst>
              <a:rect l="0" t="0" r="r" b="b"/>
              <a:pathLst>
                <a:path w="29" h="569">
                  <a:moveTo>
                    <a:pt x="0" y="15"/>
                  </a:moveTo>
                  <a:cubicBezTo>
                    <a:pt x="0" y="554"/>
                    <a:pt x="0" y="554"/>
                    <a:pt x="0" y="554"/>
                  </a:cubicBezTo>
                  <a:cubicBezTo>
                    <a:pt x="0" y="563"/>
                    <a:pt x="6" y="569"/>
                    <a:pt x="14" y="569"/>
                  </a:cubicBezTo>
                  <a:cubicBezTo>
                    <a:pt x="22" y="569"/>
                    <a:pt x="29" y="563"/>
                    <a:pt x="29" y="554"/>
                  </a:cubicBezTo>
                  <a:cubicBezTo>
                    <a:pt x="29" y="15"/>
                    <a:pt x="29" y="15"/>
                    <a:pt x="29" y="15"/>
                  </a:cubicBezTo>
                  <a:cubicBezTo>
                    <a:pt x="29" y="7"/>
                    <a:pt x="22" y="0"/>
                    <a:pt x="14" y="0"/>
                  </a:cubicBezTo>
                  <a:cubicBezTo>
                    <a:pt x="6" y="0"/>
                    <a:pt x="0" y="7"/>
                    <a:pt x="0" y="15"/>
                  </a:cubicBezTo>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18" name="Freeform 48"/>
            <p:cNvSpPr>
              <a:spLocks/>
            </p:cNvSpPr>
            <p:nvPr/>
          </p:nvSpPr>
          <p:spPr bwMode="auto">
            <a:xfrm>
              <a:off x="16531097" y="3005667"/>
              <a:ext cx="880304" cy="1134533"/>
            </a:xfrm>
            <a:custGeom>
              <a:avLst/>
              <a:gdLst>
                <a:gd name="T0" fmla="*/ 28 w 207"/>
                <a:gd name="T1" fmla="*/ 258 h 266"/>
                <a:gd name="T2" fmla="*/ 203 w 207"/>
                <a:gd name="T3" fmla="*/ 25 h 266"/>
                <a:gd name="T4" fmla="*/ 200 w 207"/>
                <a:gd name="T5" fmla="*/ 4 h 266"/>
                <a:gd name="T6" fmla="*/ 179 w 207"/>
                <a:gd name="T7" fmla="*/ 7 h 266"/>
                <a:gd name="T8" fmla="*/ 5 w 207"/>
                <a:gd name="T9" fmla="*/ 241 h 266"/>
                <a:gd name="T10" fmla="*/ 8 w 207"/>
                <a:gd name="T11" fmla="*/ 261 h 266"/>
                <a:gd name="T12" fmla="*/ 28 w 207"/>
                <a:gd name="T13" fmla="*/ 258 h 266"/>
              </a:gdLst>
              <a:ahLst/>
              <a:cxnLst>
                <a:cxn ang="0">
                  <a:pos x="T0" y="T1"/>
                </a:cxn>
                <a:cxn ang="0">
                  <a:pos x="T2" y="T3"/>
                </a:cxn>
                <a:cxn ang="0">
                  <a:pos x="T4" y="T5"/>
                </a:cxn>
                <a:cxn ang="0">
                  <a:pos x="T6" y="T7"/>
                </a:cxn>
                <a:cxn ang="0">
                  <a:pos x="T8" y="T9"/>
                </a:cxn>
                <a:cxn ang="0">
                  <a:pos x="T10" y="T11"/>
                </a:cxn>
                <a:cxn ang="0">
                  <a:pos x="T12" y="T13"/>
                </a:cxn>
              </a:cxnLst>
              <a:rect l="0" t="0" r="r" b="b"/>
              <a:pathLst>
                <a:path w="207" h="266">
                  <a:moveTo>
                    <a:pt x="28" y="258"/>
                  </a:moveTo>
                  <a:cubicBezTo>
                    <a:pt x="203" y="25"/>
                    <a:pt x="203" y="25"/>
                    <a:pt x="203" y="25"/>
                  </a:cubicBezTo>
                  <a:cubicBezTo>
                    <a:pt x="207" y="18"/>
                    <a:pt x="206" y="9"/>
                    <a:pt x="200" y="4"/>
                  </a:cubicBezTo>
                  <a:cubicBezTo>
                    <a:pt x="193" y="0"/>
                    <a:pt x="184" y="1"/>
                    <a:pt x="179" y="7"/>
                  </a:cubicBezTo>
                  <a:cubicBezTo>
                    <a:pt x="5" y="241"/>
                    <a:pt x="5" y="241"/>
                    <a:pt x="5" y="241"/>
                  </a:cubicBezTo>
                  <a:cubicBezTo>
                    <a:pt x="0" y="247"/>
                    <a:pt x="1" y="256"/>
                    <a:pt x="8" y="261"/>
                  </a:cubicBezTo>
                  <a:cubicBezTo>
                    <a:pt x="14" y="266"/>
                    <a:pt x="23" y="265"/>
                    <a:pt x="28" y="258"/>
                  </a:cubicBezTo>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19" name="Freeform 49"/>
            <p:cNvSpPr>
              <a:spLocks/>
            </p:cNvSpPr>
            <p:nvPr/>
          </p:nvSpPr>
          <p:spPr bwMode="auto">
            <a:xfrm>
              <a:off x="16531096" y="5080000"/>
              <a:ext cx="1544766" cy="1185333"/>
            </a:xfrm>
            <a:custGeom>
              <a:avLst/>
              <a:gdLst>
                <a:gd name="T0" fmla="*/ 25 w 363"/>
                <a:gd name="T1" fmla="*/ 273 h 278"/>
                <a:gd name="T2" fmla="*/ 228 w 363"/>
                <a:gd name="T3" fmla="*/ 122 h 278"/>
                <a:gd name="T4" fmla="*/ 355 w 363"/>
                <a:gd name="T5" fmla="*/ 29 h 278"/>
                <a:gd name="T6" fmla="*/ 358 w 363"/>
                <a:gd name="T7" fmla="*/ 8 h 278"/>
                <a:gd name="T8" fmla="*/ 337 w 363"/>
                <a:gd name="T9" fmla="*/ 5 h 278"/>
                <a:gd name="T10" fmla="*/ 211 w 363"/>
                <a:gd name="T11" fmla="*/ 99 h 278"/>
                <a:gd name="T12" fmla="*/ 8 w 363"/>
                <a:gd name="T13" fmla="*/ 250 h 278"/>
                <a:gd name="T14" fmla="*/ 5 w 363"/>
                <a:gd name="T15" fmla="*/ 270 h 278"/>
                <a:gd name="T16" fmla="*/ 25 w 363"/>
                <a:gd name="T17" fmla="*/ 27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278">
                  <a:moveTo>
                    <a:pt x="25" y="273"/>
                  </a:moveTo>
                  <a:cubicBezTo>
                    <a:pt x="228" y="122"/>
                    <a:pt x="228" y="122"/>
                    <a:pt x="228" y="122"/>
                  </a:cubicBezTo>
                  <a:cubicBezTo>
                    <a:pt x="355" y="29"/>
                    <a:pt x="355" y="29"/>
                    <a:pt x="355" y="29"/>
                  </a:cubicBezTo>
                  <a:cubicBezTo>
                    <a:pt x="361" y="24"/>
                    <a:pt x="363" y="15"/>
                    <a:pt x="358" y="8"/>
                  </a:cubicBezTo>
                  <a:cubicBezTo>
                    <a:pt x="353" y="2"/>
                    <a:pt x="344" y="0"/>
                    <a:pt x="337" y="5"/>
                  </a:cubicBezTo>
                  <a:cubicBezTo>
                    <a:pt x="211" y="99"/>
                    <a:pt x="211" y="99"/>
                    <a:pt x="211" y="99"/>
                  </a:cubicBezTo>
                  <a:cubicBezTo>
                    <a:pt x="8" y="250"/>
                    <a:pt x="8" y="250"/>
                    <a:pt x="8" y="250"/>
                  </a:cubicBezTo>
                  <a:cubicBezTo>
                    <a:pt x="1" y="255"/>
                    <a:pt x="0" y="264"/>
                    <a:pt x="5" y="270"/>
                  </a:cubicBezTo>
                  <a:cubicBezTo>
                    <a:pt x="9" y="277"/>
                    <a:pt x="19" y="278"/>
                    <a:pt x="25" y="273"/>
                  </a:cubicBezTo>
                  <a:close/>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20" name="Freeform 50"/>
            <p:cNvSpPr>
              <a:spLocks/>
            </p:cNvSpPr>
            <p:nvPr/>
          </p:nvSpPr>
          <p:spPr bwMode="auto">
            <a:xfrm>
              <a:off x="15794688" y="3035303"/>
              <a:ext cx="761802" cy="668867"/>
            </a:xfrm>
            <a:custGeom>
              <a:avLst/>
              <a:gdLst>
                <a:gd name="T0" fmla="*/ 125 w 179"/>
                <a:gd name="T1" fmla="*/ 47 h 157"/>
                <a:gd name="T2" fmla="*/ 157 w 179"/>
                <a:gd name="T3" fmla="*/ 132 h 157"/>
                <a:gd name="T4" fmla="*/ 68 w 179"/>
                <a:gd name="T5" fmla="*/ 117 h 157"/>
                <a:gd name="T6" fmla="*/ 0 w 179"/>
                <a:gd name="T7" fmla="*/ 0 h 157"/>
                <a:gd name="T8" fmla="*/ 125 w 179"/>
                <a:gd name="T9" fmla="*/ 47 h 157"/>
              </a:gdLst>
              <a:ahLst/>
              <a:cxnLst>
                <a:cxn ang="0">
                  <a:pos x="T0" y="T1"/>
                </a:cxn>
                <a:cxn ang="0">
                  <a:pos x="T2" y="T3"/>
                </a:cxn>
                <a:cxn ang="0">
                  <a:pos x="T4" y="T5"/>
                </a:cxn>
                <a:cxn ang="0">
                  <a:pos x="T6" y="T7"/>
                </a:cxn>
                <a:cxn ang="0">
                  <a:pos x="T8" y="T9"/>
                </a:cxn>
              </a:cxnLst>
              <a:rect l="0" t="0" r="r" b="b"/>
              <a:pathLst>
                <a:path w="179" h="157">
                  <a:moveTo>
                    <a:pt x="125" y="47"/>
                  </a:moveTo>
                  <a:cubicBezTo>
                    <a:pt x="168" y="83"/>
                    <a:pt x="179" y="107"/>
                    <a:pt x="157" y="132"/>
                  </a:cubicBezTo>
                  <a:cubicBezTo>
                    <a:pt x="136" y="157"/>
                    <a:pt x="111" y="153"/>
                    <a:pt x="68" y="117"/>
                  </a:cubicBezTo>
                  <a:cubicBezTo>
                    <a:pt x="24" y="80"/>
                    <a:pt x="0" y="0"/>
                    <a:pt x="0" y="0"/>
                  </a:cubicBezTo>
                  <a:cubicBezTo>
                    <a:pt x="0" y="0"/>
                    <a:pt x="81" y="10"/>
                    <a:pt x="125" y="47"/>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21" name="Freeform 51"/>
            <p:cNvSpPr>
              <a:spLocks/>
            </p:cNvSpPr>
            <p:nvPr/>
          </p:nvSpPr>
          <p:spPr bwMode="auto">
            <a:xfrm>
              <a:off x="15794690" y="3035303"/>
              <a:ext cx="668692" cy="639235"/>
            </a:xfrm>
            <a:custGeom>
              <a:avLst/>
              <a:gdLst>
                <a:gd name="T0" fmla="*/ 0 w 157"/>
                <a:gd name="T1" fmla="*/ 0 h 150"/>
                <a:gd name="T2" fmla="*/ 157 w 157"/>
                <a:gd name="T3" fmla="*/ 132 h 150"/>
                <a:gd name="T4" fmla="*/ 124 w 157"/>
                <a:gd name="T5" fmla="*/ 148 h 150"/>
                <a:gd name="T6" fmla="*/ 74 w 157"/>
                <a:gd name="T7" fmla="*/ 122 h 150"/>
                <a:gd name="T8" fmla="*/ 0 w 157"/>
                <a:gd name="T9" fmla="*/ 0 h 150"/>
              </a:gdLst>
              <a:ahLst/>
              <a:cxnLst>
                <a:cxn ang="0">
                  <a:pos x="T0" y="T1"/>
                </a:cxn>
                <a:cxn ang="0">
                  <a:pos x="T2" y="T3"/>
                </a:cxn>
                <a:cxn ang="0">
                  <a:pos x="T4" y="T5"/>
                </a:cxn>
                <a:cxn ang="0">
                  <a:pos x="T6" y="T7"/>
                </a:cxn>
                <a:cxn ang="0">
                  <a:pos x="T8" y="T9"/>
                </a:cxn>
              </a:cxnLst>
              <a:rect l="0" t="0" r="r" b="b"/>
              <a:pathLst>
                <a:path w="157" h="150">
                  <a:moveTo>
                    <a:pt x="0" y="0"/>
                  </a:moveTo>
                  <a:cubicBezTo>
                    <a:pt x="157" y="132"/>
                    <a:pt x="157" y="132"/>
                    <a:pt x="157" y="132"/>
                  </a:cubicBezTo>
                  <a:cubicBezTo>
                    <a:pt x="157" y="132"/>
                    <a:pt x="147" y="150"/>
                    <a:pt x="124" y="148"/>
                  </a:cubicBezTo>
                  <a:cubicBezTo>
                    <a:pt x="111" y="147"/>
                    <a:pt x="95" y="138"/>
                    <a:pt x="74" y="122"/>
                  </a:cubicBezTo>
                  <a:cubicBezTo>
                    <a:pt x="21" y="80"/>
                    <a:pt x="0" y="0"/>
                    <a:pt x="0" y="0"/>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22" name="Freeform 52"/>
            <p:cNvSpPr>
              <a:spLocks/>
            </p:cNvSpPr>
            <p:nvPr/>
          </p:nvSpPr>
          <p:spPr bwMode="auto">
            <a:xfrm>
              <a:off x="16658065" y="4483101"/>
              <a:ext cx="837982" cy="563035"/>
            </a:xfrm>
            <a:custGeom>
              <a:avLst/>
              <a:gdLst>
                <a:gd name="T0" fmla="*/ 106 w 197"/>
                <a:gd name="T1" fmla="*/ 106 h 132"/>
                <a:gd name="T2" fmla="*/ 14 w 197"/>
                <a:gd name="T3" fmla="*/ 102 h 132"/>
                <a:gd name="T4" fmla="*/ 63 w 197"/>
                <a:gd name="T5" fmla="*/ 26 h 132"/>
                <a:gd name="T6" fmla="*/ 197 w 197"/>
                <a:gd name="T7" fmla="*/ 9 h 132"/>
                <a:gd name="T8" fmla="*/ 106 w 197"/>
                <a:gd name="T9" fmla="*/ 106 h 132"/>
              </a:gdLst>
              <a:ahLst/>
              <a:cxnLst>
                <a:cxn ang="0">
                  <a:pos x="T0" y="T1"/>
                </a:cxn>
                <a:cxn ang="0">
                  <a:pos x="T2" y="T3"/>
                </a:cxn>
                <a:cxn ang="0">
                  <a:pos x="T4" y="T5"/>
                </a:cxn>
                <a:cxn ang="0">
                  <a:pos x="T6" y="T7"/>
                </a:cxn>
                <a:cxn ang="0">
                  <a:pos x="T8" y="T9"/>
                </a:cxn>
              </a:cxnLst>
              <a:rect l="0" t="0" r="r" b="b"/>
              <a:pathLst>
                <a:path w="197" h="132">
                  <a:moveTo>
                    <a:pt x="106" y="106"/>
                  </a:moveTo>
                  <a:cubicBezTo>
                    <a:pt x="56" y="131"/>
                    <a:pt x="30" y="132"/>
                    <a:pt x="14" y="102"/>
                  </a:cubicBezTo>
                  <a:cubicBezTo>
                    <a:pt x="0" y="73"/>
                    <a:pt x="13" y="52"/>
                    <a:pt x="63" y="26"/>
                  </a:cubicBezTo>
                  <a:cubicBezTo>
                    <a:pt x="114" y="0"/>
                    <a:pt x="197" y="9"/>
                    <a:pt x="197" y="9"/>
                  </a:cubicBezTo>
                  <a:cubicBezTo>
                    <a:pt x="197" y="9"/>
                    <a:pt x="157" y="80"/>
                    <a:pt x="106" y="106"/>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23" name="Freeform 53"/>
            <p:cNvSpPr>
              <a:spLocks/>
            </p:cNvSpPr>
            <p:nvPr/>
          </p:nvSpPr>
          <p:spPr bwMode="auto">
            <a:xfrm>
              <a:off x="16666528" y="4470402"/>
              <a:ext cx="829517" cy="448733"/>
            </a:xfrm>
            <a:custGeom>
              <a:avLst/>
              <a:gdLst>
                <a:gd name="T0" fmla="*/ 195 w 195"/>
                <a:gd name="T1" fmla="*/ 12 h 105"/>
                <a:gd name="T2" fmla="*/ 12 w 195"/>
                <a:gd name="T3" fmla="*/ 105 h 105"/>
                <a:gd name="T4" fmla="*/ 11 w 195"/>
                <a:gd name="T5" fmla="*/ 69 h 105"/>
                <a:gd name="T6" fmla="*/ 54 w 195"/>
                <a:gd name="T7" fmla="*/ 33 h 105"/>
                <a:gd name="T8" fmla="*/ 195 w 195"/>
                <a:gd name="T9" fmla="*/ 12 h 105"/>
              </a:gdLst>
              <a:ahLst/>
              <a:cxnLst>
                <a:cxn ang="0">
                  <a:pos x="T0" y="T1"/>
                </a:cxn>
                <a:cxn ang="0">
                  <a:pos x="T2" y="T3"/>
                </a:cxn>
                <a:cxn ang="0">
                  <a:pos x="T4" y="T5"/>
                </a:cxn>
                <a:cxn ang="0">
                  <a:pos x="T6" y="T7"/>
                </a:cxn>
                <a:cxn ang="0">
                  <a:pos x="T8" y="T9"/>
                </a:cxn>
              </a:cxnLst>
              <a:rect l="0" t="0" r="r" b="b"/>
              <a:pathLst>
                <a:path w="195" h="105">
                  <a:moveTo>
                    <a:pt x="195" y="12"/>
                  </a:moveTo>
                  <a:cubicBezTo>
                    <a:pt x="12" y="105"/>
                    <a:pt x="12" y="105"/>
                    <a:pt x="12" y="105"/>
                  </a:cubicBezTo>
                  <a:cubicBezTo>
                    <a:pt x="12" y="105"/>
                    <a:pt x="0" y="90"/>
                    <a:pt x="11" y="69"/>
                  </a:cubicBezTo>
                  <a:cubicBezTo>
                    <a:pt x="17" y="58"/>
                    <a:pt x="31" y="46"/>
                    <a:pt x="54" y="33"/>
                  </a:cubicBezTo>
                  <a:cubicBezTo>
                    <a:pt x="113" y="0"/>
                    <a:pt x="195" y="12"/>
                    <a:pt x="195" y="12"/>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24" name="Freeform 54"/>
            <p:cNvSpPr>
              <a:spLocks/>
            </p:cNvSpPr>
            <p:nvPr/>
          </p:nvSpPr>
          <p:spPr bwMode="auto">
            <a:xfrm>
              <a:off x="16061320" y="5431370"/>
              <a:ext cx="304721" cy="622301"/>
            </a:xfrm>
            <a:custGeom>
              <a:avLst/>
              <a:gdLst>
                <a:gd name="T0" fmla="*/ 67 w 71"/>
                <a:gd name="T1" fmla="*/ 85 h 147"/>
                <a:gd name="T2" fmla="*/ 41 w 71"/>
                <a:gd name="T3" fmla="*/ 145 h 147"/>
                <a:gd name="T4" fmla="*/ 4 w 71"/>
                <a:gd name="T5" fmla="*/ 93 h 147"/>
                <a:gd name="T6" fmla="*/ 27 w 71"/>
                <a:gd name="T7" fmla="*/ 0 h 147"/>
                <a:gd name="T8" fmla="*/ 67 w 71"/>
                <a:gd name="T9" fmla="*/ 85 h 147"/>
              </a:gdLst>
              <a:ahLst/>
              <a:cxnLst>
                <a:cxn ang="0">
                  <a:pos x="T0" y="T1"/>
                </a:cxn>
                <a:cxn ang="0">
                  <a:pos x="T2" y="T3"/>
                </a:cxn>
                <a:cxn ang="0">
                  <a:pos x="T4" y="T5"/>
                </a:cxn>
                <a:cxn ang="0">
                  <a:pos x="T6" y="T7"/>
                </a:cxn>
                <a:cxn ang="0">
                  <a:pos x="T8" y="T9"/>
                </a:cxn>
              </a:cxnLst>
              <a:rect l="0" t="0" r="r" b="b"/>
              <a:pathLst>
                <a:path w="71" h="147">
                  <a:moveTo>
                    <a:pt x="67" y="85"/>
                  </a:moveTo>
                  <a:cubicBezTo>
                    <a:pt x="71" y="125"/>
                    <a:pt x="65" y="142"/>
                    <a:pt x="41" y="145"/>
                  </a:cubicBezTo>
                  <a:cubicBezTo>
                    <a:pt x="19" y="147"/>
                    <a:pt x="8" y="132"/>
                    <a:pt x="4" y="93"/>
                  </a:cubicBezTo>
                  <a:cubicBezTo>
                    <a:pt x="0" y="53"/>
                    <a:pt x="27" y="0"/>
                    <a:pt x="27" y="0"/>
                  </a:cubicBezTo>
                  <a:cubicBezTo>
                    <a:pt x="27" y="0"/>
                    <a:pt x="63" y="45"/>
                    <a:pt x="67" y="85"/>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25" name="Freeform 55"/>
            <p:cNvSpPr>
              <a:spLocks/>
            </p:cNvSpPr>
            <p:nvPr/>
          </p:nvSpPr>
          <p:spPr bwMode="auto">
            <a:xfrm>
              <a:off x="16052857" y="5431368"/>
              <a:ext cx="181987" cy="630768"/>
            </a:xfrm>
            <a:custGeom>
              <a:avLst/>
              <a:gdLst>
                <a:gd name="T0" fmla="*/ 29 w 43"/>
                <a:gd name="T1" fmla="*/ 0 h 149"/>
                <a:gd name="T2" fmla="*/ 43 w 43"/>
                <a:gd name="T3" fmla="*/ 145 h 149"/>
                <a:gd name="T4" fmla="*/ 19 w 43"/>
                <a:gd name="T5" fmla="*/ 136 h 149"/>
                <a:gd name="T6" fmla="*/ 7 w 43"/>
                <a:gd name="T7" fmla="*/ 98 h 149"/>
                <a:gd name="T8" fmla="*/ 29 w 43"/>
                <a:gd name="T9" fmla="*/ 0 h 149"/>
              </a:gdLst>
              <a:ahLst/>
              <a:cxnLst>
                <a:cxn ang="0">
                  <a:pos x="T0" y="T1"/>
                </a:cxn>
                <a:cxn ang="0">
                  <a:pos x="T2" y="T3"/>
                </a:cxn>
                <a:cxn ang="0">
                  <a:pos x="T4" y="T5"/>
                </a:cxn>
                <a:cxn ang="0">
                  <a:pos x="T6" y="T7"/>
                </a:cxn>
                <a:cxn ang="0">
                  <a:pos x="T8" y="T9"/>
                </a:cxn>
              </a:cxnLst>
              <a:rect l="0" t="0" r="r" b="b"/>
              <a:pathLst>
                <a:path w="43" h="149">
                  <a:moveTo>
                    <a:pt x="29" y="0"/>
                  </a:moveTo>
                  <a:cubicBezTo>
                    <a:pt x="43" y="145"/>
                    <a:pt x="43" y="145"/>
                    <a:pt x="43" y="145"/>
                  </a:cubicBezTo>
                  <a:cubicBezTo>
                    <a:pt x="43" y="145"/>
                    <a:pt x="30" y="149"/>
                    <a:pt x="19" y="136"/>
                  </a:cubicBezTo>
                  <a:cubicBezTo>
                    <a:pt x="13" y="129"/>
                    <a:pt x="9" y="117"/>
                    <a:pt x="7" y="98"/>
                  </a:cubicBezTo>
                  <a:cubicBezTo>
                    <a:pt x="0" y="51"/>
                    <a:pt x="29" y="0"/>
                    <a:pt x="29" y="0"/>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26" name="Freeform 56"/>
            <p:cNvSpPr>
              <a:spLocks/>
            </p:cNvSpPr>
            <p:nvPr/>
          </p:nvSpPr>
          <p:spPr bwMode="auto">
            <a:xfrm>
              <a:off x="17284435" y="5668436"/>
              <a:ext cx="651764" cy="774701"/>
            </a:xfrm>
            <a:custGeom>
              <a:avLst/>
              <a:gdLst>
                <a:gd name="T0" fmla="*/ 40 w 153"/>
                <a:gd name="T1" fmla="*/ 110 h 182"/>
                <a:gd name="T2" fmla="*/ 26 w 153"/>
                <a:gd name="T3" fmla="*/ 20 h 182"/>
                <a:gd name="T4" fmla="*/ 110 w 153"/>
                <a:gd name="T5" fmla="*/ 54 h 182"/>
                <a:gd name="T6" fmla="*/ 153 w 153"/>
                <a:gd name="T7" fmla="*/ 182 h 182"/>
                <a:gd name="T8" fmla="*/ 40 w 153"/>
                <a:gd name="T9" fmla="*/ 110 h 182"/>
              </a:gdLst>
              <a:ahLst/>
              <a:cxnLst>
                <a:cxn ang="0">
                  <a:pos x="T0" y="T1"/>
                </a:cxn>
                <a:cxn ang="0">
                  <a:pos x="T2" y="T3"/>
                </a:cxn>
                <a:cxn ang="0">
                  <a:pos x="T4" y="T5"/>
                </a:cxn>
                <a:cxn ang="0">
                  <a:pos x="T6" y="T7"/>
                </a:cxn>
                <a:cxn ang="0">
                  <a:pos x="T8" y="T9"/>
                </a:cxn>
              </a:cxnLst>
              <a:rect l="0" t="0" r="r" b="b"/>
              <a:pathLst>
                <a:path w="153" h="182">
                  <a:moveTo>
                    <a:pt x="40" y="110"/>
                  </a:moveTo>
                  <a:cubicBezTo>
                    <a:pt x="5" y="66"/>
                    <a:pt x="0" y="40"/>
                    <a:pt x="26" y="20"/>
                  </a:cubicBezTo>
                  <a:cubicBezTo>
                    <a:pt x="52" y="0"/>
                    <a:pt x="76" y="9"/>
                    <a:pt x="110" y="54"/>
                  </a:cubicBezTo>
                  <a:cubicBezTo>
                    <a:pt x="145" y="98"/>
                    <a:pt x="153" y="182"/>
                    <a:pt x="153" y="182"/>
                  </a:cubicBezTo>
                  <a:cubicBezTo>
                    <a:pt x="153" y="182"/>
                    <a:pt x="75" y="155"/>
                    <a:pt x="40" y="110"/>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27" name="Freeform 57"/>
            <p:cNvSpPr>
              <a:spLocks/>
            </p:cNvSpPr>
            <p:nvPr/>
          </p:nvSpPr>
          <p:spPr bwMode="auto">
            <a:xfrm>
              <a:off x="17394471" y="5689602"/>
              <a:ext cx="541726" cy="753533"/>
            </a:xfrm>
            <a:custGeom>
              <a:avLst/>
              <a:gdLst>
                <a:gd name="T0" fmla="*/ 127 w 127"/>
                <a:gd name="T1" fmla="*/ 177 h 177"/>
                <a:gd name="T2" fmla="*/ 0 w 127"/>
                <a:gd name="T3" fmla="*/ 15 h 177"/>
                <a:gd name="T4" fmla="*/ 36 w 127"/>
                <a:gd name="T5" fmla="*/ 6 h 177"/>
                <a:gd name="T6" fmla="*/ 79 w 127"/>
                <a:gd name="T7" fmla="*/ 42 h 177"/>
                <a:gd name="T8" fmla="*/ 127 w 127"/>
                <a:gd name="T9" fmla="*/ 177 h 177"/>
              </a:gdLst>
              <a:ahLst/>
              <a:cxnLst>
                <a:cxn ang="0">
                  <a:pos x="T0" y="T1"/>
                </a:cxn>
                <a:cxn ang="0">
                  <a:pos x="T2" y="T3"/>
                </a:cxn>
                <a:cxn ang="0">
                  <a:pos x="T4" y="T5"/>
                </a:cxn>
                <a:cxn ang="0">
                  <a:pos x="T6" y="T7"/>
                </a:cxn>
                <a:cxn ang="0">
                  <a:pos x="T8" y="T9"/>
                </a:cxn>
              </a:cxnLst>
              <a:rect l="0" t="0" r="r" b="b"/>
              <a:pathLst>
                <a:path w="127" h="177">
                  <a:moveTo>
                    <a:pt x="127" y="177"/>
                  </a:moveTo>
                  <a:cubicBezTo>
                    <a:pt x="0" y="15"/>
                    <a:pt x="0" y="15"/>
                    <a:pt x="0" y="15"/>
                  </a:cubicBezTo>
                  <a:cubicBezTo>
                    <a:pt x="0" y="15"/>
                    <a:pt x="13" y="0"/>
                    <a:pt x="36" y="6"/>
                  </a:cubicBezTo>
                  <a:cubicBezTo>
                    <a:pt x="48" y="10"/>
                    <a:pt x="62" y="22"/>
                    <a:pt x="79" y="42"/>
                  </a:cubicBezTo>
                  <a:cubicBezTo>
                    <a:pt x="123" y="94"/>
                    <a:pt x="127" y="177"/>
                    <a:pt x="127" y="177"/>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28" name="Freeform 58"/>
            <p:cNvSpPr>
              <a:spLocks/>
            </p:cNvSpPr>
            <p:nvPr/>
          </p:nvSpPr>
          <p:spPr bwMode="auto">
            <a:xfrm>
              <a:off x="17005106" y="3564467"/>
              <a:ext cx="490939" cy="275168"/>
            </a:xfrm>
            <a:custGeom>
              <a:avLst/>
              <a:gdLst>
                <a:gd name="T0" fmla="*/ 55 w 115"/>
                <a:gd name="T1" fmla="*/ 57 h 65"/>
                <a:gd name="T2" fmla="*/ 5 w 115"/>
                <a:gd name="T3" fmla="*/ 45 h 65"/>
                <a:gd name="T4" fmla="*/ 40 w 115"/>
                <a:gd name="T5" fmla="*/ 8 h 65"/>
                <a:gd name="T6" fmla="*/ 115 w 115"/>
                <a:gd name="T7" fmla="*/ 13 h 65"/>
                <a:gd name="T8" fmla="*/ 55 w 115"/>
                <a:gd name="T9" fmla="*/ 57 h 65"/>
              </a:gdLst>
              <a:ahLst/>
              <a:cxnLst>
                <a:cxn ang="0">
                  <a:pos x="T0" y="T1"/>
                </a:cxn>
                <a:cxn ang="0">
                  <a:pos x="T2" y="T3"/>
                </a:cxn>
                <a:cxn ang="0">
                  <a:pos x="T4" y="T5"/>
                </a:cxn>
                <a:cxn ang="0">
                  <a:pos x="T6" y="T7"/>
                </a:cxn>
                <a:cxn ang="0">
                  <a:pos x="T8" y="T9"/>
                </a:cxn>
              </a:cxnLst>
              <a:rect l="0" t="0" r="r" b="b"/>
              <a:pathLst>
                <a:path w="115" h="65">
                  <a:moveTo>
                    <a:pt x="55" y="57"/>
                  </a:moveTo>
                  <a:cubicBezTo>
                    <a:pt x="25" y="65"/>
                    <a:pt x="10" y="63"/>
                    <a:pt x="5" y="45"/>
                  </a:cubicBezTo>
                  <a:cubicBezTo>
                    <a:pt x="0" y="27"/>
                    <a:pt x="10" y="17"/>
                    <a:pt x="40" y="8"/>
                  </a:cubicBezTo>
                  <a:cubicBezTo>
                    <a:pt x="71" y="0"/>
                    <a:pt x="115" y="13"/>
                    <a:pt x="115" y="13"/>
                  </a:cubicBezTo>
                  <a:cubicBezTo>
                    <a:pt x="115" y="13"/>
                    <a:pt x="86" y="48"/>
                    <a:pt x="55" y="57"/>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29" name="Freeform 59"/>
            <p:cNvSpPr>
              <a:spLocks/>
            </p:cNvSpPr>
            <p:nvPr/>
          </p:nvSpPr>
          <p:spPr bwMode="auto">
            <a:xfrm>
              <a:off x="17005106" y="3556001"/>
              <a:ext cx="490939" cy="198968"/>
            </a:xfrm>
            <a:custGeom>
              <a:avLst/>
              <a:gdLst>
                <a:gd name="T0" fmla="*/ 115 w 115"/>
                <a:gd name="T1" fmla="*/ 15 h 47"/>
                <a:gd name="T2" fmla="*/ 5 w 115"/>
                <a:gd name="T3" fmla="*/ 47 h 47"/>
                <a:gd name="T4" fmla="*/ 8 w 115"/>
                <a:gd name="T5" fmla="*/ 27 h 47"/>
                <a:gd name="T6" fmla="*/ 36 w 115"/>
                <a:gd name="T7" fmla="*/ 12 h 47"/>
                <a:gd name="T8" fmla="*/ 115 w 115"/>
                <a:gd name="T9" fmla="*/ 15 h 47"/>
              </a:gdLst>
              <a:ahLst/>
              <a:cxnLst>
                <a:cxn ang="0">
                  <a:pos x="T0" y="T1"/>
                </a:cxn>
                <a:cxn ang="0">
                  <a:pos x="T2" y="T3"/>
                </a:cxn>
                <a:cxn ang="0">
                  <a:pos x="T4" y="T5"/>
                </a:cxn>
                <a:cxn ang="0">
                  <a:pos x="T6" y="T7"/>
                </a:cxn>
                <a:cxn ang="0">
                  <a:pos x="T8" y="T9"/>
                </a:cxn>
              </a:cxnLst>
              <a:rect l="0" t="0" r="r" b="b"/>
              <a:pathLst>
                <a:path w="115" h="47">
                  <a:moveTo>
                    <a:pt x="115" y="15"/>
                  </a:moveTo>
                  <a:cubicBezTo>
                    <a:pt x="5" y="47"/>
                    <a:pt x="5" y="47"/>
                    <a:pt x="5" y="47"/>
                  </a:cubicBezTo>
                  <a:cubicBezTo>
                    <a:pt x="5" y="47"/>
                    <a:pt x="0" y="37"/>
                    <a:pt x="8" y="27"/>
                  </a:cubicBezTo>
                  <a:cubicBezTo>
                    <a:pt x="13" y="21"/>
                    <a:pt x="22" y="16"/>
                    <a:pt x="36" y="12"/>
                  </a:cubicBezTo>
                  <a:cubicBezTo>
                    <a:pt x="72" y="0"/>
                    <a:pt x="115" y="15"/>
                    <a:pt x="115" y="15"/>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30" name="Freeform 60"/>
            <p:cNvSpPr>
              <a:spLocks/>
            </p:cNvSpPr>
            <p:nvPr/>
          </p:nvSpPr>
          <p:spPr bwMode="auto">
            <a:xfrm>
              <a:off x="15591541" y="6163735"/>
              <a:ext cx="495172" cy="249768"/>
            </a:xfrm>
            <a:custGeom>
              <a:avLst/>
              <a:gdLst>
                <a:gd name="T0" fmla="*/ 65 w 116"/>
                <a:gd name="T1" fmla="*/ 5 h 59"/>
                <a:gd name="T2" fmla="*/ 113 w 116"/>
                <a:gd name="T3" fmla="*/ 23 h 59"/>
                <a:gd name="T4" fmla="*/ 74 w 116"/>
                <a:gd name="T5" fmla="*/ 55 h 59"/>
                <a:gd name="T6" fmla="*/ 0 w 116"/>
                <a:gd name="T7" fmla="*/ 40 h 59"/>
                <a:gd name="T8" fmla="*/ 65 w 116"/>
                <a:gd name="T9" fmla="*/ 5 h 59"/>
              </a:gdLst>
              <a:ahLst/>
              <a:cxnLst>
                <a:cxn ang="0">
                  <a:pos x="T0" y="T1"/>
                </a:cxn>
                <a:cxn ang="0">
                  <a:pos x="T2" y="T3"/>
                </a:cxn>
                <a:cxn ang="0">
                  <a:pos x="T4" y="T5"/>
                </a:cxn>
                <a:cxn ang="0">
                  <a:pos x="T6" y="T7"/>
                </a:cxn>
                <a:cxn ang="0">
                  <a:pos x="T8" y="T9"/>
                </a:cxn>
              </a:cxnLst>
              <a:rect l="0" t="0" r="r" b="b"/>
              <a:pathLst>
                <a:path w="116" h="59">
                  <a:moveTo>
                    <a:pt x="65" y="5"/>
                  </a:moveTo>
                  <a:cubicBezTo>
                    <a:pt x="97" y="0"/>
                    <a:pt x="111" y="5"/>
                    <a:pt x="113" y="23"/>
                  </a:cubicBezTo>
                  <a:cubicBezTo>
                    <a:pt x="116" y="41"/>
                    <a:pt x="105" y="50"/>
                    <a:pt x="74" y="55"/>
                  </a:cubicBezTo>
                  <a:cubicBezTo>
                    <a:pt x="43" y="59"/>
                    <a:pt x="0" y="40"/>
                    <a:pt x="0" y="40"/>
                  </a:cubicBezTo>
                  <a:cubicBezTo>
                    <a:pt x="0" y="40"/>
                    <a:pt x="34" y="10"/>
                    <a:pt x="65" y="5"/>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31" name="Freeform 61"/>
            <p:cNvSpPr>
              <a:spLocks/>
            </p:cNvSpPr>
            <p:nvPr/>
          </p:nvSpPr>
          <p:spPr bwMode="auto">
            <a:xfrm>
              <a:off x="15591543" y="6261103"/>
              <a:ext cx="499403" cy="160867"/>
            </a:xfrm>
            <a:custGeom>
              <a:avLst/>
              <a:gdLst>
                <a:gd name="T0" fmla="*/ 0 w 117"/>
                <a:gd name="T1" fmla="*/ 17 h 38"/>
                <a:gd name="T2" fmla="*/ 113 w 117"/>
                <a:gd name="T3" fmla="*/ 0 h 38"/>
                <a:gd name="T4" fmla="*/ 108 w 117"/>
                <a:gd name="T5" fmla="*/ 20 h 38"/>
                <a:gd name="T6" fmla="*/ 78 w 117"/>
                <a:gd name="T7" fmla="*/ 31 h 38"/>
                <a:gd name="T8" fmla="*/ 0 w 117"/>
                <a:gd name="T9" fmla="*/ 17 h 38"/>
              </a:gdLst>
              <a:ahLst/>
              <a:cxnLst>
                <a:cxn ang="0">
                  <a:pos x="T0" y="T1"/>
                </a:cxn>
                <a:cxn ang="0">
                  <a:pos x="T2" y="T3"/>
                </a:cxn>
                <a:cxn ang="0">
                  <a:pos x="T4" y="T5"/>
                </a:cxn>
                <a:cxn ang="0">
                  <a:pos x="T6" y="T7"/>
                </a:cxn>
                <a:cxn ang="0">
                  <a:pos x="T8" y="T9"/>
                </a:cxn>
              </a:cxnLst>
              <a:rect l="0" t="0" r="r" b="b"/>
              <a:pathLst>
                <a:path w="117" h="38">
                  <a:moveTo>
                    <a:pt x="0" y="17"/>
                  </a:moveTo>
                  <a:cubicBezTo>
                    <a:pt x="113" y="0"/>
                    <a:pt x="113" y="0"/>
                    <a:pt x="113" y="0"/>
                  </a:cubicBezTo>
                  <a:cubicBezTo>
                    <a:pt x="113" y="0"/>
                    <a:pt x="117" y="11"/>
                    <a:pt x="108" y="20"/>
                  </a:cubicBezTo>
                  <a:cubicBezTo>
                    <a:pt x="103" y="24"/>
                    <a:pt x="93" y="28"/>
                    <a:pt x="78" y="31"/>
                  </a:cubicBezTo>
                  <a:cubicBezTo>
                    <a:pt x="42" y="38"/>
                    <a:pt x="0" y="17"/>
                    <a:pt x="0" y="17"/>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32" name="Freeform 62"/>
            <p:cNvSpPr>
              <a:spLocks/>
            </p:cNvSpPr>
            <p:nvPr/>
          </p:nvSpPr>
          <p:spPr bwMode="auto">
            <a:xfrm>
              <a:off x="15354537" y="4533903"/>
              <a:ext cx="495172" cy="283635"/>
            </a:xfrm>
            <a:custGeom>
              <a:avLst/>
              <a:gdLst>
                <a:gd name="T0" fmla="*/ 74 w 116"/>
                <a:gd name="T1" fmla="*/ 9 h 66"/>
                <a:gd name="T2" fmla="*/ 110 w 116"/>
                <a:gd name="T3" fmla="*/ 45 h 66"/>
                <a:gd name="T4" fmla="*/ 61 w 116"/>
                <a:gd name="T5" fmla="*/ 57 h 66"/>
                <a:gd name="T6" fmla="*/ 0 w 116"/>
                <a:gd name="T7" fmla="*/ 13 h 66"/>
                <a:gd name="T8" fmla="*/ 74 w 116"/>
                <a:gd name="T9" fmla="*/ 9 h 66"/>
              </a:gdLst>
              <a:ahLst/>
              <a:cxnLst>
                <a:cxn ang="0">
                  <a:pos x="T0" y="T1"/>
                </a:cxn>
                <a:cxn ang="0">
                  <a:pos x="T2" y="T3"/>
                </a:cxn>
                <a:cxn ang="0">
                  <a:pos x="T4" y="T5"/>
                </a:cxn>
                <a:cxn ang="0">
                  <a:pos x="T6" y="T7"/>
                </a:cxn>
                <a:cxn ang="0">
                  <a:pos x="T8" y="T9"/>
                </a:cxn>
              </a:cxnLst>
              <a:rect l="0" t="0" r="r" b="b"/>
              <a:pathLst>
                <a:path w="116" h="66">
                  <a:moveTo>
                    <a:pt x="74" y="9"/>
                  </a:moveTo>
                  <a:cubicBezTo>
                    <a:pt x="105" y="17"/>
                    <a:pt x="116" y="27"/>
                    <a:pt x="110" y="45"/>
                  </a:cubicBezTo>
                  <a:cubicBezTo>
                    <a:pt x="105" y="62"/>
                    <a:pt x="92" y="66"/>
                    <a:pt x="61" y="57"/>
                  </a:cubicBezTo>
                  <a:cubicBezTo>
                    <a:pt x="31" y="49"/>
                    <a:pt x="0" y="13"/>
                    <a:pt x="0" y="13"/>
                  </a:cubicBezTo>
                  <a:cubicBezTo>
                    <a:pt x="0" y="13"/>
                    <a:pt x="44" y="0"/>
                    <a:pt x="74" y="9"/>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33" name="Freeform 63"/>
            <p:cNvSpPr>
              <a:spLocks/>
            </p:cNvSpPr>
            <p:nvPr/>
          </p:nvSpPr>
          <p:spPr bwMode="auto">
            <a:xfrm>
              <a:off x="15354538" y="4588935"/>
              <a:ext cx="469779" cy="215901"/>
            </a:xfrm>
            <a:custGeom>
              <a:avLst/>
              <a:gdLst>
                <a:gd name="T0" fmla="*/ 0 w 110"/>
                <a:gd name="T1" fmla="*/ 0 h 50"/>
                <a:gd name="T2" fmla="*/ 110 w 110"/>
                <a:gd name="T3" fmla="*/ 32 h 50"/>
                <a:gd name="T4" fmla="*/ 97 w 110"/>
                <a:gd name="T5" fmla="*/ 47 h 50"/>
                <a:gd name="T6" fmla="*/ 66 w 110"/>
                <a:gd name="T7" fmla="*/ 46 h 50"/>
                <a:gd name="T8" fmla="*/ 0 w 110"/>
                <a:gd name="T9" fmla="*/ 0 h 50"/>
              </a:gdLst>
              <a:ahLst/>
              <a:cxnLst>
                <a:cxn ang="0">
                  <a:pos x="T0" y="T1"/>
                </a:cxn>
                <a:cxn ang="0">
                  <a:pos x="T2" y="T3"/>
                </a:cxn>
                <a:cxn ang="0">
                  <a:pos x="T4" y="T5"/>
                </a:cxn>
                <a:cxn ang="0">
                  <a:pos x="T6" y="T7"/>
                </a:cxn>
                <a:cxn ang="0">
                  <a:pos x="T8" y="T9"/>
                </a:cxn>
              </a:cxnLst>
              <a:rect l="0" t="0" r="r" b="b"/>
              <a:pathLst>
                <a:path w="110" h="50">
                  <a:moveTo>
                    <a:pt x="0" y="0"/>
                  </a:moveTo>
                  <a:cubicBezTo>
                    <a:pt x="110" y="32"/>
                    <a:pt x="110" y="32"/>
                    <a:pt x="110" y="32"/>
                  </a:cubicBezTo>
                  <a:cubicBezTo>
                    <a:pt x="110" y="32"/>
                    <a:pt x="109" y="43"/>
                    <a:pt x="97" y="47"/>
                  </a:cubicBezTo>
                  <a:cubicBezTo>
                    <a:pt x="90" y="50"/>
                    <a:pt x="80" y="49"/>
                    <a:pt x="66" y="46"/>
                  </a:cubicBezTo>
                  <a:cubicBezTo>
                    <a:pt x="29" y="36"/>
                    <a:pt x="0" y="0"/>
                    <a:pt x="0" y="0"/>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34" name="Freeform 64"/>
            <p:cNvSpPr>
              <a:spLocks/>
            </p:cNvSpPr>
            <p:nvPr/>
          </p:nvSpPr>
          <p:spPr bwMode="auto">
            <a:xfrm>
              <a:off x="17576460" y="4881036"/>
              <a:ext cx="194683" cy="381000"/>
            </a:xfrm>
            <a:custGeom>
              <a:avLst/>
              <a:gdLst>
                <a:gd name="T0" fmla="*/ 42 w 45"/>
                <a:gd name="T1" fmla="*/ 56 h 90"/>
                <a:gd name="T2" fmla="*/ 19 w 45"/>
                <a:gd name="T3" fmla="*/ 88 h 90"/>
                <a:gd name="T4" fmla="*/ 3 w 45"/>
                <a:gd name="T5" fmla="*/ 52 h 90"/>
                <a:gd name="T6" fmla="*/ 30 w 45"/>
                <a:gd name="T7" fmla="*/ 0 h 90"/>
                <a:gd name="T8" fmla="*/ 42 w 45"/>
                <a:gd name="T9" fmla="*/ 56 h 90"/>
              </a:gdLst>
              <a:ahLst/>
              <a:cxnLst>
                <a:cxn ang="0">
                  <a:pos x="T0" y="T1"/>
                </a:cxn>
                <a:cxn ang="0">
                  <a:pos x="T2" y="T3"/>
                </a:cxn>
                <a:cxn ang="0">
                  <a:pos x="T4" y="T5"/>
                </a:cxn>
                <a:cxn ang="0">
                  <a:pos x="T6" y="T7"/>
                </a:cxn>
                <a:cxn ang="0">
                  <a:pos x="T8" y="T9"/>
                </a:cxn>
              </a:cxnLst>
              <a:rect l="0" t="0" r="r" b="b"/>
              <a:pathLst>
                <a:path w="45" h="90">
                  <a:moveTo>
                    <a:pt x="42" y="56"/>
                  </a:moveTo>
                  <a:cubicBezTo>
                    <a:pt x="39" y="80"/>
                    <a:pt x="33" y="90"/>
                    <a:pt x="19" y="88"/>
                  </a:cubicBezTo>
                  <a:cubicBezTo>
                    <a:pt x="5" y="86"/>
                    <a:pt x="0" y="76"/>
                    <a:pt x="3" y="52"/>
                  </a:cubicBezTo>
                  <a:cubicBezTo>
                    <a:pt x="6" y="28"/>
                    <a:pt x="30" y="0"/>
                    <a:pt x="30" y="0"/>
                  </a:cubicBezTo>
                  <a:cubicBezTo>
                    <a:pt x="30" y="0"/>
                    <a:pt x="45" y="32"/>
                    <a:pt x="42" y="56"/>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35" name="Freeform 65"/>
            <p:cNvSpPr>
              <a:spLocks/>
            </p:cNvSpPr>
            <p:nvPr/>
          </p:nvSpPr>
          <p:spPr bwMode="auto">
            <a:xfrm>
              <a:off x="17584924" y="4881035"/>
              <a:ext cx="118502" cy="372533"/>
            </a:xfrm>
            <a:custGeom>
              <a:avLst/>
              <a:gdLst>
                <a:gd name="T0" fmla="*/ 28 w 28"/>
                <a:gd name="T1" fmla="*/ 0 h 88"/>
                <a:gd name="T2" fmla="*/ 17 w 28"/>
                <a:gd name="T3" fmla="*/ 88 h 88"/>
                <a:gd name="T4" fmla="*/ 3 w 28"/>
                <a:gd name="T5" fmla="*/ 80 h 88"/>
                <a:gd name="T6" fmla="*/ 1 w 28"/>
                <a:gd name="T7" fmla="*/ 55 h 88"/>
                <a:gd name="T8" fmla="*/ 28 w 28"/>
                <a:gd name="T9" fmla="*/ 0 h 88"/>
              </a:gdLst>
              <a:ahLst/>
              <a:cxnLst>
                <a:cxn ang="0">
                  <a:pos x="T0" y="T1"/>
                </a:cxn>
                <a:cxn ang="0">
                  <a:pos x="T2" y="T3"/>
                </a:cxn>
                <a:cxn ang="0">
                  <a:pos x="T4" y="T5"/>
                </a:cxn>
                <a:cxn ang="0">
                  <a:pos x="T6" y="T7"/>
                </a:cxn>
                <a:cxn ang="0">
                  <a:pos x="T8" y="T9"/>
                </a:cxn>
              </a:cxnLst>
              <a:rect l="0" t="0" r="r" b="b"/>
              <a:pathLst>
                <a:path w="28" h="88">
                  <a:moveTo>
                    <a:pt x="28" y="0"/>
                  </a:moveTo>
                  <a:cubicBezTo>
                    <a:pt x="17" y="88"/>
                    <a:pt x="17" y="88"/>
                    <a:pt x="17" y="88"/>
                  </a:cubicBezTo>
                  <a:cubicBezTo>
                    <a:pt x="17" y="88"/>
                    <a:pt x="8" y="88"/>
                    <a:pt x="3" y="80"/>
                  </a:cubicBezTo>
                  <a:cubicBezTo>
                    <a:pt x="1" y="75"/>
                    <a:pt x="0" y="67"/>
                    <a:pt x="1" y="55"/>
                  </a:cubicBezTo>
                  <a:cubicBezTo>
                    <a:pt x="4" y="27"/>
                    <a:pt x="28" y="0"/>
                    <a:pt x="28" y="0"/>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36" name="Freeform 66"/>
            <p:cNvSpPr>
              <a:spLocks/>
            </p:cNvSpPr>
            <p:nvPr/>
          </p:nvSpPr>
          <p:spPr bwMode="auto">
            <a:xfrm>
              <a:off x="16150196" y="3962400"/>
              <a:ext cx="359741" cy="254000"/>
            </a:xfrm>
            <a:custGeom>
              <a:avLst/>
              <a:gdLst>
                <a:gd name="T0" fmla="*/ 56 w 84"/>
                <a:gd name="T1" fmla="*/ 13 h 59"/>
                <a:gd name="T2" fmla="*/ 76 w 84"/>
                <a:gd name="T3" fmla="*/ 47 h 59"/>
                <a:gd name="T4" fmla="*/ 37 w 84"/>
                <a:gd name="T5" fmla="*/ 47 h 59"/>
                <a:gd name="T6" fmla="*/ 0 w 84"/>
                <a:gd name="T7" fmla="*/ 2 h 59"/>
                <a:gd name="T8" fmla="*/ 56 w 84"/>
                <a:gd name="T9" fmla="*/ 13 h 59"/>
              </a:gdLst>
              <a:ahLst/>
              <a:cxnLst>
                <a:cxn ang="0">
                  <a:pos x="T0" y="T1"/>
                </a:cxn>
                <a:cxn ang="0">
                  <a:pos x="T2" y="T3"/>
                </a:cxn>
                <a:cxn ang="0">
                  <a:pos x="T4" y="T5"/>
                </a:cxn>
                <a:cxn ang="0">
                  <a:pos x="T6" y="T7"/>
                </a:cxn>
                <a:cxn ang="0">
                  <a:pos x="T8" y="T9"/>
                </a:cxn>
              </a:cxnLst>
              <a:rect l="0" t="0" r="r" b="b"/>
              <a:pathLst>
                <a:path w="84" h="59">
                  <a:moveTo>
                    <a:pt x="56" y="13"/>
                  </a:moveTo>
                  <a:cubicBezTo>
                    <a:pt x="77" y="25"/>
                    <a:pt x="84" y="34"/>
                    <a:pt x="76" y="47"/>
                  </a:cubicBezTo>
                  <a:cubicBezTo>
                    <a:pt x="69" y="59"/>
                    <a:pt x="58" y="59"/>
                    <a:pt x="37" y="47"/>
                  </a:cubicBezTo>
                  <a:cubicBezTo>
                    <a:pt x="16" y="34"/>
                    <a:pt x="0" y="2"/>
                    <a:pt x="0" y="2"/>
                  </a:cubicBezTo>
                  <a:cubicBezTo>
                    <a:pt x="0" y="2"/>
                    <a:pt x="35" y="0"/>
                    <a:pt x="56" y="13"/>
                  </a:cubicBezTo>
                  <a:close/>
                </a:path>
              </a:pathLst>
            </a:custGeom>
            <a:solidFill>
              <a:schemeClr val="accent5">
                <a:lumMod val="75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37" name="Freeform 67"/>
            <p:cNvSpPr>
              <a:spLocks/>
            </p:cNvSpPr>
            <p:nvPr/>
          </p:nvSpPr>
          <p:spPr bwMode="auto">
            <a:xfrm>
              <a:off x="16150196" y="3970868"/>
              <a:ext cx="325883" cy="232835"/>
            </a:xfrm>
            <a:custGeom>
              <a:avLst/>
              <a:gdLst>
                <a:gd name="T0" fmla="*/ 0 w 76"/>
                <a:gd name="T1" fmla="*/ 0 h 54"/>
                <a:gd name="T2" fmla="*/ 76 w 76"/>
                <a:gd name="T3" fmla="*/ 45 h 54"/>
                <a:gd name="T4" fmla="*/ 63 w 76"/>
                <a:gd name="T5" fmla="*/ 54 h 54"/>
                <a:gd name="T6" fmla="*/ 40 w 76"/>
                <a:gd name="T7" fmla="*/ 46 h 54"/>
                <a:gd name="T8" fmla="*/ 0 w 76"/>
                <a:gd name="T9" fmla="*/ 0 h 54"/>
              </a:gdLst>
              <a:ahLst/>
              <a:cxnLst>
                <a:cxn ang="0">
                  <a:pos x="T0" y="T1"/>
                </a:cxn>
                <a:cxn ang="0">
                  <a:pos x="T2" y="T3"/>
                </a:cxn>
                <a:cxn ang="0">
                  <a:pos x="T4" y="T5"/>
                </a:cxn>
                <a:cxn ang="0">
                  <a:pos x="T6" y="T7"/>
                </a:cxn>
                <a:cxn ang="0">
                  <a:pos x="T8" y="T9"/>
                </a:cxn>
              </a:cxnLst>
              <a:rect l="0" t="0" r="r" b="b"/>
              <a:pathLst>
                <a:path w="76" h="54">
                  <a:moveTo>
                    <a:pt x="0" y="0"/>
                  </a:moveTo>
                  <a:cubicBezTo>
                    <a:pt x="76" y="45"/>
                    <a:pt x="76" y="45"/>
                    <a:pt x="76" y="45"/>
                  </a:cubicBezTo>
                  <a:cubicBezTo>
                    <a:pt x="76" y="45"/>
                    <a:pt x="73" y="53"/>
                    <a:pt x="63" y="54"/>
                  </a:cubicBezTo>
                  <a:cubicBezTo>
                    <a:pt x="58" y="54"/>
                    <a:pt x="50" y="52"/>
                    <a:pt x="40" y="46"/>
                  </a:cubicBezTo>
                  <a:cubicBezTo>
                    <a:pt x="15" y="33"/>
                    <a:pt x="0" y="0"/>
                    <a:pt x="0" y="0"/>
                  </a:cubicBezTo>
                  <a:close/>
                </a:path>
              </a:pathLst>
            </a:custGeom>
            <a:solidFill>
              <a:schemeClr val="accent5"/>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38" name="Freeform 68"/>
            <p:cNvSpPr>
              <a:spLocks/>
            </p:cNvSpPr>
            <p:nvPr/>
          </p:nvSpPr>
          <p:spPr bwMode="auto">
            <a:xfrm>
              <a:off x="17483350" y="5418667"/>
              <a:ext cx="715248" cy="389467"/>
            </a:xfrm>
            <a:custGeom>
              <a:avLst/>
              <a:gdLst>
                <a:gd name="T0" fmla="*/ 10 w 168"/>
                <a:gd name="T1" fmla="*/ 30 h 92"/>
                <a:gd name="T2" fmla="*/ 145 w 168"/>
                <a:gd name="T3" fmla="*/ 89 h 92"/>
                <a:gd name="T4" fmla="*/ 164 w 168"/>
                <a:gd name="T5" fmla="*/ 82 h 92"/>
                <a:gd name="T6" fmla="*/ 157 w 168"/>
                <a:gd name="T7" fmla="*/ 62 h 92"/>
                <a:gd name="T8" fmla="*/ 22 w 168"/>
                <a:gd name="T9" fmla="*/ 3 h 92"/>
                <a:gd name="T10" fmla="*/ 3 w 168"/>
                <a:gd name="T11" fmla="*/ 10 h 92"/>
                <a:gd name="T12" fmla="*/ 10 w 168"/>
                <a:gd name="T13" fmla="*/ 30 h 92"/>
              </a:gdLst>
              <a:ahLst/>
              <a:cxnLst>
                <a:cxn ang="0">
                  <a:pos x="T0" y="T1"/>
                </a:cxn>
                <a:cxn ang="0">
                  <a:pos x="T2" y="T3"/>
                </a:cxn>
                <a:cxn ang="0">
                  <a:pos x="T4" y="T5"/>
                </a:cxn>
                <a:cxn ang="0">
                  <a:pos x="T6" y="T7"/>
                </a:cxn>
                <a:cxn ang="0">
                  <a:pos x="T8" y="T9"/>
                </a:cxn>
                <a:cxn ang="0">
                  <a:pos x="T10" y="T11"/>
                </a:cxn>
                <a:cxn ang="0">
                  <a:pos x="T12" y="T13"/>
                </a:cxn>
              </a:cxnLst>
              <a:rect l="0" t="0" r="r" b="b"/>
              <a:pathLst>
                <a:path w="168" h="92">
                  <a:moveTo>
                    <a:pt x="10" y="30"/>
                  </a:moveTo>
                  <a:cubicBezTo>
                    <a:pt x="145" y="89"/>
                    <a:pt x="145" y="89"/>
                    <a:pt x="145" y="89"/>
                  </a:cubicBezTo>
                  <a:cubicBezTo>
                    <a:pt x="152" y="92"/>
                    <a:pt x="161" y="89"/>
                    <a:pt x="164" y="82"/>
                  </a:cubicBezTo>
                  <a:cubicBezTo>
                    <a:pt x="168" y="74"/>
                    <a:pt x="164" y="66"/>
                    <a:pt x="157" y="62"/>
                  </a:cubicBezTo>
                  <a:cubicBezTo>
                    <a:pt x="22" y="3"/>
                    <a:pt x="22" y="3"/>
                    <a:pt x="22" y="3"/>
                  </a:cubicBezTo>
                  <a:cubicBezTo>
                    <a:pt x="15" y="0"/>
                    <a:pt x="6" y="3"/>
                    <a:pt x="3" y="10"/>
                  </a:cubicBezTo>
                  <a:cubicBezTo>
                    <a:pt x="0" y="18"/>
                    <a:pt x="3" y="26"/>
                    <a:pt x="10" y="30"/>
                  </a:cubicBezTo>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39" name="Freeform 69"/>
            <p:cNvSpPr>
              <a:spLocks/>
            </p:cNvSpPr>
            <p:nvPr/>
          </p:nvSpPr>
          <p:spPr bwMode="auto">
            <a:xfrm>
              <a:off x="15765066" y="5786968"/>
              <a:ext cx="905697" cy="846667"/>
            </a:xfrm>
            <a:custGeom>
              <a:avLst/>
              <a:gdLst>
                <a:gd name="T0" fmla="*/ 206 w 213"/>
                <a:gd name="T1" fmla="*/ 172 h 199"/>
                <a:gd name="T2" fmla="*/ 26 w 213"/>
                <a:gd name="T3" fmla="*/ 5 h 199"/>
                <a:gd name="T4" fmla="*/ 5 w 213"/>
                <a:gd name="T5" fmla="*/ 6 h 199"/>
                <a:gd name="T6" fmla="*/ 6 w 213"/>
                <a:gd name="T7" fmla="*/ 27 h 199"/>
                <a:gd name="T8" fmla="*/ 186 w 213"/>
                <a:gd name="T9" fmla="*/ 193 h 199"/>
                <a:gd name="T10" fmla="*/ 207 w 213"/>
                <a:gd name="T11" fmla="*/ 193 h 199"/>
                <a:gd name="T12" fmla="*/ 206 w 213"/>
                <a:gd name="T13" fmla="*/ 172 h 199"/>
              </a:gdLst>
              <a:ahLst/>
              <a:cxnLst>
                <a:cxn ang="0">
                  <a:pos x="T0" y="T1"/>
                </a:cxn>
                <a:cxn ang="0">
                  <a:pos x="T2" y="T3"/>
                </a:cxn>
                <a:cxn ang="0">
                  <a:pos x="T4" y="T5"/>
                </a:cxn>
                <a:cxn ang="0">
                  <a:pos x="T6" y="T7"/>
                </a:cxn>
                <a:cxn ang="0">
                  <a:pos x="T8" y="T9"/>
                </a:cxn>
                <a:cxn ang="0">
                  <a:pos x="T10" y="T11"/>
                </a:cxn>
                <a:cxn ang="0">
                  <a:pos x="T12" y="T13"/>
                </a:cxn>
              </a:cxnLst>
              <a:rect l="0" t="0" r="r" b="b"/>
              <a:pathLst>
                <a:path w="213" h="199">
                  <a:moveTo>
                    <a:pt x="206" y="172"/>
                  </a:moveTo>
                  <a:cubicBezTo>
                    <a:pt x="26" y="5"/>
                    <a:pt x="26" y="5"/>
                    <a:pt x="26" y="5"/>
                  </a:cubicBezTo>
                  <a:cubicBezTo>
                    <a:pt x="20" y="0"/>
                    <a:pt x="11" y="0"/>
                    <a:pt x="5" y="6"/>
                  </a:cubicBezTo>
                  <a:cubicBezTo>
                    <a:pt x="0" y="12"/>
                    <a:pt x="0" y="21"/>
                    <a:pt x="6" y="27"/>
                  </a:cubicBezTo>
                  <a:cubicBezTo>
                    <a:pt x="186" y="193"/>
                    <a:pt x="186" y="193"/>
                    <a:pt x="186" y="193"/>
                  </a:cubicBezTo>
                  <a:cubicBezTo>
                    <a:pt x="192" y="199"/>
                    <a:pt x="202" y="199"/>
                    <a:pt x="207" y="193"/>
                  </a:cubicBezTo>
                  <a:cubicBezTo>
                    <a:pt x="213" y="187"/>
                    <a:pt x="212" y="177"/>
                    <a:pt x="206" y="172"/>
                  </a:cubicBezTo>
                </a:path>
              </a:pathLst>
            </a:custGeom>
            <a:solidFill>
              <a:schemeClr val="tx1">
                <a:lumMod val="50000"/>
                <a:lumOff val="50000"/>
              </a:schemeClr>
            </a:solidFill>
            <a:ln>
              <a:noFill/>
            </a:ln>
          </p:spPr>
          <p:txBody>
            <a:bodyPr vert="horz" wrap="square" lIns="243797" tIns="121899" rIns="243797" bIns="121899" numCol="1" anchor="t" anchorCtr="0" compatLnSpc="1">
              <a:prstTxWarp prst="textNoShape">
                <a:avLst/>
              </a:prstTxWarp>
            </a:bodyPr>
            <a:lstStyle/>
            <a:p>
              <a:endParaRPr lang="en-US"/>
            </a:p>
          </p:txBody>
        </p:sp>
        <p:sp>
          <p:nvSpPr>
            <p:cNvPr id="140" name="Freeform 70"/>
            <p:cNvSpPr>
              <a:spLocks/>
            </p:cNvSpPr>
            <p:nvPr/>
          </p:nvSpPr>
          <p:spPr bwMode="auto">
            <a:xfrm>
              <a:off x="16412594" y="7890933"/>
              <a:ext cx="376670" cy="88901"/>
            </a:xfrm>
            <a:custGeom>
              <a:avLst/>
              <a:gdLst>
                <a:gd name="T0" fmla="*/ 0 w 89"/>
                <a:gd name="T1" fmla="*/ 13 h 21"/>
                <a:gd name="T2" fmla="*/ 7 w 89"/>
                <a:gd name="T3" fmla="*/ 9 h 21"/>
                <a:gd name="T4" fmla="*/ 14 w 89"/>
                <a:gd name="T5" fmla="*/ 6 h 21"/>
                <a:gd name="T6" fmla="*/ 21 w 89"/>
                <a:gd name="T7" fmla="*/ 4 h 21"/>
                <a:gd name="T8" fmla="*/ 28 w 89"/>
                <a:gd name="T9" fmla="*/ 1 h 21"/>
                <a:gd name="T10" fmla="*/ 32 w 89"/>
                <a:gd name="T11" fmla="*/ 0 h 21"/>
                <a:gd name="T12" fmla="*/ 35 w 89"/>
                <a:gd name="T13" fmla="*/ 5 h 21"/>
                <a:gd name="T14" fmla="*/ 36 w 89"/>
                <a:gd name="T15" fmla="*/ 7 h 21"/>
                <a:gd name="T16" fmla="*/ 37 w 89"/>
                <a:gd name="T17" fmla="*/ 8 h 21"/>
                <a:gd name="T18" fmla="*/ 40 w 89"/>
                <a:gd name="T19" fmla="*/ 11 h 21"/>
                <a:gd name="T20" fmla="*/ 42 w 89"/>
                <a:gd name="T21" fmla="*/ 12 h 21"/>
                <a:gd name="T22" fmla="*/ 43 w 89"/>
                <a:gd name="T23" fmla="*/ 13 h 21"/>
                <a:gd name="T24" fmla="*/ 44 w 89"/>
                <a:gd name="T25" fmla="*/ 13 h 21"/>
                <a:gd name="T26" fmla="*/ 45 w 89"/>
                <a:gd name="T27" fmla="*/ 13 h 21"/>
                <a:gd name="T28" fmla="*/ 46 w 89"/>
                <a:gd name="T29" fmla="*/ 12 h 21"/>
                <a:gd name="T30" fmla="*/ 48 w 89"/>
                <a:gd name="T31" fmla="*/ 11 h 21"/>
                <a:gd name="T32" fmla="*/ 49 w 89"/>
                <a:gd name="T33" fmla="*/ 10 h 21"/>
                <a:gd name="T34" fmla="*/ 51 w 89"/>
                <a:gd name="T35" fmla="*/ 9 h 21"/>
                <a:gd name="T36" fmla="*/ 51 w 89"/>
                <a:gd name="T37" fmla="*/ 9 h 21"/>
                <a:gd name="T38" fmla="*/ 51 w 89"/>
                <a:gd name="T39" fmla="*/ 9 h 21"/>
                <a:gd name="T40" fmla="*/ 51 w 89"/>
                <a:gd name="T41" fmla="*/ 9 h 21"/>
                <a:gd name="T42" fmla="*/ 51 w 89"/>
                <a:gd name="T43" fmla="*/ 9 h 21"/>
                <a:gd name="T44" fmla="*/ 51 w 89"/>
                <a:gd name="T45" fmla="*/ 9 h 21"/>
                <a:gd name="T46" fmla="*/ 51 w 89"/>
                <a:gd name="T47" fmla="*/ 9 h 21"/>
                <a:gd name="T48" fmla="*/ 51 w 89"/>
                <a:gd name="T49" fmla="*/ 9 h 21"/>
                <a:gd name="T50" fmla="*/ 51 w 89"/>
                <a:gd name="T51" fmla="*/ 9 h 21"/>
                <a:gd name="T52" fmla="*/ 52 w 89"/>
                <a:gd name="T53" fmla="*/ 8 h 21"/>
                <a:gd name="T54" fmla="*/ 53 w 89"/>
                <a:gd name="T55" fmla="*/ 6 h 21"/>
                <a:gd name="T56" fmla="*/ 54 w 89"/>
                <a:gd name="T57" fmla="*/ 5 h 21"/>
                <a:gd name="T58" fmla="*/ 57 w 89"/>
                <a:gd name="T59" fmla="*/ 1 h 21"/>
                <a:gd name="T60" fmla="*/ 61 w 89"/>
                <a:gd name="T61" fmla="*/ 1 h 21"/>
                <a:gd name="T62" fmla="*/ 68 w 89"/>
                <a:gd name="T63" fmla="*/ 3 h 21"/>
                <a:gd name="T64" fmla="*/ 75 w 89"/>
                <a:gd name="T65" fmla="*/ 6 h 21"/>
                <a:gd name="T66" fmla="*/ 82 w 89"/>
                <a:gd name="T67" fmla="*/ 8 h 21"/>
                <a:gd name="T68" fmla="*/ 89 w 89"/>
                <a:gd name="T69" fmla="*/ 11 h 21"/>
                <a:gd name="T70" fmla="*/ 89 w 89"/>
                <a:gd name="T71" fmla="*/ 12 h 21"/>
                <a:gd name="T72" fmla="*/ 60 w 89"/>
                <a:gd name="T73" fmla="*/ 8 h 21"/>
                <a:gd name="T74" fmla="*/ 60 w 89"/>
                <a:gd name="T75" fmla="*/ 8 h 21"/>
                <a:gd name="T76" fmla="*/ 59 w 89"/>
                <a:gd name="T77" fmla="*/ 10 h 21"/>
                <a:gd name="T78" fmla="*/ 58 w 89"/>
                <a:gd name="T79" fmla="*/ 12 h 21"/>
                <a:gd name="T80" fmla="*/ 56 w 89"/>
                <a:gd name="T81" fmla="*/ 14 h 21"/>
                <a:gd name="T82" fmla="*/ 54 w 89"/>
                <a:gd name="T83" fmla="*/ 16 h 21"/>
                <a:gd name="T84" fmla="*/ 52 w 89"/>
                <a:gd name="T85" fmla="*/ 18 h 21"/>
                <a:gd name="T86" fmla="*/ 50 w 89"/>
                <a:gd name="T87" fmla="*/ 19 h 21"/>
                <a:gd name="T88" fmla="*/ 47 w 89"/>
                <a:gd name="T89" fmla="*/ 20 h 21"/>
                <a:gd name="T90" fmla="*/ 44 w 89"/>
                <a:gd name="T91" fmla="*/ 21 h 21"/>
                <a:gd name="T92" fmla="*/ 42 w 89"/>
                <a:gd name="T93" fmla="*/ 20 h 21"/>
                <a:gd name="T94" fmla="*/ 39 w 89"/>
                <a:gd name="T95" fmla="*/ 20 h 21"/>
                <a:gd name="T96" fmla="*/ 34 w 89"/>
                <a:gd name="T97" fmla="*/ 16 h 21"/>
                <a:gd name="T98" fmla="*/ 28 w 89"/>
                <a:gd name="T99" fmla="*/ 8 h 21"/>
                <a:gd name="T100" fmla="*/ 29 w 89"/>
                <a:gd name="T101" fmla="*/ 8 h 21"/>
                <a:gd name="T102" fmla="*/ 0 w 89"/>
                <a:gd name="T103" fmla="*/ 14 h 21"/>
                <a:gd name="T104" fmla="*/ 0 w 89"/>
                <a:gd name="T105"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21">
                  <a:moveTo>
                    <a:pt x="0" y="13"/>
                  </a:moveTo>
                  <a:cubicBezTo>
                    <a:pt x="2" y="12"/>
                    <a:pt x="5" y="10"/>
                    <a:pt x="7" y="9"/>
                  </a:cubicBezTo>
                  <a:cubicBezTo>
                    <a:pt x="9" y="8"/>
                    <a:pt x="12" y="7"/>
                    <a:pt x="14" y="6"/>
                  </a:cubicBezTo>
                  <a:cubicBezTo>
                    <a:pt x="16" y="6"/>
                    <a:pt x="18" y="4"/>
                    <a:pt x="21" y="4"/>
                  </a:cubicBezTo>
                  <a:cubicBezTo>
                    <a:pt x="23" y="3"/>
                    <a:pt x="25" y="2"/>
                    <a:pt x="28" y="1"/>
                  </a:cubicBezTo>
                  <a:cubicBezTo>
                    <a:pt x="32" y="0"/>
                    <a:pt x="32" y="0"/>
                    <a:pt x="32" y="0"/>
                  </a:cubicBezTo>
                  <a:cubicBezTo>
                    <a:pt x="35" y="5"/>
                    <a:pt x="35" y="5"/>
                    <a:pt x="35" y="5"/>
                  </a:cubicBezTo>
                  <a:cubicBezTo>
                    <a:pt x="36" y="7"/>
                    <a:pt x="36" y="7"/>
                    <a:pt x="36" y="7"/>
                  </a:cubicBezTo>
                  <a:cubicBezTo>
                    <a:pt x="36" y="7"/>
                    <a:pt x="37" y="8"/>
                    <a:pt x="37" y="8"/>
                  </a:cubicBezTo>
                  <a:cubicBezTo>
                    <a:pt x="38" y="9"/>
                    <a:pt x="39" y="10"/>
                    <a:pt x="40" y="11"/>
                  </a:cubicBezTo>
                  <a:cubicBezTo>
                    <a:pt x="40" y="12"/>
                    <a:pt x="41" y="12"/>
                    <a:pt x="42" y="12"/>
                  </a:cubicBezTo>
                  <a:cubicBezTo>
                    <a:pt x="43" y="13"/>
                    <a:pt x="43" y="13"/>
                    <a:pt x="43" y="13"/>
                  </a:cubicBezTo>
                  <a:cubicBezTo>
                    <a:pt x="44" y="13"/>
                    <a:pt x="44" y="13"/>
                    <a:pt x="44" y="13"/>
                  </a:cubicBezTo>
                  <a:cubicBezTo>
                    <a:pt x="44" y="13"/>
                    <a:pt x="45" y="12"/>
                    <a:pt x="45" y="13"/>
                  </a:cubicBezTo>
                  <a:cubicBezTo>
                    <a:pt x="45" y="12"/>
                    <a:pt x="46" y="12"/>
                    <a:pt x="46" y="12"/>
                  </a:cubicBezTo>
                  <a:cubicBezTo>
                    <a:pt x="47" y="12"/>
                    <a:pt x="47" y="12"/>
                    <a:pt x="48" y="11"/>
                  </a:cubicBezTo>
                  <a:cubicBezTo>
                    <a:pt x="48" y="11"/>
                    <a:pt x="49" y="11"/>
                    <a:pt x="49" y="10"/>
                  </a:cubicBezTo>
                  <a:cubicBezTo>
                    <a:pt x="50" y="10"/>
                    <a:pt x="50" y="9"/>
                    <a:pt x="51" y="9"/>
                  </a:cubicBezTo>
                  <a:cubicBezTo>
                    <a:pt x="51" y="9"/>
                    <a:pt x="51" y="9"/>
                    <a:pt x="51" y="9"/>
                  </a:cubicBezTo>
                  <a:cubicBezTo>
                    <a:pt x="51" y="9"/>
                    <a:pt x="51" y="9"/>
                    <a:pt x="51" y="9"/>
                  </a:cubicBezTo>
                  <a:cubicBezTo>
                    <a:pt x="51" y="9"/>
                    <a:pt x="51" y="9"/>
                    <a:pt x="51" y="9"/>
                  </a:cubicBezTo>
                  <a:cubicBezTo>
                    <a:pt x="51" y="9"/>
                    <a:pt x="51" y="9"/>
                    <a:pt x="51" y="9"/>
                  </a:cubicBezTo>
                  <a:cubicBezTo>
                    <a:pt x="51" y="9"/>
                    <a:pt x="51" y="9"/>
                    <a:pt x="51" y="9"/>
                  </a:cubicBezTo>
                  <a:cubicBezTo>
                    <a:pt x="52" y="8"/>
                    <a:pt x="51" y="9"/>
                    <a:pt x="51" y="9"/>
                  </a:cubicBezTo>
                  <a:cubicBezTo>
                    <a:pt x="51" y="9"/>
                    <a:pt x="51" y="9"/>
                    <a:pt x="51" y="9"/>
                  </a:cubicBezTo>
                  <a:cubicBezTo>
                    <a:pt x="51" y="9"/>
                    <a:pt x="51" y="9"/>
                    <a:pt x="51" y="9"/>
                  </a:cubicBezTo>
                  <a:cubicBezTo>
                    <a:pt x="52" y="8"/>
                    <a:pt x="52" y="8"/>
                    <a:pt x="52" y="8"/>
                  </a:cubicBezTo>
                  <a:cubicBezTo>
                    <a:pt x="53" y="7"/>
                    <a:pt x="53" y="7"/>
                    <a:pt x="53" y="6"/>
                  </a:cubicBezTo>
                  <a:cubicBezTo>
                    <a:pt x="54" y="6"/>
                    <a:pt x="54" y="5"/>
                    <a:pt x="54" y="5"/>
                  </a:cubicBezTo>
                  <a:cubicBezTo>
                    <a:pt x="57" y="1"/>
                    <a:pt x="57" y="1"/>
                    <a:pt x="57" y="1"/>
                  </a:cubicBezTo>
                  <a:cubicBezTo>
                    <a:pt x="61" y="1"/>
                    <a:pt x="61" y="1"/>
                    <a:pt x="61" y="1"/>
                  </a:cubicBezTo>
                  <a:cubicBezTo>
                    <a:pt x="63" y="2"/>
                    <a:pt x="65" y="3"/>
                    <a:pt x="68" y="3"/>
                  </a:cubicBezTo>
                  <a:cubicBezTo>
                    <a:pt x="70" y="4"/>
                    <a:pt x="73" y="5"/>
                    <a:pt x="75" y="6"/>
                  </a:cubicBezTo>
                  <a:cubicBezTo>
                    <a:pt x="77" y="6"/>
                    <a:pt x="80" y="7"/>
                    <a:pt x="82" y="8"/>
                  </a:cubicBezTo>
                  <a:cubicBezTo>
                    <a:pt x="84" y="9"/>
                    <a:pt x="87" y="10"/>
                    <a:pt x="89" y="11"/>
                  </a:cubicBezTo>
                  <a:cubicBezTo>
                    <a:pt x="89" y="12"/>
                    <a:pt x="89" y="12"/>
                    <a:pt x="89" y="12"/>
                  </a:cubicBezTo>
                  <a:cubicBezTo>
                    <a:pt x="60" y="8"/>
                    <a:pt x="60" y="8"/>
                    <a:pt x="60" y="8"/>
                  </a:cubicBezTo>
                  <a:cubicBezTo>
                    <a:pt x="60" y="8"/>
                    <a:pt x="60" y="8"/>
                    <a:pt x="60" y="8"/>
                  </a:cubicBezTo>
                  <a:cubicBezTo>
                    <a:pt x="59" y="10"/>
                    <a:pt x="59" y="10"/>
                    <a:pt x="59" y="10"/>
                  </a:cubicBezTo>
                  <a:cubicBezTo>
                    <a:pt x="59" y="11"/>
                    <a:pt x="58" y="12"/>
                    <a:pt x="58" y="12"/>
                  </a:cubicBezTo>
                  <a:cubicBezTo>
                    <a:pt x="57" y="13"/>
                    <a:pt x="57" y="14"/>
                    <a:pt x="56" y="14"/>
                  </a:cubicBezTo>
                  <a:cubicBezTo>
                    <a:pt x="54" y="16"/>
                    <a:pt x="54" y="16"/>
                    <a:pt x="54" y="16"/>
                  </a:cubicBezTo>
                  <a:cubicBezTo>
                    <a:pt x="53" y="17"/>
                    <a:pt x="53" y="17"/>
                    <a:pt x="52" y="18"/>
                  </a:cubicBezTo>
                  <a:cubicBezTo>
                    <a:pt x="51" y="18"/>
                    <a:pt x="50" y="19"/>
                    <a:pt x="50" y="19"/>
                  </a:cubicBezTo>
                  <a:cubicBezTo>
                    <a:pt x="49" y="19"/>
                    <a:pt x="48" y="20"/>
                    <a:pt x="47" y="20"/>
                  </a:cubicBezTo>
                  <a:cubicBezTo>
                    <a:pt x="46" y="20"/>
                    <a:pt x="45" y="21"/>
                    <a:pt x="44" y="21"/>
                  </a:cubicBezTo>
                  <a:cubicBezTo>
                    <a:pt x="43" y="21"/>
                    <a:pt x="42" y="21"/>
                    <a:pt x="42" y="20"/>
                  </a:cubicBezTo>
                  <a:cubicBezTo>
                    <a:pt x="41" y="20"/>
                    <a:pt x="40" y="20"/>
                    <a:pt x="39" y="20"/>
                  </a:cubicBezTo>
                  <a:cubicBezTo>
                    <a:pt x="37" y="19"/>
                    <a:pt x="36" y="18"/>
                    <a:pt x="34" y="16"/>
                  </a:cubicBezTo>
                  <a:cubicBezTo>
                    <a:pt x="32" y="14"/>
                    <a:pt x="30" y="11"/>
                    <a:pt x="28" y="8"/>
                  </a:cubicBezTo>
                  <a:cubicBezTo>
                    <a:pt x="29" y="8"/>
                    <a:pt x="29" y="8"/>
                    <a:pt x="29" y="8"/>
                  </a:cubicBezTo>
                  <a:cubicBezTo>
                    <a:pt x="0" y="14"/>
                    <a:pt x="0" y="14"/>
                    <a:pt x="0" y="14"/>
                  </a:cubicBezTo>
                  <a:lnTo>
                    <a:pt x="0" y="13"/>
                  </a:lnTo>
                  <a:close/>
                </a:path>
              </a:pathLst>
            </a:custGeom>
            <a:solidFill>
              <a:srgbClr val="937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41" name="Freeform 71"/>
            <p:cNvSpPr>
              <a:spLocks/>
            </p:cNvSpPr>
            <p:nvPr/>
          </p:nvSpPr>
          <p:spPr bwMode="auto">
            <a:xfrm>
              <a:off x="14580039" y="9372600"/>
              <a:ext cx="5692352" cy="2578101"/>
            </a:xfrm>
            <a:custGeom>
              <a:avLst/>
              <a:gdLst>
                <a:gd name="T0" fmla="*/ 0 w 1337"/>
                <a:gd name="T1" fmla="*/ 228 h 605"/>
                <a:gd name="T2" fmla="*/ 425 w 1337"/>
                <a:gd name="T3" fmla="*/ 573 h 605"/>
                <a:gd name="T4" fmla="*/ 1193 w 1337"/>
                <a:gd name="T5" fmla="*/ 386 h 605"/>
                <a:gd name="T6" fmla="*/ 648 w 1337"/>
                <a:gd name="T7" fmla="*/ 0 h 605"/>
              </a:gdLst>
              <a:ahLst/>
              <a:cxnLst>
                <a:cxn ang="0">
                  <a:pos x="T0" y="T1"/>
                </a:cxn>
                <a:cxn ang="0">
                  <a:pos x="T2" y="T3"/>
                </a:cxn>
                <a:cxn ang="0">
                  <a:pos x="T4" y="T5"/>
                </a:cxn>
                <a:cxn ang="0">
                  <a:pos x="T6" y="T7"/>
                </a:cxn>
              </a:cxnLst>
              <a:rect l="0" t="0" r="r" b="b"/>
              <a:pathLst>
                <a:path w="1337" h="605">
                  <a:moveTo>
                    <a:pt x="0" y="228"/>
                  </a:moveTo>
                  <a:cubicBezTo>
                    <a:pt x="0" y="228"/>
                    <a:pt x="389" y="562"/>
                    <a:pt x="425" y="573"/>
                  </a:cubicBezTo>
                  <a:cubicBezTo>
                    <a:pt x="525" y="605"/>
                    <a:pt x="1049" y="378"/>
                    <a:pt x="1193" y="386"/>
                  </a:cubicBezTo>
                  <a:cubicBezTo>
                    <a:pt x="1337" y="393"/>
                    <a:pt x="648" y="0"/>
                    <a:pt x="648" y="0"/>
                  </a:cubicBezTo>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42" name="Freeform 72"/>
            <p:cNvSpPr>
              <a:spLocks/>
            </p:cNvSpPr>
            <p:nvPr/>
          </p:nvSpPr>
          <p:spPr bwMode="auto">
            <a:xfrm>
              <a:off x="17187095" y="8652935"/>
              <a:ext cx="3038742" cy="2429933"/>
            </a:xfrm>
            <a:custGeom>
              <a:avLst/>
              <a:gdLst>
                <a:gd name="T0" fmla="*/ 411 w 714"/>
                <a:gd name="T1" fmla="*/ 570 h 570"/>
                <a:gd name="T2" fmla="*/ 109 w 714"/>
                <a:gd name="T3" fmla="*/ 360 h 570"/>
                <a:gd name="T4" fmla="*/ 0 w 714"/>
                <a:gd name="T5" fmla="*/ 155 h 570"/>
                <a:gd name="T6" fmla="*/ 414 w 714"/>
                <a:gd name="T7" fmla="*/ 0 h 570"/>
                <a:gd name="T8" fmla="*/ 714 w 714"/>
                <a:gd name="T9" fmla="*/ 190 h 570"/>
                <a:gd name="T10" fmla="*/ 714 w 714"/>
                <a:gd name="T11" fmla="*/ 360 h 570"/>
                <a:gd name="T12" fmla="*/ 411 w 714"/>
                <a:gd name="T13" fmla="*/ 570 h 570"/>
              </a:gdLst>
              <a:ahLst/>
              <a:cxnLst>
                <a:cxn ang="0">
                  <a:pos x="T0" y="T1"/>
                </a:cxn>
                <a:cxn ang="0">
                  <a:pos x="T2" y="T3"/>
                </a:cxn>
                <a:cxn ang="0">
                  <a:pos x="T4" y="T5"/>
                </a:cxn>
                <a:cxn ang="0">
                  <a:pos x="T6" y="T7"/>
                </a:cxn>
                <a:cxn ang="0">
                  <a:pos x="T8" y="T9"/>
                </a:cxn>
                <a:cxn ang="0">
                  <a:pos x="T10" y="T11"/>
                </a:cxn>
                <a:cxn ang="0">
                  <a:pos x="T12" y="T13"/>
                </a:cxn>
              </a:cxnLst>
              <a:rect l="0" t="0" r="r" b="b"/>
              <a:pathLst>
                <a:path w="714" h="570">
                  <a:moveTo>
                    <a:pt x="411" y="570"/>
                  </a:moveTo>
                  <a:cubicBezTo>
                    <a:pt x="244" y="570"/>
                    <a:pt x="109" y="476"/>
                    <a:pt x="109" y="360"/>
                  </a:cubicBezTo>
                  <a:cubicBezTo>
                    <a:pt x="0" y="155"/>
                    <a:pt x="0" y="155"/>
                    <a:pt x="0" y="155"/>
                  </a:cubicBezTo>
                  <a:cubicBezTo>
                    <a:pt x="192" y="117"/>
                    <a:pt x="176" y="0"/>
                    <a:pt x="414" y="0"/>
                  </a:cubicBezTo>
                  <a:cubicBezTo>
                    <a:pt x="581" y="0"/>
                    <a:pt x="714" y="73"/>
                    <a:pt x="714" y="190"/>
                  </a:cubicBezTo>
                  <a:cubicBezTo>
                    <a:pt x="714" y="360"/>
                    <a:pt x="714" y="360"/>
                    <a:pt x="714" y="360"/>
                  </a:cubicBezTo>
                  <a:cubicBezTo>
                    <a:pt x="714" y="476"/>
                    <a:pt x="578" y="570"/>
                    <a:pt x="411" y="570"/>
                  </a:cubicBezTo>
                  <a:close/>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43" name="Freeform 73"/>
            <p:cNvSpPr>
              <a:spLocks/>
            </p:cNvSpPr>
            <p:nvPr/>
          </p:nvSpPr>
          <p:spPr bwMode="auto">
            <a:xfrm>
              <a:off x="18935003" y="8839201"/>
              <a:ext cx="6236328" cy="3005667"/>
            </a:xfrm>
            <a:custGeom>
              <a:avLst/>
              <a:gdLst>
                <a:gd name="T0" fmla="*/ 1118 w 1118"/>
                <a:gd name="T1" fmla="*/ 202 h 706"/>
                <a:gd name="T2" fmla="*/ 383 w 1118"/>
                <a:gd name="T3" fmla="*/ 52 h 706"/>
                <a:gd name="T4" fmla="*/ 201 w 1118"/>
                <a:gd name="T5" fmla="*/ 0 h 706"/>
                <a:gd name="T6" fmla="*/ 0 w 1118"/>
                <a:gd name="T7" fmla="*/ 527 h 706"/>
                <a:gd name="T8" fmla="*/ 490 w 1118"/>
                <a:gd name="T9" fmla="*/ 527 h 706"/>
                <a:gd name="T10" fmla="*/ 1118 w 1118"/>
                <a:gd name="T11" fmla="*/ 706 h 706"/>
                <a:gd name="T12" fmla="*/ 1118 w 1118"/>
                <a:gd name="T13" fmla="*/ 202 h 706"/>
              </a:gdLst>
              <a:ahLst/>
              <a:cxnLst>
                <a:cxn ang="0">
                  <a:pos x="T0" y="T1"/>
                </a:cxn>
                <a:cxn ang="0">
                  <a:pos x="T2" y="T3"/>
                </a:cxn>
                <a:cxn ang="0">
                  <a:pos x="T4" y="T5"/>
                </a:cxn>
                <a:cxn ang="0">
                  <a:pos x="T6" y="T7"/>
                </a:cxn>
                <a:cxn ang="0">
                  <a:pos x="T8" y="T9"/>
                </a:cxn>
                <a:cxn ang="0">
                  <a:pos x="T10" y="T11"/>
                </a:cxn>
                <a:cxn ang="0">
                  <a:pos x="T12" y="T13"/>
                </a:cxn>
              </a:cxnLst>
              <a:rect l="0" t="0" r="r" b="b"/>
              <a:pathLst>
                <a:path w="1118" h="706">
                  <a:moveTo>
                    <a:pt x="1118" y="202"/>
                  </a:moveTo>
                  <a:cubicBezTo>
                    <a:pt x="887" y="155"/>
                    <a:pt x="518" y="80"/>
                    <a:pt x="383" y="52"/>
                  </a:cubicBezTo>
                  <a:cubicBezTo>
                    <a:pt x="352" y="45"/>
                    <a:pt x="201" y="0"/>
                    <a:pt x="201" y="0"/>
                  </a:cubicBezTo>
                  <a:cubicBezTo>
                    <a:pt x="0" y="527"/>
                    <a:pt x="0" y="527"/>
                    <a:pt x="0" y="527"/>
                  </a:cubicBezTo>
                  <a:cubicBezTo>
                    <a:pt x="142" y="506"/>
                    <a:pt x="232" y="506"/>
                    <a:pt x="490" y="527"/>
                  </a:cubicBezTo>
                  <a:cubicBezTo>
                    <a:pt x="651" y="541"/>
                    <a:pt x="930" y="629"/>
                    <a:pt x="1118" y="706"/>
                  </a:cubicBezTo>
                  <a:lnTo>
                    <a:pt x="1118" y="202"/>
                  </a:lnTo>
                  <a:close/>
                </a:path>
              </a:pathLst>
            </a:custGeom>
            <a:solidFill>
              <a:srgbClr val="F4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44" name="Freeform 74"/>
            <p:cNvSpPr>
              <a:spLocks/>
            </p:cNvSpPr>
            <p:nvPr/>
          </p:nvSpPr>
          <p:spPr bwMode="auto">
            <a:xfrm>
              <a:off x="14207604" y="9105903"/>
              <a:ext cx="3330767" cy="1011768"/>
            </a:xfrm>
            <a:custGeom>
              <a:avLst/>
              <a:gdLst>
                <a:gd name="T0" fmla="*/ 781 w 782"/>
                <a:gd name="T1" fmla="*/ 238 h 238"/>
                <a:gd name="T2" fmla="*/ 115 w 782"/>
                <a:gd name="T3" fmla="*/ 185 h 238"/>
                <a:gd name="T4" fmla="*/ 31 w 782"/>
                <a:gd name="T5" fmla="*/ 141 h 238"/>
                <a:gd name="T6" fmla="*/ 1 w 782"/>
                <a:gd name="T7" fmla="*/ 52 h 238"/>
                <a:gd name="T8" fmla="*/ 3 w 782"/>
                <a:gd name="T9" fmla="*/ 3 h 238"/>
                <a:gd name="T10" fmla="*/ 4 w 782"/>
                <a:gd name="T11" fmla="*/ 0 h 238"/>
                <a:gd name="T12" fmla="*/ 714 w 782"/>
                <a:gd name="T13" fmla="*/ 45 h 238"/>
                <a:gd name="T14" fmla="*/ 605 w 782"/>
                <a:gd name="T15" fmla="*/ 40 h 238"/>
                <a:gd name="T16" fmla="*/ 9 w 782"/>
                <a:gd name="T17" fmla="*/ 7 h 238"/>
                <a:gd name="T18" fmla="*/ 36 w 782"/>
                <a:gd name="T19" fmla="*/ 138 h 238"/>
                <a:gd name="T20" fmla="*/ 115 w 782"/>
                <a:gd name="T21" fmla="*/ 179 h 238"/>
                <a:gd name="T22" fmla="*/ 782 w 782"/>
                <a:gd name="T23" fmla="*/ 232 h 238"/>
                <a:gd name="T24" fmla="*/ 781 w 782"/>
                <a:gd name="T25"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2" h="238">
                  <a:moveTo>
                    <a:pt x="781" y="238"/>
                  </a:moveTo>
                  <a:cubicBezTo>
                    <a:pt x="115" y="185"/>
                    <a:pt x="115" y="185"/>
                    <a:pt x="115" y="185"/>
                  </a:cubicBezTo>
                  <a:cubicBezTo>
                    <a:pt x="78" y="181"/>
                    <a:pt x="50" y="167"/>
                    <a:pt x="31" y="141"/>
                  </a:cubicBezTo>
                  <a:cubicBezTo>
                    <a:pt x="9" y="113"/>
                    <a:pt x="3" y="77"/>
                    <a:pt x="1" y="52"/>
                  </a:cubicBezTo>
                  <a:cubicBezTo>
                    <a:pt x="0" y="24"/>
                    <a:pt x="3" y="4"/>
                    <a:pt x="3" y="3"/>
                  </a:cubicBezTo>
                  <a:cubicBezTo>
                    <a:pt x="4" y="0"/>
                    <a:pt x="4" y="0"/>
                    <a:pt x="4" y="0"/>
                  </a:cubicBezTo>
                  <a:cubicBezTo>
                    <a:pt x="714" y="45"/>
                    <a:pt x="714" y="45"/>
                    <a:pt x="714" y="45"/>
                  </a:cubicBezTo>
                  <a:cubicBezTo>
                    <a:pt x="605" y="40"/>
                    <a:pt x="605" y="40"/>
                    <a:pt x="605" y="40"/>
                  </a:cubicBezTo>
                  <a:cubicBezTo>
                    <a:pt x="9" y="7"/>
                    <a:pt x="9" y="7"/>
                    <a:pt x="9" y="7"/>
                  </a:cubicBezTo>
                  <a:cubicBezTo>
                    <a:pt x="7" y="21"/>
                    <a:pt x="0" y="92"/>
                    <a:pt x="36" y="138"/>
                  </a:cubicBezTo>
                  <a:cubicBezTo>
                    <a:pt x="54" y="161"/>
                    <a:pt x="81" y="175"/>
                    <a:pt x="115" y="179"/>
                  </a:cubicBezTo>
                  <a:cubicBezTo>
                    <a:pt x="782" y="232"/>
                    <a:pt x="782" y="232"/>
                    <a:pt x="782" y="232"/>
                  </a:cubicBezTo>
                  <a:lnTo>
                    <a:pt x="781" y="238"/>
                  </a:lnTo>
                  <a:close/>
                </a:path>
              </a:pathLst>
            </a:custGeom>
            <a:solidFill>
              <a:srgbClr val="D5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8070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3816" y="-82296"/>
            <a:ext cx="5623560" cy="658368"/>
          </a:xfrm>
        </p:spPr>
        <p:txBody>
          <a:bodyPr/>
          <a:lstStyle/>
          <a:p>
            <a:r>
              <a:rPr lang="en-US" dirty="0">
                <a:solidFill>
                  <a:schemeClr val="tx1"/>
                </a:solidFill>
                <a:latin typeface="Calibri" panose="020F0502020204030204" pitchFamily="34" charset="0"/>
              </a:rPr>
              <a:t>Inventory Management - Features</a:t>
            </a:r>
            <a:endParaRPr lang="en-US" dirty="0">
              <a:solidFill>
                <a:schemeClr val="tx1"/>
              </a:solidFill>
            </a:endParaRPr>
          </a:p>
        </p:txBody>
      </p:sp>
      <p:sp>
        <p:nvSpPr>
          <p:cNvPr id="4" name="Rectangle 3"/>
          <p:cNvSpPr/>
          <p:nvPr/>
        </p:nvSpPr>
        <p:spPr>
          <a:xfrm>
            <a:off x="227707" y="777240"/>
            <a:ext cx="7087493" cy="2853089"/>
          </a:xfrm>
          <a:prstGeom prst="rect">
            <a:avLst/>
          </a:prstGeom>
        </p:spPr>
        <p:txBody>
          <a:bodyPr wrap="square">
            <a:spAutoFit/>
          </a:bodyPr>
          <a:lstStyle/>
          <a:p>
            <a:pPr marL="205740" indent="-205740">
              <a:buFont typeface="Arial"/>
              <a:buChar char="•"/>
            </a:pPr>
            <a:r>
              <a:rPr lang="en-US" sz="1440" dirty="0"/>
              <a:t>Inventory optimization &amp; visibility</a:t>
            </a:r>
          </a:p>
          <a:p>
            <a:r>
              <a:rPr lang="en-US" sz="1200" dirty="0"/>
              <a:t>	</a:t>
            </a:r>
            <a:r>
              <a:rPr lang="en-US" sz="1200" dirty="0" smtClean="0"/>
              <a:t>A</a:t>
            </a:r>
            <a:r>
              <a:rPr lang="en-US" sz="1200" dirty="0"/>
              <a:t>. Reorder point</a:t>
            </a:r>
          </a:p>
          <a:p>
            <a:r>
              <a:rPr lang="en-US" sz="1200" dirty="0"/>
              <a:t>        	</a:t>
            </a:r>
            <a:r>
              <a:rPr lang="en-US" sz="1200" dirty="0" smtClean="0"/>
              <a:t>B</a:t>
            </a:r>
            <a:r>
              <a:rPr lang="en-US" sz="1200" dirty="0"/>
              <a:t>. Optimum Order quantity</a:t>
            </a:r>
          </a:p>
          <a:p>
            <a:r>
              <a:rPr lang="en-US" sz="1200" dirty="0"/>
              <a:t>        	</a:t>
            </a:r>
            <a:r>
              <a:rPr lang="en-US" sz="1200" dirty="0" smtClean="0"/>
              <a:t>C</a:t>
            </a:r>
            <a:r>
              <a:rPr lang="en-US" sz="1200" dirty="0"/>
              <a:t>. Inventory cost </a:t>
            </a:r>
          </a:p>
          <a:p>
            <a:r>
              <a:rPr lang="en-US" sz="1200" dirty="0"/>
              <a:t>        	</a:t>
            </a:r>
            <a:r>
              <a:rPr lang="en-US" sz="1200" dirty="0" smtClean="0"/>
              <a:t>D</a:t>
            </a:r>
            <a:r>
              <a:rPr lang="en-US" sz="1200" dirty="0"/>
              <a:t>. Safety Stock Alert</a:t>
            </a:r>
          </a:p>
          <a:p>
            <a:endParaRPr lang="en-US" sz="1200" dirty="0"/>
          </a:p>
          <a:p>
            <a:pPr marL="0" lvl="1" indent="-171450">
              <a:buFont typeface="Wingdings" panose="05000000000000000000" pitchFamily="2" charset="2"/>
              <a:buChar char="§"/>
            </a:pPr>
            <a:r>
              <a:rPr lang="en-US" sz="1440" dirty="0"/>
              <a:t>Inventory Reservation         </a:t>
            </a:r>
          </a:p>
          <a:p>
            <a:pPr marL="777086" lvl="2" indent="-228600">
              <a:buFont typeface="+mj-lt"/>
              <a:buAutoNum type="alphaUcPeriod"/>
            </a:pPr>
            <a:r>
              <a:rPr lang="en-US" sz="1200" dirty="0" smtClean="0"/>
              <a:t>Build</a:t>
            </a:r>
            <a:r>
              <a:rPr lang="en-US" sz="1200" dirty="0"/>
              <a:t>-to-Order (BTO), Make-to-Order (MTO) - this strategy is typical for high-end motor vehicles and aircraft. </a:t>
            </a:r>
          </a:p>
          <a:p>
            <a:pPr marL="777086" lvl="2" indent="-228600">
              <a:buFont typeface="+mj-lt"/>
              <a:buAutoNum type="alphaUcPeriod"/>
            </a:pPr>
            <a:r>
              <a:rPr lang="en-US" sz="1200" dirty="0" smtClean="0"/>
              <a:t>Assemble</a:t>
            </a:r>
            <a:r>
              <a:rPr lang="en-US" sz="1200" dirty="0"/>
              <a:t>-to-Order (ATO);  Assemble-to-request(ATR) – this approach is typical in  product customizing e.g. Turbines</a:t>
            </a:r>
          </a:p>
          <a:p>
            <a:pPr marL="777086" lvl="2" indent="-228600">
              <a:buFont typeface="+mj-lt"/>
              <a:buAutoNum type="alphaUcPeriod"/>
            </a:pPr>
            <a:r>
              <a:rPr lang="en-US" sz="1200" dirty="0" smtClean="0"/>
              <a:t>Reservation </a:t>
            </a:r>
            <a:r>
              <a:rPr lang="en-US" sz="1200" dirty="0"/>
              <a:t>Optimization (RO);  Reservations are optimized by algorithms based on availability, distance of warehouse from assembly unit, etc.</a:t>
            </a:r>
          </a:p>
          <a:p>
            <a:endParaRPr lang="en-US" sz="1200" dirty="0"/>
          </a:p>
          <a:p>
            <a:pPr algn="just"/>
            <a:endParaRPr lang="en-US" sz="660" spc="12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30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690" y="139221"/>
            <a:ext cx="6833980" cy="455295"/>
          </a:xfrm>
        </p:spPr>
        <p:txBody>
          <a:bodyPr>
            <a:normAutofit/>
          </a:bodyPr>
          <a:lstStyle/>
          <a:p>
            <a:r>
              <a:rPr lang="en-US" sz="2940" dirty="0">
                <a:solidFill>
                  <a:schemeClr val="tx1"/>
                </a:solidFill>
                <a:latin typeface="Calibri" panose="020F0502020204030204" pitchFamily="34" charset="0"/>
              </a:rPr>
              <a:t>Unique</a:t>
            </a:r>
            <a:r>
              <a:rPr lang="en-US" dirty="0">
                <a:solidFill>
                  <a:schemeClr val="tx1"/>
                </a:solidFill>
              </a:rPr>
              <a:t> </a:t>
            </a:r>
            <a:r>
              <a:rPr lang="en-US" sz="2940" dirty="0">
                <a:solidFill>
                  <a:schemeClr val="tx1"/>
                </a:solidFill>
                <a:latin typeface="Calibri" panose="020F0502020204030204" pitchFamily="34" charset="0"/>
              </a:rPr>
              <a:t>Advantage of the solution</a:t>
            </a:r>
          </a:p>
        </p:txBody>
      </p:sp>
      <p:grpSp>
        <p:nvGrpSpPr>
          <p:cNvPr id="4" name="Group 3"/>
          <p:cNvGrpSpPr/>
          <p:nvPr/>
        </p:nvGrpSpPr>
        <p:grpSpPr>
          <a:xfrm>
            <a:off x="4019689" y="2334568"/>
            <a:ext cx="3381736" cy="1427324"/>
            <a:chOff x="5867390" y="2819396"/>
            <a:chExt cx="5342864" cy="2378873"/>
          </a:xfrm>
          <a:scene3d>
            <a:camera prst="orthographicFront"/>
            <a:lightRig rig="flat" dir="t"/>
          </a:scene3d>
        </p:grpSpPr>
        <p:sp>
          <p:nvSpPr>
            <p:cNvPr id="28" name="Rounded Rectangle 27"/>
            <p:cNvSpPr/>
            <p:nvPr/>
          </p:nvSpPr>
          <p:spPr>
            <a:xfrm>
              <a:off x="5867390" y="2819396"/>
              <a:ext cx="4975612" cy="2243562"/>
            </a:xfrm>
            <a:prstGeom prst="roundRect">
              <a:avLst>
                <a:gd name="adj" fmla="val 10000"/>
              </a:avLst>
            </a:prstGeom>
            <a:sp3d z="-190500" extrusionH="12700" prstMaterial="plastic">
              <a:bevelT w="50800" h="50800"/>
            </a:sp3d>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9" name="Rounded Rectangle 4"/>
            <p:cNvSpPr/>
            <p:nvPr/>
          </p:nvSpPr>
          <p:spPr>
            <a:xfrm>
              <a:off x="7871724" y="2917039"/>
              <a:ext cx="3338530" cy="2281230"/>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2296" tIns="82296" rIns="82296" bIns="82296" numCol="1" spcCol="1270" anchor="t" anchorCtr="0">
              <a:noAutofit/>
            </a:bodyPr>
            <a:lstStyle/>
            <a:p>
              <a:pPr marL="171450" lvl="1" indent="-171450" defTabSz="746760">
                <a:lnSpc>
                  <a:spcPct val="90000"/>
                </a:lnSpc>
                <a:spcBef>
                  <a:spcPct val="0"/>
                </a:spcBef>
                <a:spcAft>
                  <a:spcPct val="15000"/>
                </a:spcAft>
                <a:buChar char="••"/>
              </a:pPr>
              <a:r>
                <a:rPr lang="en-US" dirty="0">
                  <a:latin typeface="Calibri" panose="020F0502020204030204" pitchFamily="34" charset="0"/>
                </a:rPr>
                <a:t>Application life cycle management</a:t>
              </a:r>
            </a:p>
            <a:p>
              <a:pPr marL="171450" lvl="1" indent="-171450" defTabSz="746760">
                <a:lnSpc>
                  <a:spcPct val="90000"/>
                </a:lnSpc>
                <a:spcBef>
                  <a:spcPct val="0"/>
                </a:spcBef>
                <a:spcAft>
                  <a:spcPct val="15000"/>
                </a:spcAft>
                <a:buChar char="••"/>
              </a:pPr>
              <a:r>
                <a:rPr lang="en-US" dirty="0">
                  <a:latin typeface="Calibri" panose="020F0502020204030204" pitchFamily="34" charset="0"/>
                </a:rPr>
                <a:t> Centralized management</a:t>
              </a:r>
            </a:p>
            <a:p>
              <a:pPr marL="171450" lvl="1" indent="-171450" defTabSz="746760">
                <a:lnSpc>
                  <a:spcPct val="90000"/>
                </a:lnSpc>
                <a:spcBef>
                  <a:spcPct val="0"/>
                </a:spcBef>
                <a:spcAft>
                  <a:spcPct val="15000"/>
                </a:spcAft>
                <a:buChar char="••"/>
              </a:pPr>
              <a:r>
                <a:rPr lang="en-US" dirty="0">
                  <a:latin typeface="Calibri" panose="020F0502020204030204" pitchFamily="34" charset="0"/>
                </a:rPr>
                <a:t> Distributed environment</a:t>
              </a:r>
            </a:p>
            <a:p>
              <a:pPr marL="171450" lvl="1" indent="-171450" defTabSz="746760">
                <a:lnSpc>
                  <a:spcPct val="90000"/>
                </a:lnSpc>
                <a:spcBef>
                  <a:spcPct val="0"/>
                </a:spcBef>
                <a:spcAft>
                  <a:spcPct val="15000"/>
                </a:spcAft>
                <a:buChar char="••"/>
              </a:pPr>
              <a:r>
                <a:rPr lang="en-US" dirty="0">
                  <a:latin typeface="Calibri" panose="020F0502020204030204" pitchFamily="34" charset="0"/>
                </a:rPr>
                <a:t>Easy integration &amp;  </a:t>
              </a:r>
              <a:r>
                <a:rPr lang="en-US" spc="120" dirty="0">
                  <a:latin typeface="Calibri" panose="020F0502020204030204" pitchFamily="34" charset="0"/>
                </a:rPr>
                <a:t>maintenance</a:t>
              </a:r>
            </a:p>
          </p:txBody>
        </p:sp>
      </p:grpSp>
      <p:grpSp>
        <p:nvGrpSpPr>
          <p:cNvPr id="5" name="Group 4"/>
          <p:cNvGrpSpPr/>
          <p:nvPr/>
        </p:nvGrpSpPr>
        <p:grpSpPr>
          <a:xfrm>
            <a:off x="478947" y="2376143"/>
            <a:ext cx="3364099" cy="1337081"/>
            <a:chOff x="350801" y="2815709"/>
            <a:chExt cx="5089806" cy="2228468"/>
          </a:xfrm>
          <a:scene3d>
            <a:camera prst="orthographicFront"/>
            <a:lightRig rig="flat" dir="t"/>
          </a:scene3d>
        </p:grpSpPr>
        <p:sp>
          <p:nvSpPr>
            <p:cNvPr id="26" name="Rounded Rectangle 25"/>
            <p:cNvSpPr/>
            <p:nvPr/>
          </p:nvSpPr>
          <p:spPr>
            <a:xfrm>
              <a:off x="350801" y="2815709"/>
              <a:ext cx="5089806" cy="2228468"/>
            </a:xfrm>
            <a:prstGeom prst="roundRect">
              <a:avLst>
                <a:gd name="adj" fmla="val 10000"/>
              </a:avLst>
            </a:prstGeom>
            <a:sp3d z="-190500" extrusionH="12700" prstMaterial="plastic">
              <a:bevelT w="50800" h="50800"/>
            </a:sp3d>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7" name="Rounded Rectangle 6"/>
            <p:cNvSpPr/>
            <p:nvPr/>
          </p:nvSpPr>
          <p:spPr>
            <a:xfrm>
              <a:off x="399754" y="2976098"/>
              <a:ext cx="2877098" cy="1938046"/>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8006" tIns="48006" rIns="48006" bIns="48006" numCol="1" spcCol="1270" anchor="t" anchorCtr="0">
              <a:noAutofit/>
            </a:bodyPr>
            <a:lstStyle/>
            <a:p>
              <a:pPr marL="102870" lvl="1" indent="-102870" defTabSz="426720">
                <a:lnSpc>
                  <a:spcPct val="90000"/>
                </a:lnSpc>
                <a:spcBef>
                  <a:spcPct val="0"/>
                </a:spcBef>
                <a:spcAft>
                  <a:spcPct val="15000"/>
                </a:spcAft>
                <a:buChar char="••"/>
              </a:pPr>
              <a:r>
                <a:rPr lang="en-US" dirty="0">
                  <a:latin typeface="Calibri" panose="020F0502020204030204" pitchFamily="34" charset="0"/>
                </a:rPr>
                <a:t>Improves fault isolation, Eliminates long-term commitment to a single technology stack</a:t>
              </a:r>
            </a:p>
            <a:p>
              <a:pPr marL="102870" lvl="1" indent="-102870" defTabSz="426720">
                <a:lnSpc>
                  <a:spcPct val="90000"/>
                </a:lnSpc>
                <a:spcBef>
                  <a:spcPct val="0"/>
                </a:spcBef>
                <a:spcAft>
                  <a:spcPct val="15000"/>
                </a:spcAft>
                <a:buChar char="••"/>
              </a:pPr>
              <a:r>
                <a:rPr lang="en-US" dirty="0">
                  <a:latin typeface="Calibri" panose="020F0502020204030204" pitchFamily="34" charset="0"/>
                </a:rPr>
                <a:t>System resilience </a:t>
              </a:r>
            </a:p>
            <a:p>
              <a:pPr marL="102870" lvl="1" indent="-102870" defTabSz="426720">
                <a:lnSpc>
                  <a:spcPct val="90000"/>
                </a:lnSpc>
                <a:spcBef>
                  <a:spcPct val="0"/>
                </a:spcBef>
                <a:spcAft>
                  <a:spcPct val="15000"/>
                </a:spcAft>
                <a:buChar char="••"/>
              </a:pPr>
              <a:r>
                <a:rPr lang="en-US" dirty="0">
                  <a:latin typeface="Calibri" panose="020F0502020204030204" pitchFamily="34" charset="0"/>
                </a:rPr>
                <a:t>Scalable &amp; Easy to Deploy</a:t>
              </a:r>
            </a:p>
          </p:txBody>
        </p:sp>
      </p:grpSp>
      <p:grpSp>
        <p:nvGrpSpPr>
          <p:cNvPr id="6" name="Group 5"/>
          <p:cNvGrpSpPr/>
          <p:nvPr/>
        </p:nvGrpSpPr>
        <p:grpSpPr>
          <a:xfrm>
            <a:off x="4005667" y="857002"/>
            <a:ext cx="3154883" cy="1410398"/>
            <a:chOff x="5791354" y="223626"/>
            <a:chExt cx="5089806" cy="2350664"/>
          </a:xfrm>
          <a:scene3d>
            <a:camera prst="orthographicFront"/>
            <a:lightRig rig="flat" dir="t"/>
          </a:scene3d>
        </p:grpSpPr>
        <p:sp>
          <p:nvSpPr>
            <p:cNvPr id="24" name="Rounded Rectangle 23"/>
            <p:cNvSpPr/>
            <p:nvPr/>
          </p:nvSpPr>
          <p:spPr>
            <a:xfrm>
              <a:off x="5791354" y="223626"/>
              <a:ext cx="5089806" cy="2240547"/>
            </a:xfrm>
            <a:prstGeom prst="roundRect">
              <a:avLst>
                <a:gd name="adj" fmla="val 10000"/>
              </a:avLst>
            </a:prstGeom>
            <a:sp3d z="-190500" extrusionH="12700" prstMaterial="plastic">
              <a:bevelT w="50800" h="50800"/>
            </a:sp3d>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5" name="Rounded Rectangle 8"/>
            <p:cNvSpPr/>
            <p:nvPr/>
          </p:nvSpPr>
          <p:spPr>
            <a:xfrm>
              <a:off x="7873785" y="361979"/>
              <a:ext cx="2958160" cy="2212311"/>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862" tIns="38862" rIns="38862" bIns="38862" numCol="1" spcCol="1270" anchor="ctr" anchorCtr="0">
              <a:noAutofit/>
            </a:bodyPr>
            <a:lstStyle/>
            <a:p>
              <a:pPr marL="0" lvl="1" defTabSz="453390">
                <a:lnSpc>
                  <a:spcPct val="90000"/>
                </a:lnSpc>
                <a:spcBef>
                  <a:spcPct val="0"/>
                </a:spcBef>
                <a:spcAft>
                  <a:spcPct val="15000"/>
                </a:spcAft>
                <a:buChar char="••"/>
              </a:pPr>
              <a:r>
                <a:rPr lang="en-US" dirty="0">
                  <a:latin typeface="Calibri" panose="020F0502020204030204" pitchFamily="34" charset="0"/>
                </a:rPr>
                <a:t>Does not require light of sight</a:t>
              </a:r>
            </a:p>
            <a:p>
              <a:pPr marL="0" lvl="1" defTabSz="453390">
                <a:lnSpc>
                  <a:spcPct val="90000"/>
                </a:lnSpc>
                <a:spcBef>
                  <a:spcPct val="0"/>
                </a:spcBef>
                <a:spcAft>
                  <a:spcPct val="15000"/>
                </a:spcAft>
                <a:buChar char="••"/>
              </a:pPr>
              <a:r>
                <a:rPr lang="en-US" dirty="0">
                  <a:latin typeface="Calibri" panose="020F0502020204030204" pitchFamily="34" charset="0"/>
                </a:rPr>
                <a:t>Reduced Labor Cost</a:t>
              </a:r>
            </a:p>
            <a:p>
              <a:pPr marL="0" lvl="1" defTabSz="453390">
                <a:lnSpc>
                  <a:spcPct val="90000"/>
                </a:lnSpc>
                <a:spcBef>
                  <a:spcPct val="0"/>
                </a:spcBef>
                <a:spcAft>
                  <a:spcPct val="15000"/>
                </a:spcAft>
                <a:buChar char="••"/>
              </a:pPr>
              <a:r>
                <a:rPr lang="en-US" dirty="0">
                  <a:latin typeface="Calibri" panose="020F0502020204030204" pitchFamily="34" charset="0"/>
                </a:rPr>
                <a:t> Real time update &amp; Faster Scanning</a:t>
              </a:r>
            </a:p>
            <a:p>
              <a:pPr marL="0" lvl="1" defTabSz="453390">
                <a:lnSpc>
                  <a:spcPct val="90000"/>
                </a:lnSpc>
                <a:spcBef>
                  <a:spcPct val="0"/>
                </a:spcBef>
                <a:spcAft>
                  <a:spcPct val="15000"/>
                </a:spcAft>
                <a:buChar char="••"/>
              </a:pPr>
              <a:r>
                <a:rPr lang="en-US" dirty="0">
                  <a:latin typeface="Calibri" panose="020F0502020204030204" pitchFamily="34" charset="0"/>
                </a:rPr>
                <a:t>Can Hold large amount of different type date</a:t>
              </a:r>
            </a:p>
            <a:p>
              <a:pPr marL="0" lvl="1" algn="r" defTabSz="453390">
                <a:lnSpc>
                  <a:spcPct val="90000"/>
                </a:lnSpc>
                <a:spcBef>
                  <a:spcPct val="0"/>
                </a:spcBef>
                <a:spcAft>
                  <a:spcPct val="15000"/>
                </a:spcAft>
                <a:buChar char="••"/>
              </a:pPr>
              <a:endParaRPr lang="en-US" sz="1200" dirty="0">
                <a:latin typeface="Calibri" panose="020F0502020204030204" pitchFamily="34" charset="0"/>
              </a:endParaRPr>
            </a:p>
            <a:p>
              <a:pPr marL="0" lvl="1" algn="r" defTabSz="453390">
                <a:lnSpc>
                  <a:spcPct val="90000"/>
                </a:lnSpc>
                <a:spcBef>
                  <a:spcPct val="0"/>
                </a:spcBef>
                <a:spcAft>
                  <a:spcPct val="15000"/>
                </a:spcAft>
                <a:buChar char="••"/>
              </a:pPr>
              <a:endParaRPr lang="en-US" sz="660" b="1" dirty="0">
                <a:latin typeface="Calibri" panose="020F0502020204030204" pitchFamily="34" charset="0"/>
              </a:endParaRPr>
            </a:p>
          </p:txBody>
        </p:sp>
      </p:grpSp>
      <p:grpSp>
        <p:nvGrpSpPr>
          <p:cNvPr id="7" name="Group 6"/>
          <p:cNvGrpSpPr/>
          <p:nvPr/>
        </p:nvGrpSpPr>
        <p:grpSpPr>
          <a:xfrm>
            <a:off x="448904" y="853885"/>
            <a:ext cx="3369742" cy="1403211"/>
            <a:chOff x="333138" y="223100"/>
            <a:chExt cx="5089806" cy="2374000"/>
          </a:xfrm>
          <a:scene3d>
            <a:camera prst="orthographicFront"/>
            <a:lightRig rig="flat" dir="t"/>
          </a:scene3d>
        </p:grpSpPr>
        <p:sp>
          <p:nvSpPr>
            <p:cNvPr id="22" name="Rounded Rectangle 21"/>
            <p:cNvSpPr/>
            <p:nvPr/>
          </p:nvSpPr>
          <p:spPr>
            <a:xfrm>
              <a:off x="333138" y="223100"/>
              <a:ext cx="5089806" cy="2374000"/>
            </a:xfrm>
            <a:prstGeom prst="roundRect">
              <a:avLst>
                <a:gd name="adj" fmla="val 10000"/>
              </a:avLst>
            </a:prstGeom>
            <a:sp3d z="-190500" extrusionH="12700" prstMaterial="plastic">
              <a:bevelT w="50800" h="50800"/>
            </a:sp3d>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3" name="Rounded Rectangle 10"/>
            <p:cNvSpPr/>
            <p:nvPr/>
          </p:nvSpPr>
          <p:spPr>
            <a:xfrm>
              <a:off x="385287" y="275249"/>
              <a:ext cx="3458566" cy="1676202"/>
            </a:xfrm>
            <a:prstGeom prst="rect">
              <a:avLst/>
            </a:prstGeom>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8006" tIns="48006" rIns="48006" bIns="48006" numCol="1" spcCol="1270" anchor="ctr" anchorCtr="0">
              <a:noAutofit/>
            </a:bodyPr>
            <a:lstStyle/>
            <a:p>
              <a:pPr marL="102870" lvl="1" indent="-102870" defTabSz="426720">
                <a:lnSpc>
                  <a:spcPct val="90000"/>
                </a:lnSpc>
                <a:spcBef>
                  <a:spcPct val="0"/>
                </a:spcBef>
                <a:spcAft>
                  <a:spcPct val="15000"/>
                </a:spcAft>
                <a:buChar char="••"/>
              </a:pPr>
              <a:r>
                <a:rPr lang="en-US" dirty="0">
                  <a:latin typeface="Calibri" panose="020F0502020204030204" pitchFamily="34" charset="0"/>
                </a:rPr>
                <a:t>Tag Supported: </a:t>
              </a:r>
            </a:p>
            <a:p>
              <a:pPr marL="377190" lvl="2" indent="-102870" defTabSz="426720">
                <a:lnSpc>
                  <a:spcPct val="90000"/>
                </a:lnSpc>
                <a:spcBef>
                  <a:spcPct val="0"/>
                </a:spcBef>
                <a:spcAft>
                  <a:spcPct val="15000"/>
                </a:spcAft>
                <a:buChar char="••"/>
              </a:pPr>
              <a:r>
                <a:rPr lang="en-US" dirty="0">
                  <a:latin typeface="Calibri" panose="020F0502020204030204" pitchFamily="34" charset="0"/>
                </a:rPr>
                <a:t>Passive –Active RFID modules, UHF reader modules, Bar codes reader, NFC &amp; OCR </a:t>
              </a:r>
            </a:p>
          </p:txBody>
        </p:sp>
      </p:grpSp>
      <p:grpSp>
        <p:nvGrpSpPr>
          <p:cNvPr id="8" name="Group 7"/>
          <p:cNvGrpSpPr/>
          <p:nvPr/>
        </p:nvGrpSpPr>
        <p:grpSpPr>
          <a:xfrm>
            <a:off x="2464960" y="833992"/>
            <a:ext cx="1417586" cy="1425466"/>
            <a:chOff x="3329601" y="323229"/>
            <a:chExt cx="2331551" cy="2331551"/>
          </a:xfrm>
          <a:solidFill>
            <a:schemeClr val="accent4">
              <a:lumMod val="60000"/>
              <a:lumOff val="40000"/>
            </a:schemeClr>
          </a:solidFill>
          <a:scene3d>
            <a:camera prst="orthographicFront"/>
            <a:lightRig rig="flat" dir="t"/>
          </a:scene3d>
        </p:grpSpPr>
        <p:sp>
          <p:nvSpPr>
            <p:cNvPr id="20" name="Pie 19"/>
            <p:cNvSpPr/>
            <p:nvPr/>
          </p:nvSpPr>
          <p:spPr>
            <a:xfrm>
              <a:off x="3329601" y="323229"/>
              <a:ext cx="2331551" cy="2331551"/>
            </a:xfrm>
            <a:prstGeom prst="pieWedge">
              <a:avLst/>
            </a:prstGeom>
            <a:grpFill/>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21" name="Pie 12"/>
            <p:cNvSpPr/>
            <p:nvPr/>
          </p:nvSpPr>
          <p:spPr>
            <a:xfrm>
              <a:off x="3759380" y="1430115"/>
              <a:ext cx="1829738" cy="1206760"/>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72542" tIns="72542" rIns="72542" bIns="72542" numCol="1" spcCol="1270" anchor="ctr" anchorCtr="0">
              <a:noAutofit/>
            </a:bodyPr>
            <a:lstStyle/>
            <a:p>
              <a:pPr algn="ctr" defTabSz="453390">
                <a:lnSpc>
                  <a:spcPct val="90000"/>
                </a:lnSpc>
                <a:spcBef>
                  <a:spcPct val="0"/>
                </a:spcBef>
                <a:spcAft>
                  <a:spcPct val="35000"/>
                </a:spcAft>
              </a:pPr>
              <a:r>
                <a:rPr lang="en-US" sz="1200" b="1" dirty="0">
                  <a:latin typeface="Calibri" panose="020F0502020204030204" pitchFamily="34" charset="0"/>
                </a:rPr>
                <a:t>Externalization of Data Reader Type </a:t>
              </a:r>
            </a:p>
          </p:txBody>
        </p:sp>
      </p:grpSp>
      <p:grpSp>
        <p:nvGrpSpPr>
          <p:cNvPr id="9" name="Group 8"/>
          <p:cNvGrpSpPr/>
          <p:nvPr/>
        </p:nvGrpSpPr>
        <p:grpSpPr>
          <a:xfrm>
            <a:off x="3960599" y="849475"/>
            <a:ext cx="1399295" cy="1398931"/>
            <a:chOff x="5791206" y="304810"/>
            <a:chExt cx="2331551" cy="2331551"/>
          </a:xfrm>
          <a:solidFill>
            <a:schemeClr val="accent4">
              <a:lumMod val="60000"/>
              <a:lumOff val="40000"/>
            </a:schemeClr>
          </a:solidFill>
          <a:scene3d>
            <a:camera prst="orthographicFront"/>
            <a:lightRig rig="flat" dir="t"/>
          </a:scene3d>
        </p:grpSpPr>
        <p:sp>
          <p:nvSpPr>
            <p:cNvPr id="18" name="Pie 17"/>
            <p:cNvSpPr/>
            <p:nvPr/>
          </p:nvSpPr>
          <p:spPr>
            <a:xfrm rot="5400000">
              <a:off x="5791206" y="304810"/>
              <a:ext cx="2331551" cy="2331551"/>
            </a:xfrm>
            <a:prstGeom prst="pieWedge">
              <a:avLst/>
            </a:prstGeom>
            <a:grpFill/>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19" name="Pie 14"/>
            <p:cNvSpPr/>
            <p:nvPr/>
          </p:nvSpPr>
          <p:spPr>
            <a:xfrm>
              <a:off x="5791206" y="965421"/>
              <a:ext cx="1648656" cy="164865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72542" tIns="72542" rIns="72542" bIns="72542" numCol="1" spcCol="1270" anchor="ctr" anchorCtr="0">
              <a:noAutofit/>
            </a:bodyPr>
            <a:lstStyle/>
            <a:p>
              <a:pPr algn="ctr" defTabSz="453390">
                <a:lnSpc>
                  <a:spcPct val="90000"/>
                </a:lnSpc>
                <a:spcBef>
                  <a:spcPct val="0"/>
                </a:spcBef>
                <a:spcAft>
                  <a:spcPct val="35000"/>
                </a:spcAft>
              </a:pPr>
              <a:r>
                <a:rPr lang="en-US" sz="1200" b="1" dirty="0">
                  <a:latin typeface="Calibri" panose="020F0502020204030204" pitchFamily="34" charset="0"/>
                </a:rPr>
                <a:t>Sensor </a:t>
              </a:r>
              <a:r>
                <a:rPr lang="en-US" sz="1200" b="1" dirty="0" smtClean="0">
                  <a:latin typeface="Calibri" panose="020F0502020204030204" pitchFamily="34" charset="0"/>
                </a:rPr>
                <a:t>Advantage</a:t>
              </a:r>
              <a:endParaRPr lang="en-US" sz="1200" b="1" dirty="0">
                <a:latin typeface="Calibri" panose="020F0502020204030204" pitchFamily="34" charset="0"/>
              </a:endParaRPr>
            </a:p>
          </p:txBody>
        </p:sp>
      </p:grpSp>
      <p:grpSp>
        <p:nvGrpSpPr>
          <p:cNvPr id="10" name="Group 9"/>
          <p:cNvGrpSpPr/>
          <p:nvPr/>
        </p:nvGrpSpPr>
        <p:grpSpPr>
          <a:xfrm>
            <a:off x="3947180" y="2313128"/>
            <a:ext cx="1417756" cy="1376098"/>
            <a:chOff x="5768846" y="2762474"/>
            <a:chExt cx="2331551" cy="2331551"/>
          </a:xfrm>
          <a:solidFill>
            <a:schemeClr val="accent4">
              <a:lumMod val="60000"/>
              <a:lumOff val="40000"/>
            </a:schemeClr>
          </a:solidFill>
          <a:scene3d>
            <a:camera prst="orthographicFront"/>
            <a:lightRig rig="flat" dir="t"/>
          </a:scene3d>
        </p:grpSpPr>
        <p:sp>
          <p:nvSpPr>
            <p:cNvPr id="16" name="Pie 15"/>
            <p:cNvSpPr/>
            <p:nvPr/>
          </p:nvSpPr>
          <p:spPr>
            <a:xfrm rot="10800000">
              <a:off x="5768846" y="2762474"/>
              <a:ext cx="2331551" cy="2331551"/>
            </a:xfrm>
            <a:prstGeom prst="pieWedge">
              <a:avLst/>
            </a:prstGeom>
            <a:grpFill/>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17" name="Pie 16"/>
            <p:cNvSpPr/>
            <p:nvPr/>
          </p:nvSpPr>
          <p:spPr>
            <a:xfrm>
              <a:off x="5768846" y="2829326"/>
              <a:ext cx="1648656" cy="164865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72542" tIns="72542" rIns="72542" bIns="72542" numCol="1" spcCol="1270" anchor="ctr" anchorCtr="0">
              <a:noAutofit/>
            </a:bodyPr>
            <a:lstStyle/>
            <a:p>
              <a:pPr algn="ctr" defTabSz="453390">
                <a:lnSpc>
                  <a:spcPct val="90000"/>
                </a:lnSpc>
                <a:spcBef>
                  <a:spcPct val="0"/>
                </a:spcBef>
                <a:spcAft>
                  <a:spcPct val="35000"/>
                </a:spcAft>
              </a:pPr>
              <a:r>
                <a:rPr lang="en-US" sz="1200" b="1" dirty="0" err="1">
                  <a:latin typeface="Calibri" panose="020F0502020204030204" pitchFamily="34" charset="0"/>
                </a:rPr>
                <a:t>PaaS</a:t>
              </a:r>
              <a:r>
                <a:rPr lang="en-US" sz="1200" b="1" dirty="0">
                  <a:latin typeface="Calibri" panose="020F0502020204030204" pitchFamily="34" charset="0"/>
                </a:rPr>
                <a:t> (Platform As</a:t>
              </a:r>
            </a:p>
            <a:p>
              <a:pPr algn="ctr" defTabSz="453390">
                <a:lnSpc>
                  <a:spcPct val="90000"/>
                </a:lnSpc>
                <a:spcBef>
                  <a:spcPct val="0"/>
                </a:spcBef>
                <a:spcAft>
                  <a:spcPct val="35000"/>
                </a:spcAft>
              </a:pPr>
              <a:r>
                <a:rPr lang="en-US" sz="1200" b="1" dirty="0">
                  <a:latin typeface="Calibri" panose="020F0502020204030204" pitchFamily="34" charset="0"/>
                </a:rPr>
                <a:t>Service)</a:t>
              </a:r>
            </a:p>
          </p:txBody>
        </p:sp>
      </p:grpSp>
      <p:grpSp>
        <p:nvGrpSpPr>
          <p:cNvPr id="11" name="Group 10"/>
          <p:cNvGrpSpPr/>
          <p:nvPr/>
        </p:nvGrpSpPr>
        <p:grpSpPr>
          <a:xfrm>
            <a:off x="2463495" y="2324075"/>
            <a:ext cx="1419052" cy="1397992"/>
            <a:chOff x="3329601" y="2762475"/>
            <a:chExt cx="2331551" cy="2331552"/>
          </a:xfrm>
          <a:solidFill>
            <a:schemeClr val="accent4">
              <a:lumMod val="60000"/>
              <a:lumOff val="40000"/>
            </a:schemeClr>
          </a:solidFill>
          <a:scene3d>
            <a:camera prst="orthographicFront"/>
            <a:lightRig rig="flat" dir="t"/>
          </a:scene3d>
        </p:grpSpPr>
        <p:sp>
          <p:nvSpPr>
            <p:cNvPr id="14" name="Pie 13"/>
            <p:cNvSpPr/>
            <p:nvPr/>
          </p:nvSpPr>
          <p:spPr>
            <a:xfrm rot="16200000">
              <a:off x="3329601" y="2762475"/>
              <a:ext cx="2331552" cy="2331551"/>
            </a:xfrm>
            <a:prstGeom prst="pieWedge">
              <a:avLst/>
            </a:prstGeom>
            <a:grpFill/>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15" name="Pie 18"/>
            <p:cNvSpPr/>
            <p:nvPr/>
          </p:nvSpPr>
          <p:spPr>
            <a:xfrm>
              <a:off x="3923242" y="2849010"/>
              <a:ext cx="1701930" cy="124084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72542" tIns="72542" rIns="72542" bIns="72542" numCol="1" spcCol="1270" anchor="ctr" anchorCtr="0">
              <a:noAutofit/>
            </a:bodyPr>
            <a:lstStyle/>
            <a:p>
              <a:pPr algn="ctr" defTabSz="453390">
                <a:lnSpc>
                  <a:spcPct val="90000"/>
                </a:lnSpc>
                <a:spcBef>
                  <a:spcPct val="0"/>
                </a:spcBef>
                <a:spcAft>
                  <a:spcPct val="35000"/>
                </a:spcAft>
              </a:pPr>
              <a:r>
                <a:rPr lang="en-US" sz="1200" b="1" dirty="0">
                  <a:latin typeface="Calibri" panose="020F0502020204030204" pitchFamily="34" charset="0"/>
                </a:rPr>
                <a:t>Micro Service Architecture</a:t>
              </a:r>
            </a:p>
          </p:txBody>
        </p:sp>
      </p:grpSp>
      <p:sp>
        <p:nvSpPr>
          <p:cNvPr id="12" name="Circular Arrow 11"/>
          <p:cNvSpPr/>
          <p:nvPr/>
        </p:nvSpPr>
        <p:spPr>
          <a:xfrm>
            <a:off x="3677845" y="2011611"/>
            <a:ext cx="483128" cy="420002"/>
          </a:xfrm>
          <a:prstGeom prst="circularArrow">
            <a:avLst/>
          </a:prstGeom>
          <a:scene3d>
            <a:camera prst="orthographicFront"/>
            <a:lightRig rig="flat" dir="t"/>
          </a:scene3d>
          <a:sp3d z="190500" prstMaterial="plastic">
            <a:bevelT w="120900" h="88900"/>
            <a:bevelB w="88900" h="31750" prst="angle"/>
          </a:sp3d>
        </p:spPr>
        <p:style>
          <a:lnRef idx="0">
            <a:schemeClr val="lt2">
              <a:hueOff val="0"/>
              <a:satOff val="0"/>
              <a:lumOff val="0"/>
              <a:alphaOff val="0"/>
            </a:schemeClr>
          </a:lnRef>
          <a:fillRef idx="1">
            <a:schemeClr val="dk2">
              <a:tint val="60000"/>
              <a:hueOff val="0"/>
              <a:satOff val="0"/>
              <a:lumOff val="0"/>
              <a:alphaOff val="0"/>
            </a:schemeClr>
          </a:fillRef>
          <a:effectRef idx="3">
            <a:schemeClr val="dk2">
              <a:tint val="60000"/>
              <a:hueOff val="0"/>
              <a:satOff val="0"/>
              <a:lumOff val="0"/>
              <a:alphaOff val="0"/>
            </a:schemeClr>
          </a:effectRef>
          <a:fontRef idx="minor">
            <a:schemeClr val="dk1">
              <a:hueOff val="0"/>
              <a:satOff val="0"/>
              <a:lumOff val="0"/>
              <a:alphaOff val="0"/>
            </a:schemeClr>
          </a:fontRef>
        </p:style>
      </p:sp>
      <p:sp>
        <p:nvSpPr>
          <p:cNvPr id="13" name="Circular Arrow 12"/>
          <p:cNvSpPr/>
          <p:nvPr/>
        </p:nvSpPr>
        <p:spPr>
          <a:xfrm rot="10800000">
            <a:off x="3677845" y="2145157"/>
            <a:ext cx="483128" cy="420002"/>
          </a:xfrm>
          <a:prstGeom prst="circularArrow">
            <a:avLst/>
          </a:prstGeom>
          <a:scene3d>
            <a:camera prst="orthographicFront"/>
            <a:lightRig rig="flat" dir="t"/>
          </a:scene3d>
          <a:sp3d z="190500" prstMaterial="plastic">
            <a:bevelT w="120900" h="88900"/>
            <a:bevelB w="88900" h="31750" prst="angle"/>
          </a:sp3d>
        </p:spPr>
        <p:style>
          <a:lnRef idx="0">
            <a:schemeClr val="lt2">
              <a:hueOff val="0"/>
              <a:satOff val="0"/>
              <a:lumOff val="0"/>
              <a:alphaOff val="0"/>
            </a:schemeClr>
          </a:lnRef>
          <a:fillRef idx="1">
            <a:schemeClr val="dk2">
              <a:tint val="60000"/>
              <a:hueOff val="0"/>
              <a:satOff val="0"/>
              <a:lumOff val="0"/>
              <a:alphaOff val="0"/>
            </a:schemeClr>
          </a:fillRef>
          <a:effectRef idx="3">
            <a:schemeClr val="dk2">
              <a:tint val="6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78928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158" y="71271"/>
            <a:ext cx="5870448" cy="550521"/>
          </a:xfrm>
        </p:spPr>
        <p:txBody>
          <a:bodyPr/>
          <a:lstStyle/>
          <a:p>
            <a:r>
              <a:rPr lang="en-US" dirty="0">
                <a:solidFill>
                  <a:schemeClr val="tx1"/>
                </a:solidFill>
              </a:rPr>
              <a:t>INVENTORY Management DASHBOARD</a:t>
            </a:r>
          </a:p>
        </p:txBody>
      </p:sp>
      <p:pic>
        <p:nvPicPr>
          <p:cNvPr id="4" name="Picture 3" descr="Dashboard (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08723"/>
            <a:ext cx="7315200" cy="3114230"/>
          </a:xfrm>
          <a:prstGeom prst="rect">
            <a:avLst/>
          </a:prstGeom>
        </p:spPr>
      </p:pic>
    </p:spTree>
    <p:extLst>
      <p:ext uri="{BB962C8B-B14F-4D97-AF65-F5344CB8AC3E}">
        <p14:creationId xmlns:p14="http://schemas.microsoft.com/office/powerpoint/2010/main" val="348385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1" y="0"/>
            <a:ext cx="6239681" cy="495919"/>
          </a:xfrm>
        </p:spPr>
        <p:txBody>
          <a:bodyPr>
            <a:normAutofit/>
          </a:bodyPr>
          <a:lstStyle/>
          <a:p>
            <a:r>
              <a:rPr lang="en-US" dirty="0">
                <a:solidFill>
                  <a:schemeClr val="tx1"/>
                </a:solidFill>
              </a:rPr>
              <a:t>inventory Management dashboard</a:t>
            </a:r>
          </a:p>
        </p:txBody>
      </p:sp>
      <p:pic>
        <p:nvPicPr>
          <p:cNvPr id="4" name="Picture 3"/>
          <p:cNvPicPr>
            <a:picLocks noChangeAspect="1"/>
          </p:cNvPicPr>
          <p:nvPr/>
        </p:nvPicPr>
        <p:blipFill>
          <a:blip r:embed="rId2"/>
          <a:stretch>
            <a:fillRect/>
          </a:stretch>
        </p:blipFill>
        <p:spPr>
          <a:xfrm>
            <a:off x="0" y="707124"/>
            <a:ext cx="3775472" cy="3119986"/>
          </a:xfrm>
          <a:prstGeom prst="rect">
            <a:avLst/>
          </a:prstGeom>
        </p:spPr>
      </p:pic>
      <p:pic>
        <p:nvPicPr>
          <p:cNvPr id="5" name="Picture 4"/>
          <p:cNvPicPr>
            <a:picLocks noChangeAspect="1"/>
          </p:cNvPicPr>
          <p:nvPr/>
        </p:nvPicPr>
        <p:blipFill>
          <a:blip r:embed="rId3"/>
          <a:stretch>
            <a:fillRect/>
          </a:stretch>
        </p:blipFill>
        <p:spPr>
          <a:xfrm>
            <a:off x="3496391" y="720494"/>
            <a:ext cx="3818809" cy="3119986"/>
          </a:xfrm>
          <a:prstGeom prst="rect">
            <a:avLst/>
          </a:prstGeom>
        </p:spPr>
      </p:pic>
    </p:spTree>
    <p:extLst>
      <p:ext uri="{BB962C8B-B14F-4D97-AF65-F5344CB8AC3E}">
        <p14:creationId xmlns:p14="http://schemas.microsoft.com/office/powerpoint/2010/main" val="297742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bwMode="auto">
          <a:xfrm>
            <a:off x="0" y="26304"/>
            <a:ext cx="7315200" cy="759656"/>
          </a:xfrm>
          <a:prstGeom prst="rect">
            <a:avLst/>
          </a:prstGeom>
          <a:solidFill>
            <a:schemeClr val="bg1"/>
          </a:solidFill>
          <a:ln w="9525">
            <a:noFill/>
            <a:miter lim="800000"/>
            <a:headEnd/>
            <a:tailEnd/>
          </a:ln>
        </p:spPr>
        <p:txBody>
          <a:bodyPr anchor="ctr"/>
          <a:lstStyle/>
          <a:p>
            <a:pPr eaLnBrk="0" hangingPunct="0">
              <a:defRPr/>
            </a:pPr>
            <a:r>
              <a:rPr lang="en-US" sz="2400" cap="all" dirty="0">
                <a:latin typeface="+mj-lt"/>
                <a:ea typeface="+mj-ea"/>
                <a:cs typeface="+mj-cs"/>
              </a:rPr>
              <a:t>        Case Study# 2 - BI Reporting for </a:t>
            </a:r>
            <a:r>
              <a:rPr lang="en-US" sz="2400" cap="all" dirty="0" err="1">
                <a:latin typeface="+mj-lt"/>
                <a:ea typeface="+mj-ea"/>
                <a:cs typeface="+mj-cs"/>
              </a:rPr>
              <a:t>Nz</a:t>
            </a:r>
            <a:r>
              <a:rPr lang="en-US" sz="2400" cap="all" dirty="0">
                <a:latin typeface="+mj-lt"/>
                <a:ea typeface="+mj-ea"/>
                <a:cs typeface="+mj-cs"/>
              </a:rPr>
              <a:t> Hospital</a:t>
            </a:r>
            <a:endParaRPr lang="en-IN" sz="2400" cap="all" dirty="0">
              <a:latin typeface="+mj-lt"/>
              <a:ea typeface="+mj-ea"/>
              <a:cs typeface="+mj-cs"/>
            </a:endParaRPr>
          </a:p>
        </p:txBody>
      </p:sp>
      <p:sp>
        <p:nvSpPr>
          <p:cNvPr id="10243" name="Rectangle 9"/>
          <p:cNvSpPr>
            <a:spLocks noChangeArrowheads="1"/>
          </p:cNvSpPr>
          <p:nvPr/>
        </p:nvSpPr>
        <p:spPr bwMode="auto">
          <a:xfrm>
            <a:off x="43137" y="774425"/>
            <a:ext cx="4083571" cy="807144"/>
          </a:xfrm>
          <a:prstGeom prst="rect">
            <a:avLst/>
          </a:prstGeom>
          <a:noFill/>
          <a:ln w="9525">
            <a:noFill/>
            <a:miter lim="800000"/>
            <a:headEnd/>
            <a:tailEnd/>
          </a:ln>
        </p:spPr>
        <p:txBody>
          <a:bodyPr wrap="square">
            <a:spAutoFit/>
          </a:bodyPr>
          <a:lstStyle/>
          <a:p>
            <a:pPr marL="205740" indent="-205740">
              <a:lnSpc>
                <a:spcPct val="150000"/>
              </a:lnSpc>
              <a:defRPr/>
            </a:pPr>
            <a:r>
              <a:rPr lang="en-US" sz="1200" b="1" u="sng" dirty="0">
                <a:latin typeface="Calibri" pitchFamily="34" charset="0"/>
                <a:cs typeface="Arial" charset="0"/>
              </a:rPr>
              <a:t>Problem Context:</a:t>
            </a:r>
          </a:p>
          <a:p>
            <a:pPr marL="205740" lvl="1" indent="-205740">
              <a:lnSpc>
                <a:spcPct val="150000"/>
              </a:lnSpc>
              <a:buFont typeface="Calibri" pitchFamily="34" charset="0"/>
              <a:buAutoNum type="arabicPeriod"/>
              <a:defRPr/>
            </a:pPr>
            <a:r>
              <a:rPr lang="en-US" sz="1000" dirty="0">
                <a:latin typeface="Calibri" pitchFamily="34" charset="0"/>
                <a:cs typeface="Arial" charset="0"/>
              </a:rPr>
              <a:t>Analyze and report the effectiveness of campaigns through Media</a:t>
            </a:r>
          </a:p>
          <a:p>
            <a:pPr marL="205740" lvl="1" indent="-205740">
              <a:lnSpc>
                <a:spcPct val="150000"/>
              </a:lnSpc>
              <a:buFont typeface="Calibri" pitchFamily="34" charset="0"/>
              <a:buAutoNum type="arabicPeriod"/>
              <a:defRPr/>
            </a:pPr>
            <a:r>
              <a:rPr lang="en-US" sz="1000" dirty="0">
                <a:latin typeface="Calibri" pitchFamily="34" charset="0"/>
                <a:cs typeface="Arial" charset="0"/>
              </a:rPr>
              <a:t>Direct data uploads for analysis of Media effectiveness</a:t>
            </a:r>
          </a:p>
        </p:txBody>
      </p:sp>
      <p:sp>
        <p:nvSpPr>
          <p:cNvPr id="10244" name="Rectangle 14"/>
          <p:cNvSpPr>
            <a:spLocks noChangeArrowheads="1"/>
          </p:cNvSpPr>
          <p:nvPr/>
        </p:nvSpPr>
        <p:spPr bwMode="auto">
          <a:xfrm>
            <a:off x="4126708" y="716926"/>
            <a:ext cx="304829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100" b="1">
                <a:solidFill>
                  <a:schemeClr val="tx1"/>
                </a:solidFill>
                <a:latin typeface="Arial" panose="020B0604020202020204" pitchFamily="34" charset="0"/>
                <a:cs typeface="Arial" panose="020B0604020202020204" pitchFamily="34" charset="0"/>
              </a:defRPr>
            </a:lvl1pPr>
            <a:lvl2pPr marL="342900" indent="-342900" eaLnBrk="0" hangingPunct="0">
              <a:defRPr sz="1100" b="1">
                <a:solidFill>
                  <a:schemeClr val="tx1"/>
                </a:solidFill>
                <a:latin typeface="Arial" panose="020B0604020202020204" pitchFamily="34" charset="0"/>
                <a:cs typeface="Arial" panose="020B0604020202020204" pitchFamily="34" charset="0"/>
              </a:defRPr>
            </a:lvl2pPr>
            <a:lvl3pPr marL="1143000" indent="-228600" eaLnBrk="0" hangingPunct="0">
              <a:defRPr sz="1100" b="1">
                <a:solidFill>
                  <a:schemeClr val="tx1"/>
                </a:solidFill>
                <a:latin typeface="Arial" panose="020B0604020202020204" pitchFamily="34" charset="0"/>
                <a:cs typeface="Arial" panose="020B0604020202020204" pitchFamily="34" charset="0"/>
              </a:defRPr>
            </a:lvl3pPr>
            <a:lvl4pPr marL="1600200" indent="-228600" eaLnBrk="0" hangingPunct="0">
              <a:defRPr sz="1100" b="1">
                <a:solidFill>
                  <a:schemeClr val="tx1"/>
                </a:solidFill>
                <a:latin typeface="Arial" panose="020B0604020202020204" pitchFamily="34" charset="0"/>
                <a:cs typeface="Arial" panose="020B0604020202020204" pitchFamily="34" charset="0"/>
              </a:defRPr>
            </a:lvl4pPr>
            <a:lvl5pPr marL="2057400" indent="-228600" eaLnBrk="0" hangingPunct="0">
              <a:defRPr sz="11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en-US" altLang="en-US" sz="1200" u="sng" dirty="0">
                <a:latin typeface="Calibri" panose="020F0502020204030204" pitchFamily="34" charset="0"/>
              </a:rPr>
              <a:t>Assignment Highlights:</a:t>
            </a:r>
          </a:p>
          <a:p>
            <a:pPr lvl="1" eaLnBrk="1" hangingPunct="1">
              <a:lnSpc>
                <a:spcPct val="150000"/>
              </a:lnSpc>
              <a:buFont typeface="Calibri" panose="020F0502020204030204" pitchFamily="34" charset="0"/>
              <a:buAutoNum type="arabicPeriod"/>
            </a:pPr>
            <a:r>
              <a:rPr lang="en-US" altLang="en-US" sz="1200" b="0" dirty="0">
                <a:latin typeface="Calibri" panose="020F0502020204030204" pitchFamily="34" charset="0"/>
              </a:rPr>
              <a:t>Developed Dashboard and customized BI Reports, that would source data from the data loads directly</a:t>
            </a:r>
          </a:p>
          <a:p>
            <a:pPr lvl="1" eaLnBrk="1" hangingPunct="1">
              <a:lnSpc>
                <a:spcPct val="150000"/>
              </a:lnSpc>
              <a:buFont typeface="Calibri" panose="020F0502020204030204" pitchFamily="34" charset="0"/>
              <a:buAutoNum type="arabicPeriod"/>
            </a:pPr>
            <a:r>
              <a:rPr lang="en-US" altLang="en-US" sz="1200" b="0" dirty="0">
                <a:latin typeface="Calibri" panose="020F0502020204030204" pitchFamily="34" charset="0"/>
              </a:rPr>
              <a:t>Separate Dashboards for Summarized data and Media specific data</a:t>
            </a:r>
          </a:p>
          <a:p>
            <a:pPr lvl="1" eaLnBrk="1" hangingPunct="1">
              <a:lnSpc>
                <a:spcPct val="150000"/>
              </a:lnSpc>
              <a:buFont typeface="Calibri" panose="020F0502020204030204" pitchFamily="34" charset="0"/>
              <a:buAutoNum type="arabicPeriod"/>
            </a:pPr>
            <a:r>
              <a:rPr lang="en-US" altLang="en-US" sz="1200" b="0" dirty="0">
                <a:latin typeface="Calibri" panose="020F0502020204030204" pitchFamily="34" charset="0"/>
              </a:rPr>
              <a:t>Ability to compare the metrics for multiple date ranges</a:t>
            </a:r>
          </a:p>
          <a:p>
            <a:pPr lvl="1" eaLnBrk="1" hangingPunct="1">
              <a:lnSpc>
                <a:spcPct val="150000"/>
              </a:lnSpc>
              <a:buFont typeface="Calibri" panose="020F0502020204030204" pitchFamily="34" charset="0"/>
              <a:buAutoNum type="arabicPeriod"/>
            </a:pPr>
            <a:r>
              <a:rPr lang="en-US" altLang="en-US" sz="1200" b="0" dirty="0">
                <a:latin typeface="Calibri" panose="020F0502020204030204" pitchFamily="34" charset="0"/>
              </a:rPr>
              <a:t>Ability to view reports and dashboards over the browser, and to export to pdf, doc and other common formats</a:t>
            </a:r>
          </a:p>
        </p:txBody>
      </p:sp>
      <p:sp>
        <p:nvSpPr>
          <p:cNvPr id="10245" name="Rectangle 15"/>
          <p:cNvSpPr>
            <a:spLocks noChangeArrowheads="1"/>
          </p:cNvSpPr>
          <p:nvPr/>
        </p:nvSpPr>
        <p:spPr bwMode="auto">
          <a:xfrm>
            <a:off x="0" y="1489460"/>
            <a:ext cx="3698557"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100" b="1">
                <a:solidFill>
                  <a:schemeClr val="tx1"/>
                </a:solidFill>
                <a:latin typeface="Arial" panose="020B0604020202020204" pitchFamily="34" charset="0"/>
                <a:cs typeface="Arial" panose="020B0604020202020204" pitchFamily="34" charset="0"/>
              </a:defRPr>
            </a:lvl1pPr>
            <a:lvl2pPr marL="742950" indent="-285750" eaLnBrk="0" hangingPunct="0">
              <a:defRPr sz="1100" b="1">
                <a:solidFill>
                  <a:schemeClr val="tx1"/>
                </a:solidFill>
                <a:latin typeface="Arial" panose="020B0604020202020204" pitchFamily="34" charset="0"/>
                <a:cs typeface="Arial" panose="020B0604020202020204" pitchFamily="34" charset="0"/>
              </a:defRPr>
            </a:lvl2pPr>
            <a:lvl3pPr marL="1143000" indent="-228600" eaLnBrk="0" hangingPunct="0">
              <a:defRPr sz="1100" b="1">
                <a:solidFill>
                  <a:schemeClr val="tx1"/>
                </a:solidFill>
                <a:latin typeface="Arial" panose="020B0604020202020204" pitchFamily="34" charset="0"/>
                <a:cs typeface="Arial" panose="020B0604020202020204" pitchFamily="34" charset="0"/>
              </a:defRPr>
            </a:lvl3pPr>
            <a:lvl4pPr marL="1600200" indent="-228600" eaLnBrk="0" hangingPunct="0">
              <a:defRPr sz="1100" b="1">
                <a:solidFill>
                  <a:schemeClr val="tx1"/>
                </a:solidFill>
                <a:latin typeface="Arial" panose="020B0604020202020204" pitchFamily="34" charset="0"/>
                <a:cs typeface="Arial" panose="020B0604020202020204" pitchFamily="34" charset="0"/>
              </a:defRPr>
            </a:lvl4pPr>
            <a:lvl5pPr marL="2057400" indent="-228600" eaLnBrk="0" hangingPunct="0">
              <a:defRPr sz="11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en-US" altLang="en-US" sz="1080" b="0" u="sng" dirty="0">
                <a:latin typeface="Calibri" panose="020F0502020204030204" pitchFamily="34" charset="0"/>
              </a:rPr>
              <a:t>Products/Platforms:</a:t>
            </a:r>
          </a:p>
          <a:p>
            <a:pPr eaLnBrk="1" hangingPunct="1">
              <a:lnSpc>
                <a:spcPct val="150000"/>
              </a:lnSpc>
              <a:buFont typeface="Calibri" panose="020F0502020204030204" pitchFamily="34" charset="0"/>
              <a:buAutoNum type="arabicPeriod"/>
            </a:pPr>
            <a:r>
              <a:rPr lang="en-US" altLang="en-US" sz="1080" b="0" dirty="0">
                <a:latin typeface="Calibri" panose="020F0502020204030204" pitchFamily="34" charset="0"/>
              </a:rPr>
              <a:t>Tomcat 6.x , Yellowfin BI  5.2, </a:t>
            </a:r>
            <a:r>
              <a:rPr lang="en-US" altLang="en-US" sz="1080" b="0" dirty="0" err="1">
                <a:latin typeface="Calibri" panose="020F0502020204030204" pitchFamily="34" charset="0"/>
              </a:rPr>
              <a:t>Talend</a:t>
            </a:r>
            <a:r>
              <a:rPr lang="en-US" altLang="en-US" sz="1080" b="0" dirty="0">
                <a:latin typeface="Calibri" panose="020F0502020204030204" pitchFamily="34" charset="0"/>
              </a:rPr>
              <a:t> Studio 5.x  , </a:t>
            </a:r>
            <a:r>
              <a:rPr lang="en-US" altLang="en-US" sz="1080" b="0" dirty="0" err="1">
                <a:latin typeface="Calibri" panose="020F0502020204030204" pitchFamily="34" charset="0"/>
              </a:rPr>
              <a:t>Sql</a:t>
            </a:r>
            <a:r>
              <a:rPr lang="en-US" altLang="en-US" sz="1080" b="0" dirty="0">
                <a:latin typeface="Calibri" panose="020F0502020204030204" pitchFamily="34" charset="0"/>
              </a:rPr>
              <a:t> Server 2008 &amp; Vector wise 2.x</a:t>
            </a:r>
          </a:p>
        </p:txBody>
      </p:sp>
      <p:pic>
        <p:nvPicPr>
          <p:cNvPr id="10247" name="Picture 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75656" y="2285069"/>
            <a:ext cx="2822901" cy="168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26493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bwMode="auto">
          <a:xfrm>
            <a:off x="0" y="-46580"/>
            <a:ext cx="7315200" cy="924769"/>
          </a:xfrm>
          <a:prstGeom prst="rect">
            <a:avLst/>
          </a:prstGeom>
          <a:solidFill>
            <a:schemeClr val="bg1"/>
          </a:solidFill>
          <a:ln w="9525">
            <a:noFill/>
            <a:miter lim="800000"/>
            <a:headEnd/>
            <a:tailEnd/>
          </a:ln>
        </p:spPr>
        <p:txBody>
          <a:bodyPr anchor="ctr"/>
          <a:lstStyle/>
          <a:p>
            <a:pPr eaLnBrk="0" hangingPunct="0">
              <a:defRPr/>
            </a:pPr>
            <a:r>
              <a:rPr lang="en-US" sz="1440" dirty="0">
                <a:latin typeface="Arial" charset="0"/>
                <a:cs typeface="Arial" charset="0"/>
              </a:rPr>
              <a:t>       </a:t>
            </a:r>
            <a:r>
              <a:rPr lang="en-US" sz="2400" cap="all" dirty="0">
                <a:latin typeface="+mj-lt"/>
                <a:ea typeface="+mj-ea"/>
                <a:cs typeface="+mj-cs"/>
              </a:rPr>
              <a:t>case study# 3 - migration for BI Application</a:t>
            </a:r>
            <a:endParaRPr lang="en-IN" sz="2400" cap="all" dirty="0">
              <a:latin typeface="+mj-lt"/>
              <a:ea typeface="+mj-ea"/>
              <a:cs typeface="+mj-cs"/>
            </a:endParaRPr>
          </a:p>
        </p:txBody>
      </p:sp>
      <p:sp>
        <p:nvSpPr>
          <p:cNvPr id="10243" name="Rectangle 9"/>
          <p:cNvSpPr>
            <a:spLocks noChangeArrowheads="1"/>
          </p:cNvSpPr>
          <p:nvPr/>
        </p:nvSpPr>
        <p:spPr bwMode="auto">
          <a:xfrm>
            <a:off x="316333" y="821142"/>
            <a:ext cx="2999584" cy="11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05740" indent="-205740">
              <a:lnSpc>
                <a:spcPct val="150000"/>
              </a:lnSpc>
              <a:defRPr/>
            </a:pPr>
            <a:r>
              <a:rPr lang="en-US" sz="660" u="sng" dirty="0">
                <a:latin typeface="Corbel"/>
                <a:cs typeface="Corbel"/>
              </a:rPr>
              <a:t>Problem Context:</a:t>
            </a:r>
          </a:p>
          <a:p>
            <a:pPr marL="205740" lvl="1" indent="-205740">
              <a:lnSpc>
                <a:spcPct val="150000"/>
              </a:lnSpc>
              <a:buFont typeface="Calibri" pitchFamily="34" charset="0"/>
              <a:buAutoNum type="arabicPeriod"/>
              <a:defRPr/>
            </a:pPr>
            <a:r>
              <a:rPr lang="en-GB" sz="660" dirty="0">
                <a:latin typeface="Corbel"/>
                <a:cs typeface="Corbel"/>
              </a:rPr>
              <a:t>Media Metrics BI Reporting Application used MS SQL Server database and Yellow Fin BI tool.</a:t>
            </a:r>
            <a:endParaRPr lang="en-US" sz="660" dirty="0">
              <a:latin typeface="Corbel"/>
              <a:cs typeface="Corbel"/>
            </a:endParaRPr>
          </a:p>
          <a:p>
            <a:pPr marL="205740" lvl="1" indent="-205740">
              <a:lnSpc>
                <a:spcPct val="150000"/>
              </a:lnSpc>
              <a:buFont typeface="Calibri" pitchFamily="34" charset="0"/>
              <a:buAutoNum type="arabicPeriod"/>
              <a:defRPr/>
            </a:pPr>
            <a:r>
              <a:rPr lang="en-US" sz="660" dirty="0" err="1">
                <a:latin typeface="Corbel"/>
                <a:cs typeface="Corbel"/>
              </a:rPr>
              <a:t>Vectorwise</a:t>
            </a:r>
            <a:r>
              <a:rPr lang="en-US" sz="660" dirty="0">
                <a:latin typeface="Corbel"/>
                <a:cs typeface="Corbel"/>
              </a:rPr>
              <a:t> (VW)  is a new generation fast database for Analytics Applications from </a:t>
            </a:r>
            <a:r>
              <a:rPr lang="en-US" sz="660" dirty="0" err="1">
                <a:latin typeface="Corbel"/>
                <a:cs typeface="Corbel"/>
              </a:rPr>
              <a:t>Actian</a:t>
            </a:r>
            <a:r>
              <a:rPr lang="en-US" sz="660" dirty="0">
                <a:latin typeface="Corbel"/>
                <a:cs typeface="Corbel"/>
              </a:rPr>
              <a:t>/Ingres  corporation.</a:t>
            </a:r>
          </a:p>
          <a:p>
            <a:pPr marL="205740" lvl="1" indent="-205740">
              <a:lnSpc>
                <a:spcPct val="150000"/>
              </a:lnSpc>
              <a:buFont typeface="Calibri" pitchFamily="34" charset="0"/>
              <a:buAutoNum type="arabicPeriod"/>
              <a:defRPr/>
            </a:pPr>
            <a:r>
              <a:rPr lang="en-US" sz="660" dirty="0">
                <a:latin typeface="Corbel"/>
                <a:cs typeface="Corbel"/>
              </a:rPr>
              <a:t>Migrate Schema, Data and SQL code from MS SQL to </a:t>
            </a:r>
            <a:r>
              <a:rPr lang="en-US" sz="660" dirty="0" err="1">
                <a:latin typeface="Corbel"/>
                <a:cs typeface="Corbel"/>
              </a:rPr>
              <a:t>Vectorwise</a:t>
            </a:r>
            <a:r>
              <a:rPr lang="en-US" sz="660" dirty="0">
                <a:latin typeface="Corbel"/>
                <a:cs typeface="Corbel"/>
              </a:rPr>
              <a:t> (VW) and use Yellow Fin BI tool to connect to </a:t>
            </a:r>
            <a:r>
              <a:rPr lang="en-US" sz="660" dirty="0" err="1">
                <a:latin typeface="Corbel"/>
                <a:cs typeface="Corbel"/>
              </a:rPr>
              <a:t>Vectorwise</a:t>
            </a:r>
            <a:r>
              <a:rPr lang="en-US" sz="660" dirty="0">
                <a:latin typeface="Corbel"/>
                <a:cs typeface="Corbel"/>
              </a:rPr>
              <a:t> database.</a:t>
            </a:r>
          </a:p>
        </p:txBody>
      </p:sp>
      <p:sp>
        <p:nvSpPr>
          <p:cNvPr id="10244" name="Rectangle 14"/>
          <p:cNvSpPr>
            <a:spLocks noChangeArrowheads="1"/>
          </p:cNvSpPr>
          <p:nvPr/>
        </p:nvSpPr>
        <p:spPr bwMode="auto">
          <a:xfrm>
            <a:off x="3494041" y="821143"/>
            <a:ext cx="3821159"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100" b="1">
                <a:solidFill>
                  <a:schemeClr val="tx1"/>
                </a:solidFill>
                <a:latin typeface="Arial" panose="020B0604020202020204" pitchFamily="34" charset="0"/>
                <a:cs typeface="Arial" panose="020B0604020202020204" pitchFamily="34" charset="0"/>
              </a:defRPr>
            </a:lvl1pPr>
            <a:lvl2pPr marL="342900" indent="-342900" eaLnBrk="0" hangingPunct="0">
              <a:defRPr sz="1100" b="1">
                <a:solidFill>
                  <a:schemeClr val="tx1"/>
                </a:solidFill>
                <a:latin typeface="Arial" panose="020B0604020202020204" pitchFamily="34" charset="0"/>
                <a:cs typeface="Arial" panose="020B0604020202020204" pitchFamily="34" charset="0"/>
              </a:defRPr>
            </a:lvl2pPr>
            <a:lvl3pPr marL="1143000" indent="-228600" eaLnBrk="0" hangingPunct="0">
              <a:defRPr sz="1100" b="1">
                <a:solidFill>
                  <a:schemeClr val="tx1"/>
                </a:solidFill>
                <a:latin typeface="Arial" panose="020B0604020202020204" pitchFamily="34" charset="0"/>
                <a:cs typeface="Arial" panose="020B0604020202020204" pitchFamily="34" charset="0"/>
              </a:defRPr>
            </a:lvl3pPr>
            <a:lvl4pPr marL="1600200" indent="-228600" eaLnBrk="0" hangingPunct="0">
              <a:defRPr sz="1100" b="1">
                <a:solidFill>
                  <a:schemeClr val="tx1"/>
                </a:solidFill>
                <a:latin typeface="Arial" panose="020B0604020202020204" pitchFamily="34" charset="0"/>
                <a:cs typeface="Arial" panose="020B0604020202020204" pitchFamily="34" charset="0"/>
              </a:defRPr>
            </a:lvl4pPr>
            <a:lvl5pPr marL="2057400" indent="-228600" eaLnBrk="0" hangingPunct="0">
              <a:defRPr sz="11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en-US" altLang="en-US" sz="1080" u="sng" dirty="0">
                <a:latin typeface="Calibri" panose="020F0502020204030204" pitchFamily="34" charset="0"/>
              </a:rPr>
              <a:t>Assignment Highlights:</a:t>
            </a:r>
          </a:p>
          <a:p>
            <a:pPr lvl="1" eaLnBrk="1" hangingPunct="1">
              <a:lnSpc>
                <a:spcPct val="150000"/>
              </a:lnSpc>
              <a:buFont typeface="Calibri" panose="020F0502020204030204" pitchFamily="34" charset="0"/>
              <a:buAutoNum type="arabicPeriod"/>
            </a:pPr>
            <a:r>
              <a:rPr lang="en-US" altLang="en-US" sz="1080" b="0" dirty="0">
                <a:latin typeface="Calibri" panose="020F0502020204030204" pitchFamily="34" charset="0"/>
              </a:rPr>
              <a:t>Migrated Yellow Fin Reports and Yellow Fin Meta Data from MS SQL to Vector wise  DB.</a:t>
            </a:r>
          </a:p>
          <a:p>
            <a:pPr lvl="1" eaLnBrk="1" hangingPunct="1">
              <a:lnSpc>
                <a:spcPct val="150000"/>
              </a:lnSpc>
              <a:buFont typeface="Calibri" panose="020F0502020204030204" pitchFamily="34" charset="0"/>
              <a:buAutoNum type="arabicPeriod"/>
            </a:pPr>
            <a:r>
              <a:rPr lang="en-US" altLang="en-US" sz="1080" b="0" dirty="0">
                <a:latin typeface="Calibri" panose="020F0502020204030204" pitchFamily="34" charset="0"/>
              </a:rPr>
              <a:t>Achieved 2 to 5 fold performance improvements in the reports delivered to Media Metrics  Application users.</a:t>
            </a:r>
          </a:p>
        </p:txBody>
      </p:sp>
      <p:sp>
        <p:nvSpPr>
          <p:cNvPr id="10246" name="Rectangle 15"/>
          <p:cNvSpPr>
            <a:spLocks noChangeArrowheads="1"/>
          </p:cNvSpPr>
          <p:nvPr/>
        </p:nvSpPr>
        <p:spPr bwMode="auto">
          <a:xfrm>
            <a:off x="345090" y="2382888"/>
            <a:ext cx="2942069"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100" b="1">
                <a:solidFill>
                  <a:schemeClr val="tx1"/>
                </a:solidFill>
                <a:latin typeface="Arial" panose="020B0604020202020204" pitchFamily="34" charset="0"/>
                <a:cs typeface="Arial" panose="020B0604020202020204" pitchFamily="34" charset="0"/>
              </a:defRPr>
            </a:lvl1pPr>
            <a:lvl2pPr marL="742950" indent="-285750" eaLnBrk="0" hangingPunct="0">
              <a:defRPr sz="1100" b="1">
                <a:solidFill>
                  <a:schemeClr val="tx1"/>
                </a:solidFill>
                <a:latin typeface="Arial" panose="020B0604020202020204" pitchFamily="34" charset="0"/>
                <a:cs typeface="Arial" panose="020B0604020202020204" pitchFamily="34" charset="0"/>
              </a:defRPr>
            </a:lvl2pPr>
            <a:lvl3pPr marL="1143000" indent="-228600" eaLnBrk="0" hangingPunct="0">
              <a:defRPr sz="1100" b="1">
                <a:solidFill>
                  <a:schemeClr val="tx1"/>
                </a:solidFill>
                <a:latin typeface="Arial" panose="020B0604020202020204" pitchFamily="34" charset="0"/>
                <a:cs typeface="Arial" panose="020B0604020202020204" pitchFamily="34" charset="0"/>
              </a:defRPr>
            </a:lvl3pPr>
            <a:lvl4pPr marL="1600200" indent="-228600" eaLnBrk="0" hangingPunct="0">
              <a:defRPr sz="1100" b="1">
                <a:solidFill>
                  <a:schemeClr val="tx1"/>
                </a:solidFill>
                <a:latin typeface="Arial" panose="020B0604020202020204" pitchFamily="34" charset="0"/>
                <a:cs typeface="Arial" panose="020B0604020202020204" pitchFamily="34" charset="0"/>
              </a:defRPr>
            </a:lvl4pPr>
            <a:lvl5pPr marL="2057400" indent="-228600" eaLnBrk="0" hangingPunct="0">
              <a:defRPr sz="11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100" b="1">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en-US" altLang="en-US" sz="1080" u="sng" dirty="0">
                <a:latin typeface="Corbel"/>
                <a:cs typeface="Corbel"/>
              </a:rPr>
              <a:t>Products/Platforms:</a:t>
            </a:r>
          </a:p>
          <a:p>
            <a:pPr eaLnBrk="1" hangingPunct="1">
              <a:lnSpc>
                <a:spcPct val="150000"/>
              </a:lnSpc>
              <a:buFont typeface="Calibri" panose="020F0502020204030204" pitchFamily="34" charset="0"/>
              <a:buAutoNum type="arabicPeriod"/>
            </a:pPr>
            <a:r>
              <a:rPr lang="en-US" altLang="en-US" sz="1080" b="0" dirty="0">
                <a:latin typeface="Corbel"/>
                <a:cs typeface="Corbel"/>
              </a:rPr>
              <a:t>Vector wise 2.x, </a:t>
            </a:r>
            <a:r>
              <a:rPr lang="en-US" altLang="en-US" sz="1080" b="0" dirty="0" err="1">
                <a:latin typeface="Corbel"/>
                <a:cs typeface="Corbel"/>
              </a:rPr>
              <a:t>Talend</a:t>
            </a:r>
            <a:r>
              <a:rPr lang="en-US" altLang="en-US" sz="1080" b="0" dirty="0">
                <a:latin typeface="Corbel"/>
                <a:cs typeface="Corbel"/>
              </a:rPr>
              <a:t> Studio 5.x , Yellowfin BI  5.2 , Tomcat 6.x, MS </a:t>
            </a:r>
            <a:r>
              <a:rPr lang="en-US" altLang="en-US" sz="1080" b="0" dirty="0" err="1">
                <a:latin typeface="Corbel"/>
                <a:cs typeface="Corbel"/>
              </a:rPr>
              <a:t>Sql</a:t>
            </a:r>
            <a:r>
              <a:rPr lang="en-US" altLang="en-US" sz="1080" b="0" dirty="0">
                <a:latin typeface="Corbel"/>
                <a:cs typeface="Corbel"/>
              </a:rPr>
              <a:t> Server 2008.</a:t>
            </a:r>
          </a:p>
        </p:txBody>
      </p:sp>
      <p:pic>
        <p:nvPicPr>
          <p:cNvPr id="10248" name="Picture 8"/>
          <p:cNvPicPr>
            <a:picLocks noChangeAspect="1" noChangeArrowheads="1"/>
          </p:cNvPicPr>
          <p:nvPr/>
        </p:nvPicPr>
        <p:blipFill>
          <a:blip r:embed="rId3"/>
          <a:srcRect/>
          <a:stretch>
            <a:fillRect/>
          </a:stretch>
        </p:blipFill>
        <p:spPr bwMode="auto">
          <a:xfrm>
            <a:off x="3879152" y="2333472"/>
            <a:ext cx="2603944" cy="16390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11704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2074" y="3124697"/>
            <a:ext cx="1644626" cy="956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 tIns="27432" rIns="54864" bIns="27432" rtlCol="0" anchor="t"/>
          <a:lstStyle/>
          <a:p>
            <a:r>
              <a:rPr lang="en-US" sz="1400" b="1" dirty="0" smtClean="0">
                <a:solidFill>
                  <a:schemeClr val="tx2"/>
                </a:solidFill>
              </a:rPr>
              <a:t>Pankaj Pathak</a:t>
            </a:r>
          </a:p>
          <a:p>
            <a:r>
              <a:rPr lang="en-US" sz="1000" dirty="0" smtClean="0">
                <a:solidFill>
                  <a:schemeClr val="tx2"/>
                </a:solidFill>
              </a:rPr>
              <a:t>Director </a:t>
            </a:r>
            <a:r>
              <a:rPr lang="en-US" sz="1000" dirty="0">
                <a:solidFill>
                  <a:schemeClr val="tx2"/>
                </a:solidFill>
              </a:rPr>
              <a:t>&amp; Co-Founder</a:t>
            </a:r>
          </a:p>
          <a:p>
            <a:r>
              <a:rPr lang="en-US" sz="1000" dirty="0" smtClean="0">
                <a:solidFill>
                  <a:schemeClr val="tx2"/>
                </a:solidFill>
              </a:rPr>
              <a:t>ppathak@xanbell.com </a:t>
            </a:r>
            <a:endParaRPr lang="en-US" sz="1000" dirty="0">
              <a:solidFill>
                <a:schemeClr val="tx2"/>
              </a:solidFill>
            </a:endParaRPr>
          </a:p>
          <a:p>
            <a:r>
              <a:rPr lang="en-US" sz="1000" dirty="0" smtClean="0">
                <a:solidFill>
                  <a:schemeClr val="tx2"/>
                </a:solidFill>
              </a:rPr>
              <a:t>+91</a:t>
            </a:r>
            <a:r>
              <a:rPr lang="en-US" sz="1000" dirty="0">
                <a:solidFill>
                  <a:schemeClr val="tx2"/>
                </a:solidFill>
              </a:rPr>
              <a:t>- </a:t>
            </a:r>
            <a:r>
              <a:rPr lang="en-US" sz="1000" dirty="0" smtClean="0">
                <a:solidFill>
                  <a:schemeClr val="tx2"/>
                </a:solidFill>
              </a:rPr>
              <a:t>9880505863</a:t>
            </a:r>
          </a:p>
          <a:p>
            <a:endParaRPr lang="en-US" sz="1000" i="1" dirty="0">
              <a:solidFill>
                <a:schemeClr val="tx2"/>
              </a:solidFill>
            </a:endParaRPr>
          </a:p>
        </p:txBody>
      </p:sp>
      <p:pic>
        <p:nvPicPr>
          <p:cNvPr id="5" name="Picture 10" descr="http://www.airchanicsair.com/contact_icon.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991826" y="3148100"/>
            <a:ext cx="828118" cy="8281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pythonspit.ca/wp-content/uploads/2012/11/thankyou.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873847" y="575697"/>
            <a:ext cx="3307295" cy="17375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54200" y="2387600"/>
            <a:ext cx="184666" cy="261610"/>
          </a:xfrm>
          <a:prstGeom prst="rect">
            <a:avLst/>
          </a:prstGeom>
          <a:noFill/>
        </p:spPr>
        <p:txBody>
          <a:bodyPr wrap="none" rtlCol="0">
            <a:spAutoFit/>
          </a:bodyPr>
          <a:lstStyle/>
          <a:p>
            <a:endParaRPr lang="en-US" dirty="0"/>
          </a:p>
        </p:txBody>
      </p:sp>
      <p:sp>
        <p:nvSpPr>
          <p:cNvPr id="3" name="Rectangle 2"/>
          <p:cNvSpPr/>
          <p:nvPr/>
        </p:nvSpPr>
        <p:spPr>
          <a:xfrm>
            <a:off x="734065" y="2484735"/>
            <a:ext cx="5923287" cy="523220"/>
          </a:xfrm>
          <a:prstGeom prst="rect">
            <a:avLst/>
          </a:prstGeom>
          <a:noFill/>
        </p:spPr>
        <p:txBody>
          <a:bodyPr wrap="none" lIns="91440" tIns="45720" rIns="91440" bIns="45720">
            <a:spAutoFit/>
          </a:bodyPr>
          <a:lstStyle/>
          <a:p>
            <a:pPr algn="ctr"/>
            <a:r>
              <a:rPr lang="en-US" sz="2800" b="1" i="1" cap="none" spc="0" dirty="0" smtClean="0">
                <a:ln w="12700">
                  <a:solidFill>
                    <a:schemeClr val="tx2">
                      <a:satMod val="155000"/>
                    </a:schemeClr>
                  </a:solidFill>
                  <a:prstDash val="solid"/>
                </a:ln>
                <a:solidFill>
                  <a:schemeClr val="tx2">
                    <a:lumMod val="75000"/>
                  </a:schemeClr>
                </a:solidFill>
                <a:effectLst>
                  <a:outerShdw blurRad="41275" dist="20320" dir="1800000" algn="tl" rotWithShape="0">
                    <a:srgbClr val="000000">
                      <a:alpha val="40000"/>
                    </a:srgbClr>
                  </a:outerShdw>
                </a:effectLst>
                <a:latin typeface="Apple Chancery"/>
                <a:cs typeface="Apple Chancery"/>
              </a:rPr>
              <a:t>Additional Queries can be directed to:</a:t>
            </a:r>
            <a:endParaRPr lang="en-US" sz="2800" b="1" i="1" cap="none" spc="0" dirty="0">
              <a:ln w="12700">
                <a:solidFill>
                  <a:schemeClr val="tx2">
                    <a:satMod val="155000"/>
                  </a:schemeClr>
                </a:solidFill>
                <a:prstDash val="solid"/>
              </a:ln>
              <a:solidFill>
                <a:schemeClr val="tx2">
                  <a:lumMod val="75000"/>
                </a:schemeClr>
              </a:solidFill>
              <a:effectLst>
                <a:outerShdw blurRad="41275" dist="20320" dir="1800000" algn="tl" rotWithShape="0">
                  <a:srgbClr val="000000">
                    <a:alpha val="40000"/>
                  </a:srgbClr>
                </a:outerShdw>
              </a:effectLst>
              <a:latin typeface="Apple Chancery"/>
              <a:cs typeface="Apple Chancery"/>
            </a:endParaRPr>
          </a:p>
        </p:txBody>
      </p:sp>
      <p:sp>
        <p:nvSpPr>
          <p:cNvPr id="8" name="Rectangle 7"/>
          <p:cNvSpPr/>
          <p:nvPr/>
        </p:nvSpPr>
        <p:spPr>
          <a:xfrm>
            <a:off x="4755948" y="3119153"/>
            <a:ext cx="1644626" cy="956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 tIns="27432" rIns="54864" bIns="27432" rtlCol="0" anchor="t"/>
          <a:lstStyle/>
          <a:p>
            <a:r>
              <a:rPr lang="en-US" sz="1400" b="1" dirty="0" smtClean="0">
                <a:solidFill>
                  <a:schemeClr val="tx2"/>
                </a:solidFill>
              </a:rPr>
              <a:t>Sanjay Sharma</a:t>
            </a:r>
          </a:p>
          <a:p>
            <a:r>
              <a:rPr lang="en-US" sz="1000" dirty="0" smtClean="0">
                <a:solidFill>
                  <a:schemeClr val="tx2"/>
                </a:solidFill>
              </a:rPr>
              <a:t>Director </a:t>
            </a:r>
            <a:r>
              <a:rPr lang="en-US" sz="1000" dirty="0">
                <a:solidFill>
                  <a:schemeClr val="tx2"/>
                </a:solidFill>
              </a:rPr>
              <a:t>&amp; Co-Founder</a:t>
            </a:r>
          </a:p>
          <a:p>
            <a:r>
              <a:rPr lang="en-US" sz="1000" dirty="0" smtClean="0">
                <a:solidFill>
                  <a:schemeClr val="tx2"/>
                </a:solidFill>
              </a:rPr>
              <a:t>sanjay@xanbell.com </a:t>
            </a:r>
            <a:endParaRPr lang="en-US" sz="1000" dirty="0">
              <a:solidFill>
                <a:schemeClr val="tx2"/>
              </a:solidFill>
            </a:endParaRPr>
          </a:p>
          <a:p>
            <a:r>
              <a:rPr lang="en-US" sz="1000" dirty="0" smtClean="0">
                <a:solidFill>
                  <a:schemeClr val="tx2"/>
                </a:solidFill>
              </a:rPr>
              <a:t>+91</a:t>
            </a:r>
            <a:r>
              <a:rPr lang="en-US" sz="1000" dirty="0">
                <a:solidFill>
                  <a:schemeClr val="tx2"/>
                </a:solidFill>
              </a:rPr>
              <a:t>- </a:t>
            </a:r>
            <a:r>
              <a:rPr lang="en-US" sz="1000" dirty="0" smtClean="0">
                <a:solidFill>
                  <a:schemeClr val="tx2"/>
                </a:solidFill>
              </a:rPr>
              <a:t>9902344944</a:t>
            </a:r>
          </a:p>
        </p:txBody>
      </p:sp>
    </p:spTree>
    <p:extLst>
      <p:ext uri="{BB962C8B-B14F-4D97-AF65-F5344CB8AC3E}">
        <p14:creationId xmlns:p14="http://schemas.microsoft.com/office/powerpoint/2010/main" val="1428259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gular Pentagon 49"/>
          <p:cNvSpPr/>
          <p:nvPr/>
        </p:nvSpPr>
        <p:spPr>
          <a:xfrm>
            <a:off x="1464952" y="614812"/>
            <a:ext cx="3457158" cy="2840664"/>
          </a:xfrm>
          <a:prstGeom prst="pentagon">
            <a:avLst/>
          </a:prstGeom>
          <a:solidFill>
            <a:schemeClr val="bg1">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chemeClr val="tx2"/>
              </a:solidFill>
            </a:endParaRPr>
          </a:p>
        </p:txBody>
      </p:sp>
      <p:sp>
        <p:nvSpPr>
          <p:cNvPr id="17" name="Regular Pentagon 16"/>
          <p:cNvSpPr/>
          <p:nvPr/>
        </p:nvSpPr>
        <p:spPr>
          <a:xfrm>
            <a:off x="1939211" y="875790"/>
            <a:ext cx="2598547" cy="2372799"/>
          </a:xfrm>
          <a:prstGeom prst="pen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2"/>
              </a:solidFill>
            </a:endParaRPr>
          </a:p>
        </p:txBody>
      </p:sp>
      <p:sp>
        <p:nvSpPr>
          <p:cNvPr id="4" name="Rectangle 16"/>
          <p:cNvSpPr>
            <a:spLocks noChangeArrowheads="1"/>
          </p:cNvSpPr>
          <p:nvPr/>
        </p:nvSpPr>
        <p:spPr bwMode="auto">
          <a:xfrm rot="2260150">
            <a:off x="3441911" y="1111022"/>
            <a:ext cx="1018227"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700" b="1" dirty="0" smtClean="0">
                <a:solidFill>
                  <a:schemeClr val="tx2"/>
                </a:solidFill>
                <a:latin typeface="Segoe Print" pitchFamily="2" charset="0"/>
              </a:rPr>
              <a:t>API MANAGEMENT</a:t>
            </a:r>
            <a:endParaRPr lang="en-US" sz="700" b="1" dirty="0">
              <a:solidFill>
                <a:schemeClr val="tx2"/>
              </a:solidFill>
              <a:latin typeface="Segoe Print" pitchFamily="2" charset="0"/>
            </a:endParaRPr>
          </a:p>
        </p:txBody>
      </p:sp>
      <p:sp>
        <p:nvSpPr>
          <p:cNvPr id="7" name="Rectangle 16"/>
          <p:cNvSpPr>
            <a:spLocks noChangeArrowheads="1"/>
          </p:cNvSpPr>
          <p:nvPr/>
        </p:nvSpPr>
        <p:spPr bwMode="auto">
          <a:xfrm rot="4208824">
            <a:off x="1568742" y="2410678"/>
            <a:ext cx="8531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lgn="ctr" eaLnBrk="0" hangingPunct="0"/>
            <a:r>
              <a:rPr lang="en-US" sz="700" b="1" dirty="0" smtClean="0">
                <a:solidFill>
                  <a:schemeClr val="tx2"/>
                </a:solidFill>
                <a:latin typeface="Segoe Print" pitchFamily="2" charset="0"/>
              </a:rPr>
              <a:t>PRODUCT</a:t>
            </a:r>
            <a:endParaRPr lang="en-US" sz="700" b="1" dirty="0">
              <a:solidFill>
                <a:schemeClr val="tx2"/>
              </a:solidFill>
              <a:latin typeface="Segoe Print" pitchFamily="2" charset="0"/>
            </a:endParaRPr>
          </a:p>
          <a:p>
            <a:pPr lvl="0" algn="ctr" eaLnBrk="0" hangingPunct="0"/>
            <a:r>
              <a:rPr lang="en-US" sz="700" b="1" dirty="0">
                <a:solidFill>
                  <a:schemeClr val="tx2"/>
                </a:solidFill>
                <a:latin typeface="Segoe Print" pitchFamily="2" charset="0"/>
              </a:rPr>
              <a:t>ENGINEERING</a:t>
            </a:r>
          </a:p>
        </p:txBody>
      </p:sp>
      <p:sp>
        <p:nvSpPr>
          <p:cNvPr id="10" name="Rectangle 16"/>
          <p:cNvSpPr>
            <a:spLocks noChangeArrowheads="1"/>
          </p:cNvSpPr>
          <p:nvPr/>
        </p:nvSpPr>
        <p:spPr bwMode="auto">
          <a:xfrm rot="17291945">
            <a:off x="3854363" y="2399356"/>
            <a:ext cx="11641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700" b="1" dirty="0" smtClean="0">
                <a:solidFill>
                  <a:schemeClr val="tx2"/>
                </a:solidFill>
                <a:latin typeface="Segoe Print" pitchFamily="2" charset="0"/>
              </a:rPr>
              <a:t>BIG DATA &amp;</a:t>
            </a:r>
            <a:br>
              <a:rPr lang="en-US" sz="700" b="1" dirty="0" smtClean="0">
                <a:solidFill>
                  <a:schemeClr val="tx2"/>
                </a:solidFill>
                <a:latin typeface="Segoe Print" pitchFamily="2" charset="0"/>
              </a:rPr>
            </a:br>
            <a:r>
              <a:rPr lang="en-US" sz="700" b="1" dirty="0" smtClean="0">
                <a:solidFill>
                  <a:schemeClr val="tx2"/>
                </a:solidFill>
                <a:latin typeface="Segoe Print" pitchFamily="2" charset="0"/>
              </a:rPr>
              <a:t>MACHINE LEARNING</a:t>
            </a:r>
            <a:endParaRPr lang="en-US" sz="700" b="1" dirty="0">
              <a:solidFill>
                <a:schemeClr val="tx2"/>
              </a:solidFill>
              <a:latin typeface="Segoe Print" pitchFamily="2" charset="0"/>
            </a:endParaRPr>
          </a:p>
        </p:txBody>
      </p:sp>
      <p:sp>
        <p:nvSpPr>
          <p:cNvPr id="11" name="Rectangle 16"/>
          <p:cNvSpPr>
            <a:spLocks noChangeArrowheads="1"/>
          </p:cNvSpPr>
          <p:nvPr/>
        </p:nvSpPr>
        <p:spPr bwMode="auto">
          <a:xfrm>
            <a:off x="2623447" y="3297793"/>
            <a:ext cx="1125629"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700" b="1" dirty="0">
                <a:solidFill>
                  <a:schemeClr val="tx2"/>
                </a:solidFill>
                <a:latin typeface="Segoe Print" pitchFamily="2" charset="0"/>
              </a:rPr>
              <a:t>TECHNOLOGY LABS</a:t>
            </a:r>
          </a:p>
        </p:txBody>
      </p:sp>
      <p:sp>
        <p:nvSpPr>
          <p:cNvPr id="12" name="Rectangle 16"/>
          <p:cNvSpPr>
            <a:spLocks noChangeArrowheads="1"/>
          </p:cNvSpPr>
          <p:nvPr/>
        </p:nvSpPr>
        <p:spPr bwMode="auto">
          <a:xfrm rot="19697675">
            <a:off x="1644133" y="1058580"/>
            <a:ext cx="1601119"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hangingPunct="0"/>
            <a:r>
              <a:rPr lang="en-US" sz="700" b="1" dirty="0" smtClean="0">
                <a:solidFill>
                  <a:schemeClr val="tx2"/>
                </a:solidFill>
                <a:latin typeface="Segoe Print" pitchFamily="2" charset="0"/>
              </a:rPr>
              <a:t>CLOUD &amp; INTERNET </a:t>
            </a:r>
            <a:r>
              <a:rPr lang="en-US" sz="700" b="1" dirty="0">
                <a:solidFill>
                  <a:schemeClr val="tx2"/>
                </a:solidFill>
                <a:latin typeface="Segoe Print" pitchFamily="2" charset="0"/>
              </a:rPr>
              <a:t>OF </a:t>
            </a:r>
            <a:r>
              <a:rPr lang="en-US" sz="700" b="1" dirty="0" smtClean="0">
                <a:solidFill>
                  <a:schemeClr val="tx2"/>
                </a:solidFill>
                <a:latin typeface="Segoe Print" pitchFamily="2" charset="0"/>
              </a:rPr>
              <a:t>THINGS</a:t>
            </a:r>
            <a:endParaRPr lang="en-US" sz="700" b="1" dirty="0">
              <a:solidFill>
                <a:schemeClr val="tx2"/>
              </a:solidFill>
              <a:latin typeface="Segoe Print" pitchFamily="2" charset="0"/>
            </a:endParaRPr>
          </a:p>
        </p:txBody>
      </p:sp>
      <p:sp>
        <p:nvSpPr>
          <p:cNvPr id="18" name="Title 1"/>
          <p:cNvSpPr txBox="1">
            <a:spLocks/>
          </p:cNvSpPr>
          <p:nvPr/>
        </p:nvSpPr>
        <p:spPr>
          <a:xfrm>
            <a:off x="0" y="0"/>
            <a:ext cx="7315200" cy="689677"/>
          </a:xfrm>
          <a:prstGeom prst="rect">
            <a:avLst/>
          </a:prstGeom>
        </p:spPr>
        <p:txBody>
          <a:bodyPr lIns="54864" tIns="27432" rIns="54864" bIns="27432"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OUR Services</a:t>
            </a:r>
            <a:endParaRPr lang="en-US" sz="2800" b="1" dirty="0">
              <a:solidFill>
                <a:schemeClr val="tx2"/>
              </a:solidFill>
            </a:endParaRPr>
          </a:p>
        </p:txBody>
      </p:sp>
      <p:cxnSp>
        <p:nvCxnSpPr>
          <p:cNvPr id="30" name="Straight Connector 29"/>
          <p:cNvCxnSpPr/>
          <p:nvPr/>
        </p:nvCxnSpPr>
        <p:spPr>
          <a:xfrm flipH="1" flipV="1">
            <a:off x="1952417" y="1765041"/>
            <a:ext cx="1263858" cy="4139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7" idx="2"/>
          </p:cNvCxnSpPr>
          <p:nvPr/>
        </p:nvCxnSpPr>
        <p:spPr>
          <a:xfrm flipV="1">
            <a:off x="2435491" y="2179006"/>
            <a:ext cx="790309" cy="106957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7" idx="4"/>
          </p:cNvCxnSpPr>
          <p:nvPr/>
        </p:nvCxnSpPr>
        <p:spPr>
          <a:xfrm flipH="1" flipV="1">
            <a:off x="3225800" y="2182181"/>
            <a:ext cx="815678" cy="106640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7" idx="5"/>
          </p:cNvCxnSpPr>
          <p:nvPr/>
        </p:nvCxnSpPr>
        <p:spPr>
          <a:xfrm flipH="1">
            <a:off x="3235325" y="1782116"/>
            <a:ext cx="1302430" cy="4000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7" idx="0"/>
          </p:cNvCxnSpPr>
          <p:nvPr/>
        </p:nvCxnSpPr>
        <p:spPr>
          <a:xfrm flipV="1">
            <a:off x="3225800" y="875790"/>
            <a:ext cx="12685" cy="131591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77503" y="2519146"/>
            <a:ext cx="693933" cy="705309"/>
          </a:xfrm>
          <a:prstGeom prst="rect">
            <a:avLst/>
          </a:prstGeom>
        </p:spPr>
      </p:pic>
      <p:pic>
        <p:nvPicPr>
          <p:cNvPr id="60" name="Picture 5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58643" y="2134008"/>
            <a:ext cx="545641" cy="545641"/>
          </a:xfrm>
          <a:prstGeom prst="rect">
            <a:avLst/>
          </a:prstGeom>
        </p:spPr>
      </p:pic>
      <p:pic>
        <p:nvPicPr>
          <p:cNvPr id="1028" name="Picture 4"/>
          <p:cNvPicPr>
            <a:picLocks noChangeAspect="1" noChangeArrowheads="1"/>
          </p:cNvPicPr>
          <p:nvPr/>
        </p:nvPicPr>
        <p:blipFill>
          <a:blip r:embed="rId4" cstate="email">
            <a:extLst>
              <a:ext uri="{BEBA8EAE-BF5A-486C-A8C5-ECC9F3942E4B}">
                <a14:imgProps xmlns:a14="http://schemas.microsoft.com/office/drawing/2010/main">
                  <a14:imgLayer r:embed="rId5">
                    <a14:imgEffect>
                      <a14:sharpenSoften amount="52000"/>
                    </a14:imgEffect>
                  </a14:imgLayer>
                </a14:imgProps>
              </a:ext>
              <a:ext uri="{28A0092B-C50C-407E-A947-70E740481C1C}">
                <a14:useLocalDpi xmlns:a14="http://schemas.microsoft.com/office/drawing/2010/main"/>
              </a:ext>
            </a:extLst>
          </a:blip>
          <a:srcRect/>
          <a:stretch>
            <a:fillRect/>
          </a:stretch>
        </p:blipFill>
        <p:spPr bwMode="auto">
          <a:xfrm>
            <a:off x="2242941" y="2134120"/>
            <a:ext cx="58286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ounded Rectangular Callout 18"/>
          <p:cNvSpPr/>
          <p:nvPr/>
        </p:nvSpPr>
        <p:spPr>
          <a:xfrm>
            <a:off x="4914900" y="955355"/>
            <a:ext cx="2311399" cy="1315726"/>
          </a:xfrm>
          <a:prstGeom prst="wedgeRoundRectCallout">
            <a:avLst>
              <a:gd name="adj1" fmla="val -74508"/>
              <a:gd name="adj2" fmla="val -5372"/>
              <a:gd name="adj3" fmla="val 16667"/>
            </a:avLst>
          </a:prstGeom>
        </p:spPr>
        <p:style>
          <a:lnRef idx="2">
            <a:schemeClr val="dk1"/>
          </a:lnRef>
          <a:fillRef idx="1">
            <a:schemeClr val="lt1"/>
          </a:fillRef>
          <a:effectRef idx="0">
            <a:schemeClr val="dk1"/>
          </a:effectRef>
          <a:fontRef idx="minor">
            <a:schemeClr val="dk1"/>
          </a:fontRef>
        </p:style>
        <p:txBody>
          <a:bodyPr lIns="54850" tIns="27425" rIns="54850" bIns="27425" rtlCol="0" anchor="ctr"/>
          <a:lstStyle/>
          <a:p>
            <a:pPr lvl="0">
              <a:lnSpc>
                <a:spcPct val="150000"/>
              </a:lnSpc>
              <a:buChar char="•"/>
            </a:pPr>
            <a:r>
              <a:rPr lang="en-US" sz="900" i="1" dirty="0">
                <a:solidFill>
                  <a:schemeClr val="tx2"/>
                </a:solidFill>
              </a:rPr>
              <a:t>API Enablement of Products &amp; Services</a:t>
            </a:r>
          </a:p>
          <a:p>
            <a:pPr lvl="0">
              <a:lnSpc>
                <a:spcPct val="150000"/>
              </a:lnSpc>
              <a:buChar char="•"/>
            </a:pPr>
            <a:r>
              <a:rPr lang="en-US" sz="900" i="1" dirty="0">
                <a:solidFill>
                  <a:schemeClr val="tx2"/>
                </a:solidFill>
              </a:rPr>
              <a:t>API Management &amp; Performance Acceleration</a:t>
            </a:r>
          </a:p>
          <a:p>
            <a:pPr lvl="0">
              <a:lnSpc>
                <a:spcPct val="150000"/>
              </a:lnSpc>
              <a:buChar char="•"/>
            </a:pPr>
            <a:r>
              <a:rPr lang="en-US" sz="900" i="1" dirty="0">
                <a:solidFill>
                  <a:schemeClr val="tx2"/>
                </a:solidFill>
              </a:rPr>
              <a:t>API Monetization &amp; Commercialization</a:t>
            </a:r>
          </a:p>
          <a:p>
            <a:pPr lvl="0">
              <a:lnSpc>
                <a:spcPct val="150000"/>
              </a:lnSpc>
              <a:buChar char="•"/>
            </a:pPr>
            <a:r>
              <a:rPr lang="en-US" sz="900" i="1" dirty="0">
                <a:solidFill>
                  <a:schemeClr val="tx2"/>
                </a:solidFill>
              </a:rPr>
              <a:t>API Limits Management</a:t>
            </a:r>
          </a:p>
          <a:p>
            <a:pPr lvl="0">
              <a:lnSpc>
                <a:spcPct val="150000"/>
              </a:lnSpc>
              <a:buChar char="•"/>
            </a:pPr>
            <a:r>
              <a:rPr lang="en-US" sz="900" i="1" dirty="0">
                <a:solidFill>
                  <a:schemeClr val="tx2"/>
                </a:solidFill>
              </a:rPr>
              <a:t>API Analytics</a:t>
            </a:r>
          </a:p>
        </p:txBody>
      </p:sp>
      <p:sp>
        <p:nvSpPr>
          <p:cNvPr id="20" name="Rounded Rectangular Callout 19"/>
          <p:cNvSpPr/>
          <p:nvPr/>
        </p:nvSpPr>
        <p:spPr>
          <a:xfrm>
            <a:off x="4965700" y="2530533"/>
            <a:ext cx="2260600" cy="1467747"/>
          </a:xfrm>
          <a:prstGeom prst="wedgeRoundRectCallout">
            <a:avLst>
              <a:gd name="adj1" fmla="val -66791"/>
              <a:gd name="adj2" fmla="val -45589"/>
              <a:gd name="adj3" fmla="val 16667"/>
            </a:avLst>
          </a:prstGeom>
        </p:spPr>
        <p:style>
          <a:lnRef idx="2">
            <a:schemeClr val="dk1"/>
          </a:lnRef>
          <a:fillRef idx="1">
            <a:schemeClr val="lt1"/>
          </a:fillRef>
          <a:effectRef idx="0">
            <a:schemeClr val="dk1"/>
          </a:effectRef>
          <a:fontRef idx="minor">
            <a:schemeClr val="dk1"/>
          </a:fontRef>
        </p:style>
        <p:txBody>
          <a:bodyPr lIns="54850" tIns="27425" rIns="54850" bIns="27425" rtlCol="0" anchor="ctr"/>
          <a:lstStyle/>
          <a:p>
            <a:pPr marL="56184" lvl="1" indent="-56184">
              <a:lnSpc>
                <a:spcPct val="140000"/>
              </a:lnSpc>
              <a:buSzPct val="100000"/>
              <a:buFont typeface="Arial" pitchFamily="34" charset="0"/>
              <a:buChar char="•"/>
              <a:defRPr/>
            </a:pPr>
            <a:r>
              <a:rPr lang="en-US" sz="900" i="1" kern="0" dirty="0">
                <a:solidFill>
                  <a:schemeClr val="tx2"/>
                </a:solidFill>
              </a:rPr>
              <a:t>Big Data Consulting </a:t>
            </a:r>
          </a:p>
          <a:p>
            <a:pPr marL="56184" lvl="1" indent="-56184">
              <a:lnSpc>
                <a:spcPct val="140000"/>
              </a:lnSpc>
              <a:buSzPct val="100000"/>
              <a:buFont typeface="Arial" pitchFamily="34" charset="0"/>
              <a:buChar char="•"/>
              <a:defRPr/>
            </a:pPr>
            <a:r>
              <a:rPr lang="en-US" sz="900" i="1" kern="0" dirty="0">
                <a:solidFill>
                  <a:schemeClr val="tx2"/>
                </a:solidFill>
              </a:rPr>
              <a:t>Unstructured Data </a:t>
            </a:r>
            <a:r>
              <a:rPr lang="en-US" sz="900" i="1" kern="0" dirty="0" smtClean="0">
                <a:solidFill>
                  <a:schemeClr val="tx2"/>
                </a:solidFill>
              </a:rPr>
              <a:t>Analytics</a:t>
            </a:r>
            <a:endParaRPr lang="en-US" sz="900" i="1" kern="0" dirty="0">
              <a:solidFill>
                <a:schemeClr val="tx2"/>
              </a:solidFill>
            </a:endParaRPr>
          </a:p>
          <a:p>
            <a:pPr marL="56184" lvl="1" indent="-56184">
              <a:lnSpc>
                <a:spcPct val="140000"/>
              </a:lnSpc>
              <a:buSzPct val="100000"/>
              <a:buFont typeface="Arial" pitchFamily="34" charset="0"/>
              <a:buChar char="•"/>
              <a:defRPr/>
            </a:pPr>
            <a:r>
              <a:rPr lang="en-US" sz="900" i="1" kern="0" dirty="0">
                <a:solidFill>
                  <a:schemeClr val="tx2"/>
                </a:solidFill>
              </a:rPr>
              <a:t>Data Strategy and Visualization Services</a:t>
            </a:r>
          </a:p>
          <a:p>
            <a:pPr marL="56184" lvl="1" indent="-56184">
              <a:lnSpc>
                <a:spcPct val="140000"/>
              </a:lnSpc>
              <a:buSzPct val="100000"/>
              <a:buFont typeface="Arial" pitchFamily="34" charset="0"/>
              <a:buChar char="•"/>
              <a:defRPr/>
            </a:pPr>
            <a:r>
              <a:rPr lang="en-US" sz="900" i="1" kern="0" dirty="0">
                <a:solidFill>
                  <a:schemeClr val="tx2"/>
                </a:solidFill>
              </a:rPr>
              <a:t>Data Oriented Algorithms &amp; Predictive Modeling</a:t>
            </a:r>
          </a:p>
          <a:p>
            <a:pPr marL="56184" lvl="1" indent="-56184">
              <a:lnSpc>
                <a:spcPct val="140000"/>
              </a:lnSpc>
              <a:buSzPct val="100000"/>
              <a:buFont typeface="Arial" pitchFamily="34" charset="0"/>
              <a:buChar char="•"/>
              <a:defRPr/>
            </a:pPr>
            <a:r>
              <a:rPr lang="en-US" sz="900" i="1" kern="0" dirty="0">
                <a:solidFill>
                  <a:schemeClr val="tx2"/>
                </a:solidFill>
              </a:rPr>
              <a:t>Integration of Structured &amp; Unstructured Data</a:t>
            </a:r>
            <a:endParaRPr lang="en-US" sz="900" i="1" dirty="0">
              <a:solidFill>
                <a:schemeClr val="tx2"/>
              </a:solidFill>
            </a:endParaRPr>
          </a:p>
        </p:txBody>
      </p:sp>
      <p:sp>
        <p:nvSpPr>
          <p:cNvPr id="21" name="Rounded Rectangular Callout 20"/>
          <p:cNvSpPr/>
          <p:nvPr/>
        </p:nvSpPr>
        <p:spPr>
          <a:xfrm>
            <a:off x="3295604" y="3492178"/>
            <a:ext cx="1098596" cy="544240"/>
          </a:xfrm>
          <a:prstGeom prst="wedgeRoundRectCallout">
            <a:avLst>
              <a:gd name="adj1" fmla="val -76580"/>
              <a:gd name="adj2" fmla="val -61907"/>
              <a:gd name="adj3" fmla="val 16667"/>
            </a:avLst>
          </a:prstGeom>
        </p:spPr>
        <p:style>
          <a:lnRef idx="2">
            <a:schemeClr val="dk1"/>
          </a:lnRef>
          <a:fillRef idx="1">
            <a:schemeClr val="lt1"/>
          </a:fillRef>
          <a:effectRef idx="0">
            <a:schemeClr val="dk1"/>
          </a:effectRef>
          <a:fontRef idx="minor">
            <a:schemeClr val="dk1"/>
          </a:fontRef>
        </p:style>
        <p:txBody>
          <a:bodyPr lIns="54850" tIns="27425" rIns="54850" bIns="27425" rtlCol="0" anchor="ctr"/>
          <a:lstStyle/>
          <a:p>
            <a:pPr marL="56184" lvl="1" indent="-56184">
              <a:lnSpc>
                <a:spcPct val="140000"/>
              </a:lnSpc>
              <a:buSzPct val="100000"/>
              <a:buFont typeface="Arial" pitchFamily="34" charset="0"/>
              <a:buChar char="•"/>
              <a:defRPr/>
            </a:pPr>
            <a:r>
              <a:rPr lang="en-US" sz="900" i="1" kern="0" dirty="0" smtClean="0">
                <a:solidFill>
                  <a:schemeClr val="tx2"/>
                </a:solidFill>
              </a:rPr>
              <a:t>OCR</a:t>
            </a:r>
          </a:p>
          <a:p>
            <a:pPr marL="56184" lvl="1" indent="-56184">
              <a:lnSpc>
                <a:spcPct val="140000"/>
              </a:lnSpc>
              <a:buSzPct val="100000"/>
              <a:buFont typeface="Arial" pitchFamily="34" charset="0"/>
              <a:buChar char="•"/>
              <a:defRPr/>
            </a:pPr>
            <a:r>
              <a:rPr lang="en-US" sz="900" i="1" kern="0" dirty="0" smtClean="0">
                <a:solidFill>
                  <a:schemeClr val="tx2"/>
                </a:solidFill>
              </a:rPr>
              <a:t>Text to Speech</a:t>
            </a:r>
          </a:p>
          <a:p>
            <a:pPr marL="56184" lvl="1" indent="-56184">
              <a:lnSpc>
                <a:spcPct val="140000"/>
              </a:lnSpc>
              <a:buSzPct val="100000"/>
              <a:buFont typeface="Arial" pitchFamily="34" charset="0"/>
              <a:buChar char="•"/>
              <a:defRPr/>
            </a:pPr>
            <a:r>
              <a:rPr lang="en-US" sz="900" i="1" kern="0" dirty="0" err="1" smtClean="0">
                <a:solidFill>
                  <a:schemeClr val="tx2"/>
                </a:solidFill>
              </a:rPr>
              <a:t>BlockChain</a:t>
            </a:r>
            <a:endParaRPr lang="en-US" sz="900" i="1" dirty="0">
              <a:solidFill>
                <a:schemeClr val="tx2"/>
              </a:solidFill>
            </a:endParaRPr>
          </a:p>
        </p:txBody>
      </p:sp>
      <p:sp>
        <p:nvSpPr>
          <p:cNvPr id="22" name="Rounded Rectangular Callout 21"/>
          <p:cNvSpPr/>
          <p:nvPr/>
        </p:nvSpPr>
        <p:spPr>
          <a:xfrm>
            <a:off x="88900" y="1823970"/>
            <a:ext cx="1587499" cy="1955800"/>
          </a:xfrm>
          <a:prstGeom prst="wedgeRoundRectCallout">
            <a:avLst>
              <a:gd name="adj1" fmla="val 78570"/>
              <a:gd name="adj2" fmla="val 24021"/>
              <a:gd name="adj3" fmla="val 16667"/>
            </a:avLst>
          </a:prstGeom>
        </p:spPr>
        <p:style>
          <a:lnRef idx="2">
            <a:schemeClr val="dk1"/>
          </a:lnRef>
          <a:fillRef idx="1">
            <a:schemeClr val="lt1"/>
          </a:fillRef>
          <a:effectRef idx="0">
            <a:schemeClr val="dk1"/>
          </a:effectRef>
          <a:fontRef idx="minor">
            <a:schemeClr val="dk1"/>
          </a:fontRef>
        </p:style>
        <p:txBody>
          <a:bodyPr lIns="54850" tIns="27425" rIns="54850" bIns="27425" rtlCol="0" anchor="ctr"/>
          <a:lstStyle/>
          <a:p>
            <a:pPr lvl="0">
              <a:lnSpc>
                <a:spcPct val="150000"/>
              </a:lnSpc>
              <a:buChar char="•"/>
            </a:pPr>
            <a:r>
              <a:rPr lang="en-US" sz="900" i="1" dirty="0">
                <a:solidFill>
                  <a:schemeClr val="tx2"/>
                </a:solidFill>
              </a:rPr>
              <a:t>Product Conceptualization</a:t>
            </a:r>
          </a:p>
          <a:p>
            <a:pPr lvl="0">
              <a:lnSpc>
                <a:spcPct val="150000"/>
              </a:lnSpc>
              <a:buChar char="•"/>
            </a:pPr>
            <a:r>
              <a:rPr lang="en-US" sz="900" i="1" dirty="0">
                <a:solidFill>
                  <a:schemeClr val="tx2"/>
                </a:solidFill>
              </a:rPr>
              <a:t>User Interface Design</a:t>
            </a:r>
          </a:p>
          <a:p>
            <a:pPr lvl="0">
              <a:lnSpc>
                <a:spcPct val="150000"/>
              </a:lnSpc>
              <a:buChar char="•"/>
            </a:pPr>
            <a:r>
              <a:rPr lang="en-US" sz="900" i="1" dirty="0">
                <a:solidFill>
                  <a:schemeClr val="tx2"/>
                </a:solidFill>
              </a:rPr>
              <a:t>Product Development &amp; QA</a:t>
            </a:r>
          </a:p>
          <a:p>
            <a:pPr lvl="0">
              <a:lnSpc>
                <a:spcPct val="150000"/>
              </a:lnSpc>
              <a:buChar char="•"/>
            </a:pPr>
            <a:r>
              <a:rPr lang="en-US" sz="900" i="1" dirty="0">
                <a:solidFill>
                  <a:schemeClr val="tx2"/>
                </a:solidFill>
              </a:rPr>
              <a:t>Mobile Enablement</a:t>
            </a:r>
          </a:p>
          <a:p>
            <a:pPr lvl="0">
              <a:lnSpc>
                <a:spcPct val="150000"/>
              </a:lnSpc>
              <a:buChar char="•"/>
            </a:pPr>
            <a:r>
              <a:rPr lang="en-US" sz="900" i="1" dirty="0">
                <a:solidFill>
                  <a:schemeClr val="tx2"/>
                </a:solidFill>
              </a:rPr>
              <a:t>Product On-boarding &amp; Training </a:t>
            </a:r>
          </a:p>
          <a:p>
            <a:pPr lvl="0">
              <a:lnSpc>
                <a:spcPct val="150000"/>
              </a:lnSpc>
              <a:buChar char="•"/>
            </a:pPr>
            <a:r>
              <a:rPr lang="en-US" sz="900" i="1" dirty="0">
                <a:solidFill>
                  <a:schemeClr val="tx2"/>
                </a:solidFill>
              </a:rPr>
              <a:t>Product Sustenance Engineering</a:t>
            </a:r>
          </a:p>
        </p:txBody>
      </p:sp>
      <p:sp>
        <p:nvSpPr>
          <p:cNvPr id="23" name="Rounded Rectangular Callout 22"/>
          <p:cNvSpPr/>
          <p:nvPr/>
        </p:nvSpPr>
        <p:spPr>
          <a:xfrm>
            <a:off x="120437" y="521993"/>
            <a:ext cx="1440053" cy="1188727"/>
          </a:xfrm>
          <a:prstGeom prst="wedgeRoundRectCallout">
            <a:avLst>
              <a:gd name="adj1" fmla="val 75909"/>
              <a:gd name="adj2" fmla="val 44474"/>
              <a:gd name="adj3" fmla="val 16667"/>
            </a:avLst>
          </a:prstGeom>
        </p:spPr>
        <p:style>
          <a:lnRef idx="2">
            <a:schemeClr val="dk1"/>
          </a:lnRef>
          <a:fillRef idx="1">
            <a:schemeClr val="lt1"/>
          </a:fillRef>
          <a:effectRef idx="0">
            <a:schemeClr val="dk1"/>
          </a:effectRef>
          <a:fontRef idx="minor">
            <a:schemeClr val="dk1"/>
          </a:fontRef>
        </p:style>
        <p:txBody>
          <a:bodyPr lIns="54850" tIns="27425" rIns="54850" bIns="27425" rtlCol="0" anchor="ctr"/>
          <a:lstStyle/>
          <a:p>
            <a:pPr lvl="0">
              <a:lnSpc>
                <a:spcPct val="150000"/>
              </a:lnSpc>
              <a:buChar char="•"/>
            </a:pPr>
            <a:r>
              <a:rPr lang="en-US" sz="900" i="1" dirty="0" smtClean="0">
                <a:solidFill>
                  <a:schemeClr val="tx2"/>
                </a:solidFill>
              </a:rPr>
              <a:t>IAAS</a:t>
            </a:r>
          </a:p>
          <a:p>
            <a:pPr lvl="0">
              <a:lnSpc>
                <a:spcPct val="150000"/>
              </a:lnSpc>
              <a:buChar char="•"/>
            </a:pPr>
            <a:r>
              <a:rPr lang="en-US" sz="900" i="1" dirty="0" smtClean="0">
                <a:solidFill>
                  <a:schemeClr val="tx2"/>
                </a:solidFill>
              </a:rPr>
              <a:t>SAAS</a:t>
            </a:r>
          </a:p>
          <a:p>
            <a:pPr lvl="0">
              <a:lnSpc>
                <a:spcPct val="150000"/>
              </a:lnSpc>
              <a:buChar char="•"/>
            </a:pPr>
            <a:r>
              <a:rPr lang="en-US" sz="900" i="1" dirty="0" smtClean="0">
                <a:solidFill>
                  <a:schemeClr val="tx2"/>
                </a:solidFill>
              </a:rPr>
              <a:t>Consulting</a:t>
            </a:r>
          </a:p>
          <a:p>
            <a:pPr lvl="0">
              <a:lnSpc>
                <a:spcPct val="150000"/>
              </a:lnSpc>
              <a:buChar char="•"/>
            </a:pPr>
            <a:r>
              <a:rPr lang="en-US" sz="900" i="1" dirty="0" smtClean="0">
                <a:solidFill>
                  <a:schemeClr val="tx2"/>
                </a:solidFill>
              </a:rPr>
              <a:t>Implementation </a:t>
            </a:r>
          </a:p>
          <a:p>
            <a:pPr lvl="0">
              <a:lnSpc>
                <a:spcPct val="150000"/>
              </a:lnSpc>
              <a:buChar char="•"/>
            </a:pPr>
            <a:r>
              <a:rPr lang="en-US" sz="900" i="1" dirty="0" smtClean="0">
                <a:solidFill>
                  <a:schemeClr val="tx2"/>
                </a:solidFill>
              </a:rPr>
              <a:t>Management</a:t>
            </a:r>
            <a:endParaRPr lang="en-US" sz="900" i="1" dirty="0">
              <a:solidFill>
                <a:schemeClr val="tx2"/>
              </a:solidFill>
            </a:endParaRPr>
          </a:p>
        </p:txBody>
      </p:sp>
      <p:pic>
        <p:nvPicPr>
          <p:cNvPr id="1031" name="Picture 7"/>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485585" y="1438268"/>
            <a:ext cx="687834" cy="375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374549" y="1410705"/>
            <a:ext cx="554201" cy="403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239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730946" y="911246"/>
            <a:ext cx="1662430" cy="871805"/>
          </a:xfrm>
          <a:prstGeom prst="rect">
            <a:avLst/>
          </a:prstGeom>
          <a:noFill/>
        </p:spPr>
        <p:txBody>
          <a:bodyPr lIns="65306" tIns="32653" rIns="65306" bIns="32653">
            <a:spAutoFit/>
          </a:bodyPr>
          <a:lstStyle/>
          <a:p>
            <a:pPr>
              <a:lnSpc>
                <a:spcPct val="120000"/>
              </a:lnSpc>
              <a:defRPr/>
            </a:pPr>
            <a:r>
              <a:rPr lang="en-US" sz="1300" kern="0" dirty="0" smtClean="0">
                <a:solidFill>
                  <a:sysClr val="windowText" lastClr="000000"/>
                </a:solidFill>
                <a:latin typeface="Calibri" pitchFamily="34" charset="0"/>
                <a:cs typeface="Calibri" pitchFamily="34" charset="0"/>
              </a:rPr>
              <a:t>Sanjay Sharma</a:t>
            </a:r>
            <a:endParaRPr lang="en-US" sz="1300" kern="0" dirty="0">
              <a:solidFill>
                <a:sysClr val="windowText" lastClr="000000"/>
              </a:solidFill>
              <a:latin typeface="Calibri" pitchFamily="34" charset="0"/>
              <a:cs typeface="Calibri" pitchFamily="34" charset="0"/>
            </a:endParaRPr>
          </a:p>
          <a:p>
            <a:pPr>
              <a:lnSpc>
                <a:spcPct val="120000"/>
              </a:lnSpc>
              <a:defRPr/>
            </a:pPr>
            <a:r>
              <a:rPr lang="fr-FR" sz="900" i="1" kern="0" dirty="0">
                <a:solidFill>
                  <a:sysClr val="windowText" lastClr="000000"/>
                </a:solidFill>
                <a:latin typeface="Calibri" pitchFamily="34" charset="0"/>
                <a:cs typeface="Calibri" pitchFamily="34" charset="0"/>
              </a:rPr>
              <a:t>Co-</a:t>
            </a:r>
            <a:r>
              <a:rPr lang="fr-FR" sz="900" i="1" kern="0" dirty="0" err="1">
                <a:solidFill>
                  <a:sysClr val="windowText" lastClr="000000"/>
                </a:solidFill>
                <a:latin typeface="Calibri" pitchFamily="34" charset="0"/>
                <a:cs typeface="Calibri" pitchFamily="34" charset="0"/>
              </a:rPr>
              <a:t>Founder</a:t>
            </a:r>
            <a:r>
              <a:rPr lang="fr-FR" sz="900" i="1" kern="0" dirty="0">
                <a:solidFill>
                  <a:sysClr val="windowText" lastClr="000000"/>
                </a:solidFill>
                <a:latin typeface="Calibri" pitchFamily="34" charset="0"/>
                <a:cs typeface="Calibri" pitchFamily="34" charset="0"/>
              </a:rPr>
              <a:t> &amp; </a:t>
            </a:r>
            <a:r>
              <a:rPr lang="fr-FR" sz="900" i="1" kern="0" dirty="0" err="1">
                <a:solidFill>
                  <a:sysClr val="windowText" lastClr="000000"/>
                </a:solidFill>
                <a:latin typeface="Calibri" pitchFamily="34" charset="0"/>
                <a:cs typeface="Calibri" pitchFamily="34" charset="0"/>
              </a:rPr>
              <a:t>Director</a:t>
            </a:r>
            <a:r>
              <a:rPr lang="fr-FR" sz="900" i="1" kern="0" dirty="0">
                <a:solidFill>
                  <a:sysClr val="windowText" lastClr="000000"/>
                </a:solidFill>
                <a:latin typeface="Calibri" pitchFamily="34" charset="0"/>
                <a:cs typeface="Calibri" pitchFamily="34" charset="0"/>
              </a:rPr>
              <a:t>, Consulting Services</a:t>
            </a:r>
          </a:p>
          <a:p>
            <a:pPr>
              <a:lnSpc>
                <a:spcPct val="120000"/>
              </a:lnSpc>
              <a:defRPr/>
            </a:pPr>
            <a:endParaRPr lang="en-US" sz="1300" kern="0" dirty="0">
              <a:solidFill>
                <a:sysClr val="windowText" lastClr="000000"/>
              </a:solidFill>
              <a:latin typeface="Calibri" pitchFamily="34" charset="0"/>
              <a:cs typeface="Calibri" pitchFamily="34" charset="0"/>
            </a:endParaRPr>
          </a:p>
        </p:txBody>
      </p:sp>
      <p:sp>
        <p:nvSpPr>
          <p:cNvPr id="27" name="TextBox 26"/>
          <p:cNvSpPr txBox="1"/>
          <p:nvPr/>
        </p:nvSpPr>
        <p:spPr>
          <a:xfrm>
            <a:off x="762696" y="2798397"/>
            <a:ext cx="1842770" cy="1091866"/>
          </a:xfrm>
          <a:prstGeom prst="rect">
            <a:avLst/>
          </a:prstGeom>
          <a:noFill/>
        </p:spPr>
        <p:txBody>
          <a:bodyPr lIns="65306" tIns="32653" rIns="65306" bIns="32653">
            <a:spAutoFit/>
          </a:bodyPr>
          <a:lstStyle/>
          <a:p>
            <a:pPr>
              <a:lnSpc>
                <a:spcPts val="1000"/>
              </a:lnSpc>
              <a:defRPr/>
            </a:pPr>
            <a:r>
              <a:rPr lang="en-US" sz="900" kern="0" dirty="0">
                <a:solidFill>
                  <a:sysClr val="windowText" lastClr="000000">
                    <a:lumMod val="85000"/>
                  </a:sysClr>
                </a:solidFill>
                <a:latin typeface="Calibri" pitchFamily="34" charset="0"/>
                <a:cs typeface="Calibri" pitchFamily="34" charset="0"/>
              </a:rPr>
              <a:t>Past: </a:t>
            </a:r>
          </a:p>
          <a:p>
            <a:pPr marL="122450" indent="-122450">
              <a:lnSpc>
                <a:spcPts val="1000"/>
              </a:lnSpc>
              <a:buFont typeface="Webdings" pitchFamily="18" charset="2"/>
              <a:buChar char="4"/>
              <a:defRPr/>
            </a:pPr>
            <a:r>
              <a:rPr lang="en-US" sz="900" kern="0" dirty="0" smtClean="0">
                <a:solidFill>
                  <a:sysClr val="windowText" lastClr="000000">
                    <a:lumMod val="85000"/>
                  </a:sysClr>
                </a:solidFill>
                <a:latin typeface="Calibri" pitchFamily="34" charset="0"/>
                <a:cs typeface="Calibri" pitchFamily="34" charset="0"/>
              </a:rPr>
              <a:t>Strategic Programs and Portfolio </a:t>
            </a:r>
            <a:r>
              <a:rPr lang="en-US" sz="900" kern="0" dirty="0">
                <a:solidFill>
                  <a:sysClr val="windowText" lastClr="000000">
                    <a:lumMod val="85000"/>
                  </a:sysClr>
                </a:solidFill>
                <a:latin typeface="Calibri" pitchFamily="34" charset="0"/>
                <a:cs typeface="Calibri" pitchFamily="34" charset="0"/>
              </a:rPr>
              <a:t>Lead </a:t>
            </a:r>
            <a:r>
              <a:rPr lang="en-US" sz="900" kern="0" dirty="0" smtClean="0">
                <a:solidFill>
                  <a:sysClr val="windowText" lastClr="000000">
                    <a:lumMod val="85000"/>
                  </a:sysClr>
                </a:solidFill>
                <a:latin typeface="Calibri" pitchFamily="34" charset="0"/>
                <a:cs typeface="Calibri" pitchFamily="34" charset="0"/>
              </a:rPr>
              <a:t> at SAP, </a:t>
            </a:r>
            <a:endParaRPr lang="en-US" sz="900" kern="0" dirty="0">
              <a:solidFill>
                <a:sysClr val="windowText" lastClr="000000">
                  <a:lumMod val="85000"/>
                </a:sysClr>
              </a:solidFill>
              <a:latin typeface="Calibri" pitchFamily="34" charset="0"/>
              <a:cs typeface="Calibri" pitchFamily="34" charset="0"/>
            </a:endParaRPr>
          </a:p>
          <a:p>
            <a:pPr marL="122450" indent="-122450">
              <a:lnSpc>
                <a:spcPts val="1000"/>
              </a:lnSpc>
              <a:buFont typeface="Webdings" pitchFamily="18" charset="2"/>
              <a:buChar char="4"/>
              <a:defRPr/>
            </a:pPr>
            <a:r>
              <a:rPr lang="en-US" sz="900" kern="0" dirty="0" smtClean="0">
                <a:solidFill>
                  <a:sysClr val="windowText" lastClr="000000">
                    <a:lumMod val="85000"/>
                  </a:sysClr>
                </a:solidFill>
                <a:latin typeface="Calibri" pitchFamily="34" charset="0"/>
                <a:cs typeface="Calibri" pitchFamily="34" charset="0"/>
              </a:rPr>
              <a:t>Solution Architect at Hewlett Packard </a:t>
            </a:r>
          </a:p>
          <a:p>
            <a:pPr marL="122450" indent="-122450">
              <a:lnSpc>
                <a:spcPts val="1000"/>
              </a:lnSpc>
              <a:buFont typeface="Webdings" pitchFamily="18" charset="2"/>
              <a:buChar char="4"/>
              <a:defRPr/>
            </a:pPr>
            <a:r>
              <a:rPr lang="en-US" sz="900" kern="0" dirty="0" smtClean="0">
                <a:solidFill>
                  <a:sysClr val="windowText" lastClr="000000">
                    <a:lumMod val="85000"/>
                  </a:sysClr>
                </a:solidFill>
                <a:latin typeface="Calibri" pitchFamily="34" charset="0"/>
                <a:cs typeface="Calibri" pitchFamily="34" charset="0"/>
              </a:rPr>
              <a:t>Design Manager </a:t>
            </a:r>
            <a:r>
              <a:rPr lang="en-US" sz="900" kern="0" dirty="0">
                <a:solidFill>
                  <a:sysClr val="windowText" lastClr="000000">
                    <a:lumMod val="85000"/>
                  </a:sysClr>
                </a:solidFill>
                <a:latin typeface="Calibri" pitchFamily="34" charset="0"/>
                <a:cs typeface="Calibri" pitchFamily="34" charset="0"/>
              </a:rPr>
              <a:t>at </a:t>
            </a:r>
            <a:r>
              <a:rPr lang="en-US" sz="900" kern="0" dirty="0" smtClean="0">
                <a:solidFill>
                  <a:sysClr val="windowText" lastClr="000000">
                    <a:lumMod val="85000"/>
                  </a:sysClr>
                </a:solidFill>
                <a:latin typeface="Calibri" pitchFamily="34" charset="0"/>
                <a:cs typeface="Calibri" pitchFamily="34" charset="0"/>
              </a:rPr>
              <a:t>Reliance Industries </a:t>
            </a:r>
            <a:endParaRPr lang="en-US" sz="900" kern="0" dirty="0">
              <a:solidFill>
                <a:sysClr val="windowText" lastClr="000000">
                  <a:lumMod val="85000"/>
                </a:sysClr>
              </a:solidFill>
              <a:latin typeface="Calibri" pitchFamily="34" charset="0"/>
              <a:cs typeface="Calibri" pitchFamily="34" charset="0"/>
            </a:endParaRPr>
          </a:p>
          <a:p>
            <a:pPr>
              <a:lnSpc>
                <a:spcPts val="1000"/>
              </a:lnSpc>
              <a:defRPr/>
            </a:pPr>
            <a:endParaRPr lang="en-US" sz="900" kern="0" dirty="0">
              <a:solidFill>
                <a:sysClr val="windowText" lastClr="000000">
                  <a:lumMod val="85000"/>
                </a:sysClr>
              </a:solidFill>
              <a:latin typeface="Calibri" pitchFamily="34" charset="0"/>
              <a:cs typeface="Calibri" pitchFamily="34" charset="0"/>
            </a:endParaRPr>
          </a:p>
        </p:txBody>
      </p:sp>
      <p:cxnSp>
        <p:nvCxnSpPr>
          <p:cNvPr id="29" name="Straight Connector 28"/>
          <p:cNvCxnSpPr>
            <a:cxnSpLocks noChangeShapeType="1"/>
          </p:cNvCxnSpPr>
          <p:nvPr/>
        </p:nvCxnSpPr>
        <p:spPr bwMode="auto">
          <a:xfrm flipH="1">
            <a:off x="2708932" y="766311"/>
            <a:ext cx="6387" cy="3277440"/>
          </a:xfrm>
          <a:prstGeom prst="line">
            <a:avLst/>
          </a:prstGeom>
          <a:noFill/>
          <a:ln w="9525">
            <a:solidFill>
              <a:srgbClr val="BE4B48"/>
            </a:solidFill>
            <a:round/>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noFill/>
              </a14:hiddenFill>
            </a:ext>
          </a:extLst>
        </p:spPr>
      </p:cxnSp>
      <p:sp>
        <p:nvSpPr>
          <p:cNvPr id="32" name="TextBox 31"/>
          <p:cNvSpPr txBox="1"/>
          <p:nvPr/>
        </p:nvSpPr>
        <p:spPr>
          <a:xfrm>
            <a:off x="764755" y="1595032"/>
            <a:ext cx="1928662" cy="1093575"/>
          </a:xfrm>
          <a:prstGeom prst="rect">
            <a:avLst/>
          </a:prstGeom>
          <a:noFill/>
        </p:spPr>
        <p:txBody>
          <a:bodyPr wrap="square" lIns="65306" tIns="32653" rIns="65306" bIns="32653">
            <a:spAutoFit/>
          </a:bodyPr>
          <a:lstStyle>
            <a:lvl1pPr eaLnBrk="0" hangingPunct="0">
              <a:defRPr sz="1100" b="1">
                <a:solidFill>
                  <a:schemeClr val="tx1"/>
                </a:solidFill>
                <a:latin typeface="Arial" charset="0"/>
                <a:ea typeface="ＭＳ Ｐゴシック" charset="0"/>
                <a:cs typeface="Arial" charset="0"/>
              </a:defRPr>
            </a:lvl1pPr>
            <a:lvl2pPr marL="742950" indent="-285750" eaLnBrk="0" hangingPunct="0">
              <a:defRPr sz="1100" b="1">
                <a:solidFill>
                  <a:schemeClr val="tx1"/>
                </a:solidFill>
                <a:latin typeface="Arial" charset="0"/>
                <a:ea typeface="Arial" charset="0"/>
                <a:cs typeface="Arial" charset="0"/>
              </a:defRPr>
            </a:lvl2pPr>
            <a:lvl3pPr marL="1143000" indent="-228600" eaLnBrk="0" hangingPunct="0">
              <a:defRPr sz="1100" b="1">
                <a:solidFill>
                  <a:schemeClr val="tx1"/>
                </a:solidFill>
                <a:latin typeface="Arial" charset="0"/>
                <a:ea typeface="Arial" charset="0"/>
                <a:cs typeface="Arial" charset="0"/>
              </a:defRPr>
            </a:lvl3pPr>
            <a:lvl4pPr marL="1600200" indent="-228600" eaLnBrk="0" hangingPunct="0">
              <a:defRPr sz="1100" b="1">
                <a:solidFill>
                  <a:schemeClr val="tx1"/>
                </a:solidFill>
                <a:latin typeface="Arial" charset="0"/>
                <a:ea typeface="Arial" charset="0"/>
                <a:cs typeface="Arial" charset="0"/>
              </a:defRPr>
            </a:lvl4pPr>
            <a:lvl5pPr marL="2057400" indent="-228600" eaLnBrk="0" hangingPunct="0">
              <a:defRPr sz="11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1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1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1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100" b="1">
                <a:solidFill>
                  <a:schemeClr val="tx1"/>
                </a:solidFill>
                <a:latin typeface="Arial" charset="0"/>
                <a:ea typeface="Arial" charset="0"/>
                <a:cs typeface="Arial" charset="0"/>
              </a:defRPr>
            </a:lvl9pPr>
          </a:lstStyle>
          <a:p>
            <a:pPr eaLnBrk="1" hangingPunct="1">
              <a:lnSpc>
                <a:spcPts val="1000"/>
              </a:lnSpc>
            </a:pPr>
            <a:r>
              <a:rPr lang="en-US" sz="900" dirty="0">
                <a:solidFill>
                  <a:srgbClr val="000000"/>
                </a:solidFill>
                <a:latin typeface="Calibri" charset="0"/>
                <a:cs typeface="Calibri" charset="0"/>
              </a:rPr>
              <a:t>Short Bio:  </a:t>
            </a:r>
            <a:br>
              <a:rPr lang="en-US" sz="900" dirty="0">
                <a:solidFill>
                  <a:srgbClr val="000000"/>
                </a:solidFill>
                <a:latin typeface="Calibri" charset="0"/>
                <a:cs typeface="Calibri" charset="0"/>
              </a:rPr>
            </a:br>
            <a:r>
              <a:rPr lang="en-IN" sz="900" b="0" kern="0" dirty="0" smtClean="0">
                <a:solidFill>
                  <a:sysClr val="windowText" lastClr="000000">
                    <a:lumMod val="85000"/>
                  </a:sysClr>
                </a:solidFill>
                <a:latin typeface="Calibri" pitchFamily="34" charset="0"/>
                <a:ea typeface="+mn-ea"/>
                <a:cs typeface="Calibri" pitchFamily="34" charset="0"/>
              </a:rPr>
              <a:t>Supply Chain, Analytics, IT and ERP transformation, implementation and product development.</a:t>
            </a:r>
          </a:p>
          <a:p>
            <a:pPr eaLnBrk="1" hangingPunct="1">
              <a:lnSpc>
                <a:spcPts val="1000"/>
              </a:lnSpc>
            </a:pPr>
            <a:r>
              <a:rPr lang="en-IN" sz="900" b="0" kern="0" dirty="0" smtClean="0">
                <a:solidFill>
                  <a:sysClr val="windowText" lastClr="000000">
                    <a:lumMod val="85000"/>
                  </a:sysClr>
                </a:solidFill>
                <a:latin typeface="Calibri" pitchFamily="34" charset="0"/>
                <a:ea typeface="+mn-ea"/>
                <a:cs typeface="Calibri" pitchFamily="34" charset="0"/>
              </a:rPr>
              <a:t>Extensive experience in architecting and delivering large IT projects for customers in Europe and North America.</a:t>
            </a:r>
            <a:endParaRPr lang="en-US" sz="900" b="0" kern="0" dirty="0">
              <a:solidFill>
                <a:sysClr val="windowText" lastClr="000000">
                  <a:lumMod val="85000"/>
                </a:sysClr>
              </a:solidFill>
              <a:latin typeface="Calibri" pitchFamily="34" charset="0"/>
              <a:ea typeface="+mn-ea"/>
              <a:cs typeface="Calibri" pitchFamily="34" charset="0"/>
            </a:endParaRPr>
          </a:p>
        </p:txBody>
      </p:sp>
      <p:sp>
        <p:nvSpPr>
          <p:cNvPr id="33" name="TextBox 32"/>
          <p:cNvSpPr txBox="1"/>
          <p:nvPr/>
        </p:nvSpPr>
        <p:spPr>
          <a:xfrm>
            <a:off x="2838645" y="897911"/>
            <a:ext cx="1663700" cy="633792"/>
          </a:xfrm>
          <a:prstGeom prst="rect">
            <a:avLst/>
          </a:prstGeom>
          <a:noFill/>
        </p:spPr>
        <p:txBody>
          <a:bodyPr lIns="65306" tIns="32653" rIns="65306" bIns="32653">
            <a:spAutoFit/>
          </a:bodyPr>
          <a:lstStyle/>
          <a:p>
            <a:pPr>
              <a:lnSpc>
                <a:spcPct val="120000"/>
              </a:lnSpc>
              <a:defRPr/>
            </a:pPr>
            <a:r>
              <a:rPr lang="en-US" sz="1300" kern="0" dirty="0" err="1">
                <a:solidFill>
                  <a:sysClr val="windowText" lastClr="000000"/>
                </a:solidFill>
                <a:latin typeface="Calibri" pitchFamily="34" charset="0"/>
                <a:cs typeface="Calibri" pitchFamily="34" charset="0"/>
              </a:rPr>
              <a:t>Pankaj</a:t>
            </a:r>
            <a:r>
              <a:rPr lang="en-US" sz="1300" kern="0" dirty="0">
                <a:solidFill>
                  <a:sysClr val="windowText" lastClr="000000"/>
                </a:solidFill>
                <a:latin typeface="Calibri" pitchFamily="34" charset="0"/>
                <a:cs typeface="Calibri" pitchFamily="34" charset="0"/>
              </a:rPr>
              <a:t> </a:t>
            </a:r>
            <a:r>
              <a:rPr lang="en-US" sz="1300" kern="0" dirty="0" err="1">
                <a:solidFill>
                  <a:sysClr val="windowText" lastClr="000000"/>
                </a:solidFill>
                <a:latin typeface="Calibri" pitchFamily="34" charset="0"/>
                <a:cs typeface="Calibri" pitchFamily="34" charset="0"/>
              </a:rPr>
              <a:t>Pathak</a:t>
            </a:r>
          </a:p>
          <a:p>
            <a:pPr>
              <a:lnSpc>
                <a:spcPct val="120000"/>
              </a:lnSpc>
              <a:defRPr/>
            </a:pPr>
            <a:r>
              <a:rPr lang="fr-FR" sz="900" i="1" kern="0" dirty="0">
                <a:solidFill>
                  <a:sysClr val="windowText" lastClr="000000"/>
                </a:solidFill>
                <a:latin typeface="Calibri" pitchFamily="34" charset="0"/>
                <a:cs typeface="Calibri" pitchFamily="34" charset="0"/>
              </a:rPr>
              <a:t>Co-</a:t>
            </a:r>
            <a:r>
              <a:rPr lang="fr-FR" sz="900" i="1" kern="0" dirty="0" err="1">
                <a:solidFill>
                  <a:sysClr val="windowText" lastClr="000000"/>
                </a:solidFill>
                <a:latin typeface="Calibri" pitchFamily="34" charset="0"/>
                <a:cs typeface="Calibri" pitchFamily="34" charset="0"/>
              </a:rPr>
              <a:t>Founder</a:t>
            </a:r>
            <a:r>
              <a:rPr lang="fr-FR" sz="900" i="1" kern="0" dirty="0">
                <a:solidFill>
                  <a:sysClr val="windowText" lastClr="000000"/>
                </a:solidFill>
                <a:latin typeface="Calibri" pitchFamily="34" charset="0"/>
                <a:cs typeface="Calibri" pitchFamily="34" charset="0"/>
              </a:rPr>
              <a:t> &amp; </a:t>
            </a:r>
            <a:r>
              <a:rPr lang="fr-FR" sz="900" i="1" kern="0" dirty="0" err="1">
                <a:solidFill>
                  <a:sysClr val="windowText" lastClr="000000"/>
                </a:solidFill>
                <a:latin typeface="Calibri" pitchFamily="34" charset="0"/>
                <a:cs typeface="Calibri" pitchFamily="34" charset="0"/>
              </a:rPr>
              <a:t>Director</a:t>
            </a:r>
            <a:r>
              <a:rPr lang="fr-FR" sz="900" i="1" kern="0" dirty="0">
                <a:solidFill>
                  <a:sysClr val="windowText" lastClr="000000"/>
                </a:solidFill>
                <a:latin typeface="Calibri" pitchFamily="34" charset="0"/>
                <a:cs typeface="Calibri" pitchFamily="34" charset="0"/>
              </a:rPr>
              <a:t>, Engineering Services</a:t>
            </a:r>
            <a:endParaRPr lang="en-US" sz="900" i="1" kern="0" dirty="0">
              <a:solidFill>
                <a:sysClr val="windowText" lastClr="000000"/>
              </a:solidFill>
              <a:latin typeface="Calibri" pitchFamily="34" charset="0"/>
              <a:cs typeface="Calibri" pitchFamily="34" charset="0"/>
            </a:endParaRPr>
          </a:p>
        </p:txBody>
      </p:sp>
      <p:sp>
        <p:nvSpPr>
          <p:cNvPr id="34" name="TextBox 33"/>
          <p:cNvSpPr txBox="1"/>
          <p:nvPr/>
        </p:nvSpPr>
        <p:spPr>
          <a:xfrm>
            <a:off x="2889406" y="2823846"/>
            <a:ext cx="2138680" cy="965335"/>
          </a:xfrm>
          <a:prstGeom prst="rect">
            <a:avLst/>
          </a:prstGeom>
          <a:noFill/>
        </p:spPr>
        <p:txBody>
          <a:bodyPr lIns="65306" tIns="32653" rIns="65306" bIns="32653">
            <a:spAutoFit/>
          </a:bodyPr>
          <a:lstStyle/>
          <a:p>
            <a:pPr>
              <a:lnSpc>
                <a:spcPts val="1000"/>
              </a:lnSpc>
              <a:defRPr/>
            </a:pPr>
            <a:r>
              <a:rPr lang="en-US" sz="900" kern="0" dirty="0">
                <a:solidFill>
                  <a:sysClr val="windowText" lastClr="000000">
                    <a:lumMod val="85000"/>
                  </a:sysClr>
                </a:solidFill>
                <a:latin typeface="Calibri" pitchFamily="34" charset="0"/>
                <a:cs typeface="Calibri" pitchFamily="34" charset="0"/>
              </a:rPr>
              <a:t>Past: </a:t>
            </a:r>
          </a:p>
          <a:p>
            <a:pPr marL="122450" indent="-122450">
              <a:lnSpc>
                <a:spcPts val="1000"/>
              </a:lnSpc>
              <a:buFont typeface="Webdings" pitchFamily="18" charset="2"/>
              <a:buChar char="4"/>
              <a:defRPr/>
            </a:pPr>
            <a:r>
              <a:rPr lang="en-US" sz="900" kern="0" dirty="0">
                <a:solidFill>
                  <a:sysClr val="windowText" lastClr="000000">
                    <a:lumMod val="85000"/>
                  </a:sysClr>
                </a:solidFill>
                <a:latin typeface="Calibri" pitchFamily="34" charset="0"/>
                <a:cs typeface="Calibri" pitchFamily="34" charset="0"/>
              </a:rPr>
              <a:t>Principal Engineer at Oracle </a:t>
            </a:r>
          </a:p>
          <a:p>
            <a:pPr marL="122450" indent="-122450">
              <a:lnSpc>
                <a:spcPts val="1000"/>
              </a:lnSpc>
              <a:buFont typeface="Webdings" pitchFamily="18" charset="2"/>
              <a:buChar char="4"/>
              <a:defRPr/>
            </a:pPr>
            <a:r>
              <a:rPr lang="en-US" sz="900" kern="0" dirty="0">
                <a:solidFill>
                  <a:sysClr val="windowText" lastClr="000000">
                    <a:lumMod val="85000"/>
                  </a:sysClr>
                </a:solidFill>
                <a:latin typeface="Calibri" pitchFamily="34" charset="0"/>
                <a:cs typeface="Calibri" pitchFamily="34" charset="0"/>
              </a:rPr>
              <a:t>Senior Tech Lead at Motorola</a:t>
            </a:r>
          </a:p>
          <a:p>
            <a:pPr marL="122450" indent="-122450">
              <a:lnSpc>
                <a:spcPts val="1000"/>
              </a:lnSpc>
              <a:buFont typeface="Webdings" pitchFamily="18" charset="2"/>
              <a:buChar char="4"/>
              <a:defRPr/>
            </a:pPr>
            <a:r>
              <a:rPr lang="en-US" sz="900" kern="0" dirty="0">
                <a:solidFill>
                  <a:sysClr val="windowText" lastClr="000000">
                    <a:lumMod val="85000"/>
                  </a:sysClr>
                </a:solidFill>
                <a:latin typeface="Calibri" pitchFamily="34" charset="0"/>
                <a:cs typeface="Calibri" pitchFamily="34" charset="0"/>
              </a:rPr>
              <a:t>Application Architect at IBM Global Services</a:t>
            </a:r>
          </a:p>
          <a:p>
            <a:pPr marL="122450" indent="-122450">
              <a:lnSpc>
                <a:spcPts val="1000"/>
              </a:lnSpc>
              <a:buFont typeface="Webdings" pitchFamily="18" charset="2"/>
              <a:buChar char="4"/>
              <a:defRPr/>
            </a:pPr>
            <a:r>
              <a:rPr lang="en-US" sz="900" kern="0" dirty="0">
                <a:solidFill>
                  <a:sysClr val="windowText" lastClr="000000">
                    <a:lumMod val="85000"/>
                  </a:sysClr>
                </a:solidFill>
                <a:latin typeface="Calibri" pitchFamily="34" charset="0"/>
                <a:cs typeface="Calibri" pitchFamily="34" charset="0"/>
              </a:rPr>
              <a:t>Software Engineer at Tata Technologies </a:t>
            </a:r>
          </a:p>
          <a:p>
            <a:pPr>
              <a:lnSpc>
                <a:spcPts val="1000"/>
              </a:lnSpc>
              <a:defRPr/>
            </a:pPr>
            <a:endParaRPr lang="en-US" sz="900" kern="0" dirty="0">
              <a:solidFill>
                <a:sysClr val="windowText" lastClr="000000">
                  <a:lumMod val="85000"/>
                </a:sysClr>
              </a:solidFill>
              <a:latin typeface="Calibri" pitchFamily="34" charset="0"/>
              <a:cs typeface="Calibri" pitchFamily="34" charset="0"/>
            </a:endParaRPr>
          </a:p>
        </p:txBody>
      </p:sp>
      <p:sp>
        <p:nvSpPr>
          <p:cNvPr id="38" name="TextBox 37"/>
          <p:cNvSpPr txBox="1"/>
          <p:nvPr/>
        </p:nvSpPr>
        <p:spPr>
          <a:xfrm>
            <a:off x="2846881" y="1594078"/>
            <a:ext cx="2150110" cy="1035440"/>
          </a:xfrm>
          <a:prstGeom prst="rect">
            <a:avLst/>
          </a:prstGeom>
          <a:noFill/>
        </p:spPr>
        <p:txBody>
          <a:bodyPr lIns="65306" tIns="32653" rIns="65306" bIns="32653">
            <a:spAutoFit/>
          </a:bodyPr>
          <a:lstStyle/>
          <a:p>
            <a:pPr>
              <a:defRPr/>
            </a:pPr>
            <a:r>
              <a:rPr lang="en-US" sz="900" b="1" kern="0" dirty="0">
                <a:solidFill>
                  <a:sysClr val="windowText" lastClr="000000">
                    <a:lumMod val="85000"/>
                  </a:sysClr>
                </a:solidFill>
                <a:latin typeface="Calibri" pitchFamily="34" charset="0"/>
                <a:cs typeface="Calibri" pitchFamily="34" charset="0"/>
              </a:rPr>
              <a:t>Short Bio:  </a:t>
            </a:r>
            <a:r>
              <a:rPr lang="en-US" sz="900" kern="0" dirty="0">
                <a:solidFill>
                  <a:sysClr val="windowText" lastClr="000000">
                    <a:lumMod val="85000"/>
                  </a:sysClr>
                </a:solidFill>
                <a:latin typeface="Calibri" pitchFamily="34" charset="0"/>
                <a:cs typeface="Calibri" pitchFamily="34" charset="0"/>
              </a:rPr>
              <a:t/>
            </a:r>
            <a:br>
              <a:rPr lang="en-US" sz="900" kern="0" dirty="0">
                <a:solidFill>
                  <a:sysClr val="windowText" lastClr="000000">
                    <a:lumMod val="85000"/>
                  </a:sysClr>
                </a:solidFill>
                <a:latin typeface="Calibri" pitchFamily="34" charset="0"/>
                <a:cs typeface="Calibri" pitchFamily="34" charset="0"/>
              </a:rPr>
            </a:br>
            <a:r>
              <a:rPr lang="en-US" sz="900" kern="0" dirty="0">
                <a:solidFill>
                  <a:sysClr val="windowText" lastClr="000000">
                    <a:lumMod val="85000"/>
                  </a:sysClr>
                </a:solidFill>
                <a:latin typeface="Calibri" pitchFamily="34" charset="0"/>
                <a:cs typeface="Calibri" pitchFamily="34" charset="0"/>
              </a:rPr>
              <a:t>Product &amp; Application Development Manager with extensive experience in implementing </a:t>
            </a:r>
            <a:r>
              <a:rPr lang="en-IN" sz="900" kern="0" dirty="0">
                <a:solidFill>
                  <a:sysClr val="windowText" lastClr="000000"/>
                </a:solidFill>
                <a:latin typeface="Calibri" pitchFamily="34" charset="0"/>
                <a:cs typeface="Calibri" pitchFamily="34" charset="0"/>
              </a:rPr>
              <a:t>Enterprise Mobility, e-Commerce, SOA</a:t>
            </a:r>
          </a:p>
          <a:p>
            <a:pPr>
              <a:defRPr/>
            </a:pPr>
            <a:r>
              <a:rPr lang="en-IN" sz="900" kern="0" dirty="0">
                <a:solidFill>
                  <a:sysClr val="windowText" lastClr="000000"/>
                </a:solidFill>
                <a:latin typeface="Calibri" pitchFamily="34" charset="0"/>
                <a:cs typeface="Calibri" pitchFamily="34" charset="0"/>
              </a:rPr>
              <a:t>and Business Intelligence solutions. </a:t>
            </a:r>
            <a:r>
              <a:rPr lang="en-IN" sz="900" kern="0" dirty="0" err="1">
                <a:solidFill>
                  <a:sysClr val="windowText" lastClr="000000"/>
                </a:solidFill>
                <a:latin typeface="Calibri" pitchFamily="34" charset="0"/>
                <a:cs typeface="Calibri" pitchFamily="34" charset="0"/>
              </a:rPr>
              <a:t>Pankaj</a:t>
            </a:r>
            <a:r>
              <a:rPr lang="en-IN" sz="900" kern="0" dirty="0">
                <a:solidFill>
                  <a:sysClr val="windowText" lastClr="000000"/>
                </a:solidFill>
                <a:latin typeface="Calibri" pitchFamily="34" charset="0"/>
                <a:cs typeface="Calibri" pitchFamily="34" charset="0"/>
              </a:rPr>
              <a:t> has two patents in distributed applications</a:t>
            </a:r>
            <a:endParaRPr lang="en-US" sz="900" kern="0" dirty="0">
              <a:solidFill>
                <a:sysClr val="windowText" lastClr="000000">
                  <a:lumMod val="85000"/>
                </a:sysClr>
              </a:solidFill>
              <a:latin typeface="Calibri" pitchFamily="34" charset="0"/>
              <a:cs typeface="Calibri" pitchFamily="34" charset="0"/>
            </a:endParaRPr>
          </a:p>
        </p:txBody>
      </p:sp>
      <p:sp>
        <p:nvSpPr>
          <p:cNvPr id="44" name="TextBox 43"/>
          <p:cNvSpPr txBox="1"/>
          <p:nvPr/>
        </p:nvSpPr>
        <p:spPr>
          <a:xfrm>
            <a:off x="5170229" y="847952"/>
            <a:ext cx="1662430" cy="871805"/>
          </a:xfrm>
          <a:prstGeom prst="rect">
            <a:avLst/>
          </a:prstGeom>
          <a:noFill/>
        </p:spPr>
        <p:txBody>
          <a:bodyPr lIns="65306" tIns="32653" rIns="65306" bIns="32653">
            <a:spAutoFit/>
          </a:bodyPr>
          <a:lstStyle/>
          <a:p>
            <a:pPr>
              <a:lnSpc>
                <a:spcPct val="120000"/>
              </a:lnSpc>
              <a:defRPr/>
            </a:pPr>
            <a:r>
              <a:rPr lang="en-US" sz="1300" kern="0" dirty="0" err="1" smtClean="0">
                <a:solidFill>
                  <a:sysClr val="windowText" lastClr="000000"/>
                </a:solidFill>
                <a:latin typeface="Calibri" pitchFamily="34" charset="0"/>
                <a:cs typeface="Calibri" pitchFamily="34" charset="0"/>
              </a:rPr>
              <a:t>Mamta</a:t>
            </a:r>
            <a:r>
              <a:rPr lang="en-US" sz="1300" kern="0" dirty="0" smtClean="0">
                <a:solidFill>
                  <a:sysClr val="windowText" lastClr="000000"/>
                </a:solidFill>
                <a:latin typeface="Calibri" pitchFamily="34" charset="0"/>
                <a:cs typeface="Calibri" pitchFamily="34" charset="0"/>
              </a:rPr>
              <a:t> </a:t>
            </a:r>
            <a:r>
              <a:rPr lang="en-US" sz="1300" kern="0" dirty="0" err="1" smtClean="0">
                <a:solidFill>
                  <a:sysClr val="windowText" lastClr="000000"/>
                </a:solidFill>
                <a:latin typeface="Calibri" pitchFamily="34" charset="0"/>
                <a:cs typeface="Calibri" pitchFamily="34" charset="0"/>
              </a:rPr>
              <a:t>Dalmia</a:t>
            </a:r>
            <a:endParaRPr lang="en-US" sz="1300" kern="0" dirty="0">
              <a:solidFill>
                <a:sysClr val="windowText" lastClr="000000"/>
              </a:solidFill>
              <a:latin typeface="Calibri" pitchFamily="34" charset="0"/>
              <a:cs typeface="Calibri" pitchFamily="34" charset="0"/>
            </a:endParaRPr>
          </a:p>
          <a:p>
            <a:pPr>
              <a:lnSpc>
                <a:spcPct val="120000"/>
              </a:lnSpc>
              <a:defRPr/>
            </a:pPr>
            <a:r>
              <a:rPr lang="fr-FR" sz="900" i="1" kern="0" dirty="0" err="1" smtClean="0">
                <a:solidFill>
                  <a:sysClr val="windowText" lastClr="000000"/>
                </a:solidFill>
                <a:latin typeface="Calibri" pitchFamily="34" charset="0"/>
                <a:cs typeface="Calibri" pitchFamily="34" charset="0"/>
              </a:rPr>
              <a:t>Director</a:t>
            </a:r>
            <a:r>
              <a:rPr lang="fr-FR" sz="900" i="1" kern="0" dirty="0" smtClean="0">
                <a:solidFill>
                  <a:sysClr val="windowText" lastClr="000000"/>
                </a:solidFill>
                <a:latin typeface="Calibri" pitchFamily="34" charset="0"/>
                <a:cs typeface="Calibri" pitchFamily="34" charset="0"/>
              </a:rPr>
              <a:t>, </a:t>
            </a:r>
          </a:p>
          <a:p>
            <a:pPr>
              <a:lnSpc>
                <a:spcPct val="120000"/>
              </a:lnSpc>
              <a:defRPr/>
            </a:pPr>
            <a:r>
              <a:rPr lang="fr-FR" sz="900" i="1" kern="0" dirty="0" err="1" smtClean="0">
                <a:solidFill>
                  <a:sysClr val="windowText" lastClr="000000"/>
                </a:solidFill>
                <a:latin typeface="Calibri" pitchFamily="34" charset="0"/>
                <a:cs typeface="Calibri" pitchFamily="34" charset="0"/>
              </a:rPr>
              <a:t>Analytics</a:t>
            </a:r>
            <a:r>
              <a:rPr lang="fr-FR" sz="900" i="1" kern="0" dirty="0" smtClean="0">
                <a:solidFill>
                  <a:sysClr val="windowText" lastClr="000000"/>
                </a:solidFill>
                <a:latin typeface="Calibri" pitchFamily="34" charset="0"/>
                <a:cs typeface="Calibri" pitchFamily="34" charset="0"/>
              </a:rPr>
              <a:t> Services</a:t>
            </a:r>
            <a:endParaRPr lang="fr-FR" sz="900" i="1" kern="0" dirty="0">
              <a:solidFill>
                <a:sysClr val="windowText" lastClr="000000"/>
              </a:solidFill>
              <a:latin typeface="Calibri" pitchFamily="34" charset="0"/>
              <a:cs typeface="Calibri" pitchFamily="34" charset="0"/>
            </a:endParaRPr>
          </a:p>
          <a:p>
            <a:pPr>
              <a:lnSpc>
                <a:spcPct val="120000"/>
              </a:lnSpc>
              <a:defRPr/>
            </a:pPr>
            <a:endParaRPr lang="en-US" sz="1300" kern="0" dirty="0">
              <a:solidFill>
                <a:sysClr val="windowText" lastClr="000000"/>
              </a:solidFill>
              <a:latin typeface="Calibri" pitchFamily="34" charset="0"/>
              <a:cs typeface="Calibri" pitchFamily="34" charset="0"/>
            </a:endParaRPr>
          </a:p>
        </p:txBody>
      </p:sp>
      <p:sp>
        <p:nvSpPr>
          <p:cNvPr id="45" name="TextBox 44"/>
          <p:cNvSpPr txBox="1"/>
          <p:nvPr/>
        </p:nvSpPr>
        <p:spPr>
          <a:xfrm>
            <a:off x="5216156" y="2784103"/>
            <a:ext cx="1844040" cy="1091866"/>
          </a:xfrm>
          <a:prstGeom prst="rect">
            <a:avLst/>
          </a:prstGeom>
          <a:noFill/>
        </p:spPr>
        <p:txBody>
          <a:bodyPr lIns="65306" tIns="32653" rIns="65306" bIns="32653">
            <a:spAutoFit/>
          </a:bodyPr>
          <a:lstStyle/>
          <a:p>
            <a:pPr>
              <a:lnSpc>
                <a:spcPts val="1000"/>
              </a:lnSpc>
              <a:defRPr/>
            </a:pPr>
            <a:r>
              <a:rPr lang="en-US" sz="900" kern="0" dirty="0">
                <a:solidFill>
                  <a:sysClr val="windowText" lastClr="000000">
                    <a:lumMod val="85000"/>
                  </a:sysClr>
                </a:solidFill>
                <a:latin typeface="Calibri" pitchFamily="34" charset="0"/>
                <a:cs typeface="Calibri" pitchFamily="34" charset="0"/>
              </a:rPr>
              <a:t>Past: </a:t>
            </a:r>
          </a:p>
          <a:p>
            <a:pPr marL="122450" indent="-122450">
              <a:lnSpc>
                <a:spcPts val="1000"/>
              </a:lnSpc>
              <a:buFont typeface="Webdings" pitchFamily="18" charset="2"/>
              <a:buChar char="4"/>
              <a:defRPr/>
            </a:pPr>
            <a:r>
              <a:rPr lang="en-US" sz="900" kern="0" dirty="0" smtClean="0">
                <a:solidFill>
                  <a:sysClr val="windowText" lastClr="000000">
                    <a:lumMod val="85000"/>
                  </a:sysClr>
                </a:solidFill>
                <a:latin typeface="Calibri" pitchFamily="34" charset="0"/>
                <a:cs typeface="Calibri" pitchFamily="34" charset="0"/>
              </a:rPr>
              <a:t>Program Manager at Hewlett Packard</a:t>
            </a:r>
            <a:endParaRPr lang="en-US" sz="900" kern="0" dirty="0">
              <a:solidFill>
                <a:sysClr val="windowText" lastClr="000000">
                  <a:lumMod val="85000"/>
                </a:sysClr>
              </a:solidFill>
              <a:latin typeface="Calibri" pitchFamily="34" charset="0"/>
              <a:cs typeface="Calibri" pitchFamily="34" charset="0"/>
            </a:endParaRPr>
          </a:p>
          <a:p>
            <a:pPr marL="122450" indent="-122450">
              <a:lnSpc>
                <a:spcPts val="1000"/>
              </a:lnSpc>
              <a:buFont typeface="Webdings" pitchFamily="18" charset="2"/>
              <a:buChar char="4"/>
              <a:defRPr/>
            </a:pPr>
            <a:r>
              <a:rPr lang="en-US" sz="900" kern="0" dirty="0" smtClean="0">
                <a:solidFill>
                  <a:sysClr val="windowText" lastClr="000000">
                    <a:lumMod val="85000"/>
                  </a:sysClr>
                </a:solidFill>
                <a:latin typeface="Calibri" pitchFamily="34" charset="0"/>
                <a:cs typeface="Calibri" pitchFamily="34" charset="0"/>
              </a:rPr>
              <a:t>Client Manager at SAP</a:t>
            </a:r>
            <a:endParaRPr lang="en-US" sz="900" kern="0" dirty="0">
              <a:solidFill>
                <a:sysClr val="windowText" lastClr="000000">
                  <a:lumMod val="85000"/>
                </a:sysClr>
              </a:solidFill>
              <a:latin typeface="Calibri" pitchFamily="34" charset="0"/>
              <a:cs typeface="Calibri" pitchFamily="34" charset="0"/>
            </a:endParaRPr>
          </a:p>
          <a:p>
            <a:pPr marL="122450" indent="-122450">
              <a:lnSpc>
                <a:spcPts val="1000"/>
              </a:lnSpc>
              <a:buFont typeface="Webdings" pitchFamily="18" charset="2"/>
              <a:buChar char="4"/>
              <a:defRPr/>
            </a:pPr>
            <a:r>
              <a:rPr lang="en-US" sz="900" kern="0" dirty="0" smtClean="0">
                <a:solidFill>
                  <a:sysClr val="windowText" lastClr="000000">
                    <a:lumMod val="85000"/>
                  </a:sysClr>
                </a:solidFill>
                <a:latin typeface="Calibri" pitchFamily="34" charset="0"/>
                <a:cs typeface="Calibri" pitchFamily="34" charset="0"/>
              </a:rPr>
              <a:t>Group Consultant at NIIT</a:t>
            </a:r>
          </a:p>
          <a:p>
            <a:pPr marL="122450" indent="-122450">
              <a:lnSpc>
                <a:spcPts val="1000"/>
              </a:lnSpc>
              <a:buFont typeface="Webdings" pitchFamily="18" charset="2"/>
              <a:buChar char="4"/>
              <a:defRPr/>
            </a:pPr>
            <a:r>
              <a:rPr lang="en-US" sz="900" kern="0" dirty="0" smtClean="0">
                <a:solidFill>
                  <a:sysClr val="windowText" lastClr="000000">
                    <a:lumMod val="85000"/>
                  </a:sysClr>
                </a:solidFill>
                <a:latin typeface="Calibri" pitchFamily="34" charset="0"/>
                <a:cs typeface="Calibri" pitchFamily="34" charset="0"/>
              </a:rPr>
              <a:t>System Manager at </a:t>
            </a:r>
            <a:r>
              <a:rPr lang="en-US" sz="900" kern="0" dirty="0" err="1" smtClean="0">
                <a:solidFill>
                  <a:sysClr val="windowText" lastClr="000000">
                    <a:lumMod val="85000"/>
                  </a:sysClr>
                </a:solidFill>
                <a:latin typeface="Calibri" pitchFamily="34" charset="0"/>
                <a:cs typeface="Calibri" pitchFamily="34" charset="0"/>
              </a:rPr>
              <a:t>Pertech</a:t>
            </a:r>
            <a:r>
              <a:rPr lang="en-US" sz="900" kern="0" dirty="0" smtClean="0">
                <a:solidFill>
                  <a:sysClr val="windowText" lastClr="000000">
                    <a:lumMod val="85000"/>
                  </a:sysClr>
                </a:solidFill>
                <a:latin typeface="Calibri" pitchFamily="34" charset="0"/>
                <a:cs typeface="Calibri" pitchFamily="34" charset="0"/>
              </a:rPr>
              <a:t> Computers</a:t>
            </a:r>
            <a:endParaRPr lang="en-US" sz="900" kern="0" dirty="0">
              <a:solidFill>
                <a:sysClr val="windowText" lastClr="000000">
                  <a:lumMod val="85000"/>
                </a:sysClr>
              </a:solidFill>
              <a:latin typeface="Calibri" pitchFamily="34" charset="0"/>
              <a:cs typeface="Calibri" pitchFamily="34" charset="0"/>
            </a:endParaRPr>
          </a:p>
          <a:p>
            <a:pPr>
              <a:lnSpc>
                <a:spcPts val="1000"/>
              </a:lnSpc>
              <a:defRPr/>
            </a:pPr>
            <a:endParaRPr lang="en-US" sz="900" kern="0" dirty="0">
              <a:solidFill>
                <a:sysClr val="windowText" lastClr="000000">
                  <a:lumMod val="85000"/>
                </a:sysClr>
              </a:solidFill>
              <a:latin typeface="Calibri" pitchFamily="34" charset="0"/>
              <a:cs typeface="Calibri" pitchFamily="34" charset="0"/>
            </a:endParaRPr>
          </a:p>
        </p:txBody>
      </p:sp>
      <p:sp>
        <p:nvSpPr>
          <p:cNvPr id="47" name="TextBox 46"/>
          <p:cNvSpPr txBox="1"/>
          <p:nvPr/>
        </p:nvSpPr>
        <p:spPr>
          <a:xfrm>
            <a:off x="5217219" y="1599767"/>
            <a:ext cx="1987126" cy="1220106"/>
          </a:xfrm>
          <a:prstGeom prst="rect">
            <a:avLst/>
          </a:prstGeom>
          <a:noFill/>
        </p:spPr>
        <p:txBody>
          <a:bodyPr wrap="square" lIns="65306" tIns="32653" rIns="65306" bIns="32653">
            <a:spAutoFit/>
          </a:bodyPr>
          <a:lstStyle>
            <a:lvl1pPr eaLnBrk="0" hangingPunct="0">
              <a:defRPr sz="1100" b="1">
                <a:solidFill>
                  <a:schemeClr val="tx1"/>
                </a:solidFill>
                <a:latin typeface="Arial" charset="0"/>
                <a:ea typeface="ＭＳ Ｐゴシック" charset="0"/>
                <a:cs typeface="Arial" charset="0"/>
              </a:defRPr>
            </a:lvl1pPr>
            <a:lvl2pPr marL="742950" indent="-285750" eaLnBrk="0" hangingPunct="0">
              <a:defRPr sz="1100" b="1">
                <a:solidFill>
                  <a:schemeClr val="tx1"/>
                </a:solidFill>
                <a:latin typeface="Arial" charset="0"/>
                <a:ea typeface="Arial" charset="0"/>
                <a:cs typeface="Arial" charset="0"/>
              </a:defRPr>
            </a:lvl2pPr>
            <a:lvl3pPr marL="1143000" indent="-228600" eaLnBrk="0" hangingPunct="0">
              <a:defRPr sz="1100" b="1">
                <a:solidFill>
                  <a:schemeClr val="tx1"/>
                </a:solidFill>
                <a:latin typeface="Arial" charset="0"/>
                <a:ea typeface="Arial" charset="0"/>
                <a:cs typeface="Arial" charset="0"/>
              </a:defRPr>
            </a:lvl3pPr>
            <a:lvl4pPr marL="1600200" indent="-228600" eaLnBrk="0" hangingPunct="0">
              <a:defRPr sz="1100" b="1">
                <a:solidFill>
                  <a:schemeClr val="tx1"/>
                </a:solidFill>
                <a:latin typeface="Arial" charset="0"/>
                <a:ea typeface="Arial" charset="0"/>
                <a:cs typeface="Arial" charset="0"/>
              </a:defRPr>
            </a:lvl4pPr>
            <a:lvl5pPr marL="2057400" indent="-228600" eaLnBrk="0" hangingPunct="0">
              <a:defRPr sz="11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1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1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1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100" b="1">
                <a:solidFill>
                  <a:schemeClr val="tx1"/>
                </a:solidFill>
                <a:latin typeface="Arial" charset="0"/>
                <a:ea typeface="Arial" charset="0"/>
                <a:cs typeface="Arial" charset="0"/>
              </a:defRPr>
            </a:lvl9pPr>
          </a:lstStyle>
          <a:p>
            <a:pPr eaLnBrk="1" hangingPunct="1">
              <a:lnSpc>
                <a:spcPts val="1000"/>
              </a:lnSpc>
            </a:pPr>
            <a:r>
              <a:rPr lang="en-US" sz="900" dirty="0">
                <a:solidFill>
                  <a:srgbClr val="000000"/>
                </a:solidFill>
                <a:latin typeface="Calibri" charset="0"/>
                <a:cs typeface="Calibri" charset="0"/>
              </a:rPr>
              <a:t>Short Bio:  </a:t>
            </a:r>
            <a:br>
              <a:rPr lang="en-US" sz="900" dirty="0">
                <a:solidFill>
                  <a:srgbClr val="000000"/>
                </a:solidFill>
                <a:latin typeface="Calibri" charset="0"/>
                <a:cs typeface="Calibri" charset="0"/>
              </a:rPr>
            </a:br>
            <a:r>
              <a:rPr lang="en-IN" sz="900" b="0" kern="0" dirty="0" smtClean="0">
                <a:solidFill>
                  <a:sysClr val="windowText" lastClr="000000"/>
                </a:solidFill>
                <a:latin typeface="Calibri" pitchFamily="34" charset="0"/>
                <a:ea typeface="+mn-ea"/>
                <a:cs typeface="Calibri" pitchFamily="34" charset="0"/>
              </a:rPr>
              <a:t>Analytics solutions and database technology.</a:t>
            </a:r>
          </a:p>
          <a:p>
            <a:pPr eaLnBrk="1" hangingPunct="1">
              <a:lnSpc>
                <a:spcPts val="1000"/>
              </a:lnSpc>
            </a:pPr>
            <a:r>
              <a:rPr lang="en-IN" sz="900" b="0" kern="0" dirty="0" smtClean="0">
                <a:solidFill>
                  <a:sysClr val="windowText" lastClr="000000"/>
                </a:solidFill>
                <a:latin typeface="Calibri" pitchFamily="34" charset="0"/>
                <a:ea typeface="+mn-ea"/>
                <a:cs typeface="Calibri" pitchFamily="34" charset="0"/>
              </a:rPr>
              <a:t>Manager with extensive experience in delivering large projects in South East Asia and North America for Healthcare and Financial Services customers.</a:t>
            </a:r>
            <a:endParaRPr lang="en-US" sz="900" b="0" kern="0" dirty="0">
              <a:solidFill>
                <a:sysClr val="windowText" lastClr="000000"/>
              </a:solidFill>
              <a:latin typeface="Calibri" pitchFamily="34" charset="0"/>
              <a:ea typeface="+mn-ea"/>
              <a:cs typeface="Calibri" pitchFamily="34" charset="0"/>
            </a:endParaRPr>
          </a:p>
          <a:p>
            <a:pPr eaLnBrk="1" hangingPunct="1">
              <a:lnSpc>
                <a:spcPts val="1000"/>
              </a:lnSpc>
            </a:pPr>
            <a:endParaRPr lang="en-US" sz="900" b="0" dirty="0">
              <a:solidFill>
                <a:srgbClr val="000000"/>
              </a:solidFill>
              <a:latin typeface="Calibri" charset="0"/>
              <a:cs typeface="Calibri" charset="0"/>
            </a:endParaRPr>
          </a:p>
          <a:p>
            <a:pPr eaLnBrk="1" hangingPunct="1">
              <a:lnSpc>
                <a:spcPts val="1000"/>
              </a:lnSpc>
            </a:pPr>
            <a:endParaRPr lang="en-US" sz="900" dirty="0">
              <a:solidFill>
                <a:srgbClr val="000000"/>
              </a:solidFill>
              <a:latin typeface="Calibri" charset="0"/>
              <a:cs typeface="Calibri" charset="0"/>
            </a:endParaRPr>
          </a:p>
        </p:txBody>
      </p:sp>
      <p:cxnSp>
        <p:nvCxnSpPr>
          <p:cNvPr id="48" name="Straight Connector 47"/>
          <p:cNvCxnSpPr>
            <a:cxnSpLocks noChangeShapeType="1"/>
          </p:cNvCxnSpPr>
          <p:nvPr/>
        </p:nvCxnSpPr>
        <p:spPr bwMode="auto">
          <a:xfrm flipH="1">
            <a:off x="5005995" y="799153"/>
            <a:ext cx="52374" cy="3239836"/>
          </a:xfrm>
          <a:prstGeom prst="line">
            <a:avLst/>
          </a:prstGeom>
          <a:noFill/>
          <a:ln w="9525">
            <a:solidFill>
              <a:srgbClr val="BE4B48"/>
            </a:solidFill>
            <a:round/>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noFill/>
              </a14:hiddenFill>
            </a:ext>
          </a:extLst>
        </p:spPr>
      </p:cxnSp>
      <p:sp>
        <p:nvSpPr>
          <p:cNvPr id="20" name="Oval 19"/>
          <p:cNvSpPr/>
          <p:nvPr/>
        </p:nvSpPr>
        <p:spPr>
          <a:xfrm>
            <a:off x="4138117" y="728104"/>
            <a:ext cx="801543" cy="736125"/>
          </a:xfrm>
          <a:prstGeom prst="ellipse">
            <a:avLst/>
          </a:prstGeom>
          <a:blipFill rotWithShape="1">
            <a:blip r:embed="rId3" cstate="email">
              <a:extLst>
                <a:ext uri="{28A0092B-C50C-407E-A947-70E740481C1C}">
                  <a14:useLocalDpi xmlns:a14="http://schemas.microsoft.com/office/drawing/2010/main"/>
                </a:ext>
              </a:extLst>
            </a:blip>
            <a:stretch>
              <a:fillRect/>
            </a:stretch>
          </a:blip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Oval 20"/>
          <p:cNvSpPr/>
          <p:nvPr/>
        </p:nvSpPr>
        <p:spPr>
          <a:xfrm>
            <a:off x="1878314" y="758674"/>
            <a:ext cx="710788" cy="720357"/>
          </a:xfrm>
          <a:prstGeom prst="ellipse">
            <a:avLst/>
          </a:prstGeom>
          <a:blipFill rotWithShape="1">
            <a:blip r:embed="rId4" cstate="email">
              <a:extLst>
                <a:ext uri="{28A0092B-C50C-407E-A947-70E740481C1C}">
                  <a14:useLocalDpi xmlns:a14="http://schemas.microsoft.com/office/drawing/2010/main"/>
                </a:ext>
              </a:extLst>
            </a:blip>
            <a:stretch>
              <a:fillRect/>
            </a:stretch>
          </a:blip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Oval 21"/>
          <p:cNvSpPr/>
          <p:nvPr/>
        </p:nvSpPr>
        <p:spPr>
          <a:xfrm>
            <a:off x="6447427" y="733981"/>
            <a:ext cx="748697" cy="767749"/>
          </a:xfrm>
          <a:prstGeom prst="ellipse">
            <a:avLst/>
          </a:prstGeom>
          <a:blipFill rotWithShape="1">
            <a:blip r:embed="rId5" cstate="email">
              <a:extLst>
                <a:ext uri="{28A0092B-C50C-407E-A947-70E740481C1C}">
                  <a14:useLocalDpi xmlns:a14="http://schemas.microsoft.com/office/drawing/2010/main"/>
                </a:ext>
              </a:extLst>
            </a:blip>
            <a:stretch>
              <a:fillRect/>
            </a:stretch>
          </a:blip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Title 1"/>
          <p:cNvSpPr txBox="1">
            <a:spLocks/>
          </p:cNvSpPr>
          <p:nvPr/>
        </p:nvSpPr>
        <p:spPr>
          <a:xfrm>
            <a:off x="0" y="26295"/>
            <a:ext cx="7315963" cy="776514"/>
          </a:xfrm>
          <a:prstGeom prst="rect">
            <a:avLst/>
          </a:prstGeom>
        </p:spPr>
        <p:txBody>
          <a:bodyPr lIns="54864" tIns="27432" rIns="54864" bIns="27432"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Management team</a:t>
            </a:r>
          </a:p>
          <a:p>
            <a:pPr algn="ctr"/>
            <a:endParaRPr lang="en-US" sz="2800" b="1" dirty="0">
              <a:solidFill>
                <a:schemeClr val="tx2"/>
              </a:solidFill>
            </a:endParaRPr>
          </a:p>
        </p:txBody>
      </p:sp>
    </p:spTree>
    <p:extLst>
      <p:ext uri="{BB962C8B-B14F-4D97-AF65-F5344CB8AC3E}">
        <p14:creationId xmlns:p14="http://schemas.microsoft.com/office/powerpoint/2010/main" val="22980169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190500"/>
            <a:ext cx="6401563" cy="776514"/>
          </a:xfrm>
          <a:prstGeom prst="rect">
            <a:avLst/>
          </a:prstGeom>
        </p:spPr>
        <p:txBody>
          <a:bodyPr lIns="54864" tIns="27432" rIns="54864" bIns="27432"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Product Engineering</a:t>
            </a:r>
          </a:p>
          <a:p>
            <a:pPr algn="ctr"/>
            <a:endParaRPr lang="en-US" sz="2800" b="1" dirty="0">
              <a:solidFill>
                <a:schemeClr val="tx2"/>
              </a:solidFill>
            </a:endParaRPr>
          </a:p>
        </p:txBody>
      </p:sp>
      <p:sp>
        <p:nvSpPr>
          <p:cNvPr id="4" name="TextBox 3"/>
          <p:cNvSpPr txBox="1"/>
          <p:nvPr/>
        </p:nvSpPr>
        <p:spPr>
          <a:xfrm>
            <a:off x="954157" y="596363"/>
            <a:ext cx="5963478" cy="2008242"/>
          </a:xfrm>
          <a:prstGeom prst="rect">
            <a:avLst/>
          </a:prstGeom>
          <a:noFill/>
        </p:spPr>
        <p:txBody>
          <a:bodyPr wrap="square" rtlCol="0">
            <a:spAutoFit/>
          </a:bodyPr>
          <a:lstStyle/>
          <a:p>
            <a:pPr>
              <a:lnSpc>
                <a:spcPct val="150000"/>
              </a:lnSpc>
            </a:pPr>
            <a:r>
              <a:rPr lang="en-US" sz="1400" b="1" dirty="0" smtClean="0"/>
              <a:t>Overview</a:t>
            </a:r>
          </a:p>
          <a:p>
            <a:pPr>
              <a:lnSpc>
                <a:spcPct val="150000"/>
              </a:lnSpc>
            </a:pPr>
            <a:r>
              <a:rPr lang="en-US" dirty="0" smtClean="0"/>
              <a:t>Developing and Maintaining Business critical and complex systems is a daunting task. Whether you are designing a new system that needs to operate on real time data or making changes to an existing production application, expert oversight and review goes a long way in making sure that the system will hold itself together when it goes live</a:t>
            </a:r>
          </a:p>
          <a:p>
            <a:pPr>
              <a:lnSpc>
                <a:spcPct val="150000"/>
              </a:lnSpc>
            </a:pPr>
            <a:r>
              <a:rPr lang="en-US" sz="1400" b="1" dirty="0" smtClean="0"/>
              <a:t>What we do</a:t>
            </a:r>
          </a:p>
          <a:p>
            <a:pPr>
              <a:lnSpc>
                <a:spcPct val="150000"/>
              </a:lnSpc>
            </a:pPr>
            <a:r>
              <a:rPr lang="en-US" dirty="0" smtClean="0"/>
              <a:t>We provide services around the following areas </a:t>
            </a:r>
            <a:endParaRPr lang="en-US" dirty="0"/>
          </a:p>
        </p:txBody>
      </p:sp>
      <p:sp>
        <p:nvSpPr>
          <p:cNvPr id="5" name="AutoShape 2" descr="Image result for mobil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056107" y="3808598"/>
            <a:ext cx="1359673" cy="261610"/>
          </a:xfrm>
          <a:prstGeom prst="rect">
            <a:avLst/>
          </a:prstGeom>
          <a:noFill/>
        </p:spPr>
        <p:txBody>
          <a:bodyPr wrap="square" rtlCol="0">
            <a:spAutoFit/>
          </a:bodyPr>
          <a:lstStyle/>
          <a:p>
            <a:r>
              <a:rPr lang="en-US" dirty="0" smtClean="0"/>
              <a:t>Mobile Technologies</a:t>
            </a:r>
            <a:endParaRPr lang="en-US" dirty="0"/>
          </a:p>
        </p:txBody>
      </p:sp>
      <p:sp>
        <p:nvSpPr>
          <p:cNvPr id="10" name="TextBox 9"/>
          <p:cNvSpPr txBox="1"/>
          <p:nvPr/>
        </p:nvSpPr>
        <p:spPr>
          <a:xfrm>
            <a:off x="2488214" y="3813076"/>
            <a:ext cx="1509186" cy="261610"/>
          </a:xfrm>
          <a:prstGeom prst="rect">
            <a:avLst/>
          </a:prstGeom>
          <a:noFill/>
        </p:spPr>
        <p:txBody>
          <a:bodyPr wrap="square" rtlCol="0">
            <a:spAutoFit/>
          </a:bodyPr>
          <a:lstStyle/>
          <a:p>
            <a:r>
              <a:rPr lang="en-US" dirty="0" smtClean="0"/>
              <a:t>Microsoft Technologies</a:t>
            </a:r>
            <a:endParaRPr lang="en-US" dirty="0"/>
          </a:p>
        </p:txBody>
      </p:sp>
      <p:sp>
        <p:nvSpPr>
          <p:cNvPr id="11" name="TextBox 10"/>
          <p:cNvSpPr txBox="1"/>
          <p:nvPr/>
        </p:nvSpPr>
        <p:spPr>
          <a:xfrm>
            <a:off x="5573276" y="3815053"/>
            <a:ext cx="1188553" cy="261610"/>
          </a:xfrm>
          <a:prstGeom prst="rect">
            <a:avLst/>
          </a:prstGeom>
          <a:noFill/>
        </p:spPr>
        <p:txBody>
          <a:bodyPr wrap="square" rtlCol="0">
            <a:spAutoFit/>
          </a:bodyPr>
          <a:lstStyle/>
          <a:p>
            <a:pPr algn="ctr"/>
            <a:r>
              <a:rPr lang="en-US" dirty="0" smtClean="0"/>
              <a:t>Open Source</a:t>
            </a:r>
            <a:endParaRPr lang="en-US" dirty="0"/>
          </a:p>
        </p:txBody>
      </p:sp>
      <p:pic>
        <p:nvPicPr>
          <p:cNvPr id="3"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67132" y="2581275"/>
            <a:ext cx="1358735" cy="12161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descr="https://opensource.org/files/osi_keyhole_300X300_90ppi_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600723" y="2592446"/>
            <a:ext cx="1216152" cy="12161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087376" y="3815053"/>
            <a:ext cx="1188553" cy="261610"/>
          </a:xfrm>
          <a:prstGeom prst="rect">
            <a:avLst/>
          </a:prstGeom>
          <a:noFill/>
        </p:spPr>
        <p:txBody>
          <a:bodyPr wrap="square" rtlCol="0">
            <a:spAutoFit/>
          </a:bodyPr>
          <a:lstStyle/>
          <a:p>
            <a:pPr algn="ctr"/>
            <a:r>
              <a:rPr lang="en-US" dirty="0" smtClean="0"/>
              <a:t>Advanced Web</a:t>
            </a:r>
            <a:endParaRPr lang="en-US" dirty="0"/>
          </a:p>
        </p:txBody>
      </p:sp>
      <p:pic>
        <p:nvPicPr>
          <p:cNvPr id="13"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618939" y="2588734"/>
            <a:ext cx="1214554" cy="12161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025435" y="2592446"/>
            <a:ext cx="1371773" cy="12161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21953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4556" y="14089"/>
            <a:ext cx="6221407" cy="777240"/>
          </a:xfrm>
          <a:prstGeom prst="rect">
            <a:avLst/>
          </a:prstGeom>
        </p:spPr>
        <p:txBody>
          <a:bodyPr lIns="54864" tIns="27432" rIns="54864" bIns="27432"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API MANAGEMENT</a:t>
            </a:r>
            <a:endParaRPr lang="en-US" sz="2800" b="1" dirty="0">
              <a:solidFill>
                <a:schemeClr val="tx2"/>
              </a:solidFill>
            </a:endParaRPr>
          </a:p>
        </p:txBody>
      </p:sp>
      <p:sp>
        <p:nvSpPr>
          <p:cNvPr id="5" name="AutoShape 2" descr="Image result for mobil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954156" y="596363"/>
            <a:ext cx="6265794" cy="1932580"/>
          </a:xfrm>
          <a:prstGeom prst="rect">
            <a:avLst/>
          </a:prstGeom>
          <a:noFill/>
        </p:spPr>
        <p:txBody>
          <a:bodyPr wrap="square" rtlCol="0">
            <a:spAutoFit/>
          </a:bodyPr>
          <a:lstStyle/>
          <a:p>
            <a:pPr>
              <a:lnSpc>
                <a:spcPct val="150000"/>
              </a:lnSpc>
            </a:pPr>
            <a:r>
              <a:rPr lang="en-US" sz="1400" b="1" dirty="0" smtClean="0"/>
              <a:t>Overview</a:t>
            </a:r>
          </a:p>
          <a:p>
            <a:r>
              <a:rPr lang="en-US" dirty="0"/>
              <a:t>Success of Netflix and Amazon with </a:t>
            </a:r>
            <a:r>
              <a:rPr lang="en-US" dirty="0" smtClean="0"/>
              <a:t>micro services </a:t>
            </a:r>
            <a:r>
              <a:rPr lang="en-US" dirty="0"/>
              <a:t>is one of the most talked about examples of how real enterprises are taking advantage of this new architectural pattern. Hence </a:t>
            </a:r>
            <a:r>
              <a:rPr lang="en-US" dirty="0" smtClean="0"/>
              <a:t>API management </a:t>
            </a:r>
            <a:r>
              <a:rPr lang="en-US" dirty="0"/>
              <a:t>is </a:t>
            </a:r>
            <a:r>
              <a:rPr lang="en-US" dirty="0" smtClean="0"/>
              <a:t>playing </a:t>
            </a:r>
            <a:r>
              <a:rPr lang="en-US" dirty="0"/>
              <a:t>more </a:t>
            </a:r>
            <a:r>
              <a:rPr lang="en-US" dirty="0" smtClean="0"/>
              <a:t>critical </a:t>
            </a:r>
            <a:r>
              <a:rPr lang="en-US" dirty="0"/>
              <a:t>role than ever by </a:t>
            </a:r>
            <a:r>
              <a:rPr lang="en-US" dirty="0" smtClean="0"/>
              <a:t>allowing </a:t>
            </a:r>
            <a:r>
              <a:rPr lang="en-US" dirty="0"/>
              <a:t>developers build interesting, innovative applications for customers. Banks, Hotels, Retail &amp; Telecom firms are making money by offering their text and billing capabilities over </a:t>
            </a:r>
            <a:r>
              <a:rPr lang="en-US" dirty="0" smtClean="0"/>
              <a:t>platforms like </a:t>
            </a:r>
            <a:r>
              <a:rPr lang="en-US" dirty="0" err="1" smtClean="0"/>
              <a:t>ApiGee</a:t>
            </a:r>
            <a:r>
              <a:rPr lang="en-US" dirty="0" smtClean="0"/>
              <a:t>, CA API Mgmt. (Layer7), </a:t>
            </a:r>
            <a:r>
              <a:rPr lang="en-US" dirty="0" err="1" smtClean="0"/>
              <a:t>MuleSoft</a:t>
            </a:r>
            <a:r>
              <a:rPr lang="en-US" dirty="0" smtClean="0"/>
              <a:t> ESB &amp; API Mgmt.</a:t>
            </a:r>
          </a:p>
          <a:p>
            <a:endParaRPr lang="en-US" sz="1400" b="1" dirty="0"/>
          </a:p>
          <a:p>
            <a:r>
              <a:rPr lang="en-US" sz="1400" b="1" dirty="0" smtClean="0"/>
              <a:t>What we do</a:t>
            </a:r>
          </a:p>
          <a:p>
            <a:pPr>
              <a:lnSpc>
                <a:spcPct val="150000"/>
              </a:lnSpc>
            </a:pPr>
            <a:r>
              <a:rPr lang="en-US" dirty="0" smtClean="0"/>
              <a:t>We provide services around the following areas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52534" y="2566505"/>
            <a:ext cx="1314506" cy="12801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709863" y="2555392"/>
            <a:ext cx="1270871" cy="12801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205257" y="2552084"/>
            <a:ext cx="1259001" cy="12801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767388" y="2556980"/>
            <a:ext cx="1271175" cy="12801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140681" y="3837173"/>
            <a:ext cx="1359673" cy="261610"/>
          </a:xfrm>
          <a:prstGeom prst="rect">
            <a:avLst/>
          </a:prstGeom>
          <a:noFill/>
        </p:spPr>
        <p:txBody>
          <a:bodyPr wrap="square" rtlCol="0">
            <a:spAutoFit/>
          </a:bodyPr>
          <a:lstStyle/>
          <a:p>
            <a:pPr algn="ctr"/>
            <a:r>
              <a:rPr lang="en-US" dirty="0" smtClean="0"/>
              <a:t>API Development</a:t>
            </a:r>
            <a:endParaRPr lang="en-US" dirty="0"/>
          </a:p>
        </p:txBody>
      </p:sp>
      <p:sp>
        <p:nvSpPr>
          <p:cNvPr id="11" name="TextBox 10"/>
          <p:cNvSpPr txBox="1"/>
          <p:nvPr/>
        </p:nvSpPr>
        <p:spPr>
          <a:xfrm>
            <a:off x="2651180" y="3823213"/>
            <a:ext cx="1359673" cy="261610"/>
          </a:xfrm>
          <a:prstGeom prst="rect">
            <a:avLst/>
          </a:prstGeom>
          <a:noFill/>
        </p:spPr>
        <p:txBody>
          <a:bodyPr wrap="square" rtlCol="0">
            <a:spAutoFit/>
          </a:bodyPr>
          <a:lstStyle/>
          <a:p>
            <a:pPr algn="ctr"/>
            <a:r>
              <a:rPr lang="en-US" dirty="0" smtClean="0"/>
              <a:t>API Management</a:t>
            </a:r>
            <a:endParaRPr lang="en-US" dirty="0"/>
          </a:p>
        </p:txBody>
      </p:sp>
      <p:sp>
        <p:nvSpPr>
          <p:cNvPr id="12" name="TextBox 11"/>
          <p:cNvSpPr txBox="1"/>
          <p:nvPr/>
        </p:nvSpPr>
        <p:spPr>
          <a:xfrm>
            <a:off x="4157634" y="3835738"/>
            <a:ext cx="1359673" cy="261610"/>
          </a:xfrm>
          <a:prstGeom prst="rect">
            <a:avLst/>
          </a:prstGeom>
          <a:noFill/>
        </p:spPr>
        <p:txBody>
          <a:bodyPr wrap="square" rtlCol="0">
            <a:spAutoFit/>
          </a:bodyPr>
          <a:lstStyle/>
          <a:p>
            <a:pPr algn="ctr"/>
            <a:r>
              <a:rPr lang="en-US" smtClean="0"/>
              <a:t>API Monetization</a:t>
            </a:r>
            <a:endParaRPr lang="en-US" dirty="0"/>
          </a:p>
        </p:txBody>
      </p:sp>
      <p:sp>
        <p:nvSpPr>
          <p:cNvPr id="13" name="TextBox 12"/>
          <p:cNvSpPr txBox="1"/>
          <p:nvPr/>
        </p:nvSpPr>
        <p:spPr>
          <a:xfrm>
            <a:off x="5678890" y="3828753"/>
            <a:ext cx="1359673" cy="261610"/>
          </a:xfrm>
          <a:prstGeom prst="rect">
            <a:avLst/>
          </a:prstGeom>
          <a:noFill/>
        </p:spPr>
        <p:txBody>
          <a:bodyPr wrap="square" rtlCol="0">
            <a:spAutoFit/>
          </a:bodyPr>
          <a:lstStyle/>
          <a:p>
            <a:pPr algn="ctr"/>
            <a:r>
              <a:rPr lang="en-US" dirty="0" smtClean="0"/>
              <a:t>API Analytics</a:t>
            </a:r>
            <a:endParaRPr lang="en-US" dirty="0"/>
          </a:p>
        </p:txBody>
      </p:sp>
    </p:spTree>
    <p:extLst>
      <p:ext uri="{BB962C8B-B14F-4D97-AF65-F5344CB8AC3E}">
        <p14:creationId xmlns:p14="http://schemas.microsoft.com/office/powerpoint/2010/main" val="1621004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9816" y="26789"/>
            <a:ext cx="6756148" cy="777240"/>
          </a:xfrm>
          <a:prstGeom prst="rect">
            <a:avLst/>
          </a:prstGeom>
        </p:spPr>
        <p:txBody>
          <a:bodyPr lIns="54864" tIns="27432" rIns="54864" bIns="27432"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smtClean="0">
                <a:solidFill>
                  <a:schemeClr val="tx2"/>
                </a:solidFill>
              </a:rPr>
              <a:t>technology LABS</a:t>
            </a:r>
            <a:endParaRPr lang="en-US" sz="2800" b="1" dirty="0">
              <a:solidFill>
                <a:schemeClr val="tx2"/>
              </a:solidFill>
            </a:endParaRPr>
          </a:p>
        </p:txBody>
      </p:sp>
      <p:sp>
        <p:nvSpPr>
          <p:cNvPr id="5" name="TextBox 4"/>
          <p:cNvSpPr txBox="1"/>
          <p:nvPr/>
        </p:nvSpPr>
        <p:spPr>
          <a:xfrm>
            <a:off x="893940" y="556608"/>
            <a:ext cx="5963478" cy="1938992"/>
          </a:xfrm>
          <a:prstGeom prst="rect">
            <a:avLst/>
          </a:prstGeom>
          <a:noFill/>
        </p:spPr>
        <p:txBody>
          <a:bodyPr wrap="square" rtlCol="0">
            <a:spAutoFit/>
          </a:bodyPr>
          <a:lstStyle/>
          <a:p>
            <a:pPr>
              <a:lnSpc>
                <a:spcPct val="150000"/>
              </a:lnSpc>
            </a:pPr>
            <a:r>
              <a:rPr lang="en-US" sz="1400" b="1" dirty="0" smtClean="0"/>
              <a:t>Overview</a:t>
            </a:r>
          </a:p>
          <a:p>
            <a:pPr>
              <a:lnSpc>
                <a:spcPct val="150000"/>
              </a:lnSpc>
            </a:pPr>
            <a:r>
              <a:rPr lang="en-US" dirty="0" smtClean="0"/>
              <a:t>Technology Labs (COE) is what helps you disrupt a business and keeps you leaps and bounds ahead of the competition. Not all companies can afford to invest in dedicated research team. Through our technology labs, we partner with our clients to research and prototype solutions and provide competitive edge to their business.</a:t>
            </a:r>
          </a:p>
          <a:p>
            <a:pPr>
              <a:lnSpc>
                <a:spcPct val="150000"/>
              </a:lnSpc>
            </a:pPr>
            <a:r>
              <a:rPr lang="en-US" b="1" dirty="0" smtClean="0"/>
              <a:t>What we do</a:t>
            </a:r>
            <a:endParaRPr lang="en-US" b="1" dirty="0"/>
          </a:p>
          <a:p>
            <a:pPr>
              <a:lnSpc>
                <a:spcPct val="150000"/>
              </a:lnSpc>
            </a:pPr>
            <a:r>
              <a:rPr lang="en-US" dirty="0" smtClean="0"/>
              <a:t>We provide services around the following areas of technology research and prototyping</a:t>
            </a:r>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33990" y="2705100"/>
            <a:ext cx="1703275" cy="1005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http://downloadbasket.com/wp-content/uploads/2015/03/texttospeech.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67221" y="2705100"/>
            <a:ext cx="1077677" cy="100584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31" name="Picture 7" descr="http://ai-i2.infcdn.net/icons_siandroid/png/200/1866/1866136.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102802" y="2705100"/>
            <a:ext cx="1005840" cy="100584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137449" y="3703823"/>
            <a:ext cx="1359673" cy="261610"/>
          </a:xfrm>
          <a:prstGeom prst="rect">
            <a:avLst/>
          </a:prstGeom>
          <a:noFill/>
        </p:spPr>
        <p:txBody>
          <a:bodyPr wrap="square" rtlCol="0">
            <a:spAutoFit/>
          </a:bodyPr>
          <a:lstStyle/>
          <a:p>
            <a:pPr algn="ctr"/>
            <a:r>
              <a:rPr lang="en-US" dirty="0" smtClean="0"/>
              <a:t>Virtual Reality</a:t>
            </a:r>
            <a:endParaRPr lang="en-US" dirty="0"/>
          </a:p>
        </p:txBody>
      </p:sp>
      <p:sp>
        <p:nvSpPr>
          <p:cNvPr id="11" name="TextBox 10"/>
          <p:cNvSpPr txBox="1"/>
          <p:nvPr/>
        </p:nvSpPr>
        <p:spPr>
          <a:xfrm>
            <a:off x="2674402" y="3703823"/>
            <a:ext cx="1456782" cy="261610"/>
          </a:xfrm>
          <a:prstGeom prst="rect">
            <a:avLst/>
          </a:prstGeom>
          <a:noFill/>
        </p:spPr>
        <p:txBody>
          <a:bodyPr wrap="square" rtlCol="0">
            <a:spAutoFit/>
          </a:bodyPr>
          <a:lstStyle/>
          <a:p>
            <a:pPr algn="ctr"/>
            <a:r>
              <a:rPr lang="en-US" dirty="0" smtClean="0"/>
              <a:t>Text to Speech</a:t>
            </a:r>
            <a:endParaRPr lang="en-US" dirty="0"/>
          </a:p>
        </p:txBody>
      </p:sp>
      <p:sp>
        <p:nvSpPr>
          <p:cNvPr id="12" name="TextBox 11"/>
          <p:cNvSpPr txBox="1"/>
          <p:nvPr/>
        </p:nvSpPr>
        <p:spPr>
          <a:xfrm>
            <a:off x="3963705" y="3703823"/>
            <a:ext cx="1359673" cy="261610"/>
          </a:xfrm>
          <a:prstGeom prst="rect">
            <a:avLst/>
          </a:prstGeom>
          <a:noFill/>
        </p:spPr>
        <p:txBody>
          <a:bodyPr wrap="square" rtlCol="0">
            <a:spAutoFit/>
          </a:bodyPr>
          <a:lstStyle/>
          <a:p>
            <a:pPr algn="ctr"/>
            <a:r>
              <a:rPr lang="en-US" dirty="0" smtClean="0"/>
              <a:t>OCR</a:t>
            </a:r>
            <a:endParaRPr lang="en-US" dirty="0"/>
          </a:p>
        </p:txBody>
      </p:sp>
      <p:sp>
        <p:nvSpPr>
          <p:cNvPr id="13" name="TextBox 12"/>
          <p:cNvSpPr txBox="1"/>
          <p:nvPr/>
        </p:nvSpPr>
        <p:spPr>
          <a:xfrm>
            <a:off x="5395974" y="3703823"/>
            <a:ext cx="1359673" cy="261610"/>
          </a:xfrm>
          <a:prstGeom prst="rect">
            <a:avLst/>
          </a:prstGeom>
          <a:noFill/>
        </p:spPr>
        <p:txBody>
          <a:bodyPr wrap="square" rtlCol="0">
            <a:spAutoFit/>
          </a:bodyPr>
          <a:lstStyle/>
          <a:p>
            <a:pPr algn="ctr"/>
            <a:r>
              <a:rPr lang="en-US" dirty="0" smtClean="0"/>
              <a:t>Block Chain</a:t>
            </a:r>
            <a:endParaRPr lang="en-US" dirty="0"/>
          </a:p>
        </p:txBody>
      </p:sp>
      <p:pic>
        <p:nvPicPr>
          <p:cNvPr id="1028" name="Picture 4" descr="C:\Users\Girish\Desktop\BlockChain.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261994" y="2682001"/>
            <a:ext cx="1526377" cy="100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9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4556" y="14089"/>
            <a:ext cx="6221407" cy="777240"/>
          </a:xfrm>
          <a:prstGeom prst="rect">
            <a:avLst/>
          </a:prstGeom>
        </p:spPr>
        <p:txBody>
          <a:bodyPr lIns="54864" tIns="27432" rIns="54864" bIns="27432" anchor="ct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pPr algn="ctr"/>
            <a:r>
              <a:rPr lang="en-US" sz="2800" b="1" dirty="0" err="1" smtClean="0">
                <a:solidFill>
                  <a:schemeClr val="tx2"/>
                </a:solidFill>
              </a:rPr>
              <a:t>BiG</a:t>
            </a:r>
            <a:r>
              <a:rPr lang="en-US" sz="2800" b="1" dirty="0" smtClean="0">
                <a:solidFill>
                  <a:schemeClr val="tx2"/>
                </a:solidFill>
              </a:rPr>
              <a:t> DATA &amp; machine learning</a:t>
            </a:r>
            <a:endParaRPr lang="en-US" sz="2800" b="1" dirty="0">
              <a:solidFill>
                <a:schemeClr val="tx2"/>
              </a:solidFill>
            </a:endParaRPr>
          </a:p>
        </p:txBody>
      </p:sp>
      <p:sp>
        <p:nvSpPr>
          <p:cNvPr id="3" name="Rectangle 2"/>
          <p:cNvSpPr/>
          <p:nvPr/>
        </p:nvSpPr>
        <p:spPr>
          <a:xfrm>
            <a:off x="963014" y="603328"/>
            <a:ext cx="6063811" cy="2248051"/>
          </a:xfrm>
          <a:prstGeom prst="rect">
            <a:avLst/>
          </a:prstGeom>
        </p:spPr>
        <p:txBody>
          <a:bodyPr wrap="square">
            <a:spAutoFit/>
          </a:bodyPr>
          <a:lstStyle/>
          <a:p>
            <a:pPr>
              <a:lnSpc>
                <a:spcPct val="150000"/>
              </a:lnSpc>
            </a:pPr>
            <a:r>
              <a:rPr lang="en-US" sz="1400" b="1" dirty="0"/>
              <a:t>Overview</a:t>
            </a:r>
          </a:p>
          <a:p>
            <a:pPr>
              <a:lnSpc>
                <a:spcPct val="150000"/>
              </a:lnSpc>
            </a:pPr>
            <a:r>
              <a:rPr lang="en-US" dirty="0"/>
              <a:t>We have rich </a:t>
            </a:r>
            <a:r>
              <a:rPr lang="en-US" dirty="0" smtClean="0"/>
              <a:t>experience </a:t>
            </a:r>
            <a:r>
              <a:rPr lang="en-US" dirty="0"/>
              <a:t>in processing large volume of data, analyzing range of potential correlations, relationships between disparate data sources  and turn Big Data into usable knowledge through customized products and services, using algorithms like AI, Clustering, Adaptive, Logistic, Ridge regressions </a:t>
            </a:r>
            <a:r>
              <a:rPr lang="en-US" dirty="0" smtClean="0"/>
              <a:t>etc.</a:t>
            </a:r>
            <a:endParaRPr lang="en-US" dirty="0"/>
          </a:p>
          <a:p>
            <a:pPr>
              <a:lnSpc>
                <a:spcPct val="150000"/>
              </a:lnSpc>
            </a:pPr>
            <a:r>
              <a:rPr lang="en-US" sz="1400" b="1" dirty="0" smtClean="0"/>
              <a:t>What </a:t>
            </a:r>
            <a:r>
              <a:rPr lang="en-US" sz="1400" b="1" dirty="0"/>
              <a:t>we do</a:t>
            </a:r>
          </a:p>
          <a:p>
            <a:pPr>
              <a:lnSpc>
                <a:spcPct val="150000"/>
              </a:lnSpc>
            </a:pPr>
            <a:r>
              <a:rPr lang="en-US" dirty="0" smtClean="0"/>
              <a:t>Following are some of our key service areas</a:t>
            </a:r>
            <a:endParaRPr lang="en-US" dirty="0"/>
          </a:p>
          <a:p>
            <a:pPr>
              <a:lnSpc>
                <a:spcPct val="150000"/>
              </a:lnSpc>
            </a:pPr>
            <a:endParaRPr lang="en-US" dirty="0"/>
          </a:p>
        </p:txBody>
      </p:sp>
      <p:pic>
        <p:nvPicPr>
          <p:cNvPr id="2050" name="Picture 2" descr="https://www.shodor.org/master/biomed/pharmaco/flucytosine/flucytstella.gi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78093" y="2650734"/>
            <a:ext cx="1311443"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03410" y="2654263"/>
            <a:ext cx="1196872" cy="914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90454" y="2638664"/>
            <a:ext cx="1091105" cy="914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1242518" y="3553064"/>
            <a:ext cx="1170720" cy="430887"/>
          </a:xfrm>
          <a:prstGeom prst="rect">
            <a:avLst/>
          </a:prstGeom>
          <a:noFill/>
        </p:spPr>
        <p:txBody>
          <a:bodyPr wrap="square" rtlCol="0">
            <a:spAutoFit/>
          </a:bodyPr>
          <a:lstStyle/>
          <a:p>
            <a:r>
              <a:rPr lang="en-US" dirty="0" smtClean="0"/>
              <a:t>Algorithms Implementation</a:t>
            </a:r>
            <a:endParaRPr lang="en-US" dirty="0"/>
          </a:p>
        </p:txBody>
      </p:sp>
      <p:sp>
        <p:nvSpPr>
          <p:cNvPr id="4" name="Rectangle 3"/>
          <p:cNvSpPr/>
          <p:nvPr/>
        </p:nvSpPr>
        <p:spPr>
          <a:xfrm>
            <a:off x="2850418" y="3553063"/>
            <a:ext cx="755535" cy="430887"/>
          </a:xfrm>
          <a:prstGeom prst="rect">
            <a:avLst/>
          </a:prstGeom>
        </p:spPr>
        <p:txBody>
          <a:bodyPr wrap="none">
            <a:spAutoFit/>
          </a:bodyPr>
          <a:lstStyle/>
          <a:p>
            <a:r>
              <a:rPr lang="en-US" dirty="0"/>
              <a:t>Predictive </a:t>
            </a:r>
            <a:endParaRPr lang="en-US" dirty="0" smtClean="0"/>
          </a:p>
          <a:p>
            <a:r>
              <a:rPr lang="en-US" dirty="0" smtClean="0"/>
              <a:t>Analysis</a:t>
            </a:r>
            <a:endParaRPr lang="en-US" dirty="0"/>
          </a:p>
        </p:txBody>
      </p:sp>
      <p:sp>
        <p:nvSpPr>
          <p:cNvPr id="6" name="Rectangle 5"/>
          <p:cNvSpPr/>
          <p:nvPr/>
        </p:nvSpPr>
        <p:spPr>
          <a:xfrm>
            <a:off x="4095341" y="3565134"/>
            <a:ext cx="1237043" cy="430887"/>
          </a:xfrm>
          <a:prstGeom prst="rect">
            <a:avLst/>
          </a:prstGeom>
        </p:spPr>
        <p:txBody>
          <a:bodyPr wrap="square">
            <a:spAutoFit/>
          </a:bodyPr>
          <a:lstStyle/>
          <a:p>
            <a:r>
              <a:rPr lang="en-US" dirty="0"/>
              <a:t>Clustering &amp; Classification</a:t>
            </a:r>
          </a:p>
        </p:txBody>
      </p:sp>
      <p:pic>
        <p:nvPicPr>
          <p:cNvPr id="2053" name="Picture 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229090" y="2650734"/>
            <a:ext cx="135323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180182" y="3553064"/>
            <a:ext cx="1237043" cy="261610"/>
          </a:xfrm>
          <a:prstGeom prst="rect">
            <a:avLst/>
          </a:prstGeom>
        </p:spPr>
        <p:txBody>
          <a:bodyPr wrap="square">
            <a:spAutoFit/>
          </a:bodyPr>
          <a:lstStyle/>
          <a:p>
            <a:pPr algn="ctr"/>
            <a:r>
              <a:rPr lang="en-US" dirty="0" smtClean="0"/>
              <a:t>Data Visualization</a:t>
            </a:r>
            <a:endParaRPr lang="en-US" dirty="0"/>
          </a:p>
        </p:txBody>
      </p:sp>
    </p:spTree>
    <p:extLst>
      <p:ext uri="{BB962C8B-B14F-4D97-AF65-F5344CB8AC3E}">
        <p14:creationId xmlns:p14="http://schemas.microsoft.com/office/powerpoint/2010/main" val="3813639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S103031027">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1EF0E57-12D2-4B54-A790-AA6D167593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TS103031027</Template>
  <TotalTime>0</TotalTime>
  <Words>2460</Words>
  <Application>Microsoft Macintosh PowerPoint</Application>
  <PresentationFormat>Custom</PresentationFormat>
  <Paragraphs>498</Paragraphs>
  <Slides>36</Slides>
  <Notes>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TS103031027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STUDY#1 – SMART IMS on Paas</vt:lpstr>
      <vt:lpstr>PAAS Faster innovation</vt:lpstr>
      <vt:lpstr>Inventory Management - Features</vt:lpstr>
      <vt:lpstr>Unique Advantage of the solution</vt:lpstr>
      <vt:lpstr>INVENTORY Management DASHBOARD</vt:lpstr>
      <vt:lpstr>inventory Management dashboard</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2013-04-04T14:39:35Z</dcterms:created>
  <dcterms:modified xsi:type="dcterms:W3CDTF">2017-05-02T06:50:34Z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TC030310279991</vt:lpwstr>
  </property>
</Properties>
</file>