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aleway" charset="0"/>
      <p:regular r:id="rId11"/>
      <p:bold r:id="rId12"/>
      <p:italic r:id="rId13"/>
      <p:boldItalic r:id="rId14"/>
    </p:embeddedFont>
    <p:embeddedFont>
      <p:font typeface="Lato" charset="0"/>
      <p:regular r:id="rId15"/>
      <p:bold r:id="rId16"/>
      <p:italic r:id="rId17"/>
      <p:boldItalic r:id="rId18"/>
    </p:embeddedFont>
    <p:embeddedFont>
      <p:font typeface="Robo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965474a9_3_3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9a0b074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03b9985b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03b9985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751825" y="621850"/>
            <a:ext cx="5231700" cy="17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Influence</a:t>
            </a:r>
            <a:endParaRPr sz="5000"/>
          </a:p>
          <a:p>
            <a:pPr marL="0" lvl="0" indent="0" algn="l" rtl="0">
              <a:spcBef>
                <a:spcPts val="0"/>
              </a:spcBef>
              <a:spcAft>
                <a:spcPts val="0"/>
              </a:spcAft>
              <a:buNone/>
            </a:pPr>
            <a:r>
              <a:rPr lang="en" sz="5000"/>
              <a:t>Maximization</a:t>
            </a:r>
            <a:endParaRPr sz="5000"/>
          </a:p>
        </p:txBody>
      </p:sp>
      <p:sp>
        <p:nvSpPr>
          <p:cNvPr id="73" name="Google Shape;73;p13"/>
          <p:cNvSpPr txBox="1">
            <a:spLocks noGrp="1"/>
          </p:cNvSpPr>
          <p:nvPr>
            <p:ph type="subTitle" idx="1"/>
          </p:nvPr>
        </p:nvSpPr>
        <p:spPr>
          <a:xfrm>
            <a:off x="4411900" y="2652725"/>
            <a:ext cx="4318200" cy="21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700" i="1"/>
          </a:p>
          <a:p>
            <a:pPr marL="0" lvl="0" indent="0" algn="l" rtl="0">
              <a:spcBef>
                <a:spcPts val="0"/>
              </a:spcBef>
              <a:spcAft>
                <a:spcPts val="0"/>
              </a:spcAft>
              <a:buNone/>
            </a:pPr>
            <a:endParaRPr sz="2700" i="1"/>
          </a:p>
          <a:p>
            <a:pPr marL="0" lvl="0" indent="0" algn="l" rtl="0">
              <a:spcBef>
                <a:spcPts val="0"/>
              </a:spcBef>
              <a:spcAft>
                <a:spcPts val="0"/>
              </a:spcAft>
              <a:buNone/>
            </a:pPr>
            <a:endParaRPr sz="2700" i="1"/>
          </a:p>
          <a:p>
            <a:pPr marL="0" lvl="0" indent="0" algn="l" rtl="0">
              <a:spcBef>
                <a:spcPts val="0"/>
              </a:spcBef>
              <a:spcAft>
                <a:spcPts val="0"/>
              </a:spcAft>
              <a:buNone/>
            </a:pPr>
            <a:r>
              <a:rPr lang="en" sz="2700" b="1" i="1"/>
              <a:t>MINOR PROJECT-2</a:t>
            </a:r>
            <a:endParaRPr sz="2700" b="1" i="1"/>
          </a:p>
          <a:p>
            <a:pPr marL="0" lvl="0" indent="0" algn="l" rtl="0">
              <a:spcBef>
                <a:spcPts val="0"/>
              </a:spcBef>
              <a:spcAft>
                <a:spcPts val="0"/>
              </a:spcAft>
              <a:buNone/>
            </a:pPr>
            <a:endParaRPr sz="2700" i="1"/>
          </a:p>
          <a:p>
            <a:pPr marL="0" lvl="0" indent="0" algn="l" rtl="0">
              <a:spcBef>
                <a:spcPts val="0"/>
              </a:spcBef>
              <a:spcAft>
                <a:spcPts val="0"/>
              </a:spcAft>
              <a:buNone/>
            </a:pPr>
            <a:r>
              <a:rPr lang="en" sz="2700" i="1"/>
              <a:t>Submitted By:</a:t>
            </a:r>
            <a:endParaRPr sz="2700" i="1"/>
          </a:p>
          <a:p>
            <a:pPr marL="0" lvl="0" indent="0" algn="l" rtl="0">
              <a:spcBef>
                <a:spcPts val="0"/>
              </a:spcBef>
              <a:spcAft>
                <a:spcPts val="0"/>
              </a:spcAft>
              <a:buNone/>
            </a:pPr>
            <a:r>
              <a:rPr lang="en" sz="2700" i="1"/>
              <a:t>Navdeep Kaur     20103187</a:t>
            </a:r>
            <a:endParaRPr sz="2700" i="1"/>
          </a:p>
          <a:p>
            <a:pPr marL="0" lvl="0" indent="0" algn="l" rtl="0">
              <a:spcBef>
                <a:spcPts val="0"/>
              </a:spcBef>
              <a:spcAft>
                <a:spcPts val="0"/>
              </a:spcAft>
              <a:buNone/>
            </a:pPr>
            <a:r>
              <a:rPr lang="en" sz="2700" i="1"/>
              <a:t> Unnati Jain        20103195</a:t>
            </a:r>
            <a:endParaRPr sz="2700" i="1"/>
          </a:p>
          <a:p>
            <a:pPr marL="0" lvl="0" indent="0" algn="l" rtl="0">
              <a:spcBef>
                <a:spcPts val="0"/>
              </a:spcBef>
              <a:spcAft>
                <a:spcPts val="0"/>
              </a:spcAft>
              <a:buNone/>
            </a:pPr>
            <a:r>
              <a:rPr lang="en" sz="2700" i="1"/>
              <a:t>Manya Garg        20103197</a:t>
            </a:r>
            <a:endParaRPr sz="2700" i="1"/>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u="sng">
                <a:solidFill>
                  <a:schemeClr val="dk1"/>
                </a:solidFill>
              </a:rPr>
              <a:t>INTRODUCTION</a:t>
            </a:r>
            <a:endParaRPr sz="2400" u="sng"/>
          </a:p>
        </p:txBody>
      </p:sp>
      <p:sp>
        <p:nvSpPr>
          <p:cNvPr id="79" name="Google Shape;79;p14"/>
          <p:cNvSpPr txBox="1">
            <a:spLocks noGrp="1"/>
          </p:cNvSpPr>
          <p:nvPr>
            <p:ph type="title" idx="4294967295"/>
          </p:nvPr>
        </p:nvSpPr>
        <p:spPr>
          <a:xfrm>
            <a:off x="636300" y="1647700"/>
            <a:ext cx="5811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a:latin typeface="Lato"/>
                <a:ea typeface="Lato"/>
                <a:cs typeface="Lato"/>
                <a:sym typeface="Lato"/>
              </a:rPr>
              <a:t> </a:t>
            </a:r>
            <a:r>
              <a:rPr lang="en" sz="1800" b="0">
                <a:latin typeface="Arial"/>
                <a:ea typeface="Arial"/>
                <a:cs typeface="Arial"/>
                <a:sym typeface="Arial"/>
              </a:rPr>
              <a:t>Our website works on the idea of understanding the influence maximization on different networks. This is a learning platform where you can implement and visualise working of linear threshold model and independent cascade using various centrality measures . This website helps you learn about centrality measures like degree centrality , closeness centrality , betweenness centrality , Page Rank centrality and  eigenvector centrality.</a:t>
            </a:r>
            <a:endParaRPr sz="1800" b="0">
              <a:latin typeface="Arial"/>
              <a:ea typeface="Arial"/>
              <a:cs typeface="Arial"/>
              <a:sym typeface="Arial"/>
            </a:endParaRPr>
          </a:p>
          <a:p>
            <a:pPr marL="0" lvl="0" indent="0" algn="l" rtl="0">
              <a:lnSpc>
                <a:spcPct val="115000"/>
              </a:lnSpc>
              <a:spcBef>
                <a:spcPts val="1600"/>
              </a:spcBef>
              <a:spcAft>
                <a:spcPts val="0"/>
              </a:spcAft>
              <a:buClr>
                <a:schemeClr val="dk2"/>
              </a:buClr>
              <a:buSzPts val="1100"/>
              <a:buFont typeface="Arial"/>
              <a:buNone/>
            </a:pPr>
            <a:endParaRPr sz="1800" b="0">
              <a:latin typeface="Arial"/>
              <a:ea typeface="Arial"/>
              <a:cs typeface="Arial"/>
              <a:sym typeface="Arial"/>
            </a:endParaRPr>
          </a:p>
          <a:p>
            <a:pPr marL="0" lvl="0" indent="0" algn="l" rtl="0">
              <a:lnSpc>
                <a:spcPct val="115000"/>
              </a:lnSpc>
              <a:spcBef>
                <a:spcPts val="1600"/>
              </a:spcBef>
              <a:spcAft>
                <a:spcPts val="0"/>
              </a:spcAft>
              <a:buClr>
                <a:schemeClr val="dk2"/>
              </a:buClr>
              <a:buSzPts val="1100"/>
              <a:buFont typeface="Arial"/>
              <a:buNone/>
            </a:pPr>
            <a:endParaRPr sz="1800" b="0">
              <a:latin typeface="Lato"/>
              <a:ea typeface="Lato"/>
              <a:cs typeface="Lato"/>
              <a:sym typeface="Lato"/>
            </a:endParaRPr>
          </a:p>
          <a:p>
            <a:pPr marL="0" lvl="0" indent="0" algn="l" rtl="0">
              <a:lnSpc>
                <a:spcPct val="115000"/>
              </a:lnSpc>
              <a:spcBef>
                <a:spcPts val="1600"/>
              </a:spcBef>
              <a:spcAft>
                <a:spcPts val="1600"/>
              </a:spcAft>
              <a:buNone/>
            </a:pPr>
            <a:endParaRPr sz="1800" b="0">
              <a:latin typeface="Lato"/>
              <a:ea typeface="Lato"/>
              <a:cs typeface="Lato"/>
              <a:sym typeface="Lato"/>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092550" y="2669475"/>
            <a:ext cx="1823500" cy="21863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6600" y="620000"/>
            <a:ext cx="83760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u="sng"/>
              <a:t>Concept Used</a:t>
            </a:r>
            <a:endParaRPr u="sng"/>
          </a:p>
          <a:p>
            <a:pPr marL="0" lvl="0" indent="0" algn="l" rtl="0">
              <a:spcBef>
                <a:spcPts val="0"/>
              </a:spcBef>
              <a:spcAft>
                <a:spcPts val="0"/>
              </a:spcAft>
              <a:buNone/>
            </a:pPr>
            <a:endParaRPr sz="31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86" name="Google Shape;86;p15"/>
          <p:cNvGrpSpPr/>
          <p:nvPr/>
        </p:nvGrpSpPr>
        <p:grpSpPr>
          <a:xfrm>
            <a:off x="7349605" y="2862652"/>
            <a:ext cx="1753785" cy="2046218"/>
            <a:chOff x="6803275" y="253441"/>
            <a:chExt cx="2257414" cy="2678998"/>
          </a:xfrm>
        </p:grpSpPr>
        <p:pic>
          <p:nvPicPr>
            <p:cNvPr id="87" name="Google Shape;87;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88" name="Google Shape;88;p15" descr="Piece of duct tape sticking a note to the slide"/>
            <p:cNvPicPr preferRelativeResize="0"/>
            <p:nvPr/>
          </p:nvPicPr>
          <p:blipFill rotWithShape="1">
            <a:blip r:embed="rId4">
              <a:alphaModFix/>
            </a:blip>
            <a:srcRect l="9244" t="5926" r="2118" b="10011"/>
            <a:stretch/>
          </p:blipFill>
          <p:spPr>
            <a:xfrm rot="154826">
              <a:off x="7370663" y="277497"/>
              <a:ext cx="1077273" cy="382687"/>
            </a:xfrm>
            <a:prstGeom prst="rect">
              <a:avLst/>
            </a:prstGeom>
            <a:noFill/>
            <a:ln>
              <a:noFill/>
            </a:ln>
          </p:spPr>
        </p:pic>
        <p:sp>
          <p:nvSpPr>
            <p:cNvPr id="89" name="Google Shape;89;p15"/>
            <p:cNvSpPr txBox="1"/>
            <p:nvPr/>
          </p:nvSpPr>
          <p:spPr>
            <a:xfrm>
              <a:off x="6944789" y="486796"/>
              <a:ext cx="21159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800"/>
                </a:spcAft>
                <a:buClr>
                  <a:schemeClr val="dk2"/>
                </a:buClr>
                <a:buSzPts val="1100"/>
                <a:buFont typeface="Arial"/>
                <a:buNone/>
              </a:pPr>
              <a:r>
                <a:rPr lang="en" sz="1000">
                  <a:solidFill>
                    <a:schemeClr val="dk2"/>
                  </a:solidFill>
                  <a:latin typeface="Raleway"/>
                  <a:ea typeface="Raleway"/>
                  <a:cs typeface="Raleway"/>
                  <a:sym typeface="Raleway"/>
                </a:rPr>
                <a:t>Don’t forget to read about these concepts on our websites specially made for your understanding and learning  !!!!!!!</a:t>
              </a:r>
              <a:endParaRPr sz="1000" b="1">
                <a:solidFill>
                  <a:schemeClr val="dk2"/>
                </a:solidFill>
                <a:latin typeface="Raleway"/>
                <a:ea typeface="Raleway"/>
                <a:cs typeface="Raleway"/>
                <a:sym typeface="Raleway"/>
              </a:endParaRPr>
            </a:p>
          </p:txBody>
        </p:sp>
      </p:grpSp>
      <p:sp>
        <p:nvSpPr>
          <p:cNvPr id="90" name="Google Shape;90;p15"/>
          <p:cNvSpPr txBox="1"/>
          <p:nvPr/>
        </p:nvSpPr>
        <p:spPr>
          <a:xfrm>
            <a:off x="4336500" y="1588825"/>
            <a:ext cx="31665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Roboto"/>
                <a:ea typeface="Roboto"/>
                <a:cs typeface="Roboto"/>
                <a:sym typeface="Roboto"/>
              </a:rPr>
              <a:t> </a:t>
            </a:r>
            <a:r>
              <a:rPr lang="en" sz="3100">
                <a:solidFill>
                  <a:schemeClr val="lt1"/>
                </a:solidFill>
                <a:latin typeface="Roboto"/>
                <a:ea typeface="Roboto"/>
                <a:cs typeface="Roboto"/>
                <a:sym typeface="Roboto"/>
              </a:rPr>
              <a:t>Models Used:</a:t>
            </a:r>
            <a:endParaRPr sz="3100">
              <a:solidFill>
                <a:schemeClr val="lt1"/>
              </a:solidFill>
              <a:latin typeface="Roboto"/>
              <a:ea typeface="Roboto"/>
              <a:cs typeface="Roboto"/>
              <a:sym typeface="Roboto"/>
            </a:endParaRPr>
          </a:p>
          <a:p>
            <a:pPr marL="0" lvl="0" indent="0" algn="l" rtl="0">
              <a:spcBef>
                <a:spcPts val="0"/>
              </a:spcBef>
              <a:spcAft>
                <a:spcPts val="0"/>
              </a:spcAft>
              <a:buNone/>
            </a:pPr>
            <a:endParaRPr sz="2300">
              <a:solidFill>
                <a:schemeClr val="lt1"/>
              </a:solidFill>
              <a:latin typeface="Roboto"/>
              <a:ea typeface="Roboto"/>
              <a:cs typeface="Roboto"/>
              <a:sym typeface="Roboto"/>
            </a:endParaRPr>
          </a:p>
          <a:p>
            <a:pPr marL="0" lvl="0" indent="0" algn="l" rtl="0">
              <a:spcBef>
                <a:spcPts val="0"/>
              </a:spcBef>
              <a:spcAft>
                <a:spcPts val="0"/>
              </a:spcAft>
              <a:buNone/>
            </a:pPr>
            <a:r>
              <a:rPr lang="en" sz="2300">
                <a:solidFill>
                  <a:schemeClr val="lt1"/>
                </a:solidFill>
                <a:latin typeface="Roboto"/>
                <a:ea typeface="Roboto"/>
                <a:cs typeface="Roboto"/>
                <a:sym typeface="Roboto"/>
              </a:rPr>
              <a:t>1.Linear Threshold Model</a:t>
            </a:r>
            <a:endParaRPr sz="2300">
              <a:solidFill>
                <a:schemeClr val="lt1"/>
              </a:solidFill>
              <a:latin typeface="Roboto"/>
              <a:ea typeface="Roboto"/>
              <a:cs typeface="Roboto"/>
              <a:sym typeface="Roboto"/>
            </a:endParaRPr>
          </a:p>
          <a:p>
            <a:pPr marL="0" lvl="0" indent="0" algn="l" rtl="0">
              <a:spcBef>
                <a:spcPts val="0"/>
              </a:spcBef>
              <a:spcAft>
                <a:spcPts val="0"/>
              </a:spcAft>
              <a:buNone/>
            </a:pPr>
            <a:endParaRPr sz="2300">
              <a:solidFill>
                <a:schemeClr val="lt1"/>
              </a:solidFill>
              <a:latin typeface="Roboto"/>
              <a:ea typeface="Roboto"/>
              <a:cs typeface="Roboto"/>
              <a:sym typeface="Roboto"/>
            </a:endParaRPr>
          </a:p>
          <a:p>
            <a:pPr marL="0" lvl="0" indent="0" algn="l" rtl="0">
              <a:spcBef>
                <a:spcPts val="0"/>
              </a:spcBef>
              <a:spcAft>
                <a:spcPts val="0"/>
              </a:spcAft>
              <a:buNone/>
            </a:pPr>
            <a:r>
              <a:rPr lang="en" sz="2300">
                <a:solidFill>
                  <a:schemeClr val="lt1"/>
                </a:solidFill>
                <a:latin typeface="Roboto"/>
                <a:ea typeface="Roboto"/>
                <a:cs typeface="Roboto"/>
                <a:sym typeface="Roboto"/>
              </a:rPr>
              <a:t>2. Independent cascade</a:t>
            </a:r>
            <a:endParaRPr sz="2300">
              <a:solidFill>
                <a:schemeClr val="lt1"/>
              </a:solidFill>
              <a:latin typeface="Roboto"/>
              <a:ea typeface="Roboto"/>
              <a:cs typeface="Roboto"/>
              <a:sym typeface="Roboto"/>
            </a:endParaRPr>
          </a:p>
        </p:txBody>
      </p:sp>
      <p:sp>
        <p:nvSpPr>
          <p:cNvPr id="91" name="Google Shape;91;p15"/>
          <p:cNvSpPr txBox="1"/>
          <p:nvPr/>
        </p:nvSpPr>
        <p:spPr>
          <a:xfrm>
            <a:off x="591950" y="1588825"/>
            <a:ext cx="2571900" cy="290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a:solidFill>
                  <a:schemeClr val="lt1"/>
                </a:solidFill>
                <a:latin typeface="Roboto"/>
                <a:ea typeface="Roboto"/>
                <a:cs typeface="Roboto"/>
                <a:sym typeface="Roboto"/>
              </a:rPr>
              <a:t>Centrality:</a:t>
            </a:r>
            <a:endParaRPr sz="3100">
              <a:solidFill>
                <a:schemeClr val="lt1"/>
              </a:solidFill>
              <a:latin typeface="Roboto"/>
              <a:ea typeface="Roboto"/>
              <a:cs typeface="Roboto"/>
              <a:sym typeface="Roboto"/>
            </a:endParaRPr>
          </a:p>
          <a:p>
            <a:pPr marL="0" lvl="0" indent="0" algn="l" rtl="0">
              <a:spcBef>
                <a:spcPts val="0"/>
              </a:spcBef>
              <a:spcAft>
                <a:spcPts val="0"/>
              </a:spcAft>
              <a:buNone/>
            </a:pPr>
            <a:endParaRPr sz="31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Lato"/>
              <a:buAutoNum type="arabicPeriod"/>
            </a:pPr>
            <a:r>
              <a:rPr lang="en" sz="2300">
                <a:solidFill>
                  <a:schemeClr val="lt1"/>
                </a:solidFill>
                <a:latin typeface="Lato"/>
                <a:ea typeface="Lato"/>
                <a:cs typeface="Lato"/>
                <a:sym typeface="Lato"/>
              </a:rPr>
              <a:t>Degree</a:t>
            </a:r>
            <a:endParaRPr sz="2300">
              <a:solidFill>
                <a:schemeClr val="lt1"/>
              </a:solidFill>
              <a:latin typeface="Lato"/>
              <a:ea typeface="Lato"/>
              <a:cs typeface="Lato"/>
              <a:sym typeface="Lato"/>
            </a:endParaRPr>
          </a:p>
          <a:p>
            <a:pPr marL="457200" lvl="0" indent="-374650" algn="l" rtl="0">
              <a:spcBef>
                <a:spcPts val="0"/>
              </a:spcBef>
              <a:spcAft>
                <a:spcPts val="0"/>
              </a:spcAft>
              <a:buClr>
                <a:schemeClr val="lt1"/>
              </a:buClr>
              <a:buSzPts val="2300"/>
              <a:buFont typeface="Lato"/>
              <a:buAutoNum type="arabicPeriod"/>
            </a:pPr>
            <a:r>
              <a:rPr lang="en" sz="2300">
                <a:solidFill>
                  <a:schemeClr val="lt1"/>
                </a:solidFill>
                <a:latin typeface="Lato"/>
                <a:ea typeface="Lato"/>
                <a:cs typeface="Lato"/>
                <a:sym typeface="Lato"/>
              </a:rPr>
              <a:t>Betweenness</a:t>
            </a:r>
            <a:endParaRPr sz="2300">
              <a:solidFill>
                <a:schemeClr val="lt1"/>
              </a:solidFill>
              <a:latin typeface="Lato"/>
              <a:ea typeface="Lato"/>
              <a:cs typeface="Lato"/>
              <a:sym typeface="Lato"/>
            </a:endParaRPr>
          </a:p>
          <a:p>
            <a:pPr marL="457200" lvl="0" indent="-374650" algn="l" rtl="0">
              <a:spcBef>
                <a:spcPts val="0"/>
              </a:spcBef>
              <a:spcAft>
                <a:spcPts val="0"/>
              </a:spcAft>
              <a:buClr>
                <a:schemeClr val="lt1"/>
              </a:buClr>
              <a:buSzPts val="2300"/>
              <a:buFont typeface="Lato"/>
              <a:buAutoNum type="arabicPeriod"/>
            </a:pPr>
            <a:r>
              <a:rPr lang="en" sz="2300">
                <a:solidFill>
                  <a:schemeClr val="lt1"/>
                </a:solidFill>
                <a:latin typeface="Lato"/>
                <a:ea typeface="Lato"/>
                <a:cs typeface="Lato"/>
                <a:sym typeface="Lato"/>
              </a:rPr>
              <a:t>Closeness</a:t>
            </a:r>
            <a:endParaRPr sz="2300">
              <a:solidFill>
                <a:schemeClr val="lt1"/>
              </a:solidFill>
              <a:latin typeface="Lato"/>
              <a:ea typeface="Lato"/>
              <a:cs typeface="Lato"/>
              <a:sym typeface="Lato"/>
            </a:endParaRPr>
          </a:p>
          <a:p>
            <a:pPr marL="457200" lvl="0" indent="-374650" algn="l" rtl="0">
              <a:spcBef>
                <a:spcPts val="0"/>
              </a:spcBef>
              <a:spcAft>
                <a:spcPts val="0"/>
              </a:spcAft>
              <a:buClr>
                <a:schemeClr val="lt1"/>
              </a:buClr>
              <a:buSzPts val="2300"/>
              <a:buFont typeface="Lato"/>
              <a:buAutoNum type="arabicPeriod"/>
            </a:pPr>
            <a:r>
              <a:rPr lang="en" sz="2300">
                <a:solidFill>
                  <a:schemeClr val="lt1"/>
                </a:solidFill>
                <a:latin typeface="Lato"/>
                <a:ea typeface="Lato"/>
                <a:cs typeface="Lato"/>
                <a:sym typeface="Lato"/>
              </a:rPr>
              <a:t>Page Rank</a:t>
            </a:r>
            <a:endParaRPr sz="2300">
              <a:solidFill>
                <a:schemeClr val="lt1"/>
              </a:solidFill>
              <a:latin typeface="Lato"/>
              <a:ea typeface="Lato"/>
              <a:cs typeface="Lato"/>
              <a:sym typeface="Lato"/>
            </a:endParaRPr>
          </a:p>
          <a:p>
            <a:pPr marL="457200" lvl="0" indent="-374650" algn="l" rtl="0">
              <a:spcBef>
                <a:spcPts val="0"/>
              </a:spcBef>
              <a:spcAft>
                <a:spcPts val="0"/>
              </a:spcAft>
              <a:buClr>
                <a:schemeClr val="lt1"/>
              </a:buClr>
              <a:buSzPts val="2300"/>
              <a:buFont typeface="Lato"/>
              <a:buAutoNum type="arabicPeriod"/>
            </a:pPr>
            <a:r>
              <a:rPr lang="en" sz="2300">
                <a:solidFill>
                  <a:schemeClr val="lt1"/>
                </a:solidFill>
                <a:latin typeface="Lato"/>
                <a:ea typeface="Lato"/>
                <a:cs typeface="Lato"/>
                <a:sym typeface="Lato"/>
              </a:rPr>
              <a:t>EigenVector</a:t>
            </a:r>
            <a:endParaRPr sz="230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526800" y="1795350"/>
            <a:ext cx="4045200" cy="12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300"/>
              <a:t>Control</a:t>
            </a:r>
            <a:endParaRPr sz="5300"/>
          </a:p>
          <a:p>
            <a:pPr marL="0" lvl="0" indent="0" algn="l" rtl="0">
              <a:spcBef>
                <a:spcPts val="0"/>
              </a:spcBef>
              <a:spcAft>
                <a:spcPts val="0"/>
              </a:spcAft>
              <a:buNone/>
            </a:pPr>
            <a:r>
              <a:rPr lang="en" sz="5300"/>
              <a:t>Flow:</a:t>
            </a:r>
            <a:endParaRPr sz="4100" b="0">
              <a:solidFill>
                <a:schemeClr val="dk2"/>
              </a:solidFill>
            </a:endParaRPr>
          </a:p>
        </p:txBody>
      </p:sp>
      <p:pic>
        <p:nvPicPr>
          <p:cNvPr id="97" name="Google Shape;97;p16"/>
          <p:cNvPicPr preferRelativeResize="0"/>
          <p:nvPr/>
        </p:nvPicPr>
        <p:blipFill>
          <a:blip r:embed="rId3">
            <a:alphaModFix/>
          </a:blip>
          <a:stretch>
            <a:fillRect/>
          </a:stretch>
        </p:blipFill>
        <p:spPr>
          <a:xfrm>
            <a:off x="4738600" y="173125"/>
            <a:ext cx="4297426" cy="467172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50275" y="50050"/>
            <a:ext cx="5684150" cy="3013150"/>
          </a:xfrm>
          <a:prstGeom prst="rect">
            <a:avLst/>
          </a:prstGeom>
          <a:noFill/>
          <a:ln w="9525" cap="flat" cmpd="sng">
            <a:solidFill>
              <a:schemeClr val="dk2"/>
            </a:solidFill>
            <a:prstDash val="solid"/>
            <a:round/>
            <a:headEnd type="none" w="sm" len="sm"/>
            <a:tailEnd type="none" w="sm" len="sm"/>
          </a:ln>
        </p:spPr>
      </p:pic>
      <p:pic>
        <p:nvPicPr>
          <p:cNvPr id="103" name="Google Shape;103;p17"/>
          <p:cNvPicPr preferRelativeResize="0"/>
          <p:nvPr/>
        </p:nvPicPr>
        <p:blipFill>
          <a:blip r:embed="rId4">
            <a:alphaModFix/>
          </a:blip>
          <a:stretch>
            <a:fillRect/>
          </a:stretch>
        </p:blipFill>
        <p:spPr>
          <a:xfrm>
            <a:off x="3793900" y="2049575"/>
            <a:ext cx="5350098" cy="3013150"/>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40175" y="-108900"/>
            <a:ext cx="5385349" cy="2535449"/>
          </a:xfrm>
          <a:prstGeom prst="rect">
            <a:avLst/>
          </a:prstGeom>
          <a:noFill/>
          <a:ln w="19050" cap="flat" cmpd="sng">
            <a:solidFill>
              <a:schemeClr val="dk2"/>
            </a:solidFill>
            <a:prstDash val="solid"/>
            <a:round/>
            <a:headEnd type="none" w="sm" len="sm"/>
            <a:tailEnd type="none" w="sm" len="sm"/>
          </a:ln>
        </p:spPr>
      </p:pic>
      <p:pic>
        <p:nvPicPr>
          <p:cNvPr id="109" name="Google Shape;109;p18"/>
          <p:cNvPicPr preferRelativeResize="0"/>
          <p:nvPr/>
        </p:nvPicPr>
        <p:blipFill>
          <a:blip r:embed="rId4">
            <a:alphaModFix/>
          </a:blip>
          <a:stretch>
            <a:fillRect/>
          </a:stretch>
        </p:blipFill>
        <p:spPr>
          <a:xfrm>
            <a:off x="1267000" y="2571750"/>
            <a:ext cx="4619275" cy="2535449"/>
          </a:xfrm>
          <a:prstGeom prst="rect">
            <a:avLst/>
          </a:prstGeom>
          <a:noFill/>
          <a:ln w="19050" cap="flat" cmpd="sng">
            <a:solidFill>
              <a:schemeClr val="dk2"/>
            </a:solidFill>
            <a:prstDash val="solid"/>
            <a:round/>
            <a:headEnd type="none" w="sm" len="sm"/>
            <a:tailEnd type="none" w="sm" len="sm"/>
          </a:ln>
        </p:spPr>
      </p:pic>
      <p:pic>
        <p:nvPicPr>
          <p:cNvPr id="110" name="Google Shape;110;p18"/>
          <p:cNvPicPr preferRelativeResize="0"/>
          <p:nvPr/>
        </p:nvPicPr>
        <p:blipFill>
          <a:blip r:embed="rId5">
            <a:alphaModFix/>
          </a:blip>
          <a:stretch>
            <a:fillRect/>
          </a:stretch>
        </p:blipFill>
        <p:spPr>
          <a:xfrm>
            <a:off x="4071225" y="887350"/>
            <a:ext cx="5072774" cy="2594725"/>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6" name="Google Shape;116;p1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7" name="Google Shape;117;p19"/>
          <p:cNvSpPr txBox="1"/>
          <p:nvPr/>
        </p:nvSpPr>
        <p:spPr>
          <a:xfrm>
            <a:off x="3056600" y="675750"/>
            <a:ext cx="3432900" cy="64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Conclusion</a:t>
            </a:r>
            <a:endParaRPr sz="3000" b="1">
              <a:solidFill>
                <a:schemeClr val="lt2"/>
              </a:solidFill>
              <a:latin typeface="Raleway"/>
              <a:ea typeface="Raleway"/>
              <a:cs typeface="Raleway"/>
              <a:sym typeface="Raleway"/>
            </a:endParaRPr>
          </a:p>
        </p:txBody>
      </p:sp>
      <p:sp>
        <p:nvSpPr>
          <p:cNvPr id="118" name="Google Shape;118;p19"/>
          <p:cNvSpPr txBox="1">
            <a:spLocks noGrp="1"/>
          </p:cNvSpPr>
          <p:nvPr>
            <p:ph type="body" idx="4294967295"/>
          </p:nvPr>
        </p:nvSpPr>
        <p:spPr>
          <a:xfrm>
            <a:off x="461560" y="1442022"/>
            <a:ext cx="8284407" cy="3269829"/>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aleway"/>
              <a:buChar char="➔"/>
            </a:pPr>
            <a:r>
              <a:rPr lang="en" sz="1200" b="1" dirty="0">
                <a:latin typeface="Raleway"/>
                <a:ea typeface="Raleway"/>
                <a:cs typeface="Raleway"/>
                <a:sym typeface="Raleway"/>
              </a:rPr>
              <a:t>Our project on influence maximization using degree, betweenness, closeness, PageRank, load, and eigenvector centrality measures, as well as the linear threshold and independent cascade models, has explored different ways to identify influential nodes in a network and simulate the spread of influence through the network. The project has revealed that each centrality measure and diffusion model has its own strengths and limitations, and the choice of which measure and model to use depends on the specific characteristics of the network and the goals of the analysis. The project has also highlighted the importance of appropriate evaluation metrics to compare the performance of different centrality measures and diffusion models on the given network. For future scope, researchers can consider exploring other centrality measures and diffusion models to improve the accuracy of influence maximization. They can also focus on developing new evaluation metrics to better capture the effectiveness of different approaches in identifying influential nodes in a network. Additionally, researchers can explore real-world applications of influence maximization, such as identifying key individuals in social networks for marketing or public health </a:t>
            </a:r>
            <a:r>
              <a:rPr lang="en" sz="1200" b="1" dirty="0" smtClean="0">
                <a:latin typeface="Raleway"/>
                <a:ea typeface="Raleway"/>
                <a:cs typeface="Raleway"/>
                <a:sym typeface="Raleway"/>
              </a:rPr>
              <a:t>interventions</a:t>
            </a:r>
            <a:endParaRPr sz="1200" b="1">
              <a:latin typeface="Raleway"/>
              <a:ea typeface="Raleway"/>
              <a:cs typeface="Raleway"/>
              <a:sym typeface="Raleway"/>
            </a:endParaRPr>
          </a:p>
          <a:p>
            <a:pPr marL="457200" lvl="0" indent="-304800" algn="l" rtl="0">
              <a:spcBef>
                <a:spcPts val="1000"/>
              </a:spcBef>
              <a:spcAft>
                <a:spcPts val="1000"/>
              </a:spcAft>
              <a:buClr>
                <a:schemeClr val="dk1"/>
              </a:buClr>
              <a:buSzPts val="1200"/>
              <a:buFont typeface="Raleway"/>
              <a:buChar char="➔"/>
            </a:pPr>
            <a:endParaRPr sz="120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p:nvPr/>
        </p:nvSpPr>
        <p:spPr>
          <a:xfrm>
            <a:off x="692500" y="1555325"/>
            <a:ext cx="7229400" cy="155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900">
                <a:solidFill>
                  <a:schemeClr val="accent5"/>
                </a:solidFill>
                <a:latin typeface="Lato"/>
                <a:ea typeface="Lato"/>
                <a:cs typeface="Lato"/>
                <a:sym typeface="Lato"/>
              </a:rPr>
              <a:t>THANK YOU!</a:t>
            </a:r>
            <a:endParaRPr sz="8900">
              <a:solidFill>
                <a:schemeClr val="accent5"/>
              </a:solidFill>
              <a:latin typeface="Lato"/>
              <a:ea typeface="Lato"/>
              <a:cs typeface="Lato"/>
              <a:sym typeface="La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Words>
  <PresentationFormat>On-screen Show (16:9)</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Raleway</vt:lpstr>
      <vt:lpstr>Lato</vt:lpstr>
      <vt:lpstr>Roboto</vt:lpstr>
      <vt:lpstr>Swiss</vt:lpstr>
      <vt:lpstr>Influence Maximization</vt:lpstr>
      <vt:lpstr>INTRODUCTION</vt:lpstr>
      <vt:lpstr>            Concept Used    </vt:lpstr>
      <vt:lpstr>Control Flow:</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Maximization</dc:title>
  <cp:lastModifiedBy>DELL</cp:lastModifiedBy>
  <cp:revision>1</cp:revision>
  <dcterms:modified xsi:type="dcterms:W3CDTF">2023-05-08T03:58:06Z</dcterms:modified>
</cp:coreProperties>
</file>