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Montserrat Semi-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lacial Indifference Bold" panose="020B0604020202020204" charset="0"/>
      <p:regular r:id="rId17"/>
    </p:embeddedFont>
    <p:embeddedFont>
      <p:font typeface="Glacial Indifference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68415" y="5898495"/>
            <a:ext cx="9817949" cy="8496989"/>
          </a:xfrm>
          <a:custGeom>
            <a:avLst/>
            <a:gdLst/>
            <a:ahLst/>
            <a:cxnLst/>
            <a:rect l="l" t="t" r="r" b="b"/>
            <a:pathLst>
              <a:path w="9817949" h="8496989">
                <a:moveTo>
                  <a:pt x="0" y="0"/>
                </a:moveTo>
                <a:lnTo>
                  <a:pt x="9817949" y="0"/>
                </a:lnTo>
                <a:lnTo>
                  <a:pt x="9817949" y="8496989"/>
                </a:lnTo>
                <a:lnTo>
                  <a:pt x="0" y="8496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119532" y="-484511"/>
            <a:ext cx="9817949" cy="8496989"/>
          </a:xfrm>
          <a:custGeom>
            <a:avLst/>
            <a:gdLst/>
            <a:ahLst/>
            <a:cxnLst/>
            <a:rect l="l" t="t" r="r" b="b"/>
            <a:pathLst>
              <a:path w="9817949" h="8496989">
                <a:moveTo>
                  <a:pt x="0" y="0"/>
                </a:moveTo>
                <a:lnTo>
                  <a:pt x="9817949" y="0"/>
                </a:lnTo>
                <a:lnTo>
                  <a:pt x="9817949" y="8496989"/>
                </a:lnTo>
                <a:lnTo>
                  <a:pt x="0" y="8496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671357" y="3841095"/>
            <a:ext cx="4222276" cy="4114800"/>
          </a:xfrm>
          <a:custGeom>
            <a:avLst/>
            <a:gdLst/>
            <a:ahLst/>
            <a:cxnLst/>
            <a:rect l="l" t="t" r="r" b="b"/>
            <a:pathLst>
              <a:path w="4222276" h="4114800">
                <a:moveTo>
                  <a:pt x="0" y="0"/>
                </a:moveTo>
                <a:lnTo>
                  <a:pt x="4222276" y="0"/>
                </a:lnTo>
                <a:lnTo>
                  <a:pt x="42222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4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25939" y="1400790"/>
            <a:ext cx="14622572" cy="2440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0"/>
              </a:lnSpc>
              <a:spcBef>
                <a:spcPct val="0"/>
              </a:spcBef>
            </a:pPr>
            <a:r>
              <a:rPr lang="en-US" sz="6000" dirty="0" err="1">
                <a:solidFill>
                  <a:srgbClr val="44333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Βελτιστο</a:t>
            </a:r>
            <a:r>
              <a:rPr lang="en-US" sz="6000" dirty="0">
                <a:solidFill>
                  <a:srgbClr val="44333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ποίηση Χρονοπρογραμματισμού Παρατηρήσεων Δορυφόρου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25939" y="4095243"/>
            <a:ext cx="7718061" cy="359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11"/>
              </a:lnSpc>
              <a:spcBef>
                <a:spcPct val="0"/>
              </a:spcBef>
            </a:pPr>
            <a:r>
              <a:rPr lang="en-US" sz="2557" b="1">
                <a:solidFill>
                  <a:srgbClr val="44333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Γραμμική και Συνδυαστική Βελτιστοποίηση</a:t>
            </a:r>
          </a:p>
        </p:txBody>
      </p:sp>
      <p:sp>
        <p:nvSpPr>
          <p:cNvPr id="7" name="Freeform 7"/>
          <p:cNvSpPr/>
          <p:nvPr/>
        </p:nvSpPr>
        <p:spPr>
          <a:xfrm rot="-1492634">
            <a:off x="15184646" y="2132651"/>
            <a:ext cx="1727730" cy="2030452"/>
          </a:xfrm>
          <a:custGeom>
            <a:avLst/>
            <a:gdLst/>
            <a:ahLst/>
            <a:cxnLst/>
            <a:rect l="l" t="t" r="r" b="b"/>
            <a:pathLst>
              <a:path w="1727730" h="2030452">
                <a:moveTo>
                  <a:pt x="0" y="0"/>
                </a:moveTo>
                <a:lnTo>
                  <a:pt x="1727730" y="0"/>
                </a:lnTo>
                <a:lnTo>
                  <a:pt x="1727730" y="2030452"/>
                </a:lnTo>
                <a:lnTo>
                  <a:pt x="0" y="20304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6000"/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4586539">
            <a:off x="15400487" y="7306630"/>
            <a:ext cx="2266471" cy="2550178"/>
          </a:xfrm>
          <a:custGeom>
            <a:avLst/>
            <a:gdLst/>
            <a:ahLst/>
            <a:cxnLst/>
            <a:rect l="l" t="t" r="r" b="b"/>
            <a:pathLst>
              <a:path w="2266471" h="2550178">
                <a:moveTo>
                  <a:pt x="0" y="0"/>
                </a:moveTo>
                <a:lnTo>
                  <a:pt x="2266470" y="0"/>
                </a:lnTo>
                <a:lnTo>
                  <a:pt x="2266470" y="2550178"/>
                </a:lnTo>
                <a:lnTo>
                  <a:pt x="0" y="25501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6000"/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425939" y="8193099"/>
            <a:ext cx="4387268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0"/>
              </a:lnSpc>
            </a:pPr>
            <a:r>
              <a:rPr lang="en-US" sz="3000">
                <a:solidFill>
                  <a:srgbClr val="44333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Ζωγράφου Μαρία Νίκη</a:t>
            </a:r>
          </a:p>
          <a:p>
            <a:pPr algn="l">
              <a:lnSpc>
                <a:spcPts val="3180"/>
              </a:lnSpc>
              <a:spcBef>
                <a:spcPct val="0"/>
              </a:spcBef>
            </a:pPr>
            <a:r>
              <a:rPr lang="en-US" sz="3000">
                <a:solidFill>
                  <a:srgbClr val="44333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ΑΜ: 1096060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74869" y="253117"/>
            <a:ext cx="3418604" cy="3846531"/>
          </a:xfrm>
          <a:custGeom>
            <a:avLst/>
            <a:gdLst/>
            <a:ahLst/>
            <a:cxnLst/>
            <a:rect l="l" t="t" r="r" b="b"/>
            <a:pathLst>
              <a:path w="3418604" h="3846531">
                <a:moveTo>
                  <a:pt x="0" y="0"/>
                </a:moveTo>
                <a:lnTo>
                  <a:pt x="3418604" y="0"/>
                </a:lnTo>
                <a:lnTo>
                  <a:pt x="3418604" y="3846531"/>
                </a:lnTo>
                <a:lnTo>
                  <a:pt x="0" y="3846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649803" y="4295985"/>
            <a:ext cx="8988394" cy="1780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4"/>
              </a:lnSpc>
              <a:spcBef>
                <a:spcPct val="0"/>
              </a:spcBef>
            </a:pPr>
            <a:r>
              <a:rPr lang="en-US" sz="656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Ευχαριστώ για τον χρόνο σας!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43614" y="8095485"/>
            <a:ext cx="2461436" cy="2000476"/>
          </a:xfrm>
          <a:custGeom>
            <a:avLst/>
            <a:gdLst/>
            <a:ahLst/>
            <a:cxnLst/>
            <a:rect l="l" t="t" r="r" b="b"/>
            <a:pathLst>
              <a:path w="2461436" h="2000476">
                <a:moveTo>
                  <a:pt x="0" y="0"/>
                </a:moveTo>
                <a:lnTo>
                  <a:pt x="2461436" y="0"/>
                </a:lnTo>
                <a:lnTo>
                  <a:pt x="2461436" y="2000477"/>
                </a:lnTo>
                <a:lnTo>
                  <a:pt x="0" y="2000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015246" y="2522836"/>
            <a:ext cx="6542408" cy="5690094"/>
          </a:xfrm>
          <a:custGeom>
            <a:avLst/>
            <a:gdLst/>
            <a:ahLst/>
            <a:cxnLst/>
            <a:rect l="l" t="t" r="r" b="b"/>
            <a:pathLst>
              <a:path w="6542408" h="5690094">
                <a:moveTo>
                  <a:pt x="0" y="0"/>
                </a:moveTo>
                <a:lnTo>
                  <a:pt x="6542408" y="0"/>
                </a:lnTo>
                <a:lnTo>
                  <a:pt x="6542408" y="5690094"/>
                </a:lnTo>
                <a:lnTo>
                  <a:pt x="0" y="56900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128346" y="423394"/>
            <a:ext cx="4987454" cy="13208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77"/>
              </a:lnSpc>
              <a:spcBef>
                <a:spcPct val="0"/>
              </a:spcBef>
            </a:pPr>
            <a:r>
              <a:rPr lang="en-US" sz="9695" dirty="0" err="1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Στόχο</a:t>
            </a:r>
            <a:r>
              <a:rPr lang="el-GR" sz="9695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ς</a:t>
            </a:r>
            <a:endParaRPr lang="en-US" sz="9695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71203" y="2739591"/>
            <a:ext cx="8311796" cy="4958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5759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Η παρα</a:t>
            </a:r>
            <a:r>
              <a:rPr lang="en-US" sz="3000" dirty="0" err="1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τήρηση</a:t>
            </a:r>
            <a:r>
              <a:rPr lang="en-US" sz="3000" dirty="0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της</a:t>
            </a:r>
            <a:r>
              <a:rPr lang="en-US" sz="3000" dirty="0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Γης</a:t>
            </a:r>
            <a:r>
              <a:rPr lang="en-US" sz="3000" dirty="0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μέσω</a:t>
            </a:r>
            <a:r>
              <a:rPr lang="en-US" sz="3000" dirty="0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δορυφόρων</a:t>
            </a:r>
            <a:r>
              <a:rPr lang="en-US" sz="3000" dirty="0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 </a:t>
            </a:r>
          </a:p>
          <a:p>
            <a:pPr algn="just">
              <a:lnSpc>
                <a:spcPts val="5759"/>
              </a:lnSpc>
            </a:pPr>
            <a:endParaRPr lang="en-US" sz="3000" dirty="0">
              <a:solidFill>
                <a:srgbClr val="000000"/>
              </a:solidFill>
              <a:ea typeface="Glacial Indifference"/>
              <a:cs typeface="Glacial Indifference"/>
              <a:sym typeface="Glacial Indifference"/>
            </a:endParaRPr>
          </a:p>
          <a:p>
            <a:pPr marL="647700" lvl="1" indent="-323850" algn="just">
              <a:lnSpc>
                <a:spcPts val="318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Κάθε</a:t>
            </a:r>
            <a:r>
              <a:rPr lang="en-US" sz="3000" dirty="0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στόχος</a:t>
            </a:r>
            <a:r>
              <a:rPr lang="en-US" sz="3000" dirty="0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 απα</a:t>
            </a:r>
            <a:r>
              <a:rPr lang="en-US" sz="3000" dirty="0" err="1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ιτεί</a:t>
            </a:r>
            <a:r>
              <a:rPr lang="en-US" sz="3000" dirty="0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δι</a:t>
            </a:r>
            <a:r>
              <a:rPr lang="en-US" sz="3000" dirty="0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αφορετικό χρόνο παρατήρησης (Απαιτήσεις αισθητήρα, Επιθυμητή ανάλυση, Περιοχή)</a:t>
            </a:r>
          </a:p>
          <a:p>
            <a:pPr algn="just">
              <a:lnSpc>
                <a:spcPts val="3180"/>
              </a:lnSpc>
            </a:pPr>
            <a:endParaRPr lang="en-US" sz="3000" dirty="0">
              <a:solidFill>
                <a:srgbClr val="000000"/>
              </a:solidFill>
              <a:ea typeface="Glacial Indifference"/>
              <a:cs typeface="Glacial Indifference"/>
              <a:sym typeface="Glacial Indifference"/>
            </a:endParaRPr>
          </a:p>
          <a:p>
            <a:pPr marL="647700" lvl="1" indent="-323850" algn="just">
              <a:lnSpc>
                <a:spcPts val="486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Περιορισμοί</a:t>
            </a:r>
            <a:r>
              <a:rPr lang="en-US" sz="3000" dirty="0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δορυφόρων</a:t>
            </a:r>
            <a:endParaRPr lang="en-US" sz="3000" dirty="0">
              <a:solidFill>
                <a:srgbClr val="000000"/>
              </a:solidFill>
              <a:ea typeface="Glacial Indifference"/>
              <a:cs typeface="Glacial Indifference"/>
              <a:sym typeface="Glacial Indifference"/>
            </a:endParaRPr>
          </a:p>
          <a:p>
            <a:pPr marL="1295400" lvl="2" indent="-431800" algn="just">
              <a:lnSpc>
                <a:spcPts val="4860"/>
              </a:lnSpc>
              <a:buFont typeface="Arial"/>
              <a:buChar char="⚬"/>
            </a:pPr>
            <a:r>
              <a:rPr lang="en-US" sz="3000" dirty="0" err="1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φυσικοί</a:t>
            </a:r>
            <a:r>
              <a:rPr lang="en-US" sz="3000" dirty="0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 (</a:t>
            </a:r>
            <a:r>
              <a:rPr lang="en-US" sz="3000" dirty="0" err="1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χρόνος</a:t>
            </a:r>
            <a:r>
              <a:rPr lang="en-US" sz="3000" dirty="0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ορ</a:t>
            </a:r>
            <a:r>
              <a:rPr lang="en-US" sz="3000" dirty="0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ατότητας/τροχιά)</a:t>
            </a:r>
          </a:p>
          <a:p>
            <a:pPr marL="1295400" lvl="2" indent="-431800" algn="just">
              <a:lnSpc>
                <a:spcPts val="4860"/>
              </a:lnSpc>
              <a:buFont typeface="Arial"/>
              <a:buChar char="⚬"/>
            </a:pPr>
            <a:r>
              <a:rPr lang="en-US" sz="3000" dirty="0" err="1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τεχνικοί</a:t>
            </a:r>
            <a:r>
              <a:rPr lang="en-US" sz="3000" dirty="0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 (</a:t>
            </a:r>
            <a:r>
              <a:rPr lang="en-US" sz="3000" dirty="0" err="1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μνήμη</a:t>
            </a:r>
            <a:r>
              <a:rPr lang="en-US" sz="3000" dirty="0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, </a:t>
            </a:r>
            <a:r>
              <a:rPr lang="en-US" sz="3000" dirty="0" err="1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ισχύς</a:t>
            </a:r>
            <a:r>
              <a:rPr lang="en-US" sz="3000" dirty="0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43614" y="8095485"/>
            <a:ext cx="2461436" cy="2000476"/>
          </a:xfrm>
          <a:custGeom>
            <a:avLst/>
            <a:gdLst/>
            <a:ahLst/>
            <a:cxnLst/>
            <a:rect l="l" t="t" r="r" b="b"/>
            <a:pathLst>
              <a:path w="2461436" h="2000476">
                <a:moveTo>
                  <a:pt x="0" y="0"/>
                </a:moveTo>
                <a:lnTo>
                  <a:pt x="2461436" y="0"/>
                </a:lnTo>
                <a:lnTo>
                  <a:pt x="2461436" y="2000477"/>
                </a:lnTo>
                <a:lnTo>
                  <a:pt x="0" y="2000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147807" y="2710056"/>
            <a:ext cx="3450401" cy="1578375"/>
          </a:xfrm>
          <a:custGeom>
            <a:avLst/>
            <a:gdLst/>
            <a:ahLst/>
            <a:cxnLst/>
            <a:rect l="l" t="t" r="r" b="b"/>
            <a:pathLst>
              <a:path w="3450401" h="1578375">
                <a:moveTo>
                  <a:pt x="0" y="0"/>
                </a:moveTo>
                <a:lnTo>
                  <a:pt x="3450401" y="0"/>
                </a:lnTo>
                <a:lnTo>
                  <a:pt x="3450401" y="1578374"/>
                </a:lnTo>
                <a:lnTo>
                  <a:pt x="0" y="15783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702684" y="2506810"/>
            <a:ext cx="10882632" cy="1984867"/>
          </a:xfrm>
          <a:custGeom>
            <a:avLst/>
            <a:gdLst/>
            <a:ahLst/>
            <a:cxnLst/>
            <a:rect l="l" t="t" r="r" b="b"/>
            <a:pathLst>
              <a:path w="10882632" h="1984867">
                <a:moveTo>
                  <a:pt x="0" y="0"/>
                </a:moveTo>
                <a:lnTo>
                  <a:pt x="10882632" y="0"/>
                </a:lnTo>
                <a:lnTo>
                  <a:pt x="10882632" y="1984866"/>
                </a:lnTo>
                <a:lnTo>
                  <a:pt x="0" y="19848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5218" b="-26087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5" name="TextBox 5"/>
          <p:cNvSpPr txBox="1"/>
          <p:nvPr/>
        </p:nvSpPr>
        <p:spPr>
          <a:xfrm>
            <a:off x="4267200" y="389244"/>
            <a:ext cx="10120919" cy="13439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77"/>
              </a:lnSpc>
              <a:spcBef>
                <a:spcPct val="0"/>
              </a:spcBef>
            </a:pPr>
            <a:r>
              <a:rPr lang="en-US" sz="9695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Μοντελο</a:t>
            </a:r>
            <a:r>
              <a:rPr lang="en-US" sz="9695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ποίηση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09054" y="1643531"/>
            <a:ext cx="4669892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60"/>
              </a:lnSpc>
            </a:pPr>
            <a:r>
              <a:rPr lang="en-US" sz="3000" dirty="0" err="1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Αντικειμενική</a:t>
            </a:r>
            <a:r>
              <a:rPr lang="en-US" sz="3000" dirty="0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ea typeface="Glacial Indifference"/>
                <a:cs typeface="Glacial Indifference"/>
                <a:sym typeface="Glacial Indifference"/>
              </a:rPr>
              <a:t>Συνάρτηση</a:t>
            </a:r>
            <a:endParaRPr lang="en-US" sz="3000" dirty="0">
              <a:solidFill>
                <a:srgbClr val="000000"/>
              </a:solidFill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4729983"/>
            <a:ext cx="11711583" cy="4227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56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pi​: προτεραιότητα στόχου</a:t>
            </a:r>
          </a:p>
          <a:p>
            <a:pPr marL="647700" lvl="1" indent="-323850" algn="just">
              <a:lnSpc>
                <a:spcPts val="56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ei​: γωνία ανύψωσης</a:t>
            </a:r>
          </a:p>
          <a:p>
            <a:pPr marL="647700" lvl="1" indent="-323850" algn="just">
              <a:lnSpc>
                <a:spcPts val="56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vi​: όγκος δεδομένων</a:t>
            </a:r>
          </a:p>
          <a:p>
            <a:pPr marL="647700" lvl="1" indent="-323850" algn="just">
              <a:lnSpc>
                <a:spcPts val="56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ci​: βαθμός σύγκρουσης</a:t>
            </a:r>
          </a:p>
          <a:p>
            <a:pPr marL="647700" lvl="1" indent="-323850" algn="just">
              <a:lnSpc>
                <a:spcPts val="56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xi∈{0,1}: δυαδική απόφαση για την επιλογή της παρατήρησης</a:t>
            </a:r>
          </a:p>
          <a:p>
            <a:pPr algn="just">
              <a:lnSpc>
                <a:spcPts val="5640"/>
              </a:lnSpc>
            </a:pPr>
            <a:endParaRPr lang="en-US" sz="300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43614" y="8095485"/>
            <a:ext cx="2461436" cy="2000476"/>
          </a:xfrm>
          <a:custGeom>
            <a:avLst/>
            <a:gdLst/>
            <a:ahLst/>
            <a:cxnLst/>
            <a:rect l="l" t="t" r="r" b="b"/>
            <a:pathLst>
              <a:path w="2461436" h="2000476">
                <a:moveTo>
                  <a:pt x="0" y="0"/>
                </a:moveTo>
                <a:lnTo>
                  <a:pt x="2461436" y="0"/>
                </a:lnTo>
                <a:lnTo>
                  <a:pt x="2461436" y="2000477"/>
                </a:lnTo>
                <a:lnTo>
                  <a:pt x="0" y="2000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464397" y="423394"/>
            <a:ext cx="9937403" cy="13439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77"/>
              </a:lnSpc>
              <a:spcBef>
                <a:spcPct val="0"/>
              </a:spcBef>
            </a:pPr>
            <a:r>
              <a:rPr lang="en-US" sz="9695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Μοντελο</a:t>
            </a:r>
            <a:r>
              <a:rPr lang="en-US" sz="9695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ποίηση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76526" y="1643531"/>
            <a:ext cx="3148673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860"/>
              </a:lnSpc>
            </a:pPr>
            <a:r>
              <a:rPr lang="en-US" sz="3000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Περιορισμοί</a:t>
            </a:r>
            <a:endParaRPr lang="en-US" sz="3000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028700" y="3004271"/>
            <a:ext cx="11307443" cy="803824"/>
            <a:chOff x="0" y="0"/>
            <a:chExt cx="15076590" cy="1071766"/>
          </a:xfrm>
        </p:grpSpPr>
        <p:sp>
          <p:nvSpPr>
            <p:cNvPr id="6" name="Freeform 6"/>
            <p:cNvSpPr/>
            <p:nvPr/>
          </p:nvSpPr>
          <p:spPr>
            <a:xfrm>
              <a:off x="5412377" y="0"/>
              <a:ext cx="4727563" cy="1071766"/>
            </a:xfrm>
            <a:custGeom>
              <a:avLst/>
              <a:gdLst/>
              <a:ahLst/>
              <a:cxnLst/>
              <a:rect l="l" t="t" r="r" b="b"/>
              <a:pathLst>
                <a:path w="4727563" h="1071766">
                  <a:moveTo>
                    <a:pt x="0" y="0"/>
                  </a:moveTo>
                  <a:lnTo>
                    <a:pt x="4727564" y="0"/>
                  </a:lnTo>
                  <a:lnTo>
                    <a:pt x="4727564" y="1071766"/>
                  </a:lnTo>
                  <a:lnTo>
                    <a:pt x="0" y="10717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b="-11286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0425487" y="0"/>
              <a:ext cx="4651104" cy="1071766"/>
            </a:xfrm>
            <a:custGeom>
              <a:avLst/>
              <a:gdLst/>
              <a:ahLst/>
              <a:cxnLst/>
              <a:rect l="l" t="t" r="r" b="b"/>
              <a:pathLst>
                <a:path w="4651104" h="1071766">
                  <a:moveTo>
                    <a:pt x="0" y="0"/>
                  </a:moveTo>
                  <a:lnTo>
                    <a:pt x="4651103" y="0"/>
                  </a:lnTo>
                  <a:lnTo>
                    <a:pt x="4651103" y="1071766"/>
                  </a:lnTo>
                  <a:lnTo>
                    <a:pt x="0" y="10717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r="-5614"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0" y="271723"/>
              <a:ext cx="5126831" cy="566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8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Σύγκρουση χρόνου: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4208145"/>
            <a:ext cx="9509820" cy="1417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8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Όχι</a:t>
            </a: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τα</a:t>
            </a:r>
            <a:r>
              <a:rPr lang="en-US" sz="3000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υτόχρονες</a:t>
            </a: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παρα</a:t>
            </a:r>
            <a:r>
              <a:rPr lang="en-US" sz="3000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τηρήσεις</a:t>
            </a: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στον</a:t>
            </a: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ίδιο</a:t>
            </a: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δορυφόρο</a:t>
            </a:r>
            <a:endParaRPr lang="en-US" sz="3000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5040"/>
              </a:lnSpc>
            </a:pP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και </a:t>
            </a:r>
            <a:r>
              <a:rPr lang="en-US" sz="3000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χρειάζετ</a:t>
            </a: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αι επαρκές χρονικό κενό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6034205"/>
            <a:ext cx="8357775" cy="1522668"/>
            <a:chOff x="0" y="0"/>
            <a:chExt cx="11143700" cy="2030223"/>
          </a:xfrm>
        </p:grpSpPr>
        <p:sp>
          <p:nvSpPr>
            <p:cNvPr id="11" name="Freeform 11"/>
            <p:cNvSpPr/>
            <p:nvPr/>
          </p:nvSpPr>
          <p:spPr>
            <a:xfrm>
              <a:off x="6794500" y="0"/>
              <a:ext cx="4349200" cy="2030223"/>
            </a:xfrm>
            <a:custGeom>
              <a:avLst/>
              <a:gdLst/>
              <a:ahLst/>
              <a:cxnLst/>
              <a:rect l="l" t="t" r="r" b="b"/>
              <a:pathLst>
                <a:path w="4349200" h="2030223">
                  <a:moveTo>
                    <a:pt x="0" y="0"/>
                  </a:moveTo>
                  <a:lnTo>
                    <a:pt x="4349200" y="0"/>
                  </a:lnTo>
                  <a:lnTo>
                    <a:pt x="4349200" y="2030223"/>
                  </a:lnTo>
                  <a:lnTo>
                    <a:pt x="0" y="20302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4701" r="-9355" b="-8589"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0" y="750952"/>
              <a:ext cx="6036072" cy="566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8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Χωρητικότητα μνήμης: 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7956923"/>
            <a:ext cx="7055793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Άθροισμ</a:t>
            </a: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α δεδομένων &lt;= χώρος μνήμης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43614" y="8095485"/>
            <a:ext cx="2461436" cy="2000476"/>
          </a:xfrm>
          <a:custGeom>
            <a:avLst/>
            <a:gdLst/>
            <a:ahLst/>
            <a:cxnLst/>
            <a:rect l="l" t="t" r="r" b="b"/>
            <a:pathLst>
              <a:path w="2461436" h="2000476">
                <a:moveTo>
                  <a:pt x="0" y="0"/>
                </a:moveTo>
                <a:lnTo>
                  <a:pt x="2461436" y="0"/>
                </a:lnTo>
                <a:lnTo>
                  <a:pt x="2461436" y="2000477"/>
                </a:lnTo>
                <a:lnTo>
                  <a:pt x="0" y="2000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325440" y="434923"/>
            <a:ext cx="9785003" cy="13439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77"/>
              </a:lnSpc>
              <a:spcBef>
                <a:spcPct val="0"/>
              </a:spcBef>
            </a:pPr>
            <a:r>
              <a:rPr lang="en-US" sz="9695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Μοντελο</a:t>
            </a:r>
            <a:r>
              <a:rPr lang="en-US" sz="9695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ποίηση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76526" y="1643531"/>
            <a:ext cx="2920073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860"/>
              </a:lnSpc>
            </a:pPr>
            <a:r>
              <a:rPr lang="en-US" sz="3000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Περιορισμοί</a:t>
            </a:r>
            <a:endParaRPr lang="en-US" sz="3000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028700" y="5800725"/>
            <a:ext cx="9245441" cy="1295641"/>
            <a:chOff x="0" y="0"/>
            <a:chExt cx="12327255" cy="1727522"/>
          </a:xfrm>
        </p:grpSpPr>
        <p:sp>
          <p:nvSpPr>
            <p:cNvPr id="6" name="Freeform 6"/>
            <p:cNvSpPr/>
            <p:nvPr/>
          </p:nvSpPr>
          <p:spPr>
            <a:xfrm>
              <a:off x="9510725" y="0"/>
              <a:ext cx="2816530" cy="1727522"/>
            </a:xfrm>
            <a:custGeom>
              <a:avLst/>
              <a:gdLst/>
              <a:ahLst/>
              <a:cxnLst/>
              <a:rect l="l" t="t" r="r" b="b"/>
              <a:pathLst>
                <a:path w="2816530" h="1727522">
                  <a:moveTo>
                    <a:pt x="0" y="0"/>
                  </a:moveTo>
                  <a:lnTo>
                    <a:pt x="2816530" y="0"/>
                  </a:lnTo>
                  <a:lnTo>
                    <a:pt x="2816530" y="1727522"/>
                  </a:lnTo>
                  <a:lnTo>
                    <a:pt x="0" y="17275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b="-6660"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0" y="804074"/>
              <a:ext cx="7872611" cy="566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8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Περιορισμοί Κάλυψης Στόχων: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3217588"/>
            <a:ext cx="6879431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Κατανάλωση ισχύος ανά παράθυρο:</a:t>
            </a:r>
          </a:p>
        </p:txBody>
      </p:sp>
      <p:sp>
        <p:nvSpPr>
          <p:cNvPr id="9" name="Freeform 9"/>
          <p:cNvSpPr/>
          <p:nvPr/>
        </p:nvSpPr>
        <p:spPr>
          <a:xfrm>
            <a:off x="8546201" y="2834497"/>
            <a:ext cx="3468381" cy="1230560"/>
          </a:xfrm>
          <a:custGeom>
            <a:avLst/>
            <a:gdLst/>
            <a:ahLst/>
            <a:cxnLst/>
            <a:rect l="l" t="t" r="r" b="b"/>
            <a:pathLst>
              <a:path w="3468381" h="1230560">
                <a:moveTo>
                  <a:pt x="0" y="0"/>
                </a:moveTo>
                <a:lnTo>
                  <a:pt x="3468381" y="0"/>
                </a:lnTo>
                <a:lnTo>
                  <a:pt x="3468381" y="1230561"/>
                </a:lnTo>
                <a:lnTo>
                  <a:pt x="0" y="12305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7085" b="-33036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4328160"/>
            <a:ext cx="7437239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Ανά χρονικό παράθυρο, 4 ωρών, </a:t>
            </a:r>
          </a:p>
          <a:p>
            <a:pPr algn="l">
              <a:lnSpc>
                <a:spcPts val="318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Κατανάλωση από σύνολο παρατηρήσεων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461603"/>
            <a:ext cx="6515100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8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το π</a:t>
            </a:r>
            <a:r>
              <a:rPr lang="en-US" sz="3000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ολύ</a:t>
            </a: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μί</a:t>
            </a: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α παρατήρηση ανά στόχο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9521" y="2043519"/>
            <a:ext cx="13501674" cy="4959218"/>
          </a:xfrm>
          <a:custGeom>
            <a:avLst/>
            <a:gdLst/>
            <a:ahLst/>
            <a:cxnLst/>
            <a:rect l="l" t="t" r="r" b="b"/>
            <a:pathLst>
              <a:path w="13501674" h="4959218">
                <a:moveTo>
                  <a:pt x="0" y="0"/>
                </a:moveTo>
                <a:lnTo>
                  <a:pt x="13501674" y="0"/>
                </a:lnTo>
                <a:lnTo>
                  <a:pt x="13501674" y="4959218"/>
                </a:lnTo>
                <a:lnTo>
                  <a:pt x="0" y="49592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446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816179" y="423394"/>
            <a:ext cx="5223421" cy="13439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77"/>
              </a:lnSpc>
              <a:spcBef>
                <a:spcPct val="0"/>
              </a:spcBef>
            </a:pPr>
            <a:r>
              <a:rPr lang="en-US" sz="9695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Σενάρι</a:t>
            </a:r>
            <a:r>
              <a:rPr lang="en-US" sz="9695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α</a:t>
            </a:r>
          </a:p>
        </p:txBody>
      </p:sp>
      <p:sp>
        <p:nvSpPr>
          <p:cNvPr id="4" name="Freeform 4"/>
          <p:cNvSpPr/>
          <p:nvPr/>
        </p:nvSpPr>
        <p:spPr>
          <a:xfrm>
            <a:off x="15643614" y="8095485"/>
            <a:ext cx="2461436" cy="2000476"/>
          </a:xfrm>
          <a:custGeom>
            <a:avLst/>
            <a:gdLst/>
            <a:ahLst/>
            <a:cxnLst/>
            <a:rect l="l" t="t" r="r" b="b"/>
            <a:pathLst>
              <a:path w="2461436" h="2000476">
                <a:moveTo>
                  <a:pt x="0" y="0"/>
                </a:moveTo>
                <a:lnTo>
                  <a:pt x="2461436" y="0"/>
                </a:lnTo>
                <a:lnTo>
                  <a:pt x="2461436" y="2000477"/>
                </a:lnTo>
                <a:lnTo>
                  <a:pt x="0" y="2000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000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4863" y="522554"/>
            <a:ext cx="9002811" cy="4123348"/>
          </a:xfrm>
          <a:custGeom>
            <a:avLst/>
            <a:gdLst/>
            <a:ahLst/>
            <a:cxnLst/>
            <a:rect l="l" t="t" r="r" b="b"/>
            <a:pathLst>
              <a:path w="9002811" h="4123348">
                <a:moveTo>
                  <a:pt x="0" y="0"/>
                </a:moveTo>
                <a:lnTo>
                  <a:pt x="9002811" y="0"/>
                </a:lnTo>
                <a:lnTo>
                  <a:pt x="9002811" y="4123348"/>
                </a:lnTo>
                <a:lnTo>
                  <a:pt x="0" y="4123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0329" r="-4285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960751" y="4871318"/>
            <a:ext cx="6080839" cy="4767899"/>
          </a:xfrm>
          <a:custGeom>
            <a:avLst/>
            <a:gdLst/>
            <a:ahLst/>
            <a:cxnLst/>
            <a:rect l="l" t="t" r="r" b="b"/>
            <a:pathLst>
              <a:path w="6080839" h="4767899">
                <a:moveTo>
                  <a:pt x="0" y="0"/>
                </a:moveTo>
                <a:lnTo>
                  <a:pt x="6080839" y="0"/>
                </a:lnTo>
                <a:lnTo>
                  <a:pt x="6080839" y="4767899"/>
                </a:lnTo>
                <a:lnTo>
                  <a:pt x="0" y="47678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7094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535017" y="522554"/>
            <a:ext cx="5108597" cy="9116664"/>
          </a:xfrm>
          <a:custGeom>
            <a:avLst/>
            <a:gdLst/>
            <a:ahLst/>
            <a:cxnLst/>
            <a:rect l="l" t="t" r="r" b="b"/>
            <a:pathLst>
              <a:path w="5108597" h="9116664">
                <a:moveTo>
                  <a:pt x="0" y="0"/>
                </a:moveTo>
                <a:lnTo>
                  <a:pt x="5108597" y="0"/>
                </a:lnTo>
                <a:lnTo>
                  <a:pt x="5108597" y="9116663"/>
                </a:lnTo>
                <a:lnTo>
                  <a:pt x="0" y="91166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1354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643614" y="8095485"/>
            <a:ext cx="2461436" cy="2000476"/>
          </a:xfrm>
          <a:custGeom>
            <a:avLst/>
            <a:gdLst/>
            <a:ahLst/>
            <a:cxnLst/>
            <a:rect l="l" t="t" r="r" b="b"/>
            <a:pathLst>
              <a:path w="2461436" h="2000476">
                <a:moveTo>
                  <a:pt x="0" y="0"/>
                </a:moveTo>
                <a:lnTo>
                  <a:pt x="2461436" y="0"/>
                </a:lnTo>
                <a:lnTo>
                  <a:pt x="2461436" y="2000477"/>
                </a:lnTo>
                <a:lnTo>
                  <a:pt x="0" y="20004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9000"/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511986"/>
            <a:ext cx="16230600" cy="6947418"/>
          </a:xfrm>
          <a:custGeom>
            <a:avLst/>
            <a:gdLst/>
            <a:ahLst/>
            <a:cxnLst/>
            <a:rect l="l" t="t" r="r" b="b"/>
            <a:pathLst>
              <a:path w="16230600" h="6947418">
                <a:moveTo>
                  <a:pt x="0" y="0"/>
                </a:moveTo>
                <a:lnTo>
                  <a:pt x="16230600" y="0"/>
                </a:lnTo>
                <a:lnTo>
                  <a:pt x="16230600" y="6947418"/>
                </a:lnTo>
                <a:lnTo>
                  <a:pt x="0" y="6947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63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643614" y="8095485"/>
            <a:ext cx="2461436" cy="2000476"/>
          </a:xfrm>
          <a:custGeom>
            <a:avLst/>
            <a:gdLst/>
            <a:ahLst/>
            <a:cxnLst/>
            <a:rect l="l" t="t" r="r" b="b"/>
            <a:pathLst>
              <a:path w="2461436" h="2000476">
                <a:moveTo>
                  <a:pt x="0" y="0"/>
                </a:moveTo>
                <a:lnTo>
                  <a:pt x="2461436" y="0"/>
                </a:lnTo>
                <a:lnTo>
                  <a:pt x="2461436" y="2000477"/>
                </a:lnTo>
                <a:lnTo>
                  <a:pt x="0" y="2000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000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43614" y="8095485"/>
            <a:ext cx="2461436" cy="2000476"/>
          </a:xfrm>
          <a:custGeom>
            <a:avLst/>
            <a:gdLst/>
            <a:ahLst/>
            <a:cxnLst/>
            <a:rect l="l" t="t" r="r" b="b"/>
            <a:pathLst>
              <a:path w="2461436" h="2000476">
                <a:moveTo>
                  <a:pt x="0" y="0"/>
                </a:moveTo>
                <a:lnTo>
                  <a:pt x="2461436" y="0"/>
                </a:lnTo>
                <a:lnTo>
                  <a:pt x="2461436" y="2000477"/>
                </a:lnTo>
                <a:lnTo>
                  <a:pt x="0" y="2000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93371" y="2507504"/>
            <a:ext cx="11301259" cy="4167339"/>
          </a:xfrm>
          <a:custGeom>
            <a:avLst/>
            <a:gdLst/>
            <a:ahLst/>
            <a:cxnLst/>
            <a:rect l="l" t="t" r="r" b="b"/>
            <a:pathLst>
              <a:path w="11301259" h="4167339">
                <a:moveTo>
                  <a:pt x="0" y="0"/>
                </a:moveTo>
                <a:lnTo>
                  <a:pt x="11301258" y="0"/>
                </a:lnTo>
                <a:lnTo>
                  <a:pt x="11301258" y="4167339"/>
                </a:lnTo>
                <a:lnTo>
                  <a:pt x="0" y="41673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286000" y="505217"/>
            <a:ext cx="14162410" cy="13439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77"/>
              </a:lnSpc>
              <a:spcBef>
                <a:spcPct val="0"/>
              </a:spcBef>
            </a:pPr>
            <a:r>
              <a:rPr lang="en-US" sz="9695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Ανάλυση</a:t>
            </a:r>
            <a:r>
              <a:rPr lang="en-US" sz="9695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9695" dirty="0" err="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Ευ</a:t>
            </a:r>
            <a:r>
              <a:rPr lang="en-US" sz="9695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αισθησίας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208448" y="1643531"/>
            <a:ext cx="3871105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60"/>
              </a:lnSpc>
            </a:pPr>
            <a:r>
              <a:rPr lang="en-US" sz="3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conflict degree penalty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60256" y="7283291"/>
            <a:ext cx="8967487" cy="1215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μεγαλύτερο αριθμό επιλεγμένων παρατηρήσεων vs</a:t>
            </a:r>
          </a:p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ισορροπημένα προγράμματα παρατήρηση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158</Words>
  <Application>Microsoft Office PowerPoint</Application>
  <PresentationFormat>Custom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Montserrat Semi-Bold</vt:lpstr>
      <vt:lpstr>Arial</vt:lpstr>
      <vt:lpstr>Calibri</vt:lpstr>
      <vt:lpstr>Glacial Indifference Bold</vt:lpstr>
      <vt:lpstr>Glacial Indifference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GSBpresentation</dc:title>
  <cp:lastModifiedBy>USER</cp:lastModifiedBy>
  <cp:revision>2</cp:revision>
  <dcterms:created xsi:type="dcterms:W3CDTF">2006-08-16T00:00:00Z</dcterms:created>
  <dcterms:modified xsi:type="dcterms:W3CDTF">2025-06-21T18:57:10Z</dcterms:modified>
  <dc:identifier>DAGq4lfpADc</dc:identifier>
</cp:coreProperties>
</file>