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73" r:id="rId3"/>
    <p:sldId id="258" r:id="rId4"/>
    <p:sldId id="257" r:id="rId5"/>
    <p:sldId id="271" r:id="rId6"/>
    <p:sldId id="260" r:id="rId7"/>
    <p:sldId id="261" r:id="rId8"/>
    <p:sldId id="262" r:id="rId9"/>
    <p:sldId id="263" r:id="rId10"/>
    <p:sldId id="264" r:id="rId11"/>
    <p:sldId id="265" r:id="rId12"/>
    <p:sldId id="266" r:id="rId13"/>
    <p:sldId id="267" r:id="rId14"/>
    <p:sldId id="272"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6" d="100"/>
          <a:sy n="86" d="100"/>
        </p:scale>
        <p:origin x="562" y="53"/>
      </p:cViewPr>
      <p:guideLst/>
    </p:cSldViewPr>
  </p:slideViewPr>
  <p:outlineViewPr>
    <p:cViewPr>
      <p:scale>
        <a:sx n="33" d="100"/>
        <a:sy n="33" d="100"/>
      </p:scale>
      <p:origin x="0" y="-2755"/>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8CAAB-036A-44C7-838B-79E46C24AC77}"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367390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8CAAB-036A-44C7-838B-79E46C24AC77}"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320133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8CAAB-036A-44C7-838B-79E46C24AC77}"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1CD3BF-5FE1-4BFD-A8A5-2E06CC07A46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873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C8CAAB-036A-44C7-838B-79E46C24AC77}"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98558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C8CAAB-036A-44C7-838B-79E46C24AC77}"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1CD3BF-5FE1-4BFD-A8A5-2E06CC07A46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860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FC8CAAB-036A-44C7-838B-79E46C24AC77}"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260787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8CAAB-036A-44C7-838B-79E46C24AC77}"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85363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8CAAB-036A-44C7-838B-79E46C24AC77}"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10491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8CAAB-036A-44C7-838B-79E46C24AC77}"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201322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8CAAB-036A-44C7-838B-79E46C24AC77}"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236580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8CAAB-036A-44C7-838B-79E46C24AC77}"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370401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8CAAB-036A-44C7-838B-79E46C24AC77}" type="datetimeFigureOut">
              <a:rPr lang="en-IN" smtClean="0"/>
              <a:t>12-01-2024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66058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C8CAAB-036A-44C7-838B-79E46C24AC77}" type="datetimeFigureOut">
              <a:rPr lang="en-IN" smtClean="0"/>
              <a:t>12-01-2024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297277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8CAAB-036A-44C7-838B-79E46C24AC77}" type="datetimeFigureOut">
              <a:rPr lang="en-IN" smtClean="0"/>
              <a:t>12-01-2024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348709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8CAAB-036A-44C7-838B-79E46C24AC77}"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239079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8CAAB-036A-44C7-838B-79E46C24AC77}"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1CD3BF-5FE1-4BFD-A8A5-2E06CC07A46C}" type="slidenum">
              <a:rPr lang="en-IN" smtClean="0"/>
              <a:t>‹#›</a:t>
            </a:fld>
            <a:endParaRPr lang="en-IN"/>
          </a:p>
        </p:txBody>
      </p:sp>
    </p:spTree>
    <p:extLst>
      <p:ext uri="{BB962C8B-B14F-4D97-AF65-F5344CB8AC3E}">
        <p14:creationId xmlns:p14="http://schemas.microsoft.com/office/powerpoint/2010/main" val="264674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79000"/>
            <a:duotone>
              <a:schemeClr val="accent6">
                <a:shade val="45000"/>
                <a:satMod val="135000"/>
              </a:schemeClr>
              <a:prstClr val="white"/>
            </a:duotone>
            <a:extLst>
              <a:ext uri="{BEBA8EAE-BF5A-486C-A8C5-ECC9F3942E4B}">
                <a14:imgProps xmlns:a14="http://schemas.microsoft.com/office/drawing/2010/main">
                  <a14:imgLayer r:embed="rId19">
                    <a14:imgEffect>
                      <a14:colorTemperature colorTemp="5101"/>
                    </a14:imgEffect>
                    <a14:imgEffect>
                      <a14:saturation sat="0"/>
                    </a14:imgEffect>
                    <a14:imgEffect>
                      <a14:brightnessContrast bright="40000"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C8CAAB-036A-44C7-838B-79E46C24AC77}" type="datetimeFigureOut">
              <a:rPr lang="en-IN" smtClean="0"/>
              <a:t>12-01-2024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81CD3BF-5FE1-4BFD-A8A5-2E06CC07A46C}" type="slidenum">
              <a:rPr lang="en-IN" smtClean="0"/>
              <a:t>‹#›</a:t>
            </a:fld>
            <a:endParaRPr lang="en-IN"/>
          </a:p>
        </p:txBody>
      </p:sp>
    </p:spTree>
    <p:extLst>
      <p:ext uri="{BB962C8B-B14F-4D97-AF65-F5344CB8AC3E}">
        <p14:creationId xmlns:p14="http://schemas.microsoft.com/office/powerpoint/2010/main" val="353400986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59B6-8382-436D-A0DE-EB379D8A4B6B}"/>
              </a:ext>
            </a:extLst>
          </p:cNvPr>
          <p:cNvSpPr>
            <a:spLocks noGrp="1"/>
          </p:cNvSpPr>
          <p:nvPr>
            <p:ph type="ctrTitle"/>
          </p:nvPr>
        </p:nvSpPr>
        <p:spPr>
          <a:xfrm>
            <a:off x="2047675" y="155915"/>
            <a:ext cx="8915399" cy="1997474"/>
          </a:xfrm>
          <a:effectLst>
            <a:glow rad="127000">
              <a:srgbClr val="FF0000"/>
            </a:glow>
          </a:effectLst>
        </p:spPr>
        <p:txBody>
          <a:bodyPr/>
          <a:lstStyle/>
          <a:p>
            <a:pPr algn="ctr"/>
            <a:r>
              <a:rPr lang="en-US" b="1" dirty="0">
                <a:solidFill>
                  <a:schemeClr val="tx1">
                    <a:lumMod val="95000"/>
                    <a:lumOff val="5000"/>
                  </a:schemeClr>
                </a:solidFill>
              </a:rPr>
              <a:t>Capstone Project 1</a:t>
            </a:r>
            <a:endParaRPr lang="en-IN" b="1" dirty="0">
              <a:solidFill>
                <a:schemeClr val="tx1">
                  <a:lumMod val="95000"/>
                  <a:lumOff val="5000"/>
                </a:schemeClr>
              </a:solidFill>
            </a:endParaRPr>
          </a:p>
        </p:txBody>
      </p:sp>
      <p:sp>
        <p:nvSpPr>
          <p:cNvPr id="3" name="Subtitle 2">
            <a:extLst>
              <a:ext uri="{FF2B5EF4-FFF2-40B4-BE49-F238E27FC236}">
                <a16:creationId xmlns:a16="http://schemas.microsoft.com/office/drawing/2014/main" id="{30E31A41-CBCD-4289-9065-31C371B4A787}"/>
              </a:ext>
            </a:extLst>
          </p:cNvPr>
          <p:cNvSpPr>
            <a:spLocks noGrp="1"/>
          </p:cNvSpPr>
          <p:nvPr>
            <p:ph type="subTitle" idx="1"/>
          </p:nvPr>
        </p:nvSpPr>
        <p:spPr>
          <a:xfrm>
            <a:off x="3524436" y="2590801"/>
            <a:ext cx="6010182" cy="3312862"/>
          </a:xfrm>
        </p:spPr>
        <p:txBody>
          <a:bodyPr/>
          <a:lstStyle/>
          <a:p>
            <a:r>
              <a:rPr lang="en-US" b="1" dirty="0"/>
              <a:t>Title:</a:t>
            </a:r>
            <a:r>
              <a:rPr lang="en-US" dirty="0"/>
              <a:t> Most Streamed Spotify Songs 2023</a:t>
            </a:r>
          </a:p>
          <a:p>
            <a:r>
              <a:rPr lang="en-US" b="1" dirty="0"/>
              <a:t>Presented by </a:t>
            </a:r>
            <a:r>
              <a:rPr lang="en-US" dirty="0"/>
              <a:t>: Manya Avasthy</a:t>
            </a:r>
          </a:p>
          <a:p>
            <a:r>
              <a:rPr lang="en-IN" b="1" dirty="0"/>
              <a:t>Date:</a:t>
            </a:r>
            <a:r>
              <a:rPr lang="en-IN" dirty="0"/>
              <a:t> 10/01/2024</a:t>
            </a:r>
          </a:p>
        </p:txBody>
      </p:sp>
    </p:spTree>
    <p:extLst>
      <p:ext uri="{BB962C8B-B14F-4D97-AF65-F5344CB8AC3E}">
        <p14:creationId xmlns:p14="http://schemas.microsoft.com/office/powerpoint/2010/main" val="327472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4CB0-0DC4-4D17-8360-C9A4C46CB05A}"/>
              </a:ext>
            </a:extLst>
          </p:cNvPr>
          <p:cNvSpPr>
            <a:spLocks noGrp="1"/>
          </p:cNvSpPr>
          <p:nvPr>
            <p:ph type="title"/>
          </p:nvPr>
        </p:nvSpPr>
        <p:spPr/>
        <p:txBody>
          <a:bodyPr>
            <a:normAutofit/>
          </a:bodyPr>
          <a:lstStyle/>
          <a:p>
            <a:r>
              <a:rPr lang="en-US" b="1" u="sng" dirty="0">
                <a:solidFill>
                  <a:schemeClr val="tx1">
                    <a:lumMod val="95000"/>
                    <a:lumOff val="5000"/>
                  </a:schemeClr>
                </a:solidFill>
                <a:latin typeface="Helvetica Neue"/>
              </a:rPr>
              <a:t>Finding underrated songs on Spotify</a:t>
            </a:r>
            <a:br>
              <a:rPr lang="en-US" dirty="0">
                <a:solidFill>
                  <a:schemeClr val="tx2"/>
                </a:solidFill>
                <a:latin typeface="Helvetica Neue"/>
              </a:rPr>
            </a:br>
            <a:endParaRPr lang="en-IN" dirty="0"/>
          </a:p>
        </p:txBody>
      </p:sp>
      <p:sp>
        <p:nvSpPr>
          <p:cNvPr id="3" name="Content Placeholder 2">
            <a:extLst>
              <a:ext uri="{FF2B5EF4-FFF2-40B4-BE49-F238E27FC236}">
                <a16:creationId xmlns:a16="http://schemas.microsoft.com/office/drawing/2014/main" id="{7BA02CE1-99F6-4317-AD7D-1557EEA26268}"/>
              </a:ext>
            </a:extLst>
          </p:cNvPr>
          <p:cNvSpPr>
            <a:spLocks noGrp="1"/>
          </p:cNvSpPr>
          <p:nvPr>
            <p:ph sz="half" idx="1"/>
          </p:nvPr>
        </p:nvSpPr>
        <p:spPr/>
        <p:txBody>
          <a:bodyPr>
            <a:normAutofit fontScale="92500" lnSpcReduction="10000"/>
          </a:bodyPr>
          <a:lstStyle/>
          <a:p>
            <a:r>
              <a:rPr lang="en-US" b="0" i="0" dirty="0">
                <a:solidFill>
                  <a:schemeClr val="tx1">
                    <a:lumMod val="95000"/>
                    <a:lumOff val="5000"/>
                  </a:schemeClr>
                </a:solidFill>
                <a:effectLst/>
                <a:latin typeface="Söhne"/>
              </a:rPr>
              <a:t>Explore these underrated songs with their danceability, energy, and valence percentages. The first track, with a danceability of 80, energy at 83, and valence at 89, amassed over 141 million streams. Another gem, scoring 71, 74, and 61, reached 133 million streams. Each song is a unique find, like the one with 78, 82, and 52, gathering 58 million streams. Don't miss the track with 85, 67, and 81, which hit over 200 million streams. In total, these lesser-known tunes offer a diverse musical experience, blending various rhythms and emotions, adding up to millions of streams worldwide.</a:t>
            </a:r>
            <a:endParaRPr lang="en-IN" dirty="0">
              <a:solidFill>
                <a:schemeClr val="tx1">
                  <a:lumMod val="95000"/>
                  <a:lumOff val="5000"/>
                </a:schemeClr>
              </a:solidFill>
            </a:endParaRPr>
          </a:p>
        </p:txBody>
      </p:sp>
      <p:pic>
        <p:nvPicPr>
          <p:cNvPr id="8" name="Content Placeholder 7">
            <a:extLst>
              <a:ext uri="{FF2B5EF4-FFF2-40B4-BE49-F238E27FC236}">
                <a16:creationId xmlns:a16="http://schemas.microsoft.com/office/drawing/2014/main" id="{1CD13691-3122-4730-9936-C4C5A5DB5E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272683"/>
            <a:ext cx="4313238" cy="2952897"/>
          </a:xfrm>
          <a:ln>
            <a:solidFill>
              <a:schemeClr val="tx1">
                <a:lumMod val="95000"/>
                <a:lumOff val="5000"/>
              </a:schemeClr>
            </a:solidFill>
          </a:ln>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95471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BC8D-3C46-4369-B16F-6E59B66DC940}"/>
              </a:ext>
            </a:extLst>
          </p:cNvPr>
          <p:cNvSpPr>
            <a:spLocks noGrp="1"/>
          </p:cNvSpPr>
          <p:nvPr>
            <p:ph type="title"/>
          </p:nvPr>
        </p:nvSpPr>
        <p:spPr/>
        <p:txBody>
          <a:bodyPr/>
          <a:lstStyle/>
          <a:p>
            <a:r>
              <a:rPr lang="en-US" b="1" u="sng" dirty="0">
                <a:solidFill>
                  <a:schemeClr val="tx1">
                    <a:lumMod val="95000"/>
                    <a:lumOff val="5000"/>
                  </a:schemeClr>
                </a:solidFill>
                <a:latin typeface="Helvetica Neue"/>
              </a:rPr>
              <a:t>Music mode </a:t>
            </a:r>
            <a:br>
              <a:rPr lang="en-US" dirty="0">
                <a:solidFill>
                  <a:schemeClr val="tx2"/>
                </a:solidFill>
                <a:latin typeface="Helvetica Neue"/>
              </a:rPr>
            </a:br>
            <a:endParaRPr lang="en-IN" dirty="0"/>
          </a:p>
        </p:txBody>
      </p:sp>
      <p:sp>
        <p:nvSpPr>
          <p:cNvPr id="3" name="Content Placeholder 2">
            <a:extLst>
              <a:ext uri="{FF2B5EF4-FFF2-40B4-BE49-F238E27FC236}">
                <a16:creationId xmlns:a16="http://schemas.microsoft.com/office/drawing/2014/main" id="{C250D4C5-9F2D-41F1-8DCE-34246D4C2794}"/>
              </a:ext>
            </a:extLst>
          </p:cNvPr>
          <p:cNvSpPr>
            <a:spLocks noGrp="1"/>
          </p:cNvSpPr>
          <p:nvPr>
            <p:ph sz="half" idx="1"/>
          </p:nvPr>
        </p:nvSpPr>
        <p:spPr/>
        <p:txBody>
          <a:bodyPr>
            <a:normAutofit fontScale="85000" lnSpcReduction="10000"/>
          </a:bodyPr>
          <a:lstStyle/>
          <a:p>
            <a:r>
              <a:rPr lang="en-US" dirty="0">
                <a:solidFill>
                  <a:schemeClr val="tx1">
                    <a:lumMod val="95000"/>
                    <a:lumOff val="5000"/>
                  </a:schemeClr>
                </a:solidFill>
              </a:rPr>
              <a:t>In our exploration of Spotify's 2023 music data, a fascinating pattern has emerged — the prevalence of major and minor keys across various genres and artists. We're here to uncover the dynamics of these musical modes and understand how they contribute to the emotional tapestry of the songs we love.</a:t>
            </a:r>
          </a:p>
          <a:p>
            <a:endParaRPr lang="en-US" dirty="0">
              <a:solidFill>
                <a:schemeClr val="tx1">
                  <a:lumMod val="95000"/>
                  <a:lumOff val="5000"/>
                </a:schemeClr>
              </a:solidFill>
            </a:endParaRPr>
          </a:p>
          <a:p>
            <a:r>
              <a:rPr lang="en-US" dirty="0">
                <a:solidFill>
                  <a:schemeClr val="tx1">
                    <a:lumMod val="95000"/>
                    <a:lumOff val="5000"/>
                  </a:schemeClr>
                </a:solidFill>
              </a:rPr>
              <a:t>As we delve into the data, it becomes evident that certain months or genres might lean heavily towards the uplifting and triumphant tones of major keys, while others may embrace the more introspective and emotive qualities found in minor keys. </a:t>
            </a:r>
            <a:endParaRPr lang="en-IN" dirty="0">
              <a:solidFill>
                <a:schemeClr val="tx1">
                  <a:lumMod val="95000"/>
                  <a:lumOff val="5000"/>
                </a:schemeClr>
              </a:solidFill>
            </a:endParaRPr>
          </a:p>
        </p:txBody>
      </p:sp>
      <p:pic>
        <p:nvPicPr>
          <p:cNvPr id="6" name="Content Placeholder 5">
            <a:extLst>
              <a:ext uri="{FF2B5EF4-FFF2-40B4-BE49-F238E27FC236}">
                <a16:creationId xmlns:a16="http://schemas.microsoft.com/office/drawing/2014/main" id="{B1F4171A-892D-41A8-8A6C-EA72BD6068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452562"/>
            <a:ext cx="4313238" cy="3124452"/>
          </a:xfrm>
          <a:ln>
            <a:solidFill>
              <a:schemeClr val="tx1">
                <a:lumMod val="95000"/>
                <a:lumOff val="5000"/>
              </a:schemeClr>
            </a:solidFill>
          </a:ln>
          <a:effectLst>
            <a:glow rad="101600">
              <a:schemeClr val="accent2">
                <a:satMod val="175000"/>
                <a:alpha val="40000"/>
              </a:schemeClr>
            </a:glow>
          </a:effectLst>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3020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9F9-B737-47D3-A344-5E45147D8A55}"/>
              </a:ext>
            </a:extLst>
          </p:cNvPr>
          <p:cNvSpPr>
            <a:spLocks noGrp="1"/>
          </p:cNvSpPr>
          <p:nvPr>
            <p:ph type="title"/>
          </p:nvPr>
        </p:nvSpPr>
        <p:spPr>
          <a:xfrm>
            <a:off x="2532878" y="411046"/>
            <a:ext cx="8911687" cy="1280890"/>
          </a:xfrm>
        </p:spPr>
        <p:txBody>
          <a:bodyPr>
            <a:normAutofit fontScale="90000"/>
          </a:bodyPr>
          <a:lstStyle/>
          <a:p>
            <a:r>
              <a:rPr lang="en-US" b="1" u="sng" dirty="0">
                <a:solidFill>
                  <a:schemeClr val="tx1">
                    <a:lumMod val="95000"/>
                    <a:lumOff val="5000"/>
                  </a:schemeClr>
                </a:solidFill>
                <a:latin typeface="Helvetica Neue"/>
              </a:rPr>
              <a:t>Relationships between energy levels and Acousticness</a:t>
            </a:r>
            <a:br>
              <a:rPr lang="en-US" b="1" u="sng" dirty="0">
                <a:solidFill>
                  <a:schemeClr val="tx2"/>
                </a:solidFill>
                <a:latin typeface="Helvetica Neue"/>
              </a:rPr>
            </a:br>
            <a:endParaRPr lang="en-IN" b="1" u="sng" dirty="0"/>
          </a:p>
        </p:txBody>
      </p:sp>
      <p:sp>
        <p:nvSpPr>
          <p:cNvPr id="3" name="Content Placeholder 2">
            <a:extLst>
              <a:ext uri="{FF2B5EF4-FFF2-40B4-BE49-F238E27FC236}">
                <a16:creationId xmlns:a16="http://schemas.microsoft.com/office/drawing/2014/main" id="{15E702A0-778C-46F3-BD00-3A4927E01FB6}"/>
              </a:ext>
            </a:extLst>
          </p:cNvPr>
          <p:cNvSpPr>
            <a:spLocks noGrp="1"/>
          </p:cNvSpPr>
          <p:nvPr>
            <p:ph sz="half" idx="1"/>
          </p:nvPr>
        </p:nvSpPr>
        <p:spPr/>
        <p:txBody>
          <a:bodyPr>
            <a:normAutofit fontScale="77500" lnSpcReduction="20000"/>
          </a:bodyPr>
          <a:lstStyle/>
          <a:p>
            <a:r>
              <a:rPr lang="en-US" dirty="0">
                <a:solidFill>
                  <a:schemeClr val="tx1">
                    <a:lumMod val="95000"/>
                    <a:lumOff val="5000"/>
                  </a:schemeClr>
                </a:solidFill>
              </a:rPr>
              <a:t>As we delve into the analysis of Spotify's 2023 data, we will uncover how energy levels, representing the intensity and activity of a track, interplay with acousticness, which captures the presence of acoustic elements in the music. Do high-energy tracks tend to be less acoustic, or is there a sweet spot where energy and acousticness converge to create a unique listening experience?</a:t>
            </a:r>
          </a:p>
          <a:p>
            <a:r>
              <a:rPr lang="en-US" dirty="0">
                <a:solidFill>
                  <a:schemeClr val="tx1">
                    <a:lumMod val="95000"/>
                    <a:lumOff val="5000"/>
                  </a:schemeClr>
                </a:solidFill>
              </a:rPr>
              <a:t>Our presentation aims to shed light on these questions and more. Through visualizations, statistics, and thoughtful analysis, we'll unravel the trends, patterns, and surprises that lie within the music ecosystem of 2023. Whether you're a music aficionado, data enthusiast, or someone simply curious about the science behind the tunes, this exploration promises to resonate with you.</a:t>
            </a:r>
            <a:endParaRPr lang="en-IN" dirty="0">
              <a:solidFill>
                <a:schemeClr val="tx1">
                  <a:lumMod val="95000"/>
                  <a:lumOff val="5000"/>
                </a:schemeClr>
              </a:solidFill>
            </a:endParaRPr>
          </a:p>
        </p:txBody>
      </p:sp>
      <p:pic>
        <p:nvPicPr>
          <p:cNvPr id="6" name="Content Placeholder 5">
            <a:extLst>
              <a:ext uri="{FF2B5EF4-FFF2-40B4-BE49-F238E27FC236}">
                <a16:creationId xmlns:a16="http://schemas.microsoft.com/office/drawing/2014/main" id="{91E7DA74-7625-4C6E-9420-D39C227EDB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266255"/>
            <a:ext cx="4313238" cy="3497066"/>
          </a:xfrm>
          <a:ln>
            <a:solidFill>
              <a:schemeClr val="tx1">
                <a:lumMod val="95000"/>
                <a:lumOff val="5000"/>
              </a:schemeClr>
            </a:solidFill>
          </a:ln>
          <a:effectLst>
            <a:glow rad="101600">
              <a:schemeClr val="accent2">
                <a:satMod val="175000"/>
                <a:alpha val="40000"/>
              </a:schemeClr>
            </a:glow>
          </a:effectLst>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66975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17C7-6524-411A-9646-C03533902D2A}"/>
              </a:ext>
            </a:extLst>
          </p:cNvPr>
          <p:cNvSpPr>
            <a:spLocks noGrp="1"/>
          </p:cNvSpPr>
          <p:nvPr>
            <p:ph type="title"/>
          </p:nvPr>
        </p:nvSpPr>
        <p:spPr>
          <a:xfrm>
            <a:off x="2447232" y="306333"/>
            <a:ext cx="8911687" cy="1280890"/>
          </a:xfrm>
        </p:spPr>
        <p:txBody>
          <a:bodyPr>
            <a:normAutofit fontScale="90000"/>
          </a:bodyPr>
          <a:lstStyle/>
          <a:p>
            <a:pPr marL="342900" indent="-342900"/>
            <a:r>
              <a:rPr lang="en-US" b="1" u="sng" dirty="0">
                <a:solidFill>
                  <a:schemeClr val="tx1">
                    <a:lumMod val="95000"/>
                    <a:lumOff val="5000"/>
                  </a:schemeClr>
                </a:solidFill>
                <a:latin typeface="Helvetica Neue"/>
              </a:rPr>
              <a:t>Number of tracks released each month in 2023 varied over time </a:t>
            </a:r>
            <a:br>
              <a:rPr lang="en-US" dirty="0">
                <a:solidFill>
                  <a:schemeClr val="tx2"/>
                </a:solidFill>
                <a:latin typeface="Helvetica Neue"/>
              </a:rPr>
            </a:br>
            <a:br>
              <a:rPr lang="en-US" dirty="0">
                <a:solidFill>
                  <a:schemeClr val="tx2"/>
                </a:solidFill>
                <a:latin typeface="Helvetica Neue"/>
              </a:rPr>
            </a:br>
            <a:endParaRPr lang="en-IN" dirty="0"/>
          </a:p>
        </p:txBody>
      </p:sp>
      <p:sp>
        <p:nvSpPr>
          <p:cNvPr id="8" name="Content Placeholder 7">
            <a:extLst>
              <a:ext uri="{FF2B5EF4-FFF2-40B4-BE49-F238E27FC236}">
                <a16:creationId xmlns:a16="http://schemas.microsoft.com/office/drawing/2014/main" id="{7B393880-602E-4236-A868-4011CEA779BE}"/>
              </a:ext>
            </a:extLst>
          </p:cNvPr>
          <p:cNvSpPr>
            <a:spLocks noGrp="1"/>
          </p:cNvSpPr>
          <p:nvPr>
            <p:ph sz="half" idx="1"/>
          </p:nvPr>
        </p:nvSpPr>
        <p:spPr>
          <a:xfrm>
            <a:off x="1118586" y="1677881"/>
            <a:ext cx="5784490" cy="5007004"/>
          </a:xfrm>
        </p:spPr>
        <p:txBody>
          <a:bodyPr>
            <a:normAutofit fontScale="47500" lnSpcReduction="20000"/>
          </a:bodyPr>
          <a:lstStyle/>
          <a:p>
            <a:r>
              <a:rPr lang="en-US" sz="2800" dirty="0">
                <a:solidFill>
                  <a:schemeClr val="tx1">
                    <a:lumMod val="95000"/>
                    <a:lumOff val="5000"/>
                  </a:schemeClr>
                </a:solidFill>
              </a:rPr>
              <a:t>January: The Crescendo of Releases</a:t>
            </a:r>
          </a:p>
          <a:p>
            <a:r>
              <a:rPr lang="en-US" sz="2800" dirty="0">
                <a:solidFill>
                  <a:schemeClr val="tx1">
                    <a:lumMod val="95000"/>
                    <a:lumOff val="5000"/>
                  </a:schemeClr>
                </a:solidFill>
              </a:rPr>
              <a:t>January kicks off the year with a burst of creativity and excitement. Artists, old and new, launch their latest creations, contributing to a surge in the number of releases on Spotify. As listeners eagerly embrace the fresh sounds, January becomes a crescendo of musical innovation.</a:t>
            </a:r>
          </a:p>
          <a:p>
            <a:r>
              <a:rPr lang="en-US" sz="2800" dirty="0">
                <a:solidFill>
                  <a:schemeClr val="tx1">
                    <a:lumMod val="95000"/>
                    <a:lumOff val="5000"/>
                  </a:schemeClr>
                </a:solidFill>
              </a:rPr>
              <a:t>February - July: The Melodic Flow</a:t>
            </a:r>
          </a:p>
          <a:p>
            <a:r>
              <a:rPr lang="en-US" sz="2800" dirty="0">
                <a:solidFill>
                  <a:schemeClr val="tx1">
                    <a:lumMod val="95000"/>
                    <a:lumOff val="5000"/>
                  </a:schemeClr>
                </a:solidFill>
              </a:rPr>
              <a:t>In the following months, the flow of releases maintains a melodic rhythm. Artists continue to share their work, and the Spotify platform becomes a diverse canvas of genres and styles. From heartwarming ballads to upbeat anthems, each month brings its unique flavor to the musical landscape.</a:t>
            </a:r>
          </a:p>
          <a:p>
            <a:r>
              <a:rPr lang="en-US" sz="2800" dirty="0">
                <a:solidFill>
                  <a:schemeClr val="tx1">
                    <a:lumMod val="95000"/>
                    <a:lumOff val="5000"/>
                  </a:schemeClr>
                </a:solidFill>
              </a:rPr>
              <a:t>August: A Tranquil Interlude</a:t>
            </a:r>
          </a:p>
          <a:p>
            <a:r>
              <a:rPr lang="en-US" sz="2800" dirty="0">
                <a:solidFill>
                  <a:schemeClr val="tx1">
                    <a:lumMod val="95000"/>
                    <a:lumOff val="5000"/>
                  </a:schemeClr>
                </a:solidFill>
              </a:rPr>
              <a:t>As we reach the month of August, there is a noticeable dip in the number of releases. The musical scene takes a tranquil interlude, allowing listeners to savor and appreciate the existing catalog of songs. It's a time for reflection and a breather before the musical tempo picks up again.</a:t>
            </a:r>
          </a:p>
          <a:p>
            <a:r>
              <a:rPr lang="en-US" sz="2800" dirty="0">
                <a:solidFill>
                  <a:schemeClr val="tx1">
                    <a:lumMod val="95000"/>
                    <a:lumOff val="5000"/>
                  </a:schemeClr>
                </a:solidFill>
              </a:rPr>
              <a:t>September - December: Building Crescendo</a:t>
            </a:r>
          </a:p>
          <a:p>
            <a:r>
              <a:rPr lang="en-US" sz="2800" dirty="0">
                <a:solidFill>
                  <a:schemeClr val="tx1">
                    <a:lumMod val="95000"/>
                    <a:lumOff val="5000"/>
                  </a:schemeClr>
                </a:solidFill>
              </a:rPr>
              <a:t>With the end of summer, the musical scene gradually builds momentum once more. Artists prepare for the final crescendo of the year, delivering a variety of releases that lead us into the festive season. The Spotify platform becomes a hub of anticipation and celebration.</a:t>
            </a:r>
          </a:p>
          <a:p>
            <a:endParaRPr lang="en-US" sz="2800" dirty="0"/>
          </a:p>
          <a:p>
            <a:endParaRPr lang="en-US" dirty="0"/>
          </a:p>
          <a:p>
            <a:endParaRPr lang="en-IN" dirty="0"/>
          </a:p>
        </p:txBody>
      </p:sp>
      <p:pic>
        <p:nvPicPr>
          <p:cNvPr id="12" name="Content Placeholder 11">
            <a:extLst>
              <a:ext uri="{FF2B5EF4-FFF2-40B4-BE49-F238E27FC236}">
                <a16:creationId xmlns:a16="http://schemas.microsoft.com/office/drawing/2014/main" id="{320E3838-537F-48F2-99EC-4667CBF5C9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1766656"/>
            <a:ext cx="4313238" cy="4128117"/>
          </a:xfrm>
          <a:ln w="28575">
            <a:solidFill>
              <a:schemeClr val="tx1">
                <a:lumMod val="95000"/>
                <a:lumOff val="5000"/>
              </a:schemeClr>
            </a:solidFill>
          </a:ln>
          <a:effectLst>
            <a:glow rad="101600">
              <a:schemeClr val="accent2">
                <a:satMod val="175000"/>
                <a:alpha val="40000"/>
              </a:schemeClr>
            </a:glow>
          </a:effectLst>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5936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62FC-FC12-4420-AAFA-673580827B16}"/>
              </a:ext>
            </a:extLst>
          </p:cNvPr>
          <p:cNvSpPr>
            <a:spLocks noGrp="1"/>
          </p:cNvSpPr>
          <p:nvPr>
            <p:ph type="title"/>
          </p:nvPr>
        </p:nvSpPr>
        <p:spPr>
          <a:xfrm>
            <a:off x="2086252" y="355108"/>
            <a:ext cx="9072979" cy="1775534"/>
          </a:xfrm>
        </p:spPr>
        <p:txBody>
          <a:bodyPr>
            <a:normAutofit/>
          </a:bodyPr>
          <a:lstStyle/>
          <a:p>
            <a:pPr algn="ctr"/>
            <a:r>
              <a:rPr lang="en-US" b="1" i="0" u="sng" dirty="0">
                <a:solidFill>
                  <a:schemeClr val="tx1">
                    <a:lumMod val="95000"/>
                    <a:lumOff val="5000"/>
                  </a:schemeClr>
                </a:solidFill>
                <a:effectLst/>
                <a:latin typeface="Söhne"/>
              </a:rPr>
              <a:t>Future Scope of Most Streamed Spotify Songs 2023: Predictions and Insights</a:t>
            </a:r>
            <a:endParaRPr lang="en-IN" b="1" u="sng"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CDAB2DFB-D20C-4B09-8F1C-162511100647}"/>
              </a:ext>
            </a:extLst>
          </p:cNvPr>
          <p:cNvSpPr>
            <a:spLocks noGrp="1"/>
          </p:cNvSpPr>
          <p:nvPr>
            <p:ph type="body" idx="1"/>
          </p:nvPr>
        </p:nvSpPr>
        <p:spPr>
          <a:xfrm>
            <a:off x="2589212" y="2614994"/>
            <a:ext cx="8632163" cy="3350800"/>
          </a:xfrm>
        </p:spPr>
        <p:txBody>
          <a:bodyPr>
            <a:normAutofit lnSpcReduction="10000"/>
          </a:bodyPr>
          <a:lstStyle/>
          <a:p>
            <a:r>
              <a:rPr lang="en-US" b="0" i="0" dirty="0">
                <a:solidFill>
                  <a:srgbClr val="374151"/>
                </a:solidFill>
                <a:effectLst/>
                <a:latin typeface="Söhne"/>
              </a:rPr>
              <a:t>The dataset on the most streamed songs of Spotify in 2023 presents exciting opportunities for future analysis. Predictive models can harness historical streaming data, artist trends, and audio features to forecast potential hits. Monitoring evolving genres, artist collaborations, and cross-platform comparisons can unveil emerging trends. Anticipating the influence of specific artists, predicting global versus local patterns, and considering societal influences offer insights into future music preferences. Advancements in technology, such as improved recommendation algorithms and immersive audio experiences, may reshape how users engage with music. Exploring collaboration dynamics and user engagement patterns provides a glimpse into potential shifts, making this dataset a valuable resource for forecasting the evolving landscape of music consumption.</a:t>
            </a:r>
            <a:endParaRPr lang="en-IN" dirty="0"/>
          </a:p>
        </p:txBody>
      </p:sp>
    </p:spTree>
    <p:extLst>
      <p:ext uri="{BB962C8B-B14F-4D97-AF65-F5344CB8AC3E}">
        <p14:creationId xmlns:p14="http://schemas.microsoft.com/office/powerpoint/2010/main" val="208198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FB74-44BA-44D0-99AA-A0E9981A902F}"/>
              </a:ext>
            </a:extLst>
          </p:cNvPr>
          <p:cNvSpPr>
            <a:spLocks noGrp="1"/>
          </p:cNvSpPr>
          <p:nvPr>
            <p:ph type="title"/>
          </p:nvPr>
        </p:nvSpPr>
        <p:spPr>
          <a:xfrm>
            <a:off x="2388738" y="615232"/>
            <a:ext cx="8911687" cy="1280890"/>
          </a:xfrm>
        </p:spPr>
        <p:txBody>
          <a:bodyPr/>
          <a:lstStyle/>
          <a:p>
            <a:pPr algn="ctr"/>
            <a:r>
              <a:rPr lang="en-US" b="1" u="sng" dirty="0"/>
              <a:t>Conclusion</a:t>
            </a:r>
            <a:endParaRPr lang="en-IN" b="1" u="sng" dirty="0"/>
          </a:p>
        </p:txBody>
      </p:sp>
      <p:sp>
        <p:nvSpPr>
          <p:cNvPr id="3" name="Content Placeholder 2">
            <a:extLst>
              <a:ext uri="{FF2B5EF4-FFF2-40B4-BE49-F238E27FC236}">
                <a16:creationId xmlns:a16="http://schemas.microsoft.com/office/drawing/2014/main" id="{492ED1E7-7667-47E0-97CC-ACDEEAF503A2}"/>
              </a:ext>
            </a:extLst>
          </p:cNvPr>
          <p:cNvSpPr>
            <a:spLocks noGrp="1"/>
          </p:cNvSpPr>
          <p:nvPr>
            <p:ph idx="1"/>
          </p:nvPr>
        </p:nvSpPr>
        <p:spPr/>
        <p:txBody>
          <a:bodyPr/>
          <a:lstStyle/>
          <a:p>
            <a:r>
              <a:rPr lang="en-US" dirty="0"/>
              <a:t>In conclusion, the data presented highlights the impressive growth and impact of Spotify in the music streaming industry. With a user base spanning millions globally, the platform's diverse content and personalized recommendations continue to resonate with music enthusiasts. The insights gathered underscore Spotify's role in shaping modern music consumption habits, emphasizing its significance as a key player in the digital entertainment landscape. As the platform evolves and adapts to changing trends, its influence on the music industry is likely to persist, making Spotify a fascinating subject for ongoing observation and analysis.</a:t>
            </a:r>
            <a:endParaRPr lang="en-IN" dirty="0"/>
          </a:p>
        </p:txBody>
      </p:sp>
    </p:spTree>
    <p:extLst>
      <p:ext uri="{BB962C8B-B14F-4D97-AF65-F5344CB8AC3E}">
        <p14:creationId xmlns:p14="http://schemas.microsoft.com/office/powerpoint/2010/main" val="416203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6353-E1B7-4A20-9778-2C2C0C6DD212}"/>
              </a:ext>
            </a:extLst>
          </p:cNvPr>
          <p:cNvSpPr>
            <a:spLocks noGrp="1"/>
          </p:cNvSpPr>
          <p:nvPr>
            <p:ph type="title"/>
          </p:nvPr>
        </p:nvSpPr>
        <p:spPr>
          <a:xfrm>
            <a:off x="2015876" y="2521259"/>
            <a:ext cx="8911687" cy="1882065"/>
          </a:xfrm>
          <a:effectLst>
            <a:glow rad="228600">
              <a:schemeClr val="accent2">
                <a:satMod val="175000"/>
                <a:alpha val="40000"/>
              </a:schemeClr>
            </a:glow>
            <a:outerShdw blurRad="88900" dist="50800" dir="5400000" algn="ctr" rotWithShape="0">
              <a:schemeClr val="accent1">
                <a:lumMod val="60000"/>
                <a:lumOff val="40000"/>
              </a:schemeClr>
            </a:outerShdw>
          </a:effectLst>
        </p:spPr>
        <p:txBody>
          <a:bodyPr>
            <a:normAutofit/>
          </a:bodyPr>
          <a:lstStyle/>
          <a:p>
            <a:pPr algn="ctr"/>
            <a:r>
              <a:rPr lang="en-US" sz="6600" dirty="0"/>
              <a:t>THANK YOU !</a:t>
            </a:r>
            <a:endParaRPr lang="en-IN" sz="6600" dirty="0"/>
          </a:p>
        </p:txBody>
      </p:sp>
    </p:spTree>
    <p:extLst>
      <p:ext uri="{BB962C8B-B14F-4D97-AF65-F5344CB8AC3E}">
        <p14:creationId xmlns:p14="http://schemas.microsoft.com/office/powerpoint/2010/main" val="406428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FB33-53FD-4F59-8F25-A4126220320A}"/>
              </a:ext>
            </a:extLst>
          </p:cNvPr>
          <p:cNvSpPr>
            <a:spLocks noGrp="1"/>
          </p:cNvSpPr>
          <p:nvPr>
            <p:ph type="title"/>
          </p:nvPr>
        </p:nvSpPr>
        <p:spPr/>
        <p:txBody>
          <a:bodyPr/>
          <a:lstStyle/>
          <a:p>
            <a:pPr algn="ctr"/>
            <a:r>
              <a:rPr lang="en-US" b="1" u="sng" dirty="0"/>
              <a:t>About Spotify </a:t>
            </a:r>
            <a:endParaRPr lang="en-IN" b="1" u="sng" dirty="0"/>
          </a:p>
        </p:txBody>
      </p:sp>
      <p:sp>
        <p:nvSpPr>
          <p:cNvPr id="3" name="Content Placeholder 2">
            <a:extLst>
              <a:ext uri="{FF2B5EF4-FFF2-40B4-BE49-F238E27FC236}">
                <a16:creationId xmlns:a16="http://schemas.microsoft.com/office/drawing/2014/main" id="{CDF4B903-3460-4462-AC5C-0A77E3BC1DE2}"/>
              </a:ext>
            </a:extLst>
          </p:cNvPr>
          <p:cNvSpPr>
            <a:spLocks noGrp="1"/>
          </p:cNvSpPr>
          <p:nvPr>
            <p:ph idx="1"/>
          </p:nvPr>
        </p:nvSpPr>
        <p:spPr/>
        <p:txBody>
          <a:bodyPr/>
          <a:lstStyle/>
          <a:p>
            <a:r>
              <a:rPr lang="en-US" b="1" i="0" dirty="0">
                <a:solidFill>
                  <a:schemeClr val="tx1">
                    <a:lumMod val="95000"/>
                    <a:lumOff val="5000"/>
                  </a:schemeClr>
                </a:solidFill>
                <a:effectLst/>
                <a:latin typeface="Arial" panose="020B0604020202020204" pitchFamily="34" charset="0"/>
              </a:rPr>
              <a:t>Spotify</a:t>
            </a:r>
            <a:r>
              <a:rPr lang="en-US" dirty="0">
                <a:solidFill>
                  <a:schemeClr val="tx1">
                    <a:lumMod val="95000"/>
                    <a:lumOff val="5000"/>
                  </a:schemeClr>
                </a:solidFill>
                <a:latin typeface="Arial" panose="020B0604020202020204" pitchFamily="34" charset="0"/>
              </a:rPr>
              <a:t> </a:t>
            </a:r>
            <a:r>
              <a:rPr lang="en-US" b="0" i="0" dirty="0">
                <a:solidFill>
                  <a:schemeClr val="tx1">
                    <a:lumMod val="95000"/>
                    <a:lumOff val="5000"/>
                  </a:schemeClr>
                </a:solidFill>
                <a:effectLst/>
                <a:latin typeface="Arial" panose="020B0604020202020204" pitchFamily="34" charset="0"/>
              </a:rPr>
              <a:t>is a Swedish audio streaming  and media services provider founded on 23 April 2006 by  Daniel EK and Martin Lorentzon .It is one of the largest music streaming service  providers, with over 590 million monthly ac</a:t>
            </a:r>
            <a:r>
              <a:rPr lang="en-US" dirty="0">
                <a:solidFill>
                  <a:schemeClr val="tx1">
                    <a:lumMod val="95000"/>
                    <a:lumOff val="5000"/>
                  </a:schemeClr>
                </a:solidFill>
                <a:latin typeface="Arial" panose="020B0604020202020204" pitchFamily="34" charset="0"/>
              </a:rPr>
              <a:t>tive users </a:t>
            </a:r>
            <a:r>
              <a:rPr lang="en-US" b="0" i="0" dirty="0">
                <a:solidFill>
                  <a:schemeClr val="tx1">
                    <a:lumMod val="95000"/>
                    <a:lumOff val="5000"/>
                  </a:schemeClr>
                </a:solidFill>
                <a:effectLst/>
                <a:latin typeface="Arial" panose="020B0604020202020204" pitchFamily="34" charset="0"/>
              </a:rPr>
              <a:t>, including 226 million paying subscribers, as of September 2023. Spotify is listed through a </a:t>
            </a:r>
            <a:r>
              <a:rPr lang="en-US" dirty="0">
                <a:solidFill>
                  <a:schemeClr val="tx1">
                    <a:lumMod val="95000"/>
                    <a:lumOff val="5000"/>
                  </a:schemeClr>
                </a:solidFill>
                <a:latin typeface="Arial" panose="020B0604020202020204" pitchFamily="34" charset="0"/>
              </a:rPr>
              <a:t>Luxembourg City </a:t>
            </a:r>
            <a:r>
              <a:rPr lang="en-US" b="0" i="0" dirty="0">
                <a:solidFill>
                  <a:schemeClr val="tx1">
                    <a:lumMod val="95000"/>
                    <a:lumOff val="5000"/>
                  </a:schemeClr>
                </a:solidFill>
                <a:effectLst/>
                <a:latin typeface="Arial" panose="020B0604020202020204" pitchFamily="34" charset="0"/>
              </a:rPr>
              <a:t>-domiciled </a:t>
            </a:r>
            <a:r>
              <a:rPr lang="en-US" dirty="0">
                <a:solidFill>
                  <a:schemeClr val="tx1">
                    <a:lumMod val="95000"/>
                    <a:lumOff val="5000"/>
                  </a:schemeClr>
                </a:solidFill>
                <a:latin typeface="Arial" panose="020B0604020202020204" pitchFamily="34" charset="0"/>
              </a:rPr>
              <a:t>holding company</a:t>
            </a:r>
            <a:r>
              <a:rPr lang="en-US" b="0" i="0" dirty="0">
                <a:solidFill>
                  <a:schemeClr val="tx1">
                    <a:lumMod val="95000"/>
                    <a:lumOff val="5000"/>
                  </a:schemeClr>
                </a:solidFill>
                <a:effectLst/>
                <a:latin typeface="Arial" panose="020B0604020202020204" pitchFamily="34" charset="0"/>
              </a:rPr>
              <a:t>, </a:t>
            </a:r>
            <a:r>
              <a:rPr lang="en-US" b="1" i="0" dirty="0">
                <a:solidFill>
                  <a:schemeClr val="tx1">
                    <a:lumMod val="95000"/>
                    <a:lumOff val="5000"/>
                  </a:schemeClr>
                </a:solidFill>
                <a:effectLst/>
                <a:latin typeface="Arial" panose="020B0604020202020204" pitchFamily="34" charset="0"/>
              </a:rPr>
              <a:t>Spotify Technology S.A.</a:t>
            </a:r>
            <a:r>
              <a:rPr lang="en-US" b="0" i="0" dirty="0">
                <a:solidFill>
                  <a:schemeClr val="tx1">
                    <a:lumMod val="95000"/>
                    <a:lumOff val="5000"/>
                  </a:schemeClr>
                </a:solidFill>
                <a:effectLst/>
                <a:latin typeface="Arial" panose="020B0604020202020204" pitchFamily="34" charset="0"/>
              </a:rPr>
              <a:t> on the </a:t>
            </a:r>
            <a:r>
              <a:rPr lang="en-US" dirty="0">
                <a:solidFill>
                  <a:schemeClr val="tx1">
                    <a:lumMod val="95000"/>
                    <a:lumOff val="5000"/>
                  </a:schemeClr>
                </a:solidFill>
                <a:latin typeface="Arial" panose="020B0604020202020204" pitchFamily="34" charset="0"/>
              </a:rPr>
              <a:t>New York Stock Exchange</a:t>
            </a:r>
            <a:r>
              <a:rPr lang="en-US" b="0" i="0" dirty="0">
                <a:solidFill>
                  <a:schemeClr val="tx1">
                    <a:lumMod val="95000"/>
                    <a:lumOff val="5000"/>
                  </a:schemeClr>
                </a:solidFill>
                <a:effectLst/>
                <a:latin typeface="Arial" panose="020B0604020202020204" pitchFamily="34" charset="0"/>
              </a:rPr>
              <a:t> in the form of </a:t>
            </a:r>
            <a:r>
              <a:rPr lang="en-US" dirty="0">
                <a:solidFill>
                  <a:schemeClr val="tx1">
                    <a:lumMod val="95000"/>
                    <a:lumOff val="5000"/>
                  </a:schemeClr>
                </a:solidFill>
                <a:latin typeface="Arial" panose="020B0604020202020204" pitchFamily="34" charset="0"/>
              </a:rPr>
              <a:t>American depositary receipts</a:t>
            </a:r>
            <a:r>
              <a:rPr lang="en-US" b="0" i="0" dirty="0">
                <a:solidFill>
                  <a:schemeClr val="tx1">
                    <a:lumMod val="95000"/>
                    <a:lumOff val="5000"/>
                  </a:schemeClr>
                </a:solidFill>
                <a:effectLst/>
                <a:latin typeface="Arial" panose="020B0604020202020204" pitchFamily="34" charset="0"/>
              </a:rPr>
              <a:t>.</a:t>
            </a:r>
            <a:endParaRPr lang="en-IN" dirty="0">
              <a:solidFill>
                <a:schemeClr val="tx1">
                  <a:lumMod val="95000"/>
                  <a:lumOff val="5000"/>
                </a:schemeClr>
              </a:solidFill>
            </a:endParaRPr>
          </a:p>
        </p:txBody>
      </p:sp>
    </p:spTree>
    <p:extLst>
      <p:ext uri="{BB962C8B-B14F-4D97-AF65-F5344CB8AC3E}">
        <p14:creationId xmlns:p14="http://schemas.microsoft.com/office/powerpoint/2010/main" val="257715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874A-85BF-4A0E-88F3-A80A2A6F5B22}"/>
              </a:ext>
            </a:extLst>
          </p:cNvPr>
          <p:cNvSpPr>
            <a:spLocks noGrp="1"/>
          </p:cNvSpPr>
          <p:nvPr>
            <p:ph type="title"/>
          </p:nvPr>
        </p:nvSpPr>
        <p:spPr>
          <a:xfrm>
            <a:off x="1866900" y="1012055"/>
            <a:ext cx="9637711" cy="1162974"/>
          </a:xfrm>
        </p:spPr>
        <p:txBody>
          <a:bodyPr/>
          <a:lstStyle/>
          <a:p>
            <a:pPr algn="ctr"/>
            <a:r>
              <a:rPr lang="en-US" b="1" u="sng" dirty="0"/>
              <a:t>Introduction</a:t>
            </a:r>
            <a:r>
              <a:rPr lang="en-US" dirty="0"/>
              <a:t> </a:t>
            </a:r>
            <a:endParaRPr lang="en-IN" dirty="0"/>
          </a:p>
        </p:txBody>
      </p:sp>
      <p:sp>
        <p:nvSpPr>
          <p:cNvPr id="3" name="Text Placeholder 2">
            <a:extLst>
              <a:ext uri="{FF2B5EF4-FFF2-40B4-BE49-F238E27FC236}">
                <a16:creationId xmlns:a16="http://schemas.microsoft.com/office/drawing/2014/main" id="{D05EBC59-096E-4DFD-9A12-83DC7D3E206B}"/>
              </a:ext>
            </a:extLst>
          </p:cNvPr>
          <p:cNvSpPr>
            <a:spLocks noGrp="1"/>
          </p:cNvSpPr>
          <p:nvPr>
            <p:ph type="body" idx="1"/>
          </p:nvPr>
        </p:nvSpPr>
        <p:spPr>
          <a:xfrm>
            <a:off x="2493961" y="2309304"/>
            <a:ext cx="8915399" cy="3422341"/>
          </a:xfrm>
        </p:spPr>
        <p:txBody>
          <a:bodyPr>
            <a:normAutofit lnSpcReduction="10000"/>
          </a:bodyPr>
          <a:lstStyle/>
          <a:p>
            <a:r>
              <a:rPr lang="en-US" dirty="0">
                <a:solidFill>
                  <a:schemeClr val="tx1">
                    <a:lumMod val="95000"/>
                    <a:lumOff val="5000"/>
                  </a:schemeClr>
                </a:solidFill>
              </a:rPr>
              <a:t>In 2023, the music industry witnessed a dynamic landscape shaped by the digital streaming era, with Spotify serving as a prominent platform for music consumption. The dataset on the most streamed songs of Spotify in 2023 encompasses 954 entries across 23 columns, offering a detailed glimpse into the characteristics and popularity of each track. From track names and artist collaborations to streaming metrics and audio features, the dataset enables a comprehensive exploration of trends, influences, and user preferences. This introduction sets the stage for a deeper analysis, uncovering the melodies that resonated most with audiences during this vibrant and evolving musical year.</a:t>
            </a:r>
            <a:br>
              <a:rPr lang="en-US" dirty="0">
                <a:solidFill>
                  <a:schemeClr val="tx1">
                    <a:lumMod val="95000"/>
                    <a:lumOff val="5000"/>
                  </a:schemeClr>
                </a:solidFill>
              </a:rPr>
            </a:br>
            <a:endParaRPr lang="en-IN" dirty="0">
              <a:solidFill>
                <a:schemeClr val="tx1">
                  <a:lumMod val="95000"/>
                  <a:lumOff val="5000"/>
                </a:schemeClr>
              </a:solidFill>
            </a:endParaRPr>
          </a:p>
        </p:txBody>
      </p:sp>
    </p:spTree>
    <p:extLst>
      <p:ext uri="{BB962C8B-B14F-4D97-AF65-F5344CB8AC3E}">
        <p14:creationId xmlns:p14="http://schemas.microsoft.com/office/powerpoint/2010/main" val="301620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955F-1A7D-4901-B588-183DF20E18B4}"/>
              </a:ext>
            </a:extLst>
          </p:cNvPr>
          <p:cNvSpPr>
            <a:spLocks noGrp="1"/>
          </p:cNvSpPr>
          <p:nvPr>
            <p:ph type="title"/>
          </p:nvPr>
        </p:nvSpPr>
        <p:spPr>
          <a:xfrm>
            <a:off x="2905663" y="253014"/>
            <a:ext cx="8915399" cy="1253693"/>
          </a:xfrm>
        </p:spPr>
        <p:txBody>
          <a:bodyPr/>
          <a:lstStyle/>
          <a:p>
            <a:pPr algn="ctr"/>
            <a:r>
              <a:rPr lang="en-US" b="1" u="sng" dirty="0"/>
              <a:t>OUTLINE</a:t>
            </a:r>
            <a:endParaRPr lang="en-IN" b="1" u="sng" dirty="0"/>
          </a:p>
        </p:txBody>
      </p:sp>
      <p:sp>
        <p:nvSpPr>
          <p:cNvPr id="3" name="Text Placeholder 2">
            <a:extLst>
              <a:ext uri="{FF2B5EF4-FFF2-40B4-BE49-F238E27FC236}">
                <a16:creationId xmlns:a16="http://schemas.microsoft.com/office/drawing/2014/main" id="{A53309DE-07D0-4ADB-9786-A7372361958C}"/>
              </a:ext>
            </a:extLst>
          </p:cNvPr>
          <p:cNvSpPr>
            <a:spLocks noGrp="1"/>
          </p:cNvSpPr>
          <p:nvPr>
            <p:ph type="body" idx="1"/>
          </p:nvPr>
        </p:nvSpPr>
        <p:spPr>
          <a:xfrm>
            <a:off x="2589212" y="1828801"/>
            <a:ext cx="8915399" cy="4776186"/>
          </a:xfrm>
        </p:spPr>
        <p:txBody>
          <a:bodyPr>
            <a:normAutofit/>
          </a:bodyPr>
          <a:lstStyle/>
          <a:p>
            <a:pPr marL="342900" indent="-342900">
              <a:buFont typeface="Arial" panose="020B0604020202020204" pitchFamily="34" charset="0"/>
              <a:buChar char="•"/>
            </a:pPr>
            <a:r>
              <a:rPr lang="en-US" dirty="0">
                <a:solidFill>
                  <a:schemeClr val="tx1">
                    <a:lumMod val="95000"/>
                    <a:lumOff val="5000"/>
                  </a:schemeClr>
                </a:solidFill>
                <a:latin typeface="Helvetica Neue"/>
              </a:rPr>
              <a:t>Overview of the data</a:t>
            </a:r>
          </a:p>
          <a:p>
            <a:pPr marL="342900" indent="-342900">
              <a:buFont typeface="Arial" panose="020B0604020202020204" pitchFamily="34" charset="0"/>
              <a:buChar char="•"/>
            </a:pPr>
            <a:r>
              <a:rPr lang="en-US" dirty="0">
                <a:solidFill>
                  <a:schemeClr val="tx1">
                    <a:lumMod val="95000"/>
                    <a:lumOff val="5000"/>
                  </a:schemeClr>
                </a:solidFill>
                <a:latin typeface="Helvetica Neue"/>
              </a:rPr>
              <a:t>Number of releases in each month</a:t>
            </a:r>
          </a:p>
          <a:p>
            <a:pPr marL="342900" indent="-342900">
              <a:buFont typeface="Arial" panose="020B0604020202020204" pitchFamily="34" charset="0"/>
              <a:buChar char="•"/>
            </a:pPr>
            <a:r>
              <a:rPr lang="en-US" dirty="0">
                <a:solidFill>
                  <a:schemeClr val="tx1">
                    <a:lumMod val="95000"/>
                    <a:lumOff val="5000"/>
                  </a:schemeClr>
                </a:solidFill>
                <a:latin typeface="Helvetica Neue"/>
              </a:rPr>
              <a:t>Audio Features</a:t>
            </a:r>
          </a:p>
          <a:p>
            <a:pPr marL="342900" indent="-342900">
              <a:buFont typeface="Arial" panose="020B0604020202020204" pitchFamily="34" charset="0"/>
              <a:buChar char="•"/>
            </a:pPr>
            <a:r>
              <a:rPr lang="en-US" dirty="0">
                <a:solidFill>
                  <a:schemeClr val="tx1">
                    <a:lumMod val="95000"/>
                    <a:lumOff val="5000"/>
                  </a:schemeClr>
                </a:solidFill>
                <a:latin typeface="Helvetica Neue"/>
              </a:rPr>
              <a:t>Top 10 Songs based added in Spotify Playlists</a:t>
            </a:r>
          </a:p>
          <a:p>
            <a:pPr marL="342900" indent="-342900">
              <a:buFont typeface="Arial" panose="020B0604020202020204" pitchFamily="34" charset="0"/>
              <a:buChar char="•"/>
            </a:pPr>
            <a:r>
              <a:rPr lang="en-US" dirty="0">
                <a:solidFill>
                  <a:schemeClr val="tx1">
                    <a:lumMod val="95000"/>
                    <a:lumOff val="5000"/>
                  </a:schemeClr>
                </a:solidFill>
                <a:latin typeface="Helvetica Neue"/>
              </a:rPr>
              <a:t>Top 10 artists based on total streams </a:t>
            </a:r>
          </a:p>
          <a:p>
            <a:pPr marL="342900" indent="-342900">
              <a:buFont typeface="Arial" panose="020B0604020202020204" pitchFamily="34" charset="0"/>
              <a:buChar char="•"/>
            </a:pPr>
            <a:r>
              <a:rPr lang="en-US" dirty="0">
                <a:solidFill>
                  <a:schemeClr val="tx1">
                    <a:lumMod val="95000"/>
                    <a:lumOff val="5000"/>
                  </a:schemeClr>
                </a:solidFill>
                <a:latin typeface="Helvetica Neue"/>
              </a:rPr>
              <a:t>Finding underrated songs on Spotify</a:t>
            </a:r>
          </a:p>
          <a:p>
            <a:pPr marL="342900" indent="-342900">
              <a:buFont typeface="Arial" panose="020B0604020202020204" pitchFamily="34" charset="0"/>
              <a:buChar char="•"/>
            </a:pPr>
            <a:r>
              <a:rPr lang="en-US" dirty="0">
                <a:solidFill>
                  <a:schemeClr val="tx1">
                    <a:lumMod val="95000"/>
                    <a:lumOff val="5000"/>
                  </a:schemeClr>
                </a:solidFill>
                <a:latin typeface="Helvetica Neue"/>
              </a:rPr>
              <a:t>Music mode </a:t>
            </a:r>
          </a:p>
          <a:p>
            <a:pPr marL="342900" indent="-342900">
              <a:buFont typeface="Arial" panose="020B0604020202020204" pitchFamily="34" charset="0"/>
              <a:buChar char="•"/>
            </a:pPr>
            <a:r>
              <a:rPr lang="en-US" dirty="0">
                <a:solidFill>
                  <a:schemeClr val="tx1">
                    <a:lumMod val="95000"/>
                    <a:lumOff val="5000"/>
                  </a:schemeClr>
                </a:solidFill>
                <a:latin typeface="Helvetica Neue"/>
              </a:rPr>
              <a:t>Relationships between energy levels and Acousticness</a:t>
            </a:r>
          </a:p>
          <a:p>
            <a:pPr marL="342900" indent="-342900">
              <a:buFont typeface="Arial" panose="020B0604020202020204" pitchFamily="34" charset="0"/>
              <a:buChar char="•"/>
            </a:pPr>
            <a:r>
              <a:rPr lang="en-US" dirty="0">
                <a:solidFill>
                  <a:schemeClr val="tx1">
                    <a:lumMod val="95000"/>
                    <a:lumOff val="5000"/>
                  </a:schemeClr>
                </a:solidFill>
                <a:latin typeface="Helvetica Neue"/>
              </a:rPr>
              <a:t>Number of tracks released each month in 2023 varied over time </a:t>
            </a:r>
          </a:p>
          <a:p>
            <a:pPr marL="342900" indent="-342900">
              <a:buFont typeface="Arial" panose="020B0604020202020204" pitchFamily="34" charset="0"/>
              <a:buChar char="•"/>
            </a:pPr>
            <a:r>
              <a:rPr lang="en-US" i="0" dirty="0">
                <a:solidFill>
                  <a:schemeClr val="tx1">
                    <a:lumMod val="95000"/>
                    <a:lumOff val="5000"/>
                  </a:schemeClr>
                </a:solidFill>
                <a:effectLst/>
                <a:latin typeface="Söhne"/>
              </a:rPr>
              <a:t>Future Scope of Most Streamed Spotify Songs 2023: Predictions and Insights</a:t>
            </a:r>
          </a:p>
          <a:p>
            <a:pPr marL="342900" indent="-342900">
              <a:buFont typeface="Arial" panose="020B0604020202020204" pitchFamily="34" charset="0"/>
              <a:buChar char="•"/>
            </a:pPr>
            <a:r>
              <a:rPr lang="en-US" dirty="0">
                <a:solidFill>
                  <a:schemeClr val="tx1">
                    <a:lumMod val="95000"/>
                    <a:lumOff val="5000"/>
                  </a:schemeClr>
                </a:solidFill>
                <a:latin typeface="Söhne"/>
              </a:rPr>
              <a:t>Conclusion</a:t>
            </a:r>
            <a:endParaRPr lang="en-US" dirty="0">
              <a:solidFill>
                <a:schemeClr val="tx1">
                  <a:lumMod val="95000"/>
                  <a:lumOff val="5000"/>
                </a:schemeClr>
              </a:solidFill>
              <a:latin typeface="Helvetica Neue"/>
            </a:endParaRPr>
          </a:p>
          <a:p>
            <a:pPr marL="342900" indent="-342900">
              <a:buFont typeface="Arial" panose="020B0604020202020204" pitchFamily="34" charset="0"/>
              <a:buChar char="•"/>
            </a:pPr>
            <a:endParaRPr lang="en-US" dirty="0">
              <a:solidFill>
                <a:schemeClr val="tx1">
                  <a:lumMod val="95000"/>
                  <a:lumOff val="5000"/>
                </a:schemeClr>
              </a:solidFill>
              <a:latin typeface="Helvetica Neue"/>
            </a:endParaRPr>
          </a:p>
          <a:p>
            <a:pPr marL="342900" indent="-342900">
              <a:buFont typeface="Arial" panose="020B0604020202020204" pitchFamily="34" charset="0"/>
              <a:buChar char="•"/>
            </a:pPr>
            <a:endParaRPr lang="en-US" dirty="0">
              <a:solidFill>
                <a:schemeClr val="tx2"/>
              </a:solidFill>
              <a:latin typeface="Helvetica Neue"/>
            </a:endParaRPr>
          </a:p>
          <a:p>
            <a:pPr marL="342900" indent="-342900">
              <a:buFont typeface="Arial" panose="020B0604020202020204" pitchFamily="34" charset="0"/>
              <a:buChar char="•"/>
            </a:pPr>
            <a:endParaRPr lang="en-US" dirty="0">
              <a:solidFill>
                <a:schemeClr val="tx2"/>
              </a:solidFill>
              <a:latin typeface="Helvetica Neue"/>
            </a:endParaRPr>
          </a:p>
          <a:p>
            <a:pPr marL="342900" indent="-342900">
              <a:buFont typeface="Arial" panose="020B0604020202020204" pitchFamily="34" charset="0"/>
              <a:buChar char="•"/>
            </a:pPr>
            <a:endParaRPr lang="en-US" dirty="0">
              <a:solidFill>
                <a:schemeClr val="tx2"/>
              </a:solidFill>
              <a:latin typeface="Helvetica Neue"/>
            </a:endParaRPr>
          </a:p>
          <a:p>
            <a:pPr marL="342900" indent="-342900">
              <a:buFont typeface="Arial" panose="020B0604020202020204" pitchFamily="34" charset="0"/>
              <a:buChar char="•"/>
            </a:pPr>
            <a:endParaRPr lang="en-US" i="0" dirty="0">
              <a:solidFill>
                <a:schemeClr val="tx2"/>
              </a:solidFill>
              <a:effectLst/>
              <a:latin typeface="Helvetica Neue"/>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94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1684-4C1E-4C2D-9750-54EAEAD08B1B}"/>
              </a:ext>
            </a:extLst>
          </p:cNvPr>
          <p:cNvSpPr>
            <a:spLocks noGrp="1"/>
          </p:cNvSpPr>
          <p:nvPr>
            <p:ph type="title"/>
          </p:nvPr>
        </p:nvSpPr>
        <p:spPr/>
        <p:txBody>
          <a:bodyPr/>
          <a:lstStyle/>
          <a:p>
            <a:pPr algn="ctr"/>
            <a:r>
              <a:rPr lang="en-US" b="1" u="sng" dirty="0"/>
              <a:t>Overview of the Data</a:t>
            </a:r>
            <a:endParaRPr lang="en-IN" dirty="0"/>
          </a:p>
        </p:txBody>
      </p:sp>
      <p:sp>
        <p:nvSpPr>
          <p:cNvPr id="3" name="Content Placeholder 2">
            <a:extLst>
              <a:ext uri="{FF2B5EF4-FFF2-40B4-BE49-F238E27FC236}">
                <a16:creationId xmlns:a16="http://schemas.microsoft.com/office/drawing/2014/main" id="{618FD0E8-9BC6-44E1-9760-DBD15570DFA8}"/>
              </a:ext>
            </a:extLst>
          </p:cNvPr>
          <p:cNvSpPr>
            <a:spLocks noGrp="1"/>
          </p:cNvSpPr>
          <p:nvPr>
            <p:ph sz="half" idx="1"/>
          </p:nvPr>
        </p:nvSpPr>
        <p:spPr>
          <a:xfrm>
            <a:off x="3290548" y="2124723"/>
            <a:ext cx="5107728" cy="1683797"/>
          </a:xfrm>
        </p:spPr>
        <p:txBody>
          <a:bodyPr/>
          <a:lstStyle/>
          <a:p>
            <a:pPr algn="ctr"/>
            <a:r>
              <a:rPr lang="en-US" dirty="0">
                <a:solidFill>
                  <a:schemeClr val="tx1">
                    <a:lumMod val="95000"/>
                    <a:lumOff val="5000"/>
                  </a:schemeClr>
                </a:solidFill>
              </a:rPr>
              <a:t>Number of Rows : 953</a:t>
            </a:r>
          </a:p>
          <a:p>
            <a:pPr algn="ctr"/>
            <a:r>
              <a:rPr lang="en-US" dirty="0">
                <a:solidFill>
                  <a:schemeClr val="tx1">
                    <a:lumMod val="95000"/>
                    <a:lumOff val="5000"/>
                  </a:schemeClr>
                </a:solidFill>
              </a:rPr>
              <a:t>Number of Columns: 23</a:t>
            </a:r>
            <a:endParaRPr lang="en-IN" dirty="0">
              <a:solidFill>
                <a:schemeClr val="tx1">
                  <a:lumMod val="95000"/>
                  <a:lumOff val="5000"/>
                </a:schemeClr>
              </a:solidFill>
            </a:endParaRPr>
          </a:p>
          <a:p>
            <a:endParaRPr lang="en-IN" dirty="0"/>
          </a:p>
        </p:txBody>
      </p:sp>
      <p:pic>
        <p:nvPicPr>
          <p:cNvPr id="6" name="Picture 5">
            <a:extLst>
              <a:ext uri="{FF2B5EF4-FFF2-40B4-BE49-F238E27FC236}">
                <a16:creationId xmlns:a16="http://schemas.microsoft.com/office/drawing/2014/main" id="{35B58429-1576-4552-9568-B5E70EBF0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3181" y="1811045"/>
            <a:ext cx="1669001" cy="1145219"/>
          </a:xfrm>
          <a:prstGeom prst="rect">
            <a:avLst/>
          </a:prstGeom>
          <a:ln w="38100">
            <a:solidFill>
              <a:schemeClr val="tx1"/>
            </a:solidFill>
          </a:ln>
          <a:effectLst>
            <a:glow rad="101600">
              <a:schemeClr val="accent2">
                <a:satMod val="175000"/>
                <a:alpha val="40000"/>
              </a:schemeClr>
            </a:glow>
          </a:effectLst>
        </p:spPr>
      </p:pic>
    </p:spTree>
    <p:extLst>
      <p:ext uri="{BB962C8B-B14F-4D97-AF65-F5344CB8AC3E}">
        <p14:creationId xmlns:p14="http://schemas.microsoft.com/office/powerpoint/2010/main" val="109817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7DF0-A53B-4844-ADA0-5D347D64A265}"/>
              </a:ext>
            </a:extLst>
          </p:cNvPr>
          <p:cNvSpPr>
            <a:spLocks noGrp="1"/>
          </p:cNvSpPr>
          <p:nvPr>
            <p:ph type="title"/>
          </p:nvPr>
        </p:nvSpPr>
        <p:spPr/>
        <p:txBody>
          <a:bodyPr/>
          <a:lstStyle/>
          <a:p>
            <a:r>
              <a:rPr lang="en-US" b="1" u="sng" dirty="0"/>
              <a:t>Number of releases in each month </a:t>
            </a:r>
            <a:endParaRPr lang="en-IN" b="1" u="sng" dirty="0"/>
          </a:p>
        </p:txBody>
      </p:sp>
      <p:sp>
        <p:nvSpPr>
          <p:cNvPr id="3" name="Content Placeholder 2">
            <a:extLst>
              <a:ext uri="{FF2B5EF4-FFF2-40B4-BE49-F238E27FC236}">
                <a16:creationId xmlns:a16="http://schemas.microsoft.com/office/drawing/2014/main" id="{4BA1307F-C4C4-4460-8422-B2E8EFE5B5AE}"/>
              </a:ext>
            </a:extLst>
          </p:cNvPr>
          <p:cNvSpPr>
            <a:spLocks noGrp="1"/>
          </p:cNvSpPr>
          <p:nvPr>
            <p:ph sz="half" idx="1"/>
          </p:nvPr>
        </p:nvSpPr>
        <p:spPr/>
        <p:txBody>
          <a:bodyPr>
            <a:normAutofit/>
          </a:bodyPr>
          <a:lstStyle/>
          <a:p>
            <a:r>
              <a:rPr lang="en-US" b="0" i="1" dirty="0">
                <a:solidFill>
                  <a:schemeClr val="tx1">
                    <a:lumMod val="95000"/>
                    <a:lumOff val="5000"/>
                  </a:schemeClr>
                </a:solidFill>
                <a:effectLst/>
                <a:latin typeface="Söhne"/>
              </a:rPr>
              <a:t>As we unveil the data, an intriguing pattern emerges — a rhythmic dance of musical expression that varies from month to month. Our analysis reveals that January takes the lead as the month with the highest number of releases, signaling a vibrant start to the year with artists sharing their latest creations and setting the tone for what's to come</a:t>
            </a:r>
            <a:r>
              <a:rPr lang="en-US" b="0" i="1" dirty="0">
                <a:solidFill>
                  <a:srgbClr val="374151"/>
                </a:solidFill>
                <a:effectLst/>
                <a:latin typeface="Söhne"/>
              </a:rPr>
              <a:t>.</a:t>
            </a:r>
            <a:endParaRPr lang="en-IN" dirty="0"/>
          </a:p>
        </p:txBody>
      </p:sp>
      <p:pic>
        <p:nvPicPr>
          <p:cNvPr id="8" name="Content Placeholder 7">
            <a:extLst>
              <a:ext uri="{FF2B5EF4-FFF2-40B4-BE49-F238E27FC236}">
                <a16:creationId xmlns:a16="http://schemas.microsoft.com/office/drawing/2014/main" id="{8BE1DE4D-AD15-436C-A59E-92DD069697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28175" y="2125663"/>
            <a:ext cx="4239637" cy="3778250"/>
          </a:xfrm>
          <a:ln w="28575">
            <a:solidFill>
              <a:schemeClr val="tx1">
                <a:lumMod val="95000"/>
                <a:lumOff val="5000"/>
              </a:schemeClr>
            </a:solidFill>
          </a:ln>
          <a:effectLst>
            <a:glow rad="1016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110418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BBA0-624B-4CFB-A805-A80535E92F35}"/>
              </a:ext>
            </a:extLst>
          </p:cNvPr>
          <p:cNvSpPr>
            <a:spLocks noGrp="1"/>
          </p:cNvSpPr>
          <p:nvPr>
            <p:ph type="title"/>
          </p:nvPr>
        </p:nvSpPr>
        <p:spPr/>
        <p:txBody>
          <a:bodyPr/>
          <a:lstStyle/>
          <a:p>
            <a:r>
              <a:rPr lang="en-US" b="1" u="sng" dirty="0"/>
              <a:t>Audio Features </a:t>
            </a:r>
            <a:endParaRPr lang="en-IN" b="1" u="sng" dirty="0"/>
          </a:p>
        </p:txBody>
      </p:sp>
      <p:sp>
        <p:nvSpPr>
          <p:cNvPr id="3" name="Content Placeholder 2">
            <a:extLst>
              <a:ext uri="{FF2B5EF4-FFF2-40B4-BE49-F238E27FC236}">
                <a16:creationId xmlns:a16="http://schemas.microsoft.com/office/drawing/2014/main" id="{0EB58425-A8EF-4920-A038-1497EDB17592}"/>
              </a:ext>
            </a:extLst>
          </p:cNvPr>
          <p:cNvSpPr>
            <a:spLocks noGrp="1"/>
          </p:cNvSpPr>
          <p:nvPr>
            <p:ph sz="half" idx="1"/>
          </p:nvPr>
        </p:nvSpPr>
        <p:spPr/>
        <p:txBody>
          <a:bodyPr>
            <a:normAutofit fontScale="77500" lnSpcReduction="20000"/>
          </a:bodyPr>
          <a:lstStyle/>
          <a:p>
            <a:r>
              <a:rPr lang="en-US" dirty="0">
                <a:solidFill>
                  <a:schemeClr val="tx1">
                    <a:lumMod val="95000"/>
                    <a:lumOff val="5000"/>
                  </a:schemeClr>
                </a:solidFill>
              </a:rPr>
              <a:t>In this presentation, we'll dive deep into the audio features that Spotify analyzes to help us understand and connect with music on a whole new level. From the tempo that makes us tap our feet to the energy that sparks our emotions, these features are the building blocks of the soundscape that accompanies our daily lives.</a:t>
            </a:r>
          </a:p>
          <a:p>
            <a:endParaRPr lang="en-US" dirty="0">
              <a:solidFill>
                <a:schemeClr val="tx1">
                  <a:lumMod val="95000"/>
                  <a:lumOff val="5000"/>
                </a:schemeClr>
              </a:solidFill>
            </a:endParaRPr>
          </a:p>
          <a:p>
            <a:r>
              <a:rPr lang="en-US" dirty="0">
                <a:solidFill>
                  <a:schemeClr val="tx1">
                    <a:lumMod val="95000"/>
                    <a:lumOff val="5000"/>
                  </a:schemeClr>
                </a:solidFill>
              </a:rPr>
              <a:t>But what are these audio features, and how do they shape our listening experience? From danceability to acousticness, valence to instrumentalness, Spotify's analytical tools provide us with a nuanced understanding of the music we consume. As we explore each feature, we'll uncover the science and artistry behind the songs that resonate with us.</a:t>
            </a:r>
            <a:endParaRPr lang="en-IN" dirty="0">
              <a:solidFill>
                <a:schemeClr val="tx1">
                  <a:lumMod val="95000"/>
                  <a:lumOff val="5000"/>
                </a:schemeClr>
              </a:solidFill>
            </a:endParaRPr>
          </a:p>
        </p:txBody>
      </p:sp>
      <p:pic>
        <p:nvPicPr>
          <p:cNvPr id="6" name="Content Placeholder 5">
            <a:extLst>
              <a:ext uri="{FF2B5EF4-FFF2-40B4-BE49-F238E27FC236}">
                <a16:creationId xmlns:a16="http://schemas.microsoft.com/office/drawing/2014/main" id="{DF4A9C75-A1A8-473B-8790-463B981601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3" y="2133600"/>
            <a:ext cx="4313238" cy="3141669"/>
          </a:xfrm>
          <a:ln w="28575">
            <a:solidFill>
              <a:schemeClr val="tx1">
                <a:lumMod val="95000"/>
                <a:lumOff val="5000"/>
              </a:schemeClr>
            </a:solidFill>
          </a:ln>
          <a:effectLst>
            <a:glow rad="1016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336916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9315-1F25-4596-AB2C-A28222F3B4BC}"/>
              </a:ext>
            </a:extLst>
          </p:cNvPr>
          <p:cNvSpPr>
            <a:spLocks noGrp="1"/>
          </p:cNvSpPr>
          <p:nvPr>
            <p:ph type="title"/>
          </p:nvPr>
        </p:nvSpPr>
        <p:spPr/>
        <p:txBody>
          <a:bodyPr>
            <a:normAutofit fontScale="90000"/>
          </a:bodyPr>
          <a:lstStyle/>
          <a:p>
            <a:r>
              <a:rPr lang="en-US" b="1" u="sng" dirty="0">
                <a:solidFill>
                  <a:schemeClr val="tx1">
                    <a:lumMod val="95000"/>
                    <a:lumOff val="5000"/>
                  </a:schemeClr>
                </a:solidFill>
                <a:latin typeface="Helvetica Neue"/>
              </a:rPr>
              <a:t>Top 10 Songs based added in Spotify Playlists</a:t>
            </a:r>
            <a:br>
              <a:rPr lang="en-US" dirty="0">
                <a:solidFill>
                  <a:schemeClr val="tx2"/>
                </a:solidFill>
                <a:latin typeface="Helvetica Neue"/>
              </a:rPr>
            </a:br>
            <a:endParaRPr lang="en-IN" dirty="0"/>
          </a:p>
        </p:txBody>
      </p:sp>
      <p:sp>
        <p:nvSpPr>
          <p:cNvPr id="12" name="Content Placeholder 11">
            <a:extLst>
              <a:ext uri="{FF2B5EF4-FFF2-40B4-BE49-F238E27FC236}">
                <a16:creationId xmlns:a16="http://schemas.microsoft.com/office/drawing/2014/main" id="{C616CEE4-E919-49E7-BCEF-02A0A3E8B0F8}"/>
              </a:ext>
            </a:extLst>
          </p:cNvPr>
          <p:cNvSpPr>
            <a:spLocks noGrp="1"/>
          </p:cNvSpPr>
          <p:nvPr>
            <p:ph sz="half" idx="1"/>
          </p:nvPr>
        </p:nvSpPr>
        <p:spPr/>
        <p:txBody>
          <a:bodyPr>
            <a:normAutofit fontScale="85000" lnSpcReduction="20000"/>
          </a:bodyPr>
          <a:lstStyle/>
          <a:p>
            <a:r>
              <a:rPr lang="en-US" dirty="0">
                <a:solidFill>
                  <a:schemeClr val="tx1">
                    <a:lumMod val="95000"/>
                    <a:lumOff val="5000"/>
                  </a:schemeClr>
                </a:solidFill>
              </a:rPr>
              <a:t>In this presentation, we'll shine a spotlight on the songs that captured our collective playlists, showcasing not only the diversity of musical tastes but also the tracks that resonated most with listeners around the globe. These aren't just songs; they are the anthems that accompanied our moments of joy, contemplation, and celebration.</a:t>
            </a:r>
          </a:p>
          <a:p>
            <a:endParaRPr lang="en-US" dirty="0">
              <a:solidFill>
                <a:schemeClr val="tx1">
                  <a:lumMod val="95000"/>
                  <a:lumOff val="5000"/>
                </a:schemeClr>
              </a:solidFill>
            </a:endParaRPr>
          </a:p>
          <a:p>
            <a:r>
              <a:rPr lang="en-US" dirty="0">
                <a:solidFill>
                  <a:schemeClr val="tx1">
                    <a:lumMod val="95000"/>
                    <a:lumOff val="5000"/>
                  </a:schemeClr>
                </a:solidFill>
              </a:rPr>
              <a:t>Our exploration will lead us through the rhythm and beats that have earned a place in the hearts and playlists of millions. From genre-defying hits to chart-toppers that dominated the airwaves, each song on this list represents a unique thread in the rich tapestry of musical expression</a:t>
            </a:r>
            <a:r>
              <a:rPr lang="en-US" dirty="0"/>
              <a:t>.</a:t>
            </a:r>
            <a:endParaRPr lang="en-IN" dirty="0"/>
          </a:p>
        </p:txBody>
      </p:sp>
      <p:pic>
        <p:nvPicPr>
          <p:cNvPr id="14" name="Content Placeholder 13">
            <a:extLst>
              <a:ext uri="{FF2B5EF4-FFF2-40B4-BE49-F238E27FC236}">
                <a16:creationId xmlns:a16="http://schemas.microsoft.com/office/drawing/2014/main" id="{A2230DC8-32DE-4D4C-96A1-A10E55ADAA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133600"/>
            <a:ext cx="4313238" cy="3654641"/>
          </a:xfrm>
          <a:ln w="28575">
            <a:solidFill>
              <a:schemeClr val="tx1">
                <a:lumMod val="95000"/>
                <a:lumOff val="5000"/>
              </a:schemeClr>
            </a:solidFill>
          </a:ln>
          <a:effectLst>
            <a:glow rad="101600">
              <a:schemeClr val="accent2">
                <a:satMod val="175000"/>
                <a:alpha val="40000"/>
              </a:schemeClr>
            </a:glow>
          </a:effectLst>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219223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365F-CF6D-4424-9F30-73F13D8B4B9D}"/>
              </a:ext>
            </a:extLst>
          </p:cNvPr>
          <p:cNvSpPr>
            <a:spLocks noGrp="1"/>
          </p:cNvSpPr>
          <p:nvPr>
            <p:ph type="title"/>
          </p:nvPr>
        </p:nvSpPr>
        <p:spPr/>
        <p:txBody>
          <a:bodyPr>
            <a:normAutofit/>
          </a:bodyPr>
          <a:lstStyle/>
          <a:p>
            <a:r>
              <a:rPr lang="en-US" b="1" u="sng" dirty="0">
                <a:solidFill>
                  <a:schemeClr val="tx1">
                    <a:lumMod val="95000"/>
                    <a:lumOff val="5000"/>
                  </a:schemeClr>
                </a:solidFill>
                <a:latin typeface="Helvetica Neue"/>
              </a:rPr>
              <a:t>Top 10 artists based on total streams</a:t>
            </a:r>
            <a:r>
              <a:rPr lang="en-US" b="1" u="sng" dirty="0">
                <a:solidFill>
                  <a:schemeClr val="tx2"/>
                </a:solidFill>
                <a:latin typeface="Helvetica Neue"/>
              </a:rPr>
              <a:t> </a:t>
            </a:r>
            <a:br>
              <a:rPr lang="en-US" dirty="0">
                <a:solidFill>
                  <a:schemeClr val="tx2"/>
                </a:solidFill>
                <a:latin typeface="Helvetica Neue"/>
              </a:rPr>
            </a:br>
            <a:endParaRPr lang="en-IN" dirty="0"/>
          </a:p>
        </p:txBody>
      </p:sp>
      <p:sp>
        <p:nvSpPr>
          <p:cNvPr id="3" name="Content Placeholder 2">
            <a:extLst>
              <a:ext uri="{FF2B5EF4-FFF2-40B4-BE49-F238E27FC236}">
                <a16:creationId xmlns:a16="http://schemas.microsoft.com/office/drawing/2014/main" id="{38D106EF-0DD3-4E94-BB68-1116D9E66D9B}"/>
              </a:ext>
            </a:extLst>
          </p:cNvPr>
          <p:cNvSpPr>
            <a:spLocks noGrp="1"/>
          </p:cNvSpPr>
          <p:nvPr>
            <p:ph sz="half" idx="1"/>
          </p:nvPr>
        </p:nvSpPr>
        <p:spPr/>
        <p:txBody>
          <a:bodyPr>
            <a:normAutofit fontScale="85000" lnSpcReduction="10000"/>
          </a:bodyPr>
          <a:lstStyle/>
          <a:p>
            <a:r>
              <a:rPr lang="en-US" dirty="0">
                <a:solidFill>
                  <a:schemeClr val="tx1">
                    <a:lumMod val="95000"/>
                    <a:lumOff val="5000"/>
                  </a:schemeClr>
                </a:solidFill>
              </a:rPr>
              <a:t>Our analysis dives deep into the data, revealing the undeniable impact these artists have had on the streaming landscape. From chart-toppers to genre-defying trailblazers, the diversity of talent is as vast as the playlists they dominate.</a:t>
            </a:r>
          </a:p>
          <a:p>
            <a:endParaRPr lang="en-US" dirty="0">
              <a:solidFill>
                <a:schemeClr val="tx1">
                  <a:lumMod val="95000"/>
                  <a:lumOff val="5000"/>
                </a:schemeClr>
              </a:solidFill>
            </a:endParaRPr>
          </a:p>
          <a:p>
            <a:r>
              <a:rPr lang="en-US" dirty="0">
                <a:solidFill>
                  <a:schemeClr val="tx1">
                    <a:lumMod val="95000"/>
                    <a:lumOff val="5000"/>
                  </a:schemeClr>
                </a:solidFill>
              </a:rPr>
              <a:t>So, without further ado, join us as we count down the top 10 artists of 2023 based on total streams in Spotify playlists. From groundbreaking hits to timeless melodies, these artists have undoubtedly left an indelible mark on the ears and hearts of listeners worldwide</a:t>
            </a:r>
            <a:r>
              <a:rPr lang="en-US" dirty="0"/>
              <a:t>.</a:t>
            </a:r>
          </a:p>
          <a:p>
            <a:endParaRPr lang="en-US" dirty="0"/>
          </a:p>
        </p:txBody>
      </p:sp>
      <p:pic>
        <p:nvPicPr>
          <p:cNvPr id="6" name="Content Placeholder 5">
            <a:extLst>
              <a:ext uri="{FF2B5EF4-FFF2-40B4-BE49-F238E27FC236}">
                <a16:creationId xmlns:a16="http://schemas.microsoft.com/office/drawing/2014/main" id="{47C1732F-3D8A-41E3-81BD-41B9B3A401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3" y="2133600"/>
            <a:ext cx="4313238" cy="3370555"/>
          </a:xfrm>
          <a:ln w="28575">
            <a:solidFill>
              <a:schemeClr val="tx1">
                <a:lumMod val="95000"/>
                <a:lumOff val="5000"/>
              </a:schemeClr>
            </a:solidFill>
          </a:ln>
          <a:effectLst>
            <a:glow rad="1016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7943260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540</TotalTime>
  <Words>1565</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Helvetica Neue</vt:lpstr>
      <vt:lpstr>Söhne</vt:lpstr>
      <vt:lpstr>Wingdings 3</vt:lpstr>
      <vt:lpstr>Wisp</vt:lpstr>
      <vt:lpstr>Capstone Project 1</vt:lpstr>
      <vt:lpstr>About Spotify </vt:lpstr>
      <vt:lpstr>Introduction </vt:lpstr>
      <vt:lpstr>OUTLINE</vt:lpstr>
      <vt:lpstr>Overview of the Data</vt:lpstr>
      <vt:lpstr>Number of releases in each month </vt:lpstr>
      <vt:lpstr>Audio Features </vt:lpstr>
      <vt:lpstr>Top 10 Songs based added in Spotify Playlists </vt:lpstr>
      <vt:lpstr>Top 10 artists based on total streams  </vt:lpstr>
      <vt:lpstr>Finding underrated songs on Spotify </vt:lpstr>
      <vt:lpstr>Music mode  </vt:lpstr>
      <vt:lpstr>Relationships between energy levels and Acousticness </vt:lpstr>
      <vt:lpstr>Number of tracks released each month in 2023 varied over time   </vt:lpstr>
      <vt:lpstr>Future Scope of Most Streamed Spotify Songs 2023: Predictions and Insights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dc:title>
  <dc:creator>DELL-PC</dc:creator>
  <cp:lastModifiedBy>DELL-PC</cp:lastModifiedBy>
  <cp:revision>36</cp:revision>
  <dcterms:created xsi:type="dcterms:W3CDTF">2023-12-01T08:11:42Z</dcterms:created>
  <dcterms:modified xsi:type="dcterms:W3CDTF">2024-01-12T11:46:03Z</dcterms:modified>
</cp:coreProperties>
</file>