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D982-947C-450D-9153-A1CDEA68AFD1}"/>
              </a:ext>
            </a:extLst>
          </p:cNvPr>
          <p:cNvSpPr>
            <a:spLocks noGrp="1"/>
          </p:cNvSpPr>
          <p:nvPr>
            <p:ph type="ctrTitle"/>
          </p:nvPr>
        </p:nvSpPr>
        <p:spPr>
          <a:xfrm>
            <a:off x="1915128" y="1443899"/>
            <a:ext cx="8361229" cy="1086237"/>
          </a:xfrm>
          <a:effectLst>
            <a:glow rad="228600">
              <a:schemeClr val="accent1">
                <a:satMod val="175000"/>
                <a:alpha val="40000"/>
              </a:schemeClr>
            </a:glow>
          </a:effectLst>
        </p:spPr>
        <p:txBody>
          <a:bodyPr anchor="ctr"/>
          <a:lstStyle/>
          <a:p>
            <a:r>
              <a:rPr lang="en-US" sz="6000" b="1" u="sng" dirty="0">
                <a:latin typeface="Calibri" panose="020F0502020204030204" pitchFamily="34" charset="0"/>
                <a:cs typeface="Calibri" panose="020F0502020204030204" pitchFamily="34" charset="0"/>
              </a:rPr>
              <a:t>CAPSTONE Project 2</a:t>
            </a:r>
            <a:endParaRPr lang="en-IN" sz="6000" b="1" u="sng"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4D53B3D-D3F7-4DAF-BB6A-2EAC86770C28}"/>
              </a:ext>
            </a:extLst>
          </p:cNvPr>
          <p:cNvSpPr>
            <a:spLocks noGrp="1"/>
          </p:cNvSpPr>
          <p:nvPr>
            <p:ph type="subTitle" idx="1"/>
          </p:nvPr>
        </p:nvSpPr>
        <p:spPr>
          <a:xfrm>
            <a:off x="1915128" y="2752079"/>
            <a:ext cx="8361229" cy="2290438"/>
          </a:xfrm>
        </p:spPr>
        <p:txBody>
          <a:bodyPr>
            <a:normAutofit/>
          </a:bodyPr>
          <a:lstStyle/>
          <a:p>
            <a:r>
              <a:rPr lang="en-US" sz="3200" b="1" u="sng" dirty="0">
                <a:latin typeface="Calibri" panose="020F0502020204030204" pitchFamily="34" charset="0"/>
                <a:cs typeface="Calibri" panose="020F0502020204030204" pitchFamily="34" charset="0"/>
              </a:rPr>
              <a:t>Title</a:t>
            </a:r>
            <a:r>
              <a:rPr lang="en-US" sz="3200" dirty="0">
                <a:latin typeface="Calibri" panose="020F0502020204030204" pitchFamily="34" charset="0"/>
                <a:cs typeface="Calibri" panose="020F0502020204030204" pitchFamily="34" charset="0"/>
              </a:rPr>
              <a:t>:- Finger Sign Detection through CNN</a:t>
            </a:r>
          </a:p>
          <a:p>
            <a:r>
              <a:rPr lang="en-US" sz="3200" b="1" u="sng" dirty="0">
                <a:latin typeface="Calibri" panose="020F0502020204030204" pitchFamily="34" charset="0"/>
                <a:cs typeface="Calibri" panose="020F0502020204030204" pitchFamily="34" charset="0"/>
              </a:rPr>
              <a:t>Presented by</a:t>
            </a:r>
            <a:r>
              <a:rPr lang="en-US" sz="3200" dirty="0">
                <a:latin typeface="Calibri" panose="020F0502020204030204" pitchFamily="34" charset="0"/>
                <a:cs typeface="Calibri" panose="020F0502020204030204" pitchFamily="34" charset="0"/>
              </a:rPr>
              <a:t>:- Manya Avasthy </a:t>
            </a:r>
          </a:p>
          <a:p>
            <a:r>
              <a:rPr lang="en-US" sz="3200" b="1" u="sng" dirty="0">
                <a:latin typeface="Calibri" panose="020F0502020204030204" pitchFamily="34" charset="0"/>
                <a:cs typeface="Calibri" panose="020F0502020204030204" pitchFamily="34" charset="0"/>
              </a:rPr>
              <a:t>Date</a:t>
            </a:r>
            <a:r>
              <a:rPr lang="en-US" sz="3200" dirty="0">
                <a:latin typeface="Calibri" panose="020F0502020204030204" pitchFamily="34" charset="0"/>
                <a:cs typeface="Calibri" panose="020F0502020204030204" pitchFamily="34" charset="0"/>
              </a:rPr>
              <a:t>:- 24/02/2024 </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325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4B9-390B-411C-9CB4-A06BAEA4F567}"/>
              </a:ext>
            </a:extLst>
          </p:cNvPr>
          <p:cNvSpPr>
            <a:spLocks noGrp="1"/>
          </p:cNvSpPr>
          <p:nvPr>
            <p:ph type="title"/>
          </p:nvPr>
        </p:nvSpPr>
        <p:spPr>
          <a:xfrm>
            <a:off x="1371600" y="106532"/>
            <a:ext cx="9601200" cy="1225118"/>
          </a:xfrm>
        </p:spPr>
        <p:txBody>
          <a:bodyPr anchor="ctr"/>
          <a:lstStyle/>
          <a:p>
            <a:pPr algn="ctr"/>
            <a:r>
              <a:rPr lang="en-US" b="1" u="sng" dirty="0">
                <a:latin typeface="Calibri" panose="020F0502020204030204" pitchFamily="34" charset="0"/>
                <a:cs typeface="Calibri" panose="020F0502020204030204" pitchFamily="34" charset="0"/>
              </a:rPr>
              <a:t>Creating CNN Model</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6553742-587E-4955-9FC2-F4C0AF91BBAF}"/>
              </a:ext>
            </a:extLst>
          </p:cNvPr>
          <p:cNvSpPr>
            <a:spLocks noGrp="1"/>
          </p:cNvSpPr>
          <p:nvPr>
            <p:ph idx="1"/>
          </p:nvPr>
        </p:nvSpPr>
        <p:spPr>
          <a:xfrm>
            <a:off x="1466295" y="1380477"/>
            <a:ext cx="4629705" cy="5184559"/>
          </a:xfrm>
        </p:spPr>
        <p:txBody>
          <a:bodyPr>
            <a:normAutofit fontScale="70000" lnSpcReduction="20000"/>
          </a:bodyPr>
          <a:lstStyle/>
          <a:p>
            <a:pPr marL="0" indent="0">
              <a:buNone/>
            </a:pPr>
            <a:r>
              <a:rPr lang="en-US" dirty="0">
                <a:latin typeface="Calibri" panose="020F0502020204030204" pitchFamily="34" charset="0"/>
                <a:cs typeface="Calibri" panose="020F0502020204030204" pitchFamily="34" charset="0"/>
              </a:rPr>
              <a:t>Defines a function named create_model that takes two parameters:</a:t>
            </a:r>
          </a:p>
          <a:p>
            <a:pPr marL="0" indent="0">
              <a:buNone/>
            </a:pPr>
            <a:r>
              <a:rPr lang="en-US" dirty="0">
                <a:latin typeface="Calibri" panose="020F0502020204030204" pitchFamily="34" charset="0"/>
                <a:cs typeface="Calibri" panose="020F0502020204030204" pitchFamily="34" charset="0"/>
              </a:rPr>
              <a:t>input_shape: The shape of the input data, typically (height, width, channels).</a:t>
            </a:r>
          </a:p>
          <a:p>
            <a:pPr marL="0" indent="0">
              <a:buNone/>
            </a:pPr>
            <a:r>
              <a:rPr lang="en-US" dirty="0">
                <a:latin typeface="Calibri" panose="020F0502020204030204" pitchFamily="34" charset="0"/>
                <a:cs typeface="Calibri" panose="020F0502020204030204" pitchFamily="34" charset="0"/>
              </a:rPr>
              <a:t>Adds a convolutional layer with 32 filters of size (5,5), a stride of (1,1), and padding 'same'.</a:t>
            </a:r>
          </a:p>
          <a:p>
            <a:pPr marL="0" indent="0">
              <a:buNone/>
            </a:pPr>
            <a:r>
              <a:rPr lang="en-US" dirty="0">
                <a:latin typeface="Calibri" panose="020F0502020204030204" pitchFamily="34" charset="0"/>
                <a:cs typeface="Calibri" panose="020F0502020204030204" pitchFamily="34" charset="0"/>
              </a:rPr>
              <a:t>Applies ReLU activation.</a:t>
            </a:r>
          </a:p>
          <a:p>
            <a:pPr marL="0" indent="0">
              <a:buNone/>
            </a:pPr>
            <a:r>
              <a:rPr lang="en-US" dirty="0">
                <a:latin typeface="Calibri" panose="020F0502020204030204" pitchFamily="34" charset="0"/>
                <a:cs typeface="Calibri" panose="020F0502020204030204" pitchFamily="34" charset="0"/>
              </a:rPr>
              <a:t>Adds a max-pooling layer with pool size (2,2).</a:t>
            </a:r>
          </a:p>
          <a:p>
            <a:pPr marL="0" indent="0">
              <a:buNone/>
            </a:pPr>
            <a:r>
              <a:rPr lang="en-US" dirty="0">
                <a:latin typeface="Calibri" panose="020F0502020204030204" pitchFamily="34" charset="0"/>
                <a:cs typeface="Calibri" panose="020F0502020204030204" pitchFamily="34" charset="0"/>
              </a:rPr>
              <a:t>Applies dropout regularization with a rate of 0.25 to prevent overfitting.</a:t>
            </a:r>
          </a:p>
          <a:p>
            <a:pPr marL="0" indent="0">
              <a:buNone/>
            </a:pPr>
            <a:r>
              <a:rPr lang="en-US" dirty="0">
                <a:latin typeface="Calibri" panose="020F0502020204030204" pitchFamily="34" charset="0"/>
                <a:cs typeface="Calibri" panose="020F0502020204030204" pitchFamily="34" charset="0"/>
              </a:rPr>
              <a:t>Adds another convolutional layer with 64 filters of size (5,5), ReLU activation, max-pooling, and dropout.</a:t>
            </a:r>
          </a:p>
          <a:p>
            <a:pPr marL="0" indent="0">
              <a:buNone/>
            </a:pPr>
            <a:r>
              <a:rPr lang="en-US" dirty="0">
                <a:latin typeface="Calibri" panose="020F0502020204030204" pitchFamily="34" charset="0"/>
                <a:cs typeface="Calibri" panose="020F0502020204030204" pitchFamily="34" charset="0"/>
              </a:rPr>
              <a:t>Flattens the output from the convolutional layers into a 1D tensor to prepare for the fully connected layers.</a:t>
            </a:r>
          </a:p>
          <a:p>
            <a:pPr marL="0" indent="0">
              <a:buNone/>
            </a:pPr>
            <a:r>
              <a:rPr lang="en-US" dirty="0">
                <a:latin typeface="Calibri" panose="020F0502020204030204" pitchFamily="34" charset="0"/>
                <a:cs typeface="Calibri" panose="020F0502020204030204" pitchFamily="34" charset="0"/>
              </a:rPr>
              <a:t>Adds two fully connected (dense) layers with ReLU activation and dropout regularization.</a:t>
            </a:r>
          </a:p>
          <a:p>
            <a:pPr marL="0" indent="0">
              <a:buNone/>
            </a:pPr>
            <a:r>
              <a:rPr lang="en-US" dirty="0">
                <a:latin typeface="Calibri" panose="020F0502020204030204" pitchFamily="34" charset="0"/>
                <a:cs typeface="Calibri" panose="020F0502020204030204" pitchFamily="34" charset="0"/>
              </a:rPr>
              <a:t>Adds the output layer with 6 units (assuming it's a classification problem with 6 classes) and softmax activation.</a:t>
            </a:r>
          </a:p>
          <a:p>
            <a:pPr marL="0" indent="0">
              <a:buNone/>
            </a:pPr>
            <a:r>
              <a:rPr lang="en-US" dirty="0">
                <a:latin typeface="Calibri" panose="020F0502020204030204" pitchFamily="34" charset="0"/>
                <a:cs typeface="Calibri" panose="020F0502020204030204" pitchFamily="34" charset="0"/>
              </a:rPr>
              <a:t>Compiles the model using the Adam optimizer, categorical cross-entropy loss function (suitable for multi-class classification), and accuracy as the evaluation metric</a:t>
            </a:r>
            <a:r>
              <a:rPr lang="en-US" dirty="0"/>
              <a:t>.</a:t>
            </a:r>
            <a:endParaRPr lang="en-IN" dirty="0"/>
          </a:p>
        </p:txBody>
      </p:sp>
      <p:pic>
        <p:nvPicPr>
          <p:cNvPr id="5" name="Picture 4">
            <a:extLst>
              <a:ext uri="{FF2B5EF4-FFF2-40B4-BE49-F238E27FC236}">
                <a16:creationId xmlns:a16="http://schemas.microsoft.com/office/drawing/2014/main" id="{B7C6447E-0367-4E5F-A8A5-D30A3E35B605}"/>
              </a:ext>
            </a:extLst>
          </p:cNvPr>
          <p:cNvPicPr>
            <a:picLocks noChangeAspect="1"/>
          </p:cNvPicPr>
          <p:nvPr/>
        </p:nvPicPr>
        <p:blipFill>
          <a:blip r:embed="rId2"/>
          <a:stretch>
            <a:fillRect/>
          </a:stretch>
        </p:blipFill>
        <p:spPr>
          <a:xfrm>
            <a:off x="6465905" y="1331650"/>
            <a:ext cx="5305885" cy="5282214"/>
          </a:xfrm>
          <a:prstGeom prst="rect">
            <a:avLst/>
          </a:prstGeom>
        </p:spPr>
      </p:pic>
    </p:spTree>
    <p:extLst>
      <p:ext uri="{BB962C8B-B14F-4D97-AF65-F5344CB8AC3E}">
        <p14:creationId xmlns:p14="http://schemas.microsoft.com/office/powerpoint/2010/main" val="89281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C547-78C9-43FF-AC5D-F2DFA595D347}"/>
              </a:ext>
            </a:extLst>
          </p:cNvPr>
          <p:cNvSpPr>
            <a:spLocks noGrp="1"/>
          </p:cNvSpPr>
          <p:nvPr>
            <p:ph type="title"/>
          </p:nvPr>
        </p:nvSpPr>
        <p:spPr>
          <a:xfrm>
            <a:off x="1371600" y="0"/>
            <a:ext cx="9601200" cy="1189608"/>
          </a:xfrm>
        </p:spPr>
        <p:txBody>
          <a:bodyPr anchor="ctr"/>
          <a:lstStyle/>
          <a:p>
            <a:pPr algn="ctr"/>
            <a:r>
              <a:rPr lang="en-US" b="1" u="sng" dirty="0">
                <a:latin typeface="Calibri" panose="020F0502020204030204" pitchFamily="34" charset="0"/>
                <a:cs typeface="Calibri" panose="020F0502020204030204" pitchFamily="34" charset="0"/>
              </a:rPr>
              <a:t>Summary of Model</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AAB984D-D414-48CC-B579-D2366C229E45}"/>
              </a:ext>
            </a:extLst>
          </p:cNvPr>
          <p:cNvSpPr>
            <a:spLocks noGrp="1"/>
          </p:cNvSpPr>
          <p:nvPr>
            <p:ph idx="1"/>
          </p:nvPr>
        </p:nvSpPr>
        <p:spPr>
          <a:xfrm>
            <a:off x="1371600" y="1189608"/>
            <a:ext cx="4724400" cy="5536386"/>
          </a:xfrm>
        </p:spPr>
        <p:txBody>
          <a:bodyPr anchor="ctr">
            <a:normAutofit fontScale="47500" lnSpcReduction="20000"/>
          </a:bodyPr>
          <a:lstStyle/>
          <a:p>
            <a:pPr marL="0" indent="0" algn="l">
              <a:buNone/>
            </a:pPr>
            <a:r>
              <a:rPr lang="en-US" sz="3400" dirty="0">
                <a:solidFill>
                  <a:srgbClr val="111111"/>
                </a:solidFill>
                <a:latin typeface="Calibri" panose="020F0502020204030204" pitchFamily="34" charset="0"/>
                <a:cs typeface="Calibri" panose="020F0502020204030204" pitchFamily="34" charset="0"/>
              </a:rPr>
              <a:t>T</a:t>
            </a:r>
            <a:r>
              <a:rPr lang="en-US" sz="3400" b="0" i="0" dirty="0">
                <a:solidFill>
                  <a:srgbClr val="111111"/>
                </a:solidFill>
                <a:effectLst/>
                <a:latin typeface="Calibri" panose="020F0502020204030204" pitchFamily="34" charset="0"/>
                <a:cs typeface="Calibri" panose="020F0502020204030204" pitchFamily="34" charset="0"/>
              </a:rPr>
              <a:t>he model consists of various layers, including:</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InputLayer</a:t>
            </a:r>
            <a:r>
              <a:rPr lang="en-US" sz="3400" b="0" i="0" dirty="0">
                <a:solidFill>
                  <a:srgbClr val="111111"/>
                </a:solidFill>
                <a:effectLst/>
                <a:latin typeface="Calibri" panose="020F0502020204030204" pitchFamily="34" charset="0"/>
                <a:cs typeface="Calibri" panose="020F0502020204030204" pitchFamily="34" charset="0"/>
              </a:rPr>
              <a:t>: Accepts input data with dimensions 64x64x3 (representing an image with 64x64 pixels and 3 color channels).</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Conv1 (Conv2D)</a:t>
            </a:r>
            <a:r>
              <a:rPr lang="en-US" sz="3400" b="0" i="0" dirty="0">
                <a:solidFill>
                  <a:srgbClr val="111111"/>
                </a:solidFill>
                <a:effectLst/>
                <a:latin typeface="Calibri" panose="020F0502020204030204" pitchFamily="34" charset="0"/>
                <a:cs typeface="Calibri" panose="020F0502020204030204" pitchFamily="34" charset="0"/>
              </a:rPr>
              <a:t>: A convolutional layer with 32 filters.</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Pool1 (MaxPooling2D)</a:t>
            </a:r>
            <a:r>
              <a:rPr lang="en-US" sz="3400" b="0" i="0" dirty="0">
                <a:solidFill>
                  <a:srgbClr val="111111"/>
                </a:solidFill>
                <a:effectLst/>
                <a:latin typeface="Calibri" panose="020F0502020204030204" pitchFamily="34" charset="0"/>
                <a:cs typeface="Calibri" panose="020F0502020204030204" pitchFamily="34" charset="0"/>
              </a:rPr>
              <a:t>: A max-pooling layer that reduces the spatial dimensions.</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Dropout</a:t>
            </a:r>
            <a:r>
              <a:rPr lang="en-US" sz="3400" b="0" i="0" dirty="0">
                <a:solidFill>
                  <a:srgbClr val="111111"/>
                </a:solidFill>
                <a:effectLst/>
                <a:latin typeface="Calibri" panose="020F0502020204030204" pitchFamily="34" charset="0"/>
                <a:cs typeface="Calibri" panose="020F0502020204030204" pitchFamily="34" charset="0"/>
              </a:rPr>
              <a:t>: A regularization layer that randomly drops some neurons during training.</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Conv2 (Conv2D)</a:t>
            </a:r>
            <a:r>
              <a:rPr lang="en-US" sz="3400" b="0" i="0" dirty="0">
                <a:solidFill>
                  <a:srgbClr val="111111"/>
                </a:solidFill>
                <a:effectLst/>
                <a:latin typeface="Calibri" panose="020F0502020204030204" pitchFamily="34" charset="0"/>
                <a:cs typeface="Calibri" panose="020F0502020204030204" pitchFamily="34" charset="0"/>
              </a:rPr>
              <a:t>: Another convolutional layer with 64 filters.</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Pool2 (MaxPooling2D)</a:t>
            </a:r>
            <a:r>
              <a:rPr lang="en-US" sz="3400" b="0" i="0" dirty="0">
                <a:solidFill>
                  <a:srgbClr val="111111"/>
                </a:solidFill>
                <a:effectLst/>
                <a:latin typeface="Calibri" panose="020F0502020204030204" pitchFamily="34" charset="0"/>
                <a:cs typeface="Calibri" panose="020F0502020204030204" pitchFamily="34" charset="0"/>
              </a:rPr>
              <a:t>: Another max-pooling layer.</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Flatten</a:t>
            </a:r>
            <a:r>
              <a:rPr lang="en-US" sz="3400" b="0" i="0" dirty="0">
                <a:solidFill>
                  <a:srgbClr val="111111"/>
                </a:solidFill>
                <a:effectLst/>
                <a:latin typeface="Calibri" panose="020F0502020204030204" pitchFamily="34" charset="0"/>
                <a:cs typeface="Calibri" panose="020F0502020204030204" pitchFamily="34" charset="0"/>
              </a:rPr>
              <a:t>: Flattens the output for the fully connected layers.</a:t>
            </a:r>
          </a:p>
          <a:p>
            <a:pPr marL="742950" lvl="1" indent="-28575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Fully Connected Layers (Dense)</a:t>
            </a:r>
            <a:r>
              <a:rPr lang="en-US" sz="3400" b="0" i="0" dirty="0">
                <a:solidFill>
                  <a:srgbClr val="111111"/>
                </a:solidFill>
                <a:effectLst/>
                <a:latin typeface="Calibri" panose="020F0502020204030204" pitchFamily="34" charset="0"/>
                <a:cs typeface="Calibri" panose="020F0502020204030204" pitchFamily="34" charset="0"/>
              </a:rPr>
              <a:t>:</a:t>
            </a:r>
          </a:p>
          <a:p>
            <a:pPr marL="1143000" lvl="2" indent="-22860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fc1</a:t>
            </a:r>
            <a:r>
              <a:rPr lang="en-US" sz="3400" b="0" i="0" dirty="0">
                <a:solidFill>
                  <a:srgbClr val="111111"/>
                </a:solidFill>
                <a:effectLst/>
                <a:latin typeface="Calibri" panose="020F0502020204030204" pitchFamily="34" charset="0"/>
                <a:cs typeface="Calibri" panose="020F0502020204030204" pitchFamily="34" charset="0"/>
              </a:rPr>
              <a:t>: 256 neurons.</a:t>
            </a:r>
          </a:p>
          <a:p>
            <a:pPr marL="1143000" lvl="2" indent="-228600" algn="l">
              <a:buFont typeface="Arial" panose="020B0604020202020204" pitchFamily="34" charset="0"/>
              <a:buChar char="•"/>
            </a:pPr>
            <a:r>
              <a:rPr lang="en-US" sz="3400" b="1" i="0" dirty="0">
                <a:solidFill>
                  <a:srgbClr val="111111"/>
                </a:solidFill>
                <a:effectLst/>
                <a:latin typeface="Calibri" panose="020F0502020204030204" pitchFamily="34" charset="0"/>
                <a:cs typeface="Calibri" panose="020F0502020204030204" pitchFamily="34" charset="0"/>
              </a:rPr>
              <a:t>fc3</a:t>
            </a:r>
            <a:r>
              <a:rPr lang="en-US" sz="3400" b="0" i="0" dirty="0">
                <a:solidFill>
                  <a:srgbClr val="111111"/>
                </a:solidFill>
                <a:effectLst/>
                <a:latin typeface="Calibri" panose="020F0502020204030204" pitchFamily="34" charset="0"/>
                <a:cs typeface="Calibri" panose="020F0502020204030204" pitchFamily="34" charset="0"/>
              </a:rPr>
              <a:t>: 120 neurons (output layer with 6 classes).</a:t>
            </a:r>
          </a:p>
          <a:p>
            <a:pPr algn="l">
              <a:buFont typeface="Arial" panose="020B0604020202020204" pitchFamily="34" charset="0"/>
              <a:buChar char="•"/>
            </a:pPr>
            <a:r>
              <a:rPr lang="en-US" sz="3400" b="0" i="0" dirty="0">
                <a:solidFill>
                  <a:srgbClr val="111111"/>
                </a:solidFill>
                <a:effectLst/>
                <a:latin typeface="Calibri" panose="020F0502020204030204" pitchFamily="34" charset="0"/>
                <a:cs typeface="Calibri" panose="020F0502020204030204" pitchFamily="34" charset="0"/>
              </a:rPr>
              <a:t>The total number of trainable parameters in this model is </a:t>
            </a:r>
            <a:r>
              <a:rPr lang="en-US" sz="3400" b="1" i="0" dirty="0">
                <a:solidFill>
                  <a:srgbClr val="111111"/>
                </a:solidFill>
                <a:effectLst/>
                <a:latin typeface="Calibri" panose="020F0502020204030204" pitchFamily="34" charset="0"/>
                <a:cs typeface="Calibri" panose="020F0502020204030204" pitchFamily="34" charset="0"/>
              </a:rPr>
              <a:t>4,279,822</a:t>
            </a:r>
            <a:endParaRPr lang="en-US" sz="3400" b="0" i="0" dirty="0">
              <a:solidFill>
                <a:srgbClr val="111111"/>
              </a:solidFill>
              <a:effectLst/>
              <a:latin typeface="Calibri" panose="020F0502020204030204" pitchFamily="34" charset="0"/>
              <a:cs typeface="Calibri" panose="020F0502020204030204" pitchFamily="34" charset="0"/>
            </a:endParaRPr>
          </a:p>
          <a:p>
            <a:pPr marL="0" indent="0">
              <a:buNone/>
            </a:pPr>
            <a:endParaRPr lang="en-IN" dirty="0"/>
          </a:p>
        </p:txBody>
      </p:sp>
      <p:pic>
        <p:nvPicPr>
          <p:cNvPr id="6" name="Picture 5">
            <a:extLst>
              <a:ext uri="{FF2B5EF4-FFF2-40B4-BE49-F238E27FC236}">
                <a16:creationId xmlns:a16="http://schemas.microsoft.com/office/drawing/2014/main" id="{569392CF-B6A5-4CB9-AFA2-F037CEFB4539}"/>
              </a:ext>
            </a:extLst>
          </p:cNvPr>
          <p:cNvPicPr>
            <a:picLocks noChangeAspect="1"/>
          </p:cNvPicPr>
          <p:nvPr/>
        </p:nvPicPr>
        <p:blipFill>
          <a:blip r:embed="rId2"/>
          <a:stretch>
            <a:fillRect/>
          </a:stretch>
        </p:blipFill>
        <p:spPr>
          <a:xfrm>
            <a:off x="7084382" y="1069570"/>
            <a:ext cx="4270158" cy="5776461"/>
          </a:xfrm>
          <a:prstGeom prst="rect">
            <a:avLst/>
          </a:prstGeom>
        </p:spPr>
      </p:pic>
    </p:spTree>
    <p:extLst>
      <p:ext uri="{BB962C8B-B14F-4D97-AF65-F5344CB8AC3E}">
        <p14:creationId xmlns:p14="http://schemas.microsoft.com/office/powerpoint/2010/main" val="76287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D273-A4BA-4F64-8BB4-BDC9D0354AA1}"/>
              </a:ext>
            </a:extLst>
          </p:cNvPr>
          <p:cNvSpPr>
            <a:spLocks noGrp="1"/>
          </p:cNvSpPr>
          <p:nvPr>
            <p:ph type="title"/>
          </p:nvPr>
        </p:nvSpPr>
        <p:spPr>
          <a:xfrm>
            <a:off x="1371600" y="0"/>
            <a:ext cx="9601200" cy="1305017"/>
          </a:xfrm>
        </p:spPr>
        <p:txBody>
          <a:bodyPr anchor="ctr"/>
          <a:lstStyle/>
          <a:p>
            <a:pPr algn="ctr"/>
            <a:r>
              <a:rPr lang="en-US" b="1" u="sng" dirty="0">
                <a:latin typeface="Calibri" panose="020F0502020204030204" pitchFamily="34" charset="0"/>
                <a:cs typeface="Calibri" panose="020F0502020204030204" pitchFamily="34" charset="0"/>
              </a:rPr>
              <a:t>Accuracy and Prediction of the model</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1357DCB-BA88-422A-8681-185D2C9E79BB}"/>
              </a:ext>
            </a:extLst>
          </p:cNvPr>
          <p:cNvSpPr>
            <a:spLocks noGrp="1"/>
          </p:cNvSpPr>
          <p:nvPr>
            <p:ph idx="1"/>
          </p:nvPr>
        </p:nvSpPr>
        <p:spPr>
          <a:xfrm>
            <a:off x="1371600" y="1305017"/>
            <a:ext cx="4390008" cy="5166804"/>
          </a:xfrm>
        </p:spPr>
        <p:txBody>
          <a:bodyPr/>
          <a:lstStyle/>
          <a:p>
            <a:r>
              <a:rPr lang="en-US" b="0" i="0" dirty="0">
                <a:solidFill>
                  <a:srgbClr val="111111"/>
                </a:solidFill>
                <a:effectLst/>
                <a:latin typeface="Calibri" panose="020F0502020204030204" pitchFamily="34" charset="0"/>
                <a:cs typeface="Calibri" panose="020F0502020204030204" pitchFamily="34" charset="0"/>
              </a:rPr>
              <a:t>The training accuracy is approximately </a:t>
            </a:r>
            <a:r>
              <a:rPr lang="en-US" b="1" i="0" dirty="0">
                <a:solidFill>
                  <a:srgbClr val="111111"/>
                </a:solidFill>
                <a:effectLst/>
                <a:latin typeface="Calibri" panose="020F0502020204030204" pitchFamily="34" charset="0"/>
                <a:cs typeface="Calibri" panose="020F0502020204030204" pitchFamily="34" charset="0"/>
              </a:rPr>
              <a:t>99.81%</a:t>
            </a:r>
            <a:r>
              <a:rPr lang="en-US" b="0" i="0" dirty="0">
                <a:solidFill>
                  <a:srgbClr val="111111"/>
                </a:solidFill>
                <a:effectLst/>
                <a:latin typeface="Calibri" panose="020F0502020204030204" pitchFamily="34" charset="0"/>
                <a:cs typeface="Calibri" panose="020F0502020204030204" pitchFamily="34" charset="0"/>
              </a:rPr>
              <a:t>.</a:t>
            </a:r>
          </a:p>
          <a:p>
            <a:r>
              <a:rPr lang="en-US" dirty="0">
                <a:solidFill>
                  <a:srgbClr val="111111"/>
                </a:solidFill>
                <a:latin typeface="Calibri" panose="020F0502020204030204" pitchFamily="34" charset="0"/>
                <a:cs typeface="Calibri" panose="020F0502020204030204" pitchFamily="34" charset="0"/>
              </a:rPr>
              <a:t>The testing accuracy is approximately </a:t>
            </a:r>
            <a:r>
              <a:rPr lang="en-US" b="1" dirty="0">
                <a:solidFill>
                  <a:srgbClr val="111111"/>
                </a:solidFill>
                <a:latin typeface="Calibri" panose="020F0502020204030204" pitchFamily="34" charset="0"/>
                <a:cs typeface="Calibri" panose="020F0502020204030204" pitchFamily="34" charset="0"/>
              </a:rPr>
              <a:t>95.83%</a:t>
            </a:r>
          </a:p>
          <a:p>
            <a:r>
              <a:rPr lang="en-US" dirty="0">
                <a:latin typeface="Calibri" panose="020F0502020204030204" pitchFamily="34" charset="0"/>
                <a:cs typeface="Calibri" panose="020F0502020204030204" pitchFamily="34" charset="0"/>
              </a:rPr>
              <a:t>The model's performance is assessed using the evaluate method on the test data, revealing a loss of </a:t>
            </a:r>
            <a:r>
              <a:rPr lang="en-US" b="1" dirty="0">
                <a:latin typeface="Calibri" panose="020F0502020204030204" pitchFamily="34" charset="0"/>
                <a:cs typeface="Calibri" panose="020F0502020204030204" pitchFamily="34" charset="0"/>
              </a:rPr>
              <a:t>0.2177</a:t>
            </a:r>
            <a:r>
              <a:rPr lang="en-US" dirty="0">
                <a:latin typeface="Calibri" panose="020F0502020204030204" pitchFamily="34" charset="0"/>
                <a:cs typeface="Calibri" panose="020F0502020204030204" pitchFamily="34" charset="0"/>
              </a:rPr>
              <a:t> and an accuracy of roughly </a:t>
            </a:r>
            <a:r>
              <a:rPr lang="en-US" b="1" dirty="0">
                <a:latin typeface="Calibri" panose="020F0502020204030204" pitchFamily="34" charset="0"/>
                <a:cs typeface="Calibri" panose="020F0502020204030204" pitchFamily="34" charset="0"/>
              </a:rPr>
              <a:t>95.83%</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642C3AC-A93C-4A48-9454-C69B74396E01}"/>
              </a:ext>
            </a:extLst>
          </p:cNvPr>
          <p:cNvPicPr>
            <a:picLocks noChangeAspect="1"/>
          </p:cNvPicPr>
          <p:nvPr/>
        </p:nvPicPr>
        <p:blipFill>
          <a:blip r:embed="rId2"/>
          <a:stretch>
            <a:fillRect/>
          </a:stretch>
        </p:blipFill>
        <p:spPr>
          <a:xfrm>
            <a:off x="6258757" y="1447628"/>
            <a:ext cx="5521911" cy="4419772"/>
          </a:xfrm>
          <a:prstGeom prst="rect">
            <a:avLst/>
          </a:prstGeom>
        </p:spPr>
      </p:pic>
    </p:spTree>
    <p:extLst>
      <p:ext uri="{BB962C8B-B14F-4D97-AF65-F5344CB8AC3E}">
        <p14:creationId xmlns:p14="http://schemas.microsoft.com/office/powerpoint/2010/main" val="65544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ED2-D7F6-4E06-B395-20EBD98F93D1}"/>
              </a:ext>
            </a:extLst>
          </p:cNvPr>
          <p:cNvSpPr>
            <a:spLocks noGrp="1"/>
          </p:cNvSpPr>
          <p:nvPr>
            <p:ph type="title"/>
          </p:nvPr>
        </p:nvSpPr>
        <p:spPr>
          <a:xfrm>
            <a:off x="1371600" y="0"/>
            <a:ext cx="9601200" cy="1455938"/>
          </a:xfrm>
        </p:spPr>
        <p:txBody>
          <a:bodyPr anchor="ctr"/>
          <a:lstStyle/>
          <a:p>
            <a:pPr algn="ctr"/>
            <a:r>
              <a:rPr lang="en-US" b="1" u="sng" dirty="0">
                <a:latin typeface="Calibri" panose="020F0502020204030204" pitchFamily="34" charset="0"/>
                <a:cs typeface="Calibri" panose="020F0502020204030204" pitchFamily="34" charset="0"/>
              </a:rPr>
              <a:t>Future Scope</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26F4CCE-6723-41CB-B670-B0AB40D825AC}"/>
              </a:ext>
            </a:extLst>
          </p:cNvPr>
          <p:cNvSpPr>
            <a:spLocks noGrp="1"/>
          </p:cNvSpPr>
          <p:nvPr>
            <p:ph idx="1"/>
          </p:nvPr>
        </p:nvSpPr>
        <p:spPr>
          <a:xfrm>
            <a:off x="1371600" y="1393794"/>
            <a:ext cx="9601200" cy="4643022"/>
          </a:xfrm>
        </p:spPr>
        <p:txBody>
          <a:bodyPr/>
          <a:lstStyle/>
          <a:p>
            <a:pPr marL="0" indent="0">
              <a:buNone/>
            </a:pPr>
            <a:r>
              <a:rPr lang="en-US" dirty="0">
                <a:latin typeface="Calibri" panose="020F0502020204030204" pitchFamily="34" charset="0"/>
                <a:cs typeface="Calibri" panose="020F0502020204030204" pitchFamily="34" charset="0"/>
              </a:rPr>
              <a:t>The future scope of finger sign detection through Convolutional Neural Networks (CNNs) is promising, with potential applications in real-time gesture recognition, multimodal integration for enhanced robustness, and accessibility technologies for individuals with disabilities. Advanced CNN architectures and optimization techniques can improve accuracy and enable translation of finger signs into text or speech, benefiting healthcare, rehabilitation, and assistive technology domains. Privacy-preserving approaches are also important for ensuring user anonymity and data security. Continued research and innovation in CNN-based finger sign detection holds great potential for advancing human-computer interaction, healthcare, and societal inclusivity.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05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016E-D6D0-4914-B9FC-0CDBC586B089}"/>
              </a:ext>
            </a:extLst>
          </p:cNvPr>
          <p:cNvSpPr>
            <a:spLocks noGrp="1"/>
          </p:cNvSpPr>
          <p:nvPr>
            <p:ph type="title"/>
          </p:nvPr>
        </p:nvSpPr>
        <p:spPr>
          <a:xfrm>
            <a:off x="1371600" y="0"/>
            <a:ext cx="9601200" cy="1367161"/>
          </a:xfrm>
        </p:spPr>
        <p:txBody>
          <a:bodyPr anchor="ctr"/>
          <a:lstStyle/>
          <a:p>
            <a:pPr algn="ctr"/>
            <a:r>
              <a:rPr lang="en-US" b="1" u="sng" dirty="0">
                <a:latin typeface="Calibri" panose="020F0502020204030204" pitchFamily="34" charset="0"/>
                <a:cs typeface="Calibri" panose="020F0502020204030204" pitchFamily="34" charset="0"/>
              </a:rPr>
              <a:t>Conclusion</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E486FE5-CA92-4E5D-92A2-AA323E1D7FAD}"/>
              </a:ext>
            </a:extLst>
          </p:cNvPr>
          <p:cNvSpPr>
            <a:spLocks noGrp="1"/>
          </p:cNvSpPr>
          <p:nvPr>
            <p:ph idx="1"/>
          </p:nvPr>
        </p:nvSpPr>
        <p:spPr>
          <a:xfrm>
            <a:off x="1371600" y="1455938"/>
            <a:ext cx="9601200" cy="4678532"/>
          </a:xfrm>
        </p:spPr>
        <p:txBody>
          <a:bodyPr/>
          <a:lstStyle/>
          <a:p>
            <a:pPr marL="0" indent="0">
              <a:buNone/>
            </a:pPr>
            <a:r>
              <a:rPr lang="en-US" dirty="0">
                <a:latin typeface="Calibri" panose="020F0502020204030204" pitchFamily="34" charset="0"/>
                <a:cs typeface="Calibri" panose="020F0502020204030204" pitchFamily="34" charset="0"/>
              </a:rPr>
              <a:t>In conclusion, a successful project on finger detection through CNNs requires careful attention to data preparation, model architecture, hyperparameter tuning, evaluation metrics, deployment considerations, and continued improvement. By addressing these aspects diligently, one can develop an accurate and robust finger detection system that can be deployed in various real-world applications.</a:t>
            </a:r>
          </a:p>
          <a:p>
            <a:endParaRPr lang="en-US" dirty="0"/>
          </a:p>
          <a:p>
            <a:endParaRPr lang="en-IN" dirty="0"/>
          </a:p>
        </p:txBody>
      </p:sp>
    </p:spTree>
    <p:extLst>
      <p:ext uri="{BB962C8B-B14F-4D97-AF65-F5344CB8AC3E}">
        <p14:creationId xmlns:p14="http://schemas.microsoft.com/office/powerpoint/2010/main" val="56568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3344-AD3E-4458-A32A-65D8C835040E}"/>
              </a:ext>
            </a:extLst>
          </p:cNvPr>
          <p:cNvSpPr>
            <a:spLocks noGrp="1"/>
          </p:cNvSpPr>
          <p:nvPr>
            <p:ph type="title"/>
          </p:nvPr>
        </p:nvSpPr>
        <p:spPr>
          <a:xfrm>
            <a:off x="1371600" y="1961965"/>
            <a:ext cx="9601200" cy="3009529"/>
          </a:xfrm>
        </p:spPr>
        <p:txBody>
          <a:bodyPr anchor="ctr">
            <a:normAutofit/>
          </a:bodyPr>
          <a:lstStyle/>
          <a:p>
            <a:pPr algn="ctr"/>
            <a:r>
              <a:rPr lang="en-US" sz="5400" dirty="0"/>
              <a:t>THANK YOU!!</a:t>
            </a:r>
            <a:endParaRPr lang="en-IN" sz="5400" dirty="0"/>
          </a:p>
        </p:txBody>
      </p:sp>
    </p:spTree>
    <p:extLst>
      <p:ext uri="{BB962C8B-B14F-4D97-AF65-F5344CB8AC3E}">
        <p14:creationId xmlns:p14="http://schemas.microsoft.com/office/powerpoint/2010/main" val="207281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8FD0-479D-4084-B676-55A7DB76B53A}"/>
              </a:ext>
            </a:extLst>
          </p:cNvPr>
          <p:cNvSpPr>
            <a:spLocks noGrp="1"/>
          </p:cNvSpPr>
          <p:nvPr>
            <p:ph type="title"/>
          </p:nvPr>
        </p:nvSpPr>
        <p:spPr>
          <a:xfrm>
            <a:off x="1371600" y="685800"/>
            <a:ext cx="9601200" cy="1009835"/>
          </a:xfrm>
        </p:spPr>
        <p:txBody>
          <a:bodyPr>
            <a:normAutofit/>
          </a:bodyPr>
          <a:lstStyle/>
          <a:p>
            <a:pPr algn="ctr"/>
            <a:r>
              <a:rPr lang="en-US" sz="5400" b="1" u="sng" dirty="0">
                <a:latin typeface="Calibri" panose="020F0502020204030204" pitchFamily="34" charset="0"/>
                <a:cs typeface="Calibri" panose="020F0502020204030204" pitchFamily="34" charset="0"/>
              </a:rPr>
              <a:t>Agenda</a:t>
            </a:r>
            <a:endParaRPr lang="en-IN" sz="5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255C86-C8A4-4E5C-A092-82E8ABA4D450}"/>
              </a:ext>
            </a:extLst>
          </p:cNvPr>
          <p:cNvSpPr>
            <a:spLocks noGrp="1"/>
          </p:cNvSpPr>
          <p:nvPr>
            <p:ph idx="1"/>
          </p:nvPr>
        </p:nvSpPr>
        <p:spPr>
          <a:xfrm>
            <a:off x="1371600" y="1544715"/>
            <a:ext cx="9601200" cy="506027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Introduction</a:t>
            </a:r>
          </a:p>
          <a:p>
            <a:r>
              <a:rPr lang="en-US" sz="2400" dirty="0">
                <a:latin typeface="Calibri" panose="020F0502020204030204" pitchFamily="34" charset="0"/>
                <a:cs typeface="Calibri" panose="020F0502020204030204" pitchFamily="34" charset="0"/>
              </a:rPr>
              <a:t>About CNN</a:t>
            </a:r>
          </a:p>
          <a:p>
            <a:r>
              <a:rPr lang="en-US" sz="2400" dirty="0">
                <a:latin typeface="Calibri" panose="020F0502020204030204" pitchFamily="34" charset="0"/>
                <a:cs typeface="Calibri" panose="020F0502020204030204" pitchFamily="34" charset="0"/>
              </a:rPr>
              <a:t>Overview of the Data</a:t>
            </a:r>
          </a:p>
          <a:p>
            <a:r>
              <a:rPr lang="en-US" sz="2400" dirty="0">
                <a:latin typeface="Calibri" panose="020F0502020204030204" pitchFamily="34" charset="0"/>
                <a:cs typeface="Calibri" panose="020F0502020204030204" pitchFamily="34" charset="0"/>
              </a:rPr>
              <a:t>Quality Check</a:t>
            </a:r>
          </a:p>
          <a:p>
            <a:r>
              <a:rPr lang="en-US" sz="2400" dirty="0">
                <a:latin typeface="Calibri" panose="020F0502020204030204" pitchFamily="34" charset="0"/>
                <a:cs typeface="Calibri" panose="020F0502020204030204" pitchFamily="34" charset="0"/>
              </a:rPr>
              <a:t>EDA(</a:t>
            </a:r>
            <a:r>
              <a:rPr lang="en-IN" sz="2400" i="0" dirty="0">
                <a:solidFill>
                  <a:srgbClr val="0D0D0D"/>
                </a:solidFill>
                <a:effectLst/>
                <a:latin typeface="Calibri" panose="020F0502020204030204" pitchFamily="34" charset="0"/>
                <a:cs typeface="Calibri" panose="020F0502020204030204" pitchFamily="34" charset="0"/>
              </a:rPr>
              <a:t>Exploratory Data Analysis)</a:t>
            </a:r>
          </a:p>
          <a:p>
            <a:r>
              <a:rPr lang="en-US" sz="2400" dirty="0">
                <a:latin typeface="Calibri" panose="020F0502020204030204" pitchFamily="34" charset="0"/>
                <a:cs typeface="Calibri" panose="020F0502020204030204" pitchFamily="34" charset="0"/>
              </a:rPr>
              <a:t>Scaling the Data</a:t>
            </a:r>
          </a:p>
          <a:p>
            <a:r>
              <a:rPr lang="en-US" sz="2400" dirty="0">
                <a:latin typeface="Calibri" panose="020F0502020204030204" pitchFamily="34" charset="0"/>
                <a:cs typeface="Calibri" panose="020F0502020204030204" pitchFamily="34" charset="0"/>
              </a:rPr>
              <a:t>One Hot Encoding </a:t>
            </a:r>
          </a:p>
          <a:p>
            <a:r>
              <a:rPr lang="en-US" sz="2400" dirty="0">
                <a:latin typeface="Calibri" panose="020F0502020204030204" pitchFamily="34" charset="0"/>
                <a:cs typeface="Calibri" panose="020F0502020204030204" pitchFamily="34" charset="0"/>
              </a:rPr>
              <a:t>Creating CNN Model</a:t>
            </a:r>
          </a:p>
          <a:p>
            <a:r>
              <a:rPr lang="en-US" sz="2400" dirty="0">
                <a:latin typeface="Calibri" panose="020F0502020204030204" pitchFamily="34" charset="0"/>
                <a:cs typeface="Calibri" panose="020F0502020204030204" pitchFamily="34" charset="0"/>
              </a:rPr>
              <a:t>Summary of Model</a:t>
            </a:r>
          </a:p>
          <a:p>
            <a:r>
              <a:rPr lang="en-US" sz="2400" dirty="0">
                <a:latin typeface="Calibri" panose="020F0502020204030204" pitchFamily="34" charset="0"/>
                <a:cs typeface="Calibri" panose="020F0502020204030204" pitchFamily="34" charset="0"/>
              </a:rPr>
              <a:t>Accuracy and Prediction of the model</a:t>
            </a:r>
          </a:p>
          <a:p>
            <a:r>
              <a:rPr lang="en-US" sz="2400" dirty="0">
                <a:latin typeface="Calibri" panose="020F0502020204030204" pitchFamily="34" charset="0"/>
                <a:cs typeface="Calibri" panose="020F0502020204030204" pitchFamily="34" charset="0"/>
              </a:rPr>
              <a:t>Future Scope</a:t>
            </a:r>
          </a:p>
          <a:p>
            <a:r>
              <a:rPr lang="en-US" sz="2400" i="0" dirty="0">
                <a:solidFill>
                  <a:srgbClr val="0D0D0D"/>
                </a:solidFill>
                <a:effectLst/>
                <a:latin typeface="Calibri" panose="020F0502020204030204" pitchFamily="34" charset="0"/>
                <a:cs typeface="Calibri" panose="020F0502020204030204" pitchFamily="34" charset="0"/>
              </a:rPr>
              <a:t>Conclusion</a:t>
            </a:r>
            <a:endParaRPr lang="en-IN"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835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7F42-61D2-465F-A14E-9F903F19A01A}"/>
              </a:ext>
            </a:extLst>
          </p:cNvPr>
          <p:cNvSpPr>
            <a:spLocks noGrp="1"/>
          </p:cNvSpPr>
          <p:nvPr>
            <p:ph type="title"/>
          </p:nvPr>
        </p:nvSpPr>
        <p:spPr/>
        <p:txBody>
          <a:bodyPr>
            <a:normAutofit/>
          </a:bodyPr>
          <a:lstStyle/>
          <a:p>
            <a:pPr algn="ctr"/>
            <a:r>
              <a:rPr lang="en-US" sz="5400" b="1" u="sng" dirty="0">
                <a:latin typeface="Calibri" panose="020F0502020204030204" pitchFamily="34" charset="0"/>
                <a:cs typeface="Calibri" panose="020F0502020204030204" pitchFamily="34" charset="0"/>
              </a:rPr>
              <a:t>Introduction</a:t>
            </a:r>
            <a:endParaRPr lang="en-IN" sz="5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A515E41-B9A5-42D1-BB18-8E3F450BC07E}"/>
              </a:ext>
            </a:extLst>
          </p:cNvPr>
          <p:cNvSpPr>
            <a:spLocks noGrp="1"/>
          </p:cNvSpPr>
          <p:nvPr>
            <p:ph idx="1"/>
          </p:nvPr>
        </p:nvSpPr>
        <p:spPr>
          <a:xfrm>
            <a:off x="1127464" y="1819922"/>
            <a:ext cx="10759736" cy="4554245"/>
          </a:xfrm>
        </p:spPr>
        <p:txBody>
          <a:bodyPr/>
          <a:lstStyle/>
          <a:p>
            <a:pPr marL="0" indent="0" algn="l">
              <a:buNone/>
            </a:pPr>
            <a:r>
              <a:rPr lang="en-US" b="0" i="0" dirty="0">
                <a:solidFill>
                  <a:srgbClr val="0D0D0D"/>
                </a:solidFill>
                <a:effectLst/>
                <a:latin typeface="Calibri" panose="020F0502020204030204" pitchFamily="34" charset="0"/>
                <a:cs typeface="Calibri" panose="020F0502020204030204" pitchFamily="34" charset="0"/>
              </a:rPr>
              <a:t>Today, I'll introduce how Convolutional Neural Networks (CNNs) can understand finger signs, making communication easier for people who use sign language. CNNs are like smart detectives that analyze pictures to understand their meaning. We'll explore how CNNs learn to recognize different finger signs, including how we choose the right pictures to teach them and how we train them to be accurate.</a:t>
            </a:r>
          </a:p>
          <a:p>
            <a:pPr marL="0" indent="0" algn="l">
              <a:buNone/>
            </a:pPr>
            <a:r>
              <a:rPr lang="en-US" b="0" i="0" dirty="0">
                <a:solidFill>
                  <a:srgbClr val="0D0D0D"/>
                </a:solidFill>
                <a:effectLst/>
                <a:latin typeface="Calibri" panose="020F0502020204030204" pitchFamily="34" charset="0"/>
                <a:cs typeface="Calibri" panose="020F0502020204030204" pitchFamily="34" charset="0"/>
              </a:rPr>
              <a:t>                  We'll also see real-life examples of how this technology can help, like improving sign language recognition systems or creating new ways for people to interact with computers using their hands. However, we'll also discuss challenges, such as finding the right pictures and ensuring accurate recognition. Together, let's discover how CNNs can break down communication barriers and make the world more inclusive.</a:t>
            </a:r>
          </a:p>
          <a:p>
            <a:pPr marL="0" indent="0">
              <a:buNone/>
            </a:pPr>
            <a:endParaRPr lang="en-IN" dirty="0"/>
          </a:p>
        </p:txBody>
      </p:sp>
    </p:spTree>
    <p:extLst>
      <p:ext uri="{BB962C8B-B14F-4D97-AF65-F5344CB8AC3E}">
        <p14:creationId xmlns:p14="http://schemas.microsoft.com/office/powerpoint/2010/main" val="84731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C330-2A38-4E8B-9556-BCBFCDA03E9D}"/>
              </a:ext>
            </a:extLst>
          </p:cNvPr>
          <p:cNvSpPr>
            <a:spLocks noGrp="1"/>
          </p:cNvSpPr>
          <p:nvPr>
            <p:ph type="title"/>
          </p:nvPr>
        </p:nvSpPr>
        <p:spPr>
          <a:xfrm>
            <a:off x="1371600" y="204186"/>
            <a:ext cx="9601200" cy="1482571"/>
          </a:xfrm>
        </p:spPr>
        <p:txBody>
          <a:bodyPr anchor="ctr">
            <a:normAutofit/>
          </a:bodyPr>
          <a:lstStyle/>
          <a:p>
            <a:pPr algn="ctr"/>
            <a:r>
              <a:rPr lang="en-US" sz="5400" b="1" u="sng" dirty="0">
                <a:latin typeface="Calibri" panose="020F0502020204030204" pitchFamily="34" charset="0"/>
                <a:cs typeface="Calibri" panose="020F0502020204030204" pitchFamily="34" charset="0"/>
              </a:rPr>
              <a:t>About CNN</a:t>
            </a:r>
            <a:endParaRPr lang="en-IN" sz="5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0027D09-CDD1-4869-A352-DAAF2FAA2568}"/>
              </a:ext>
            </a:extLst>
          </p:cNvPr>
          <p:cNvSpPr>
            <a:spLocks noGrp="1"/>
          </p:cNvSpPr>
          <p:nvPr>
            <p:ph idx="1"/>
          </p:nvPr>
        </p:nvSpPr>
        <p:spPr>
          <a:xfrm>
            <a:off x="1371600" y="1393795"/>
            <a:ext cx="9601200" cy="224605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Convolutional Neural Network </a:t>
            </a:r>
            <a:r>
              <a:rPr lang="en-US" sz="2400" dirty="0">
                <a:latin typeface="Calibri" panose="020F0502020204030204" pitchFamily="34" charset="0"/>
                <a:cs typeface="Calibri" panose="020F0502020204030204" pitchFamily="34" charset="0"/>
              </a:rPr>
              <a:t>is a deep learning algorithm which is used for recognizing images. This algorithm clusters images by similarity and perform object recognition within scenes. CNN uses unique feature of images (e.g. cat’s tail and ears, airplane’s wing and engine etc.) to identify object that is placed on the image.</a:t>
            </a:r>
            <a:endParaRPr lang="en-IN"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372F0D3-F14F-43C8-9131-3814314A4EDA}"/>
              </a:ext>
            </a:extLst>
          </p:cNvPr>
          <p:cNvPicPr>
            <a:picLocks noChangeAspect="1"/>
          </p:cNvPicPr>
          <p:nvPr/>
        </p:nvPicPr>
        <p:blipFill>
          <a:blip r:embed="rId2"/>
          <a:stretch>
            <a:fillRect/>
          </a:stretch>
        </p:blipFill>
        <p:spPr>
          <a:xfrm>
            <a:off x="2041864" y="3500022"/>
            <a:ext cx="8602462" cy="2530059"/>
          </a:xfrm>
          <a:prstGeom prst="rect">
            <a:avLst/>
          </a:prstGeom>
        </p:spPr>
      </p:pic>
    </p:spTree>
    <p:extLst>
      <p:ext uri="{BB962C8B-B14F-4D97-AF65-F5344CB8AC3E}">
        <p14:creationId xmlns:p14="http://schemas.microsoft.com/office/powerpoint/2010/main" val="99333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E6C8-7661-484B-BE22-77809F27E4B0}"/>
              </a:ext>
            </a:extLst>
          </p:cNvPr>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Overview of the data</a:t>
            </a:r>
            <a:endParaRPr lang="en-IN" b="1" u="sng"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3583C6FB-0962-4D47-B524-F08E6366B0DB}"/>
              </a:ext>
            </a:extLst>
          </p:cNvPr>
          <p:cNvPicPr>
            <a:picLocks noChangeAspect="1"/>
          </p:cNvPicPr>
          <p:nvPr/>
        </p:nvPicPr>
        <p:blipFill>
          <a:blip r:embed="rId2"/>
          <a:stretch>
            <a:fillRect/>
          </a:stretch>
        </p:blipFill>
        <p:spPr>
          <a:xfrm>
            <a:off x="2414726" y="5104660"/>
            <a:ext cx="7350711" cy="1269507"/>
          </a:xfrm>
          <a:prstGeom prst="rect">
            <a:avLst/>
          </a:prstGeom>
        </p:spPr>
      </p:pic>
      <p:sp>
        <p:nvSpPr>
          <p:cNvPr id="3" name="Rectangle 1">
            <a:extLst>
              <a:ext uri="{FF2B5EF4-FFF2-40B4-BE49-F238E27FC236}">
                <a16:creationId xmlns:a16="http://schemas.microsoft.com/office/drawing/2014/main" id="{380FC1E1-6BE5-4CC8-84E4-FDB74F481FCE}"/>
              </a:ext>
            </a:extLst>
          </p:cNvPr>
          <p:cNvSpPr>
            <a:spLocks noGrp="1" noChangeArrowheads="1"/>
          </p:cNvSpPr>
          <p:nvPr>
            <p:ph idx="1"/>
          </p:nvPr>
        </p:nvSpPr>
        <p:spPr bwMode="auto">
          <a:xfrm>
            <a:off x="1371600" y="1588033"/>
            <a:ext cx="9965184" cy="30982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rgbClr val="1F1F1F"/>
                </a:solidFill>
                <a:effectLst/>
                <a:latin typeface="Calibri" panose="020F0502020204030204" pitchFamily="34" charset="0"/>
                <a:cs typeface="Calibri" panose="020F0502020204030204" pitchFamily="34" charset="0"/>
              </a:rPr>
              <a:t>X_train.shape: This array has a shape of (1080, 64, 64, 3). This means it contains 1080 training examples, and each example is a 64x64x3 image (where 3 likely represents the RGB channels of an image).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1F1F1F"/>
                </a:solidFill>
                <a:effectLst/>
                <a:latin typeface="Calibri" panose="020F0502020204030204" pitchFamily="34" charset="0"/>
                <a:cs typeface="Calibri" panose="020F0502020204030204" pitchFamily="34" charset="0"/>
              </a:rPr>
              <a:t>Y_train.shape: This array has a shape of (1080,). This means it contains 1080 labels, one for each training example.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1F1F1F"/>
                </a:solidFill>
                <a:effectLst/>
                <a:latin typeface="Calibri" panose="020F0502020204030204" pitchFamily="34" charset="0"/>
                <a:cs typeface="Calibri" panose="020F0502020204030204" pitchFamily="34" charset="0"/>
              </a:rPr>
              <a:t>X_test.shape: This array has a shape of (120, 64, 64, 3). This means it contains 120 testing examples, and each example is a 64x64x3 image.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1F1F1F"/>
                </a:solidFill>
                <a:effectLst/>
                <a:latin typeface="Calibri" panose="020F0502020204030204" pitchFamily="34" charset="0"/>
                <a:cs typeface="Calibri" panose="020F0502020204030204" pitchFamily="34" charset="0"/>
              </a:rPr>
              <a:t>Y_test.shape: This array has a shape of (120,). This means it contains 120 labels, one for each testing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33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556C-574B-4725-B8A4-5DF7D70794F1}"/>
              </a:ext>
            </a:extLst>
          </p:cNvPr>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Quality Check</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2EEFD7E-4A09-4C75-A69A-E405B076E378}"/>
              </a:ext>
            </a:extLst>
          </p:cNvPr>
          <p:cNvSpPr>
            <a:spLocks noGrp="1"/>
          </p:cNvSpPr>
          <p:nvPr>
            <p:ph idx="1"/>
          </p:nvPr>
        </p:nvSpPr>
        <p:spPr>
          <a:xfrm>
            <a:off x="1013534" y="1837678"/>
            <a:ext cx="10181208" cy="4829452"/>
          </a:xfrm>
        </p:spPr>
        <p:txBody>
          <a:bodyPr/>
          <a:lstStyle/>
          <a:p>
            <a:pPr marL="0" indent="0">
              <a:buNone/>
            </a:pPr>
            <a:r>
              <a:rPr lang="en-US" dirty="0">
                <a:latin typeface="Calibri" panose="020F0502020204030204" pitchFamily="34" charset="0"/>
                <a:cs typeface="Calibri" panose="020F0502020204030204" pitchFamily="34" charset="0"/>
              </a:rPr>
              <a:t>To check the quality of picture of specific index </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F133C73-F633-4AC5-AD55-3F736B392A7A}"/>
              </a:ext>
            </a:extLst>
          </p:cNvPr>
          <p:cNvPicPr>
            <a:picLocks noChangeAspect="1"/>
          </p:cNvPicPr>
          <p:nvPr/>
        </p:nvPicPr>
        <p:blipFill>
          <a:blip r:embed="rId2"/>
          <a:stretch>
            <a:fillRect/>
          </a:stretch>
        </p:blipFill>
        <p:spPr>
          <a:xfrm>
            <a:off x="6973039" y="2512384"/>
            <a:ext cx="3680165" cy="3595454"/>
          </a:xfrm>
          <a:prstGeom prst="rect">
            <a:avLst/>
          </a:prstGeom>
        </p:spPr>
      </p:pic>
      <p:pic>
        <p:nvPicPr>
          <p:cNvPr id="7" name="Picture 6">
            <a:extLst>
              <a:ext uri="{FF2B5EF4-FFF2-40B4-BE49-F238E27FC236}">
                <a16:creationId xmlns:a16="http://schemas.microsoft.com/office/drawing/2014/main" id="{23FF1704-CCA9-4A88-B536-C22C4D9E4E3F}"/>
              </a:ext>
            </a:extLst>
          </p:cNvPr>
          <p:cNvPicPr>
            <a:picLocks noChangeAspect="1"/>
          </p:cNvPicPr>
          <p:nvPr/>
        </p:nvPicPr>
        <p:blipFill>
          <a:blip r:embed="rId3"/>
          <a:stretch>
            <a:fillRect/>
          </a:stretch>
        </p:blipFill>
        <p:spPr>
          <a:xfrm>
            <a:off x="2281560" y="2514600"/>
            <a:ext cx="3814440" cy="3657600"/>
          </a:xfrm>
          <a:prstGeom prst="rect">
            <a:avLst/>
          </a:prstGeom>
        </p:spPr>
      </p:pic>
    </p:spTree>
    <p:extLst>
      <p:ext uri="{BB962C8B-B14F-4D97-AF65-F5344CB8AC3E}">
        <p14:creationId xmlns:p14="http://schemas.microsoft.com/office/powerpoint/2010/main" val="27495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CE2E-A49C-455E-A3A7-918C0F91F21C}"/>
              </a:ext>
            </a:extLst>
          </p:cNvPr>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EDA(</a:t>
            </a:r>
            <a:r>
              <a:rPr lang="en-IN" b="1" i="0" u="sng" dirty="0">
                <a:solidFill>
                  <a:srgbClr val="0D0D0D"/>
                </a:solidFill>
                <a:effectLst/>
                <a:latin typeface="Calibri" panose="020F0502020204030204" pitchFamily="34" charset="0"/>
                <a:cs typeface="Calibri" panose="020F0502020204030204" pitchFamily="34" charset="0"/>
              </a:rPr>
              <a:t>Exploratory Data Analysis)</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2994EE-D8CF-4CE4-8EF8-892B91C67A17}"/>
              </a:ext>
            </a:extLst>
          </p:cNvPr>
          <p:cNvSpPr>
            <a:spLocks noGrp="1"/>
          </p:cNvSpPr>
          <p:nvPr>
            <p:ph idx="1"/>
          </p:nvPr>
        </p:nvSpPr>
        <p:spPr>
          <a:xfrm>
            <a:off x="1371600" y="1651247"/>
            <a:ext cx="5437573" cy="4216153"/>
          </a:xfrm>
        </p:spPr>
        <p:txBody>
          <a:bodyPr/>
          <a:lstStyle/>
          <a:p>
            <a:pPr marL="0" indent="0">
              <a:buNone/>
            </a:pPr>
            <a:r>
              <a:rPr lang="en-US" dirty="0">
                <a:latin typeface="Calibri" panose="020F0502020204030204" pitchFamily="34" charset="0"/>
                <a:cs typeface="Calibri" panose="020F0502020204030204" pitchFamily="34" charset="0"/>
              </a:rPr>
              <a:t>Checking if the data is imbalanced through EDA</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FEEC729-6EDE-455D-B24B-861F83F01B65}"/>
              </a:ext>
            </a:extLst>
          </p:cNvPr>
          <p:cNvPicPr>
            <a:picLocks noChangeAspect="1"/>
          </p:cNvPicPr>
          <p:nvPr/>
        </p:nvPicPr>
        <p:blipFill>
          <a:blip r:embed="rId2"/>
          <a:stretch>
            <a:fillRect/>
          </a:stretch>
        </p:blipFill>
        <p:spPr>
          <a:xfrm>
            <a:off x="1371600" y="2327578"/>
            <a:ext cx="5535227" cy="4244708"/>
          </a:xfrm>
          <a:prstGeom prst="rect">
            <a:avLst/>
          </a:prstGeom>
        </p:spPr>
      </p:pic>
      <p:pic>
        <p:nvPicPr>
          <p:cNvPr id="7" name="Picture 6">
            <a:extLst>
              <a:ext uri="{FF2B5EF4-FFF2-40B4-BE49-F238E27FC236}">
                <a16:creationId xmlns:a16="http://schemas.microsoft.com/office/drawing/2014/main" id="{4D66B2F6-E3C6-470A-91EC-6E8130C85A7B}"/>
              </a:ext>
            </a:extLst>
          </p:cNvPr>
          <p:cNvPicPr>
            <a:picLocks noChangeAspect="1"/>
          </p:cNvPicPr>
          <p:nvPr/>
        </p:nvPicPr>
        <p:blipFill>
          <a:blip r:embed="rId3"/>
          <a:stretch>
            <a:fillRect/>
          </a:stretch>
        </p:blipFill>
        <p:spPr>
          <a:xfrm>
            <a:off x="7580613" y="2705037"/>
            <a:ext cx="2392887" cy="1981264"/>
          </a:xfrm>
          <a:prstGeom prst="rect">
            <a:avLst/>
          </a:prstGeom>
        </p:spPr>
      </p:pic>
    </p:spTree>
    <p:extLst>
      <p:ext uri="{BB962C8B-B14F-4D97-AF65-F5344CB8AC3E}">
        <p14:creationId xmlns:p14="http://schemas.microsoft.com/office/powerpoint/2010/main" val="71149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7DA2-9AB6-46CB-A47F-BCF25D2D2723}"/>
              </a:ext>
            </a:extLst>
          </p:cNvPr>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Scaling the Data</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30DBBB-22F2-4A26-AA66-D64314920A74}"/>
              </a:ext>
            </a:extLst>
          </p:cNvPr>
          <p:cNvSpPr>
            <a:spLocks noGrp="1"/>
          </p:cNvSpPr>
          <p:nvPr>
            <p:ph idx="1"/>
          </p:nvPr>
        </p:nvSpPr>
        <p:spPr>
          <a:xfrm>
            <a:off x="1371599" y="1626713"/>
            <a:ext cx="4623789" cy="4951640"/>
          </a:xfrm>
        </p:spPr>
        <p:txBody>
          <a:bodyPr>
            <a:normAutofit/>
          </a:bodyPr>
          <a:lstStyle/>
          <a:p>
            <a:pPr marL="0" indent="0">
              <a:buNone/>
            </a:pPr>
            <a:r>
              <a:rPr lang="en-US" dirty="0">
                <a:latin typeface="Calibri" panose="020F0502020204030204" pitchFamily="34" charset="0"/>
                <a:cs typeface="Calibri" panose="020F0502020204030204" pitchFamily="34" charset="0"/>
              </a:rPr>
              <a:t>from scipy.stats import zscore: This line imports the zscore function from the scipy.stats module. This function is used to normalize data by subtracting the mean and dividing by the standard deviation.</a:t>
            </a:r>
          </a:p>
          <a:p>
            <a:pPr marL="0" indent="0">
              <a:buNone/>
            </a:pPr>
            <a:r>
              <a:rPr lang="en-US" dirty="0">
                <a:latin typeface="Calibri" panose="020F0502020204030204" pitchFamily="34" charset="0"/>
                <a:cs typeface="Calibri" panose="020F0502020204030204" pitchFamily="34" charset="0"/>
              </a:rPr>
              <a:t>X_train_norm = zscore(X_train): This line applies z-score normalization to the training data X_train. It subtracts the mean and divides by the standard deviation for each feature (pixel) in the dataset. The result is a normalized version of the training data.</a:t>
            </a:r>
          </a:p>
          <a:p>
            <a:pPr marL="0" indent="0">
              <a:buNone/>
            </a:pPr>
            <a:r>
              <a:rPr lang="en-US" dirty="0">
                <a:latin typeface="Calibri" panose="020F0502020204030204" pitchFamily="34" charset="0"/>
                <a:cs typeface="Calibri" panose="020F0502020204030204" pitchFamily="34" charset="0"/>
              </a:rPr>
              <a:t>X_test_norm = zscore(X_test): Similar to the training data, this line applies z-score normalization to the test data X_test</a:t>
            </a:r>
            <a:r>
              <a:rPr lang="en-US" dirty="0"/>
              <a:t>.</a:t>
            </a:r>
            <a:endParaRPr lang="en-IN" dirty="0"/>
          </a:p>
        </p:txBody>
      </p:sp>
      <p:pic>
        <p:nvPicPr>
          <p:cNvPr id="5" name="Picture 4">
            <a:extLst>
              <a:ext uri="{FF2B5EF4-FFF2-40B4-BE49-F238E27FC236}">
                <a16:creationId xmlns:a16="http://schemas.microsoft.com/office/drawing/2014/main" id="{8F81B14C-A1FE-466F-AEB3-2BFDE64A696D}"/>
              </a:ext>
            </a:extLst>
          </p:cNvPr>
          <p:cNvPicPr>
            <a:picLocks noChangeAspect="1"/>
          </p:cNvPicPr>
          <p:nvPr/>
        </p:nvPicPr>
        <p:blipFill>
          <a:blip r:embed="rId2"/>
          <a:stretch>
            <a:fillRect/>
          </a:stretch>
        </p:blipFill>
        <p:spPr>
          <a:xfrm>
            <a:off x="6196613" y="1626713"/>
            <a:ext cx="5237825" cy="4463369"/>
          </a:xfrm>
          <a:prstGeom prst="rect">
            <a:avLst/>
          </a:prstGeom>
        </p:spPr>
      </p:pic>
    </p:spTree>
    <p:extLst>
      <p:ext uri="{BB962C8B-B14F-4D97-AF65-F5344CB8AC3E}">
        <p14:creationId xmlns:p14="http://schemas.microsoft.com/office/powerpoint/2010/main" val="162527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842A-7A0D-4C1C-975F-FDF3076CFBC2}"/>
              </a:ext>
            </a:extLst>
          </p:cNvPr>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One Hot Encoding </a:t>
            </a:r>
            <a:endParaRPr lang="en-IN"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6919AC-0ECE-440E-B941-AA5BFDB83729}"/>
              </a:ext>
            </a:extLst>
          </p:cNvPr>
          <p:cNvSpPr>
            <a:spLocks noGrp="1"/>
          </p:cNvSpPr>
          <p:nvPr>
            <p:ph idx="1"/>
          </p:nvPr>
        </p:nvSpPr>
        <p:spPr>
          <a:xfrm>
            <a:off x="1371600" y="1802167"/>
            <a:ext cx="4318986" cy="4793941"/>
          </a:xfrm>
        </p:spPr>
        <p:txBody>
          <a:bodyPr/>
          <a:lstStyle/>
          <a:p>
            <a:pPr marL="0" indent="0">
              <a:buNone/>
            </a:pPr>
            <a:r>
              <a:rPr lang="en-IN" dirty="0">
                <a:latin typeface="Calibri" panose="020F0502020204030204" pitchFamily="34" charset="0"/>
                <a:cs typeface="Calibri" panose="020F0502020204030204" pitchFamily="34" charset="0"/>
              </a:rPr>
              <a:t>Y_train_norm = pd.get_dummies(Y_train['Label']): This line converts the training labels Y_train['Label'] into one-hot encoded vectors using the pd.get_dummies() function from the Pandas library</a:t>
            </a:r>
          </a:p>
          <a:p>
            <a:pPr marL="0" indent="0">
              <a:buNone/>
            </a:pPr>
            <a:r>
              <a:rPr lang="en-IN" dirty="0">
                <a:latin typeface="Calibri" panose="020F0502020204030204" pitchFamily="34" charset="0"/>
                <a:cs typeface="Calibri" panose="020F0502020204030204" pitchFamily="34" charset="0"/>
              </a:rPr>
              <a:t>Y_test_norm = pd.get_dummies(Y_test['Label']): Similar to the previous line, this line converts the test labels Y_test['Label'] into one-hot encoded vectors using pd.get_dummies().</a:t>
            </a:r>
          </a:p>
        </p:txBody>
      </p:sp>
      <p:pic>
        <p:nvPicPr>
          <p:cNvPr id="5" name="Picture 4">
            <a:extLst>
              <a:ext uri="{FF2B5EF4-FFF2-40B4-BE49-F238E27FC236}">
                <a16:creationId xmlns:a16="http://schemas.microsoft.com/office/drawing/2014/main" id="{71708150-096B-4C0E-A9CF-F21A8CFDC73E}"/>
              </a:ext>
            </a:extLst>
          </p:cNvPr>
          <p:cNvPicPr>
            <a:picLocks noChangeAspect="1"/>
          </p:cNvPicPr>
          <p:nvPr/>
        </p:nvPicPr>
        <p:blipFill>
          <a:blip r:embed="rId2"/>
          <a:stretch>
            <a:fillRect/>
          </a:stretch>
        </p:blipFill>
        <p:spPr>
          <a:xfrm>
            <a:off x="6349129" y="1802167"/>
            <a:ext cx="4145639" cy="3284738"/>
          </a:xfrm>
          <a:prstGeom prst="rect">
            <a:avLst/>
          </a:prstGeom>
        </p:spPr>
      </p:pic>
    </p:spTree>
    <p:extLst>
      <p:ext uri="{BB962C8B-B14F-4D97-AF65-F5344CB8AC3E}">
        <p14:creationId xmlns:p14="http://schemas.microsoft.com/office/powerpoint/2010/main" val="27816215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{8D2FAA3D-2AA5-4F66-9EFF-77707971275C}tf10001105</Template>
  <TotalTime>258</TotalTime>
  <Words>1181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Book</vt:lpstr>
      <vt:lpstr>Wingdings</vt:lpstr>
      <vt:lpstr>Crop</vt:lpstr>
      <vt:lpstr>CAPSTONE Project 2</vt:lpstr>
      <vt:lpstr>Agenda</vt:lpstr>
      <vt:lpstr>Introduction</vt:lpstr>
      <vt:lpstr>About CNN</vt:lpstr>
      <vt:lpstr>Overview of the data</vt:lpstr>
      <vt:lpstr>Quality Check</vt:lpstr>
      <vt:lpstr>EDA(Exploratory Data Analysis)</vt:lpstr>
      <vt:lpstr>Scaling the Data</vt:lpstr>
      <vt:lpstr>One Hot Encoding </vt:lpstr>
      <vt:lpstr>Creating CNN Model</vt:lpstr>
      <vt:lpstr>Summary of Model</vt:lpstr>
      <vt:lpstr>Accuracy and Prediction of the model</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 sign detection</dc:title>
  <dc:creator>Manya Avasthy</dc:creator>
  <cp:lastModifiedBy>Manya Avasthy</cp:lastModifiedBy>
  <cp:revision>19</cp:revision>
  <dcterms:created xsi:type="dcterms:W3CDTF">2024-02-21T10:30:07Z</dcterms:created>
  <dcterms:modified xsi:type="dcterms:W3CDTF">2024-02-23T20:03:32Z</dcterms:modified>
</cp:coreProperties>
</file>