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68" r:id="rId12"/>
    <p:sldId id="273" r:id="rId13"/>
    <p:sldId id="269" r:id="rId14"/>
    <p:sldId id="274" r:id="rId15"/>
    <p:sldId id="270" r:id="rId16"/>
    <p:sldId id="271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tmp"/><Relationship Id="rId7" Type="http://schemas.openxmlformats.org/officeDocument/2006/relationships/image" Target="../media/image34.png"/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tmp"/><Relationship Id="rId4" Type="http://schemas.openxmlformats.org/officeDocument/2006/relationships/image" Target="../media/image31.tmp"/><Relationship Id="rId9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tm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tmp"/><Relationship Id="rId7" Type="http://schemas.openxmlformats.org/officeDocument/2006/relationships/image" Target="../media/image44.png"/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tmp"/><Relationship Id="rId4" Type="http://schemas.openxmlformats.org/officeDocument/2006/relationships/image" Target="../media/image41.tmp"/><Relationship Id="rId9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tmp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tmp"/><Relationship Id="rId7" Type="http://schemas.openxmlformats.org/officeDocument/2006/relationships/image" Target="../media/image54.png"/><Relationship Id="rId2" Type="http://schemas.openxmlformats.org/officeDocument/2006/relationships/image" Target="../media/image49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tmp"/><Relationship Id="rId4" Type="http://schemas.openxmlformats.org/officeDocument/2006/relationships/image" Target="../media/image51.tmp"/><Relationship Id="rId9" Type="http://schemas.openxmlformats.org/officeDocument/2006/relationships/image" Target="../media/image5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tmp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tmp"/><Relationship Id="rId7" Type="http://schemas.openxmlformats.org/officeDocument/2006/relationships/image" Target="../media/image64.png"/><Relationship Id="rId2" Type="http://schemas.openxmlformats.org/officeDocument/2006/relationships/image" Target="../media/image59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tmp"/><Relationship Id="rId4" Type="http://schemas.openxmlformats.org/officeDocument/2006/relationships/image" Target="../media/image61.tmp"/><Relationship Id="rId9" Type="http://schemas.openxmlformats.org/officeDocument/2006/relationships/image" Target="../media/image6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tmp"/><Relationship Id="rId3" Type="http://schemas.openxmlformats.org/officeDocument/2006/relationships/image" Target="../media/image6.tmp"/><Relationship Id="rId7" Type="http://schemas.openxmlformats.org/officeDocument/2006/relationships/image" Target="../media/image10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tmp"/><Relationship Id="rId5" Type="http://schemas.openxmlformats.org/officeDocument/2006/relationships/image" Target="../media/image8.tmp"/><Relationship Id="rId4" Type="http://schemas.openxmlformats.org/officeDocument/2006/relationships/image" Target="../media/image7.tmp"/><Relationship Id="rId9" Type="http://schemas.openxmlformats.org/officeDocument/2006/relationships/image" Target="../media/image12.tm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tmp"/><Relationship Id="rId3" Type="http://schemas.openxmlformats.org/officeDocument/2006/relationships/image" Target="../media/image14.tmp"/><Relationship Id="rId7" Type="http://schemas.openxmlformats.org/officeDocument/2006/relationships/image" Target="../media/image18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tmp"/><Relationship Id="rId5" Type="http://schemas.openxmlformats.org/officeDocument/2006/relationships/image" Target="../media/image16.tmp"/><Relationship Id="rId4" Type="http://schemas.openxmlformats.org/officeDocument/2006/relationships/image" Target="../media/image15.tmp"/><Relationship Id="rId9" Type="http://schemas.openxmlformats.org/officeDocument/2006/relationships/image" Target="../media/image20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tmp"/><Relationship Id="rId5" Type="http://schemas.openxmlformats.org/officeDocument/2006/relationships/image" Target="../media/image24.tmp"/><Relationship Id="rId4" Type="http://schemas.openxmlformats.org/officeDocument/2006/relationships/image" Target="../media/image23.t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/>
          </p:cNvSpPr>
          <p:nvPr/>
        </p:nvSpPr>
        <p:spPr>
          <a:xfrm>
            <a:off x="1439967" y="535255"/>
            <a:ext cx="8229600" cy="55054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charset="0"/>
              <a:buNone/>
            </a:pPr>
            <a:endParaRPr lang="ru-RU" b="1" dirty="0" smtClean="0"/>
          </a:p>
          <a:p>
            <a:pPr algn="ctr">
              <a:buFont typeface="Arial" charset="0"/>
              <a:buNone/>
            </a:pPr>
            <a:endParaRPr lang="uk-UA" sz="3600" dirty="0" smtClean="0"/>
          </a:p>
          <a:p>
            <a:pPr algn="ctr">
              <a:buFont typeface="Arial" charset="0"/>
              <a:buNone/>
            </a:pPr>
            <a:r>
              <a:rPr lang="uk-UA" sz="3600" dirty="0" smtClean="0"/>
              <a:t>Дослідження </a:t>
            </a:r>
            <a:r>
              <a:rPr lang="uk-UA" sz="3600" dirty="0" err="1" smtClean="0"/>
              <a:t>чотирьохкрокового</a:t>
            </a:r>
            <a:r>
              <a:rPr lang="uk-UA" sz="3600" dirty="0" smtClean="0"/>
              <a:t> методу мінімізації функцій</a:t>
            </a:r>
            <a:r>
              <a:rPr lang="ru-RU" sz="2000" dirty="0" smtClean="0"/>
              <a:t/>
            </a:r>
            <a:br>
              <a:rPr lang="ru-RU" sz="2000" dirty="0" smtClean="0"/>
            </a:br>
            <a:endParaRPr lang="ru-RU" sz="2000" dirty="0" smtClean="0"/>
          </a:p>
          <a:p>
            <a:pPr algn="ctr">
              <a:buFont typeface="Arial" charset="0"/>
              <a:buNone/>
            </a:pPr>
            <a:endParaRPr lang="ru-RU" sz="2000" dirty="0" smtClean="0"/>
          </a:p>
          <a:p>
            <a:r>
              <a:rPr lang="ru-RU" sz="2000" dirty="0" err="1" smtClean="0"/>
              <a:t>Виконала</a:t>
            </a:r>
            <a:r>
              <a:rPr lang="ru-RU" sz="2000" dirty="0" smtClean="0"/>
              <a:t> студентка 6 курсу</a:t>
            </a:r>
            <a:br>
              <a:rPr lang="ru-RU" sz="2000" dirty="0" smtClean="0"/>
            </a:br>
            <a:r>
              <a:rPr lang="uk-UA" sz="2000" dirty="0"/>
              <a:t>спеціальності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6.04030101 «</a:t>
            </a:r>
            <a:r>
              <a:rPr lang="ru-RU" sz="2000" dirty="0" err="1" smtClean="0"/>
              <a:t>прикладна</a:t>
            </a:r>
            <a:r>
              <a:rPr lang="ru-RU" sz="2000" dirty="0" smtClean="0"/>
              <a:t> математика</a:t>
            </a:r>
            <a:r>
              <a:rPr lang="en-US" sz="2000" dirty="0" smtClean="0"/>
              <a:t>»</a:t>
            </a:r>
          </a:p>
          <a:p>
            <a:pPr>
              <a:buFont typeface="Arial" charset="0"/>
              <a:buNone/>
            </a:pPr>
            <a:r>
              <a:rPr lang="ru-RU" sz="2000" dirty="0" smtClean="0"/>
              <a:t>Цимбал Марина</a:t>
            </a:r>
          </a:p>
          <a:p>
            <a:pPr>
              <a:buFont typeface="Arial" charset="0"/>
              <a:buNone/>
            </a:pPr>
            <a:r>
              <a:rPr lang="ru-RU" sz="2000" dirty="0" err="1" smtClean="0"/>
              <a:t>Керівник</a:t>
            </a:r>
            <a:r>
              <a:rPr lang="ru-RU" sz="2000" dirty="0" smtClean="0"/>
              <a:t>: </a:t>
            </a:r>
            <a:r>
              <a:rPr lang="uk-UA" sz="2000" dirty="0" smtClean="0"/>
              <a:t>к. ф.-м. н.,</a:t>
            </a:r>
            <a:r>
              <a:rPr lang="en-US" sz="2000" dirty="0" smtClean="0"/>
              <a:t> </a:t>
            </a:r>
            <a:r>
              <a:rPr lang="ru-RU" sz="2000" dirty="0" smtClean="0"/>
              <a:t>доц. </a:t>
            </a:r>
            <a:r>
              <a:rPr lang="ru-RU" sz="2000" dirty="0" err="1" smtClean="0"/>
              <a:t>Яровий</a:t>
            </a:r>
            <a:r>
              <a:rPr lang="ru-RU" sz="2000" dirty="0" smtClean="0"/>
              <a:t> А.Т.</a:t>
            </a:r>
          </a:p>
          <a:p>
            <a:pPr algn="ctr"/>
            <a:endParaRPr lang="ru-RU" sz="2000" dirty="0" smtClean="0"/>
          </a:p>
          <a:p>
            <a:endParaRPr lang="uk-UA" dirty="0" smtClean="0"/>
          </a:p>
        </p:txBody>
      </p:sp>
    </p:spTree>
    <p:extLst>
      <p:ext uri="{BB962C8B-B14F-4D97-AF65-F5344CB8AC3E}">
        <p14:creationId xmlns:p14="http://schemas.microsoft.com/office/powerpoint/2010/main" val="347212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67" y="679736"/>
            <a:ext cx="3542866" cy="2678904"/>
          </a:xfrm>
          <a:prstGeom prst="rect">
            <a:avLst/>
          </a:prstGeom>
        </p:spPr>
      </p:pic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114" y="679737"/>
            <a:ext cx="3548305" cy="2717850"/>
          </a:xfrm>
          <a:prstGeom prst="rect">
            <a:avLst/>
          </a:prstGeom>
        </p:spPr>
      </p:pic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99" y="3952715"/>
            <a:ext cx="3414134" cy="2557541"/>
          </a:xfrm>
          <a:prstGeom prst="rect">
            <a:avLst/>
          </a:prstGeom>
        </p:spPr>
      </p:pic>
      <p:pic>
        <p:nvPicPr>
          <p:cNvPr id="7" name="Рисунок 6" descr="Вырезка экрана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643" y="3821191"/>
            <a:ext cx="3671246" cy="282059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251632" y="402737"/>
                <a:ext cx="14836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=(−1.2, 1)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632" y="402737"/>
                <a:ext cx="1483676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230" r="-4508" b="-347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5853590" y="402737"/>
                <a:ext cx="14836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=(1, −1.2)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3590" y="402737"/>
                <a:ext cx="1483676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230" r="-4508" b="-347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5856796" y="3567563"/>
                <a:ext cx="1480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=(−1, −1)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6796" y="3567563"/>
                <a:ext cx="1480470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235" r="-4938" b="-347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251632" y="3567563"/>
                <a:ext cx="11342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=(0, 0)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632" y="3567563"/>
                <a:ext cx="1134221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151" r="-6452" b="-347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6689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0242" y="353226"/>
            <a:ext cx="8295750" cy="620994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Задача 2.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5951763"/>
                  </p:ext>
                </p:extLst>
              </p:nvPr>
            </p:nvGraphicFramePr>
            <p:xfrm>
              <a:off x="734935" y="1666432"/>
              <a:ext cx="8614164" cy="45849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35694"/>
                    <a:gridCol w="1435694"/>
                    <a:gridCol w="1435694"/>
                    <a:gridCol w="1435694"/>
                    <a:gridCol w="1435694"/>
                    <a:gridCol w="1435694"/>
                  </a:tblGrid>
                  <a:tr h="12527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dirty="0" smtClean="0"/>
                            <a:t>Метод мінімізації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/>
                            <a:t> - </a:t>
                          </a:r>
                          <a:r>
                            <a:rPr lang="uk-UA" dirty="0" smtClean="0"/>
                            <a:t>отриманий розв’язок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dirty="0" smtClean="0"/>
                            <a:t>Кількість ітерацій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418311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(3,-1,0,1)</a:t>
                          </a:r>
                          <a:endParaRPr lang="ru-RU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215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4</a:t>
                          </a:r>
                          <a:r>
                            <a:rPr lang="uk-UA" dirty="0" smtClean="0"/>
                            <a:t> к</a:t>
                          </a:r>
                          <a:r>
                            <a:rPr lang="uk-UA" baseline="0" dirty="0" smtClean="0"/>
                            <a:t>роковий</a:t>
                          </a:r>
                          <a:endParaRPr lang="ru-RU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(-0.02558,  0.00256, -0.01165, -0.01175)</a:t>
                          </a:r>
                          <a:endParaRPr lang="ru-RU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56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99683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uk-UA" dirty="0" smtClean="0"/>
                            <a:t>3</a:t>
                          </a:r>
                          <a:r>
                            <a:rPr lang="uk-UA" baseline="0" dirty="0" smtClean="0"/>
                            <a:t> </a:t>
                          </a:r>
                          <a:r>
                            <a:rPr lang="uk-UA" dirty="0" smtClean="0"/>
                            <a:t>кроковий</a:t>
                          </a:r>
                          <a:endParaRPr lang="ru-RU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(0.05696, -0.00569, 0.02367,  0.0238)</a:t>
                          </a:r>
                          <a:endParaRPr lang="ru-RU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25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9968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(1,1,1,1)</a:t>
                          </a:r>
                          <a:endParaRPr lang="ru-RU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122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4</a:t>
                          </a:r>
                          <a:r>
                            <a:rPr lang="uk-UA" dirty="0" smtClean="0"/>
                            <a:t> к</a:t>
                          </a:r>
                          <a:r>
                            <a:rPr lang="uk-UA" baseline="0" dirty="0" smtClean="0"/>
                            <a:t>роковий</a:t>
                          </a:r>
                          <a:endParaRPr lang="ru-RU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(-0.06942,  0.00694, -0.04062, -0.04114)</a:t>
                          </a:r>
                          <a:endParaRPr lang="ru-RU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43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99683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uk-UA" dirty="0" smtClean="0"/>
                            <a:t>3</a:t>
                          </a:r>
                          <a:r>
                            <a:rPr lang="uk-UA" baseline="0" dirty="0" smtClean="0"/>
                            <a:t> </a:t>
                          </a:r>
                          <a:r>
                            <a:rPr lang="uk-UA" dirty="0" smtClean="0"/>
                            <a:t>кроковий</a:t>
                          </a:r>
                          <a:endParaRPr lang="ru-RU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(-0.04808,  0.00482, -0.02532, -0.02525)</a:t>
                          </a:r>
                          <a:endParaRPr lang="ru-RU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21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99683">
                    <a:tc rowSpan="2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(-1,-1,-1,-1)</a:t>
                          </a:r>
                          <a:endParaRPr lang="ru-RU" dirty="0" smtClean="0"/>
                        </a:p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122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4</a:t>
                          </a:r>
                          <a:r>
                            <a:rPr lang="uk-UA" dirty="0" smtClean="0"/>
                            <a:t> к</a:t>
                          </a:r>
                          <a:r>
                            <a:rPr lang="uk-UA" baseline="0" dirty="0" smtClean="0"/>
                            <a:t>роковий</a:t>
                          </a:r>
                          <a:endParaRPr lang="ru-RU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(0.06942, -0.00694, 0.04062,  0.04114)</a:t>
                          </a:r>
                          <a:endParaRPr lang="ru-RU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43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522662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uk-UA" dirty="0" smtClean="0"/>
                            <a:t>3</a:t>
                          </a:r>
                          <a:r>
                            <a:rPr lang="uk-UA" baseline="0" dirty="0" smtClean="0"/>
                            <a:t> </a:t>
                          </a:r>
                          <a:r>
                            <a:rPr lang="uk-UA" dirty="0" smtClean="0"/>
                            <a:t>кроковий</a:t>
                          </a:r>
                          <a:endParaRPr lang="ru-RU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(0.04808, -0.00482,  0.02532,  0.02525)</a:t>
                          </a:r>
                          <a:endParaRPr lang="ru-RU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21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85451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(0, 2, -1, 1)</a:t>
                          </a:r>
                          <a:endParaRPr lang="ru-RU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686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4</a:t>
                          </a:r>
                          <a:r>
                            <a:rPr lang="uk-UA" dirty="0" smtClean="0"/>
                            <a:t> к</a:t>
                          </a:r>
                          <a:r>
                            <a:rPr lang="uk-UA" baseline="0" dirty="0" smtClean="0"/>
                            <a:t>роковий</a:t>
                          </a:r>
                          <a:endParaRPr lang="ru-RU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(0.00241, -0.00024, 0.00156,  0.00154)</a:t>
                          </a:r>
                          <a:endParaRPr lang="ru-RU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44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85451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uk-UA" dirty="0" smtClean="0"/>
                            <a:t>3</a:t>
                          </a:r>
                          <a:r>
                            <a:rPr lang="uk-UA" baseline="0" dirty="0" smtClean="0"/>
                            <a:t> </a:t>
                          </a:r>
                          <a:r>
                            <a:rPr lang="uk-UA" dirty="0" smtClean="0"/>
                            <a:t>кроковий</a:t>
                          </a:r>
                          <a:endParaRPr lang="ru-RU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(-0.03611,  0.00363,  -0.00961, -0.00963)</a:t>
                          </a:r>
                          <a:endParaRPr lang="ru-RU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27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5951763"/>
                  </p:ext>
                </p:extLst>
              </p:nvPr>
            </p:nvGraphicFramePr>
            <p:xfrm>
              <a:off x="734935" y="1666432"/>
              <a:ext cx="8614164" cy="45849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35694"/>
                    <a:gridCol w="1435694"/>
                    <a:gridCol w="1435694"/>
                    <a:gridCol w="1435694"/>
                    <a:gridCol w="1435694"/>
                    <a:gridCol w="1435694"/>
                  </a:tblGrid>
                  <a:tr h="1252717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24" t="-2913" r="-500847" b="-269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851" t="-2913" r="-402979" b="-269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dirty="0" smtClean="0"/>
                            <a:t>Метод мінімізації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000" t="-2913" r="-201271" b="-269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1702" t="-2913" r="-102128" b="-269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dirty="0" smtClean="0"/>
                            <a:t>Кількість ітерацій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418311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(3,-1,0,1)</a:t>
                          </a:r>
                          <a:endParaRPr lang="ru-RU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215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4</a:t>
                          </a:r>
                          <a:r>
                            <a:rPr lang="uk-UA" dirty="0" smtClean="0"/>
                            <a:t> к</a:t>
                          </a:r>
                          <a:r>
                            <a:rPr lang="uk-UA" baseline="0" dirty="0" smtClean="0"/>
                            <a:t>роковий</a:t>
                          </a:r>
                          <a:endParaRPr lang="ru-RU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(-0.02558,  0.00256, -0.01165, -0.01175)</a:t>
                          </a:r>
                          <a:endParaRPr lang="ru-RU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56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99683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uk-UA" dirty="0" smtClean="0"/>
                            <a:t>3</a:t>
                          </a:r>
                          <a:r>
                            <a:rPr lang="uk-UA" baseline="0" dirty="0" smtClean="0"/>
                            <a:t> </a:t>
                          </a:r>
                          <a:r>
                            <a:rPr lang="uk-UA" dirty="0" smtClean="0"/>
                            <a:t>кроковий</a:t>
                          </a:r>
                          <a:endParaRPr lang="ru-RU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(0.05696, -0.00569, 0.02367,  0.0238)</a:t>
                          </a:r>
                          <a:endParaRPr lang="ru-RU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25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9968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(1,1,1,1)</a:t>
                          </a:r>
                          <a:endParaRPr lang="ru-RU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122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4</a:t>
                          </a:r>
                          <a:r>
                            <a:rPr lang="uk-UA" dirty="0" smtClean="0"/>
                            <a:t> к</a:t>
                          </a:r>
                          <a:r>
                            <a:rPr lang="uk-UA" baseline="0" dirty="0" smtClean="0"/>
                            <a:t>роковий</a:t>
                          </a:r>
                          <a:endParaRPr lang="ru-RU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(-0.06942,  0.00694, -0.04062, -0.04114)</a:t>
                          </a:r>
                          <a:endParaRPr lang="ru-RU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43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99683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uk-UA" dirty="0" smtClean="0"/>
                            <a:t>3</a:t>
                          </a:r>
                          <a:r>
                            <a:rPr lang="uk-UA" baseline="0" dirty="0" smtClean="0"/>
                            <a:t> </a:t>
                          </a:r>
                          <a:r>
                            <a:rPr lang="uk-UA" dirty="0" smtClean="0"/>
                            <a:t>кроковий</a:t>
                          </a:r>
                          <a:endParaRPr lang="ru-RU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(-0.04808,  0.00482, -0.02532, -0.02525)</a:t>
                          </a:r>
                          <a:endParaRPr lang="ru-RU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21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99683">
                    <a:tc rowSpan="2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(-1,-1,-1,-1)</a:t>
                          </a:r>
                          <a:endParaRPr lang="ru-RU" dirty="0" smtClean="0"/>
                        </a:p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122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4</a:t>
                          </a:r>
                          <a:r>
                            <a:rPr lang="uk-UA" dirty="0" smtClean="0"/>
                            <a:t> к</a:t>
                          </a:r>
                          <a:r>
                            <a:rPr lang="uk-UA" baseline="0" dirty="0" smtClean="0"/>
                            <a:t>роковий</a:t>
                          </a:r>
                          <a:endParaRPr lang="ru-RU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(0.06942, -0.00694, 0.04062,  0.04114)</a:t>
                          </a:r>
                          <a:endParaRPr lang="ru-RU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43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522662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uk-UA" dirty="0" smtClean="0"/>
                            <a:t>3</a:t>
                          </a:r>
                          <a:r>
                            <a:rPr lang="uk-UA" baseline="0" dirty="0" smtClean="0"/>
                            <a:t> </a:t>
                          </a:r>
                          <a:r>
                            <a:rPr lang="uk-UA" dirty="0" smtClean="0"/>
                            <a:t>кроковий</a:t>
                          </a:r>
                          <a:endParaRPr lang="ru-RU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(0.04808, -0.00482,  0.02532,  0.02525)</a:t>
                          </a:r>
                          <a:endParaRPr lang="ru-RU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21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962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(0, 2, -1, 1)</a:t>
                          </a:r>
                          <a:endParaRPr lang="ru-RU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686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4</a:t>
                          </a:r>
                          <a:r>
                            <a:rPr lang="uk-UA" dirty="0" smtClean="0"/>
                            <a:t> к</a:t>
                          </a:r>
                          <a:r>
                            <a:rPr lang="uk-UA" baseline="0" dirty="0" smtClean="0"/>
                            <a:t>роковий</a:t>
                          </a:r>
                          <a:endParaRPr lang="ru-RU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(0.00241, -0.00024, 0.00156,  0.00154)</a:t>
                          </a:r>
                          <a:endParaRPr lang="ru-RU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44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96240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uk-UA" dirty="0" smtClean="0"/>
                            <a:t>3</a:t>
                          </a:r>
                          <a:r>
                            <a:rPr lang="uk-UA" baseline="0" dirty="0" smtClean="0"/>
                            <a:t> </a:t>
                          </a:r>
                          <a:r>
                            <a:rPr lang="uk-UA" dirty="0" smtClean="0"/>
                            <a:t>кроковий</a:t>
                          </a:r>
                          <a:endParaRPr lang="ru-RU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(-0.03611,  0.00363,  -0.00961, -0.00963)</a:t>
                          </a:r>
                          <a:endParaRPr lang="ru-RU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27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42" y="974220"/>
            <a:ext cx="5868219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085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80" y="799808"/>
            <a:ext cx="3488534" cy="2634826"/>
          </a:xfrm>
          <a:prstGeom prst="rect">
            <a:avLst/>
          </a:prstGeom>
        </p:spPr>
      </p:pic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440" y="799808"/>
            <a:ext cx="3435650" cy="2619079"/>
          </a:xfrm>
          <a:prstGeom prst="rect">
            <a:avLst/>
          </a:prstGeom>
        </p:spPr>
      </p:pic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24" y="3896882"/>
            <a:ext cx="3519968" cy="2653993"/>
          </a:xfrm>
          <a:prstGeom prst="rect">
            <a:avLst/>
          </a:prstGeom>
        </p:spPr>
      </p:pic>
      <p:pic>
        <p:nvPicPr>
          <p:cNvPr id="7" name="Рисунок 6" descr="Вырезка экрана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440" y="3896882"/>
            <a:ext cx="3435649" cy="265399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251632" y="3526905"/>
                <a:ext cx="18732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m:rPr>
                          <m:nor/>
                        </m:rPr>
                        <a:rPr lang="en-US" dirty="0"/>
                        <m:t>-1,-1,-1,-1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632" y="3526905"/>
                <a:ext cx="1873205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974" t="-2222" r="-3571" b="-37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5678608" y="3557386"/>
                <a:ext cx="18251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m:rPr>
                          <m:nor/>
                        </m:rPr>
                        <a:rPr lang="en-US" dirty="0"/>
                        <m:t>0, 2, -1, 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608" y="3557386"/>
                <a:ext cx="1825115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003" t="-2222" r="-4013" b="-37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251632" y="500453"/>
                <a:ext cx="16183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m:rPr>
                          <m:nor/>
                        </m:rPr>
                        <a:rPr lang="en-US" dirty="0"/>
                        <m:t>3,-1,0,1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632" y="500453"/>
                <a:ext cx="1618328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128" r="-4511" b="-347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5678608" y="522809"/>
                <a:ext cx="15333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m:rPr>
                          <m:nor/>
                        </m:rPr>
                        <a:rPr lang="en-US" dirty="0"/>
                        <m:t>1,1,1,1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608" y="522809"/>
                <a:ext cx="1533368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195" r="-5179" b="-37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8397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8788" y="267768"/>
            <a:ext cx="8141926" cy="663723"/>
          </a:xfrm>
        </p:spPr>
        <p:txBody>
          <a:bodyPr/>
          <a:lstStyle/>
          <a:p>
            <a:r>
              <a:rPr lang="uk-UA" dirty="0" smtClean="0"/>
              <a:t>Задача 3.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2079247"/>
                  </p:ext>
                </p:extLst>
              </p:nvPr>
            </p:nvGraphicFramePr>
            <p:xfrm>
              <a:off x="752027" y="1697194"/>
              <a:ext cx="8479248" cy="44066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13208"/>
                    <a:gridCol w="1413208"/>
                    <a:gridCol w="1413208"/>
                    <a:gridCol w="1413208"/>
                    <a:gridCol w="1413208"/>
                    <a:gridCol w="1413208"/>
                  </a:tblGrid>
                  <a:tr h="124192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dirty="0" smtClean="0"/>
                            <a:t>Метод мінімізації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/>
                            <a:t> - </a:t>
                          </a:r>
                          <a:r>
                            <a:rPr lang="uk-UA" dirty="0" smtClean="0"/>
                            <a:t>отриманий розв’язок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dirty="0" smtClean="0"/>
                            <a:t>Кількість ітерацій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414708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(1,1)</a:t>
                          </a:r>
                          <a:endParaRPr lang="ru-RU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3330769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4</a:t>
                          </a:r>
                          <a:r>
                            <a:rPr lang="uk-UA" dirty="0" smtClean="0"/>
                            <a:t> к</a:t>
                          </a:r>
                          <a:r>
                            <a:rPr lang="uk-UA" baseline="0" dirty="0" smtClean="0"/>
                            <a:t>роковий</a:t>
                          </a:r>
                          <a:endParaRPr lang="ru-RU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(0.28582,0.27933)</a:t>
                          </a:r>
                          <a:endParaRPr lang="ru-RU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5.92256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88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55047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uk-UA" dirty="0" smtClean="0"/>
                            <a:t>3</a:t>
                          </a:r>
                          <a:r>
                            <a:rPr lang="uk-UA" baseline="0" dirty="0" smtClean="0"/>
                            <a:t> </a:t>
                          </a:r>
                          <a:r>
                            <a:rPr lang="uk-UA" dirty="0" smtClean="0"/>
                            <a:t>кроковий</a:t>
                          </a:r>
                          <a:endParaRPr lang="ru-RU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 smtClean="0"/>
                            <a:t>(0.28582,0.27933)</a:t>
                          </a:r>
                          <a:endParaRPr lang="ru-RU" sz="1200" dirty="0" smtClean="0"/>
                        </a:p>
                        <a:p>
                          <a:pPr algn="ctr"/>
                          <a:endParaRPr lang="ru-RU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5.92256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26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82131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(0,0)</a:t>
                          </a:r>
                          <a:endParaRPr lang="ru-RU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463762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4</a:t>
                          </a:r>
                          <a:r>
                            <a:rPr lang="uk-UA" dirty="0" smtClean="0"/>
                            <a:t> к</a:t>
                          </a:r>
                          <a:r>
                            <a:rPr lang="uk-UA" baseline="0" dirty="0" smtClean="0"/>
                            <a:t>роковий</a:t>
                          </a:r>
                          <a:endParaRPr lang="ru-RU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(0.28583,0.27933)</a:t>
                          </a:r>
                          <a:endParaRPr lang="ru-RU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5.92256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82131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uk-UA" dirty="0" smtClean="0"/>
                            <a:t>3</a:t>
                          </a:r>
                          <a:r>
                            <a:rPr lang="uk-UA" baseline="0" dirty="0" smtClean="0"/>
                            <a:t> </a:t>
                          </a:r>
                          <a:r>
                            <a:rPr lang="uk-UA" dirty="0" smtClean="0"/>
                            <a:t>кроковий</a:t>
                          </a:r>
                          <a:endParaRPr lang="ru-RU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(</a:t>
                          </a:r>
                          <a:r>
                            <a:rPr lang="ru-RU" sz="1200" dirty="0" smtClean="0"/>
                            <a:t>0.2858</a:t>
                          </a:r>
                          <a:r>
                            <a:rPr lang="en-US" sz="1200" dirty="0" smtClean="0"/>
                            <a:t>, </a:t>
                          </a:r>
                          <a:r>
                            <a:rPr lang="ru-RU" sz="1200" dirty="0" smtClean="0"/>
                            <a:t>0.27933</a:t>
                          </a:r>
                          <a:r>
                            <a:rPr lang="en-US" sz="1200" dirty="0" smtClean="0"/>
                            <a:t>)</a:t>
                          </a:r>
                          <a:endParaRPr lang="ru-RU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5.92256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22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82131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(-5,-7)</a:t>
                          </a:r>
                          <a:endParaRPr lang="ru-RU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188873649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4</a:t>
                          </a:r>
                          <a:r>
                            <a:rPr lang="uk-UA" dirty="0" smtClean="0"/>
                            <a:t> к</a:t>
                          </a:r>
                          <a:r>
                            <a:rPr lang="uk-UA" baseline="0" dirty="0" smtClean="0"/>
                            <a:t>роковий</a:t>
                          </a:r>
                          <a:endParaRPr lang="ru-RU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(0.28527,0.27935)</a:t>
                          </a:r>
                          <a:endParaRPr lang="ru-RU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5.92256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128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82131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uk-UA" dirty="0" smtClean="0"/>
                            <a:t>3</a:t>
                          </a:r>
                          <a:r>
                            <a:rPr lang="uk-UA" baseline="0" dirty="0" smtClean="0"/>
                            <a:t> </a:t>
                          </a:r>
                          <a:r>
                            <a:rPr lang="uk-UA" dirty="0" smtClean="0"/>
                            <a:t>кроковий</a:t>
                          </a:r>
                          <a:endParaRPr lang="ru-RU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 smtClean="0"/>
                            <a:t>(</a:t>
                          </a:r>
                          <a:r>
                            <a:rPr lang="ru-RU" sz="1200" dirty="0" smtClean="0"/>
                            <a:t>0.2858</a:t>
                          </a:r>
                          <a:r>
                            <a:rPr lang="en-US" sz="1200" dirty="0" smtClean="0"/>
                            <a:t>, </a:t>
                          </a:r>
                          <a:r>
                            <a:rPr lang="ru-RU" sz="1200" dirty="0" smtClean="0"/>
                            <a:t>0.27933</a:t>
                          </a:r>
                          <a:r>
                            <a:rPr lang="en-US" sz="1200" dirty="0" smtClean="0"/>
                            <a:t>)</a:t>
                          </a:r>
                          <a:endParaRPr lang="ru-RU" sz="12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5.92256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62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82131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(0.2, 0.3)</a:t>
                          </a:r>
                          <a:endParaRPr lang="ru-RU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1556.9665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4</a:t>
                          </a:r>
                          <a:r>
                            <a:rPr lang="uk-UA" dirty="0" smtClean="0"/>
                            <a:t> к</a:t>
                          </a:r>
                          <a:r>
                            <a:rPr lang="uk-UA" baseline="0" dirty="0" smtClean="0"/>
                            <a:t>роковий</a:t>
                          </a:r>
                          <a:endParaRPr lang="ru-RU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(0.28583,0.27933)</a:t>
                          </a:r>
                          <a:endParaRPr lang="ru-RU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5.92256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41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82131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uk-UA" dirty="0" smtClean="0"/>
                            <a:t>3</a:t>
                          </a:r>
                          <a:r>
                            <a:rPr lang="uk-UA" baseline="0" dirty="0" smtClean="0"/>
                            <a:t> </a:t>
                          </a:r>
                          <a:r>
                            <a:rPr lang="uk-UA" dirty="0" smtClean="0"/>
                            <a:t>кроковий</a:t>
                          </a:r>
                          <a:endParaRPr lang="ru-RU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(0.28587,0.27932)</a:t>
                          </a:r>
                          <a:endParaRPr lang="ru-RU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5.92256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21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2079247"/>
                  </p:ext>
                </p:extLst>
              </p:nvPr>
            </p:nvGraphicFramePr>
            <p:xfrm>
              <a:off x="752027" y="1697194"/>
              <a:ext cx="8479248" cy="44066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13208"/>
                    <a:gridCol w="1413208"/>
                    <a:gridCol w="1413208"/>
                    <a:gridCol w="1413208"/>
                    <a:gridCol w="1413208"/>
                    <a:gridCol w="1413208"/>
                  </a:tblGrid>
                  <a:tr h="124192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31" t="-2941" r="-501724" b="-2607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431" t="-2941" r="-401724" b="-2607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dirty="0" smtClean="0"/>
                            <a:t>Метод мінімізації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431" t="-2941" r="-201724" b="-2607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0431" t="-2941" r="-101724" b="-2607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dirty="0" smtClean="0"/>
                            <a:t>Кількість ітерацій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414708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(1,1)</a:t>
                          </a:r>
                          <a:endParaRPr lang="ru-RU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3330769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4</a:t>
                          </a:r>
                          <a:r>
                            <a:rPr lang="uk-UA" dirty="0" smtClean="0"/>
                            <a:t> к</a:t>
                          </a:r>
                          <a:r>
                            <a:rPr lang="uk-UA" baseline="0" dirty="0" smtClean="0"/>
                            <a:t>роковий</a:t>
                          </a:r>
                          <a:endParaRPr lang="ru-RU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(0.28582,0.27933)</a:t>
                          </a:r>
                          <a:endParaRPr lang="ru-RU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5.92256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88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457200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uk-UA" dirty="0" smtClean="0"/>
                            <a:t>3</a:t>
                          </a:r>
                          <a:r>
                            <a:rPr lang="uk-UA" baseline="0" dirty="0" smtClean="0"/>
                            <a:t> </a:t>
                          </a:r>
                          <a:r>
                            <a:rPr lang="uk-UA" dirty="0" smtClean="0"/>
                            <a:t>кроковий</a:t>
                          </a:r>
                          <a:endParaRPr lang="ru-RU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 smtClean="0"/>
                            <a:t>(0.28582,0.27933)</a:t>
                          </a:r>
                          <a:endParaRPr lang="ru-RU" sz="1200" dirty="0" smtClean="0"/>
                        </a:p>
                        <a:p>
                          <a:pPr algn="ctr"/>
                          <a:endParaRPr lang="ru-RU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5.92256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26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82131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(0,0)</a:t>
                          </a:r>
                          <a:endParaRPr lang="ru-RU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463762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4</a:t>
                          </a:r>
                          <a:r>
                            <a:rPr lang="uk-UA" dirty="0" smtClean="0"/>
                            <a:t> к</a:t>
                          </a:r>
                          <a:r>
                            <a:rPr lang="uk-UA" baseline="0" dirty="0" smtClean="0"/>
                            <a:t>роковий</a:t>
                          </a:r>
                          <a:endParaRPr lang="ru-RU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(0.28583,0.27933)</a:t>
                          </a:r>
                          <a:endParaRPr lang="ru-RU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5.92256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82131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uk-UA" dirty="0" smtClean="0"/>
                            <a:t>3</a:t>
                          </a:r>
                          <a:r>
                            <a:rPr lang="uk-UA" baseline="0" dirty="0" smtClean="0"/>
                            <a:t> </a:t>
                          </a:r>
                          <a:r>
                            <a:rPr lang="uk-UA" dirty="0" smtClean="0"/>
                            <a:t>кроковий</a:t>
                          </a:r>
                          <a:endParaRPr lang="ru-RU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(</a:t>
                          </a:r>
                          <a:r>
                            <a:rPr lang="ru-RU" sz="1200" dirty="0" smtClean="0"/>
                            <a:t>0.2858</a:t>
                          </a:r>
                          <a:r>
                            <a:rPr lang="en-US" sz="1200" dirty="0" smtClean="0"/>
                            <a:t>, </a:t>
                          </a:r>
                          <a:r>
                            <a:rPr lang="ru-RU" sz="1200" dirty="0" smtClean="0"/>
                            <a:t>0.27933</a:t>
                          </a:r>
                          <a:r>
                            <a:rPr lang="en-US" sz="1200" dirty="0" smtClean="0"/>
                            <a:t>)</a:t>
                          </a:r>
                          <a:endParaRPr lang="ru-RU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5.92256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22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82131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(-5,-7)</a:t>
                          </a:r>
                          <a:endParaRPr lang="ru-RU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188873649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4</a:t>
                          </a:r>
                          <a:r>
                            <a:rPr lang="uk-UA" dirty="0" smtClean="0"/>
                            <a:t> к</a:t>
                          </a:r>
                          <a:r>
                            <a:rPr lang="uk-UA" baseline="0" dirty="0" smtClean="0"/>
                            <a:t>роковий</a:t>
                          </a:r>
                          <a:endParaRPr lang="ru-RU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(0.28527,0.27935)</a:t>
                          </a:r>
                          <a:endParaRPr lang="ru-RU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5.92256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128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82131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uk-UA" dirty="0" smtClean="0"/>
                            <a:t>3</a:t>
                          </a:r>
                          <a:r>
                            <a:rPr lang="uk-UA" baseline="0" dirty="0" smtClean="0"/>
                            <a:t> </a:t>
                          </a:r>
                          <a:r>
                            <a:rPr lang="uk-UA" dirty="0" smtClean="0"/>
                            <a:t>кроковий</a:t>
                          </a:r>
                          <a:endParaRPr lang="ru-RU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 smtClean="0"/>
                            <a:t>(</a:t>
                          </a:r>
                          <a:r>
                            <a:rPr lang="ru-RU" sz="1200" dirty="0" smtClean="0"/>
                            <a:t>0.2858</a:t>
                          </a:r>
                          <a:r>
                            <a:rPr lang="en-US" sz="1200" dirty="0" smtClean="0"/>
                            <a:t>, </a:t>
                          </a:r>
                          <a:r>
                            <a:rPr lang="ru-RU" sz="1200" dirty="0" smtClean="0"/>
                            <a:t>0.27933</a:t>
                          </a:r>
                          <a:r>
                            <a:rPr lang="en-US" sz="1200" dirty="0" smtClean="0"/>
                            <a:t>)</a:t>
                          </a:r>
                          <a:endParaRPr lang="ru-RU" sz="12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5.92256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62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82131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(0.2, 0.3)</a:t>
                          </a:r>
                          <a:endParaRPr lang="ru-RU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1556.9665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4</a:t>
                          </a:r>
                          <a:r>
                            <a:rPr lang="uk-UA" dirty="0" smtClean="0"/>
                            <a:t> к</a:t>
                          </a:r>
                          <a:r>
                            <a:rPr lang="uk-UA" baseline="0" dirty="0" smtClean="0"/>
                            <a:t>роковий</a:t>
                          </a:r>
                          <a:endParaRPr lang="ru-RU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(0.28583,0.27933)</a:t>
                          </a:r>
                          <a:endParaRPr lang="ru-RU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5.92256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41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82131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uk-UA" dirty="0" smtClean="0"/>
                            <a:t>3</a:t>
                          </a:r>
                          <a:r>
                            <a:rPr lang="uk-UA" baseline="0" dirty="0" smtClean="0"/>
                            <a:t> </a:t>
                          </a:r>
                          <a:r>
                            <a:rPr lang="uk-UA" dirty="0" smtClean="0"/>
                            <a:t>кроковий</a:t>
                          </a:r>
                          <a:endParaRPr lang="ru-RU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(0.28587,0.27932)</a:t>
                          </a:r>
                          <a:endParaRPr lang="ru-RU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5.92256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21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50" y="1008862"/>
            <a:ext cx="6115904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975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29" y="817017"/>
            <a:ext cx="3456028" cy="2670848"/>
          </a:xfrm>
          <a:prstGeom prst="rect">
            <a:avLst/>
          </a:prstGeom>
        </p:spPr>
      </p:pic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404" y="749936"/>
            <a:ext cx="3511301" cy="2685473"/>
          </a:xfrm>
          <a:prstGeom prst="rect">
            <a:avLst/>
          </a:prstGeom>
        </p:spPr>
      </p:pic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81" y="3834203"/>
            <a:ext cx="3595378" cy="2716926"/>
          </a:xfrm>
          <a:prstGeom prst="rect">
            <a:avLst/>
          </a:prstGeom>
        </p:spPr>
      </p:pic>
      <p:pic>
        <p:nvPicPr>
          <p:cNvPr id="8" name="Рисунок 7" descr="Вырезка экрана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953" y="3834203"/>
            <a:ext cx="3503575" cy="268980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251632" y="500453"/>
                <a:ext cx="11197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m:rPr>
                          <m:nor/>
                        </m:rPr>
                        <a:rPr lang="en-US" b="0" i="0" dirty="0" smtClean="0"/>
                        <m:t>1,1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632" y="500453"/>
                <a:ext cx="1119794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174" r="-6522" b="-347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251632" y="3527430"/>
                <a:ext cx="12897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m:rPr>
                          <m:nor/>
                        </m:rPr>
                        <a:rPr lang="en-US" b="0" i="0" dirty="0" smtClean="0"/>
                        <m:t>-5,-7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632" y="3527430"/>
                <a:ext cx="1289712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415" t="-2222" r="-5660" b="-37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5983154" y="3496306"/>
                <a:ext cx="15029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m:rPr>
                          <m:nor/>
                        </m:rPr>
                        <a:rPr lang="en-US" b="0" i="0" dirty="0" smtClean="0"/>
                        <m:t>0.2,0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.3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154" y="3496306"/>
                <a:ext cx="1502912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215" t="-2222" r="-4858" b="-37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5921908" y="473461"/>
                <a:ext cx="11197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m:rPr>
                          <m:nor/>
                        </m:rPr>
                        <a:rPr lang="en-US" b="0" i="0" dirty="0" smtClean="0"/>
                        <m:t>0,0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908" y="473461"/>
                <a:ext cx="1119794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174" t="-2222" r="-6522" b="-37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9082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93406"/>
            <a:ext cx="8167563" cy="638086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Задача 4.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0973123"/>
                  </p:ext>
                </p:extLst>
              </p:nvPr>
            </p:nvGraphicFramePr>
            <p:xfrm>
              <a:off x="752027" y="1697194"/>
              <a:ext cx="8479248" cy="43151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13208"/>
                    <a:gridCol w="1413208"/>
                    <a:gridCol w="1413208"/>
                    <a:gridCol w="1413208"/>
                    <a:gridCol w="1413208"/>
                    <a:gridCol w="1413208"/>
                  </a:tblGrid>
                  <a:tr h="124192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dirty="0" smtClean="0"/>
                            <a:t>Метод мінімізації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/>
                            <a:t> - </a:t>
                          </a:r>
                          <a:r>
                            <a:rPr lang="uk-UA" dirty="0" smtClean="0"/>
                            <a:t>отриманий розв’язок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dirty="0" smtClean="0"/>
                            <a:t>Кількість ітерацій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414708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(-1.2,1)</a:t>
                          </a:r>
                          <a:endParaRPr lang="ru-RU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5.0336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4</a:t>
                          </a:r>
                          <a:r>
                            <a:rPr lang="uk-UA" dirty="0" smtClean="0"/>
                            <a:t> к</a:t>
                          </a:r>
                          <a:r>
                            <a:rPr lang="uk-UA" baseline="0" dirty="0" smtClean="0"/>
                            <a:t>роковий</a:t>
                          </a:r>
                          <a:endParaRPr lang="ru-RU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(0.9981, 0.99453)</a:t>
                          </a:r>
                          <a:endParaRPr lang="ru-RU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55047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uk-UA" dirty="0" smtClean="0"/>
                            <a:t>3</a:t>
                          </a:r>
                          <a:r>
                            <a:rPr lang="uk-UA" baseline="0" dirty="0" smtClean="0"/>
                            <a:t> </a:t>
                          </a:r>
                          <a:r>
                            <a:rPr lang="uk-UA" dirty="0" smtClean="0"/>
                            <a:t>кроковий</a:t>
                          </a:r>
                          <a:endParaRPr lang="ru-RU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(0.99965,0.99928)</a:t>
                          </a:r>
                          <a:endParaRPr lang="ru-RU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82131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(1,-1.3)</a:t>
                          </a:r>
                          <a:endParaRPr lang="ru-RU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5.29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4</a:t>
                          </a:r>
                          <a:r>
                            <a:rPr lang="uk-UA" dirty="0" smtClean="0"/>
                            <a:t> к</a:t>
                          </a:r>
                          <a:r>
                            <a:rPr lang="uk-UA" baseline="0" dirty="0" smtClean="0"/>
                            <a:t>роковий</a:t>
                          </a:r>
                          <a:endParaRPr lang="ru-RU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(0.99973,0.99922)</a:t>
                          </a:r>
                          <a:endParaRPr lang="ru-RU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15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82131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uk-UA" dirty="0" smtClean="0"/>
                            <a:t>3</a:t>
                          </a:r>
                          <a:r>
                            <a:rPr lang="uk-UA" baseline="0" dirty="0" smtClean="0"/>
                            <a:t> </a:t>
                          </a:r>
                          <a:r>
                            <a:rPr lang="uk-UA" dirty="0" smtClean="0"/>
                            <a:t>кроковий</a:t>
                          </a:r>
                          <a:endParaRPr lang="ru-RU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(1.00008,1.00005)</a:t>
                          </a:r>
                          <a:endParaRPr lang="ru-RU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15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82131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(0,0)</a:t>
                          </a:r>
                          <a:endParaRPr lang="ru-RU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4</a:t>
                          </a:r>
                          <a:r>
                            <a:rPr lang="uk-UA" dirty="0" smtClean="0"/>
                            <a:t> к</a:t>
                          </a:r>
                          <a:r>
                            <a:rPr lang="uk-UA" baseline="0" dirty="0" smtClean="0"/>
                            <a:t>роковий</a:t>
                          </a:r>
                          <a:endParaRPr lang="ru-RU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(1.00049,1.00286)</a:t>
                          </a:r>
                          <a:endParaRPr lang="ru-RU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82131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uk-UA" dirty="0" smtClean="0"/>
                            <a:t>3</a:t>
                          </a:r>
                          <a:r>
                            <a:rPr lang="uk-UA" baseline="0" dirty="0" smtClean="0"/>
                            <a:t> </a:t>
                          </a:r>
                          <a:r>
                            <a:rPr lang="uk-UA" dirty="0" smtClean="0"/>
                            <a:t>кроковий</a:t>
                          </a:r>
                          <a:endParaRPr lang="ru-RU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(0.99992,0.99989)</a:t>
                          </a:r>
                          <a:endParaRPr lang="ru-RU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82131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(-1.5, -2)</a:t>
                          </a:r>
                          <a:endParaRPr lang="ru-RU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24.31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4</a:t>
                          </a:r>
                          <a:r>
                            <a:rPr lang="uk-UA" dirty="0" smtClean="0"/>
                            <a:t> к</a:t>
                          </a:r>
                          <a:r>
                            <a:rPr lang="uk-UA" baseline="0" dirty="0" smtClean="0"/>
                            <a:t>роковий</a:t>
                          </a:r>
                          <a:endParaRPr lang="ru-RU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(1.00023,0.99948)</a:t>
                          </a:r>
                          <a:endParaRPr lang="ru-RU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16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82131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uk-UA" dirty="0" smtClean="0"/>
                            <a:t>3</a:t>
                          </a:r>
                          <a:r>
                            <a:rPr lang="uk-UA" baseline="0" dirty="0" smtClean="0"/>
                            <a:t> </a:t>
                          </a:r>
                          <a:r>
                            <a:rPr lang="uk-UA" dirty="0" smtClean="0"/>
                            <a:t>кроковий</a:t>
                          </a:r>
                          <a:endParaRPr lang="ru-RU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(1.00009,0.99968)</a:t>
                          </a:r>
                          <a:endParaRPr lang="ru-RU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0973123"/>
                  </p:ext>
                </p:extLst>
              </p:nvPr>
            </p:nvGraphicFramePr>
            <p:xfrm>
              <a:off x="752027" y="1697194"/>
              <a:ext cx="8479248" cy="43151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13208"/>
                    <a:gridCol w="1413208"/>
                    <a:gridCol w="1413208"/>
                    <a:gridCol w="1413208"/>
                    <a:gridCol w="1413208"/>
                    <a:gridCol w="1413208"/>
                  </a:tblGrid>
                  <a:tr h="124192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31" t="-2941" r="-501724" b="-2534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431" t="-2941" r="-401724" b="-2534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dirty="0" smtClean="0"/>
                            <a:t>Метод мінімізації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431" t="-2941" r="-201724" b="-2534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0431" t="-2941" r="-101724" b="-2534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dirty="0" smtClean="0"/>
                            <a:t>Кількість ітерацій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414708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(-1.2,1)</a:t>
                          </a:r>
                          <a:endParaRPr lang="ru-RU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5.0336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4</a:t>
                          </a:r>
                          <a:r>
                            <a:rPr lang="uk-UA" dirty="0" smtClean="0"/>
                            <a:t> к</a:t>
                          </a:r>
                          <a:r>
                            <a:rPr lang="uk-UA" baseline="0" dirty="0" smtClean="0"/>
                            <a:t>роковий</a:t>
                          </a:r>
                          <a:endParaRPr lang="ru-RU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(0.9981, 0.99453)</a:t>
                          </a:r>
                          <a:endParaRPr lang="ru-RU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uk-UA" dirty="0" smtClean="0"/>
                            <a:t>3</a:t>
                          </a:r>
                          <a:r>
                            <a:rPr lang="uk-UA" baseline="0" dirty="0" smtClean="0"/>
                            <a:t> </a:t>
                          </a:r>
                          <a:r>
                            <a:rPr lang="uk-UA" dirty="0" smtClean="0"/>
                            <a:t>кроковий</a:t>
                          </a:r>
                          <a:endParaRPr lang="ru-RU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(0.99965,0.99928)</a:t>
                          </a:r>
                          <a:endParaRPr lang="ru-RU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82131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(1,-1.3)</a:t>
                          </a:r>
                          <a:endParaRPr lang="ru-RU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5.29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4</a:t>
                          </a:r>
                          <a:r>
                            <a:rPr lang="uk-UA" dirty="0" smtClean="0"/>
                            <a:t> к</a:t>
                          </a:r>
                          <a:r>
                            <a:rPr lang="uk-UA" baseline="0" dirty="0" smtClean="0"/>
                            <a:t>роковий</a:t>
                          </a:r>
                          <a:endParaRPr lang="ru-RU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(0.99973,0.99922)</a:t>
                          </a:r>
                          <a:endParaRPr lang="ru-RU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15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82131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uk-UA" dirty="0" smtClean="0"/>
                            <a:t>3</a:t>
                          </a:r>
                          <a:r>
                            <a:rPr lang="uk-UA" baseline="0" dirty="0" smtClean="0"/>
                            <a:t> </a:t>
                          </a:r>
                          <a:r>
                            <a:rPr lang="uk-UA" dirty="0" smtClean="0"/>
                            <a:t>кроковий</a:t>
                          </a:r>
                          <a:endParaRPr lang="ru-RU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(1.00008,1.00005)</a:t>
                          </a:r>
                          <a:endParaRPr lang="ru-RU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15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82131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(0,0)</a:t>
                          </a:r>
                          <a:endParaRPr lang="ru-RU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4</a:t>
                          </a:r>
                          <a:r>
                            <a:rPr lang="uk-UA" dirty="0" smtClean="0"/>
                            <a:t> к</a:t>
                          </a:r>
                          <a:r>
                            <a:rPr lang="uk-UA" baseline="0" dirty="0" smtClean="0"/>
                            <a:t>роковий</a:t>
                          </a:r>
                          <a:endParaRPr lang="ru-RU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(1.00049,1.00286)</a:t>
                          </a:r>
                          <a:endParaRPr lang="ru-RU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82131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uk-UA" dirty="0" smtClean="0"/>
                            <a:t>3</a:t>
                          </a:r>
                          <a:r>
                            <a:rPr lang="uk-UA" baseline="0" dirty="0" smtClean="0"/>
                            <a:t> </a:t>
                          </a:r>
                          <a:r>
                            <a:rPr lang="uk-UA" dirty="0" smtClean="0"/>
                            <a:t>кроковий</a:t>
                          </a:r>
                          <a:endParaRPr lang="ru-RU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(0.99992,0.99989)</a:t>
                          </a:r>
                          <a:endParaRPr lang="ru-RU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82131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(-1.5, -2)</a:t>
                          </a:r>
                          <a:endParaRPr lang="ru-RU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24.31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4</a:t>
                          </a:r>
                          <a:r>
                            <a:rPr lang="uk-UA" dirty="0" smtClean="0"/>
                            <a:t> к</a:t>
                          </a:r>
                          <a:r>
                            <a:rPr lang="uk-UA" baseline="0" dirty="0" smtClean="0"/>
                            <a:t>роковий</a:t>
                          </a:r>
                          <a:endParaRPr lang="ru-RU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(1.00023,0.99948)</a:t>
                          </a:r>
                          <a:endParaRPr lang="ru-RU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16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82131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uk-UA" dirty="0" smtClean="0"/>
                            <a:t>3</a:t>
                          </a:r>
                          <a:r>
                            <a:rPr lang="uk-UA" baseline="0" dirty="0" smtClean="0"/>
                            <a:t> </a:t>
                          </a:r>
                          <a:r>
                            <a:rPr lang="uk-UA" dirty="0" smtClean="0"/>
                            <a:t>кроковий</a:t>
                          </a:r>
                          <a:endParaRPr lang="ru-RU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(1.00009,0.99968)</a:t>
                          </a:r>
                          <a:endParaRPr lang="ru-RU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029254"/>
            <a:ext cx="2829320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21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152" y="805254"/>
            <a:ext cx="3070628" cy="2338234"/>
          </a:xfrm>
          <a:prstGeom prst="rect">
            <a:avLst/>
          </a:prstGeom>
        </p:spPr>
      </p:pic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820" y="805253"/>
            <a:ext cx="2948299" cy="2265919"/>
          </a:xfrm>
          <a:prstGeom prst="rect">
            <a:avLst/>
          </a:prstGeom>
        </p:spPr>
      </p:pic>
      <p:pic>
        <p:nvPicPr>
          <p:cNvPr id="7" name="Рисунок 6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152" y="3703986"/>
            <a:ext cx="3070628" cy="2424756"/>
          </a:xfrm>
          <a:prstGeom prst="rect">
            <a:avLst/>
          </a:prstGeom>
        </p:spPr>
      </p:pic>
      <p:pic>
        <p:nvPicPr>
          <p:cNvPr id="8" name="Рисунок 7" descr="Вырезка экрана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820" y="3703985"/>
            <a:ext cx="3117543" cy="242475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815654" y="494984"/>
                <a:ext cx="14997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=(−</m:t>
                      </m:r>
                      <m:r>
                        <m:rPr>
                          <m:nor/>
                        </m:rPr>
                        <a:rPr lang="en-US" b="0" i="0" dirty="0" smtClean="0"/>
                        <m:t>1.2,1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654" y="494984"/>
                <a:ext cx="1499706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220" r="-4878" b="-347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745864" y="3454572"/>
                <a:ext cx="11197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m:rPr>
                          <m:nor/>
                        </m:rPr>
                        <a:rPr lang="en-US" b="0" i="0" dirty="0" smtClean="0"/>
                        <m:t>0,0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864" y="3454572"/>
                <a:ext cx="1119794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174" t="-2222" r="-6522" b="-37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5785176" y="3426986"/>
                <a:ext cx="16856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-</m:t>
                      </m:r>
                      <m:r>
                        <m:rPr>
                          <m:nor/>
                        </m:rPr>
                        <a:rPr lang="en-US" b="0" i="0" dirty="0" smtClean="0"/>
                        <m:t>1.5,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5176" y="3426986"/>
                <a:ext cx="1685654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083" r="-3971" b="-347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5785176" y="500452"/>
                <a:ext cx="14115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m:rPr>
                          <m:nor/>
                        </m:rPr>
                        <a:rPr lang="en-US" b="0" i="0" dirty="0" smtClean="0"/>
                        <m:t>1,-1.3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5176" y="500452"/>
                <a:ext cx="1411540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293" r="-5172" b="-347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3101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8070" y="2694774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uk-UA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Дякую за увагу!</a:t>
            </a:r>
            <a:r>
              <a:rPr lang="ru-RU" sz="4400" dirty="0">
                <a:solidFill>
                  <a:schemeClr val="tx1"/>
                </a:solidFill>
              </a:rPr>
              <a:t/>
            </a:r>
            <a:br>
              <a:rPr lang="ru-RU" sz="4400" dirty="0">
                <a:solidFill>
                  <a:schemeClr val="tx1"/>
                </a:solidFill>
              </a:rPr>
            </a:br>
            <a:r>
              <a:rPr lang="uk-UA" sz="4400" dirty="0">
                <a:solidFill>
                  <a:schemeClr val="tx1"/>
                </a:solidFill>
                <a:latin typeface="Arial" charset="0"/>
              </a:rPr>
              <a:t/>
            </a:r>
            <a:br>
              <a:rPr lang="uk-UA" sz="4400" dirty="0">
                <a:solidFill>
                  <a:schemeClr val="tx1"/>
                </a:solidFill>
                <a:latin typeface="Arial" charset="0"/>
              </a:rPr>
            </a:br>
            <a:endParaRPr lang="ru-RU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193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656030" y="547019"/>
            <a:ext cx="7772400" cy="7191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400" dirty="0" smtClean="0"/>
              <a:t>Перед</a:t>
            </a:r>
            <a:r>
              <a:rPr lang="uk-UA" sz="2400" dirty="0" smtClean="0"/>
              <a:t>і</a:t>
            </a:r>
            <a:r>
              <a:rPr lang="ru-RU" sz="2400" dirty="0" smtClean="0"/>
              <a:t>мною </a:t>
            </a:r>
            <a:r>
              <a:rPr lang="uk-UA" sz="2400" dirty="0" smtClean="0"/>
              <a:t>було</a:t>
            </a:r>
            <a:r>
              <a:rPr lang="ru-RU" sz="2400" dirty="0" smtClean="0"/>
              <a:t> поставлено </a:t>
            </a:r>
            <a:r>
              <a:rPr lang="uk-UA" sz="2400" dirty="0" smtClean="0"/>
              <a:t>завдання</a:t>
            </a:r>
            <a:r>
              <a:rPr lang="ru-RU" sz="2400" dirty="0" smtClean="0"/>
              <a:t>:</a:t>
            </a:r>
            <a:endParaRPr lang="ru-RU" sz="2400" dirty="0" smtClean="0"/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656030" y="972529"/>
            <a:ext cx="7632700" cy="5111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itchFamily="34" charset="0"/>
              <a:buNone/>
              <a:defRPr/>
            </a:pPr>
            <a:endParaRPr lang="uk-UA" sz="20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None/>
              <a:defRPr/>
            </a:pPr>
            <a:r>
              <a:rPr lang="uk-UA" sz="2000" dirty="0" smtClean="0">
                <a:solidFill>
                  <a:schemeClr val="tx1"/>
                </a:solidFill>
              </a:rPr>
              <a:t>1. Побудувати алгоритм для </a:t>
            </a:r>
            <a:r>
              <a:rPr lang="uk-UA" sz="2000" dirty="0" err="1" smtClean="0">
                <a:solidFill>
                  <a:schemeClr val="tx1"/>
                </a:solidFill>
              </a:rPr>
              <a:t>чотирикрокового</a:t>
            </a:r>
            <a:r>
              <a:rPr lang="uk-UA" sz="2000" dirty="0" smtClean="0">
                <a:solidFill>
                  <a:schemeClr val="tx1"/>
                </a:solidFill>
              </a:rPr>
              <a:t> методу мінімізації функцій;</a:t>
            </a:r>
          </a:p>
          <a:p>
            <a:pPr algn="just">
              <a:buFont typeface="Arial" pitchFamily="34" charset="0"/>
              <a:buNone/>
              <a:defRPr/>
            </a:pPr>
            <a:r>
              <a:rPr lang="uk-UA" sz="2000" dirty="0" smtClean="0">
                <a:solidFill>
                  <a:schemeClr val="tx1"/>
                </a:solidFill>
              </a:rPr>
              <a:t>2. Перевірити його доцільність на тестових функціях;</a:t>
            </a:r>
          </a:p>
          <a:p>
            <a:pPr algn="just">
              <a:buFont typeface="Arial" pitchFamily="34" charset="0"/>
              <a:buNone/>
              <a:defRPr/>
            </a:pPr>
            <a:r>
              <a:rPr lang="uk-UA" sz="2000" dirty="0" smtClean="0">
                <a:solidFill>
                  <a:schemeClr val="tx1"/>
                </a:solidFill>
              </a:rPr>
              <a:t>3. Порівняти 3-х і 4-х крокові методи мінімізації функцій.</a:t>
            </a:r>
          </a:p>
          <a:p>
            <a:pPr algn="just">
              <a:buFont typeface="Arial" pitchFamily="34" charset="0"/>
              <a:buNone/>
              <a:defRPr/>
            </a:pPr>
            <a:endParaRPr lang="uk-UA" sz="2000" dirty="0" smtClean="0">
              <a:solidFill>
                <a:schemeClr val="tx1"/>
              </a:solidFill>
            </a:endParaRPr>
          </a:p>
          <a:p>
            <a:pPr algn="just">
              <a:buFont typeface="Arial" pitchFamily="34" charset="0"/>
              <a:buNone/>
              <a:defRPr/>
            </a:pPr>
            <a:endParaRPr lang="uk-UA" sz="20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None/>
              <a:defRPr/>
            </a:pPr>
            <a:r>
              <a:rPr lang="uk-UA" sz="2400" dirty="0" smtClean="0">
                <a:solidFill>
                  <a:schemeClr val="tx1"/>
                </a:solidFill>
              </a:rPr>
              <a:t>Що я зробила:</a:t>
            </a:r>
          </a:p>
          <a:p>
            <a:pPr>
              <a:buFont typeface="Arial" pitchFamily="34" charset="0"/>
              <a:buNone/>
              <a:defRPr/>
            </a:pPr>
            <a:r>
              <a:rPr lang="uk-UA" sz="2000" dirty="0" smtClean="0">
                <a:solidFill>
                  <a:schemeClr val="tx1"/>
                </a:solidFill>
              </a:rPr>
              <a:t>		Я побудувала алгоритм </a:t>
            </a:r>
            <a:r>
              <a:rPr lang="uk-UA" sz="2000" dirty="0">
                <a:solidFill>
                  <a:schemeClr val="tx1"/>
                </a:solidFill>
              </a:rPr>
              <a:t>для </a:t>
            </a:r>
            <a:r>
              <a:rPr lang="uk-UA" sz="2000" dirty="0" err="1">
                <a:solidFill>
                  <a:schemeClr val="tx1"/>
                </a:solidFill>
              </a:rPr>
              <a:t>чотирикрокового</a:t>
            </a:r>
            <a:r>
              <a:rPr lang="uk-UA" sz="2000" dirty="0">
                <a:solidFill>
                  <a:schemeClr val="tx1"/>
                </a:solidFill>
              </a:rPr>
              <a:t> методу мінімізації </a:t>
            </a:r>
            <a:r>
              <a:rPr lang="uk-UA" sz="2000" dirty="0" smtClean="0">
                <a:solidFill>
                  <a:schemeClr val="tx1"/>
                </a:solidFill>
              </a:rPr>
              <a:t>функцій</a:t>
            </a:r>
            <a:r>
              <a:rPr lang="uk-UA" sz="2000" dirty="0">
                <a:solidFill>
                  <a:schemeClr val="tx1"/>
                </a:solidFill>
              </a:rPr>
              <a:t> та </a:t>
            </a:r>
            <a:r>
              <a:rPr lang="uk-UA" sz="2000" dirty="0" smtClean="0">
                <a:solidFill>
                  <a:schemeClr val="tx1"/>
                </a:solidFill>
              </a:rPr>
              <a:t>обґрунтувала його належність до методів спряжених напрямків. Далі я перевірила алгоритм на тестових функціях і порівняла його з </a:t>
            </a:r>
            <a:r>
              <a:rPr lang="uk-UA" sz="2000" dirty="0" err="1" smtClean="0">
                <a:solidFill>
                  <a:schemeClr val="tx1"/>
                </a:solidFill>
              </a:rPr>
              <a:t>трикроковим</a:t>
            </a:r>
            <a:r>
              <a:rPr lang="uk-UA" sz="2000" dirty="0" smtClean="0">
                <a:solidFill>
                  <a:schemeClr val="tx1"/>
                </a:solidFill>
              </a:rPr>
              <a:t> методом мінімізації функцій. </a:t>
            </a:r>
            <a:endParaRPr lang="uk-UA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281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 descr="Вырезка экрана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467" y="828480"/>
            <a:ext cx="7001852" cy="1019317"/>
          </a:xfrm>
        </p:spPr>
      </p:pic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318" y="1858583"/>
            <a:ext cx="685896" cy="266737"/>
          </a:xfrm>
          <a:prstGeom prst="rect">
            <a:avLst/>
          </a:prstGeom>
        </p:spPr>
      </p:pic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256" y="2378306"/>
            <a:ext cx="7078063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755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114" y="179459"/>
            <a:ext cx="6796960" cy="633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787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5700" y="139582"/>
            <a:ext cx="8596668" cy="655178"/>
          </a:xfrm>
        </p:spPr>
        <p:txBody>
          <a:bodyPr/>
          <a:lstStyle/>
          <a:p>
            <a:pPr algn="ctr"/>
            <a:r>
              <a:rPr lang="uk-UA" dirty="0" smtClean="0"/>
              <a:t>Теоретичні положення методу</a:t>
            </a:r>
            <a:endParaRPr lang="ru-RU" dirty="0"/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134" y="794760"/>
            <a:ext cx="7163800" cy="1581371"/>
          </a:xfrm>
          <a:prstGeom prst="rect">
            <a:avLst/>
          </a:prstGeom>
        </p:spPr>
      </p:pic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134" y="2523428"/>
            <a:ext cx="4293578" cy="330867"/>
          </a:xfrm>
          <a:prstGeom prst="rect">
            <a:avLst/>
          </a:prstGeom>
        </p:spPr>
      </p:pic>
      <p:pic>
        <p:nvPicPr>
          <p:cNvPr id="7" name="Рисунок 6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712" y="2461189"/>
            <a:ext cx="3454758" cy="570120"/>
          </a:xfrm>
          <a:prstGeom prst="rect">
            <a:avLst/>
          </a:prstGeom>
        </p:spPr>
      </p:pic>
      <p:pic>
        <p:nvPicPr>
          <p:cNvPr id="8" name="Рисунок 7" descr="Вырезка экрана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762" y="3031309"/>
            <a:ext cx="2343477" cy="704948"/>
          </a:xfrm>
          <a:prstGeom prst="rect">
            <a:avLst/>
          </a:prstGeom>
        </p:spPr>
      </p:pic>
      <p:pic>
        <p:nvPicPr>
          <p:cNvPr id="9" name="Рисунок 8" descr="Вырезка экрана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134" y="3772576"/>
            <a:ext cx="2295845" cy="295316"/>
          </a:xfrm>
          <a:prstGeom prst="rect">
            <a:avLst/>
          </a:prstGeom>
        </p:spPr>
      </p:pic>
      <p:pic>
        <p:nvPicPr>
          <p:cNvPr id="10" name="Рисунок 9" descr="Вырезка экрана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779" y="3207546"/>
            <a:ext cx="371527" cy="352474"/>
          </a:xfrm>
          <a:prstGeom prst="rect">
            <a:avLst/>
          </a:prstGeom>
        </p:spPr>
      </p:pic>
      <p:pic>
        <p:nvPicPr>
          <p:cNvPr id="11" name="Рисунок 10" descr="Вырезка экрана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507" y="4025086"/>
            <a:ext cx="4839375" cy="895475"/>
          </a:xfrm>
          <a:prstGeom prst="rect">
            <a:avLst/>
          </a:prstGeom>
        </p:spPr>
      </p:pic>
      <p:pic>
        <p:nvPicPr>
          <p:cNvPr id="12" name="Рисунок 11" descr="Вырезка экрана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946" y="4929413"/>
            <a:ext cx="4734586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599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208" y="598206"/>
            <a:ext cx="856079" cy="273217"/>
          </a:xfrm>
          <a:prstGeom prst="rect">
            <a:avLst/>
          </a:prstGeom>
        </p:spPr>
      </p:pic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287" y="598206"/>
            <a:ext cx="6068272" cy="304843"/>
          </a:xfrm>
          <a:prstGeom prst="rect">
            <a:avLst/>
          </a:prstGeom>
        </p:spPr>
      </p:pic>
      <p:pic>
        <p:nvPicPr>
          <p:cNvPr id="8" name="Рисунок 7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206" y="2334496"/>
            <a:ext cx="856079" cy="273217"/>
          </a:xfrm>
          <a:prstGeom prst="rect">
            <a:avLst/>
          </a:prstGeom>
        </p:spPr>
      </p:pic>
      <p:pic>
        <p:nvPicPr>
          <p:cNvPr id="9" name="Рисунок 8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285" y="2318683"/>
            <a:ext cx="5125165" cy="304843"/>
          </a:xfrm>
          <a:prstGeom prst="rect">
            <a:avLst/>
          </a:prstGeom>
        </p:spPr>
      </p:pic>
      <p:pic>
        <p:nvPicPr>
          <p:cNvPr id="10" name="Рисунок 9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206" y="3356350"/>
            <a:ext cx="856079" cy="273217"/>
          </a:xfrm>
          <a:prstGeom prst="rect">
            <a:avLst/>
          </a:prstGeom>
        </p:spPr>
      </p:pic>
      <p:pic>
        <p:nvPicPr>
          <p:cNvPr id="11" name="Рисунок 10" descr="Вырезка экрана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285" y="3328672"/>
            <a:ext cx="6096851" cy="323895"/>
          </a:xfrm>
          <a:prstGeom prst="rect">
            <a:avLst/>
          </a:prstGeom>
        </p:spPr>
      </p:pic>
      <p:pic>
        <p:nvPicPr>
          <p:cNvPr id="12" name="Рисунок 11" descr="Вырезка экрана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206" y="3701271"/>
            <a:ext cx="7144747" cy="1009791"/>
          </a:xfrm>
          <a:prstGeom prst="rect">
            <a:avLst/>
          </a:prstGeom>
        </p:spPr>
      </p:pic>
      <p:pic>
        <p:nvPicPr>
          <p:cNvPr id="13" name="Рисунок 12" descr="Вырезка экрана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206" y="983480"/>
            <a:ext cx="6582694" cy="885949"/>
          </a:xfrm>
          <a:prstGeom prst="rect">
            <a:avLst/>
          </a:prstGeom>
        </p:spPr>
      </p:pic>
      <p:pic>
        <p:nvPicPr>
          <p:cNvPr id="15" name="Рисунок 14" descr="Вырезка экрана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154" y="5120356"/>
            <a:ext cx="6601746" cy="342948"/>
          </a:xfrm>
          <a:prstGeom prst="rect">
            <a:avLst/>
          </a:prstGeom>
        </p:spPr>
      </p:pic>
      <p:pic>
        <p:nvPicPr>
          <p:cNvPr id="16" name="Рисунок 15" descr="Вырезка экрана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154" y="5398738"/>
            <a:ext cx="3286584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53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776" y="945361"/>
            <a:ext cx="7163800" cy="1314633"/>
          </a:xfrm>
          <a:prstGeom prst="rect">
            <a:avLst/>
          </a:prstGeom>
        </p:spPr>
      </p:pic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073" y="2416363"/>
            <a:ext cx="2495898" cy="781159"/>
          </a:xfrm>
          <a:prstGeom prst="rect">
            <a:avLst/>
          </a:prstGeom>
        </p:spPr>
      </p:pic>
      <p:pic>
        <p:nvPicPr>
          <p:cNvPr id="9" name="Рисунок 8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250" y="3276865"/>
            <a:ext cx="7173326" cy="2238687"/>
          </a:xfrm>
          <a:prstGeom prst="rect">
            <a:avLst/>
          </a:prstGeom>
        </p:spPr>
      </p:pic>
      <p:pic>
        <p:nvPicPr>
          <p:cNvPr id="10" name="Рисунок 9" descr="Вырезка экрана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725" y="2416363"/>
            <a:ext cx="2800741" cy="762106"/>
          </a:xfrm>
          <a:prstGeom prst="rect">
            <a:avLst/>
          </a:prstGeom>
        </p:spPr>
      </p:pic>
      <p:pic>
        <p:nvPicPr>
          <p:cNvPr id="11" name="Рисунок 10" descr="Вырезка экрана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452" y="2630705"/>
            <a:ext cx="428685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321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301951"/>
            <a:ext cx="8596668" cy="663723"/>
          </a:xfrm>
        </p:spPr>
        <p:txBody>
          <a:bodyPr/>
          <a:lstStyle/>
          <a:p>
            <a:pPr algn="ctr"/>
            <a:r>
              <a:rPr lang="uk-UA" dirty="0" smtClean="0"/>
              <a:t>Обчислювальний експеримент</a:t>
            </a:r>
            <a:endParaRPr lang="ru-RU" dirty="0"/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783" y="1241575"/>
            <a:ext cx="7116168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088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4605" y="307648"/>
            <a:ext cx="8596668" cy="658027"/>
          </a:xfrm>
        </p:spPr>
        <p:txBody>
          <a:bodyPr/>
          <a:lstStyle/>
          <a:p>
            <a:r>
              <a:rPr lang="uk-UA" dirty="0" smtClean="0"/>
              <a:t>Задача 1.</a:t>
            </a:r>
            <a:endParaRPr lang="ru-RU" dirty="0"/>
          </a:p>
        </p:txBody>
      </p:sp>
      <p:pic>
        <p:nvPicPr>
          <p:cNvPr id="7" name="Рисунок 6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27" y="1088513"/>
            <a:ext cx="3353268" cy="48584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Таблица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3083029"/>
                  </p:ext>
                </p:extLst>
              </p:nvPr>
            </p:nvGraphicFramePr>
            <p:xfrm>
              <a:off x="752027" y="1697194"/>
              <a:ext cx="8479248" cy="43151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13208"/>
                    <a:gridCol w="1413208"/>
                    <a:gridCol w="1413208"/>
                    <a:gridCol w="1413208"/>
                    <a:gridCol w="1413208"/>
                    <a:gridCol w="1413208"/>
                  </a:tblGrid>
                  <a:tr h="124192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dirty="0" smtClean="0"/>
                            <a:t>Метод мінімізації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/>
                            <a:t> - </a:t>
                          </a:r>
                          <a:r>
                            <a:rPr lang="uk-UA" dirty="0" smtClean="0"/>
                            <a:t>отриманий розв’язок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dirty="0" smtClean="0"/>
                            <a:t>Кількість ітерацій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414708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uk-UA" dirty="0" smtClean="0"/>
                            <a:t>(-1.2, 1)</a:t>
                          </a:r>
                          <a:endParaRPr lang="ru-RU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uk-UA" dirty="0" smtClean="0"/>
                            <a:t>24.2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4</a:t>
                          </a:r>
                          <a:r>
                            <a:rPr lang="uk-UA" dirty="0" smtClean="0"/>
                            <a:t> к</a:t>
                          </a:r>
                          <a:r>
                            <a:rPr lang="uk-UA" baseline="0" dirty="0" smtClean="0"/>
                            <a:t>роковий</a:t>
                          </a:r>
                          <a:endParaRPr lang="ru-RU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 smtClean="0"/>
                            <a:t>(1.00027,1.00053)</a:t>
                          </a:r>
                          <a:endParaRPr lang="ru-RU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dirty="0" smtClean="0"/>
                            <a:t>93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55047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uk-UA" dirty="0" smtClean="0"/>
                            <a:t>3</a:t>
                          </a:r>
                          <a:r>
                            <a:rPr lang="uk-UA" baseline="0" dirty="0" smtClean="0"/>
                            <a:t> </a:t>
                          </a:r>
                          <a:r>
                            <a:rPr lang="uk-UA" dirty="0" smtClean="0"/>
                            <a:t>кроковий</a:t>
                          </a:r>
                          <a:endParaRPr lang="ru-RU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200" dirty="0" smtClean="0"/>
                            <a:t>(1.00069,1.00137)</a:t>
                          </a:r>
                          <a:endParaRPr lang="ru-RU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dirty="0" smtClean="0"/>
                            <a:t>29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82131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-1.2)</a:t>
                          </a:r>
                          <a:endParaRPr lang="ru-RU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484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4</a:t>
                          </a:r>
                          <a:r>
                            <a:rPr lang="uk-UA" dirty="0" smtClean="0"/>
                            <a:t> к</a:t>
                          </a:r>
                          <a:r>
                            <a:rPr lang="uk-UA" baseline="0" dirty="0" smtClean="0"/>
                            <a:t>роковий</a:t>
                          </a:r>
                          <a:endParaRPr lang="ru-RU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(0.99995,0.99991)</a:t>
                          </a:r>
                          <a:endParaRPr lang="ru-RU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81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82131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uk-UA" dirty="0" smtClean="0"/>
                            <a:t>3</a:t>
                          </a:r>
                          <a:r>
                            <a:rPr lang="uk-UA" baseline="0" dirty="0" smtClean="0"/>
                            <a:t> </a:t>
                          </a:r>
                          <a:r>
                            <a:rPr lang="uk-UA" dirty="0" smtClean="0"/>
                            <a:t>кроковий</a:t>
                          </a:r>
                          <a:endParaRPr lang="ru-RU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(0.99994,0.99988)</a:t>
                          </a:r>
                          <a:endParaRPr lang="ru-RU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21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82131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(0, 0)</a:t>
                          </a:r>
                          <a:endParaRPr lang="ru-RU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4</a:t>
                          </a:r>
                          <a:r>
                            <a:rPr lang="uk-UA" dirty="0" smtClean="0"/>
                            <a:t> к</a:t>
                          </a:r>
                          <a:r>
                            <a:rPr lang="uk-UA" baseline="0" dirty="0" smtClean="0"/>
                            <a:t>роковий</a:t>
                          </a:r>
                          <a:endParaRPr lang="ru-RU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(1.00015,1.00029)</a:t>
                          </a:r>
                          <a:endParaRPr lang="ru-RU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42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82131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uk-UA" dirty="0" smtClean="0"/>
                            <a:t>3</a:t>
                          </a:r>
                          <a:r>
                            <a:rPr lang="uk-UA" baseline="0" dirty="0" smtClean="0"/>
                            <a:t> </a:t>
                          </a:r>
                          <a:r>
                            <a:rPr lang="uk-UA" dirty="0" smtClean="0"/>
                            <a:t>кроковий</a:t>
                          </a:r>
                          <a:endParaRPr lang="ru-RU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(1.00014,1.00029)</a:t>
                          </a:r>
                          <a:endParaRPr lang="ru-RU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24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82131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(-1, -1)</a:t>
                          </a:r>
                          <a:endParaRPr lang="ru-RU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404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4</a:t>
                          </a:r>
                          <a:r>
                            <a:rPr lang="uk-UA" dirty="0" smtClean="0"/>
                            <a:t> к</a:t>
                          </a:r>
                          <a:r>
                            <a:rPr lang="uk-UA" baseline="0" dirty="0" smtClean="0"/>
                            <a:t>роковий</a:t>
                          </a:r>
                          <a:endParaRPr lang="ru-RU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(0.99998,0.99995)</a:t>
                          </a:r>
                          <a:endParaRPr lang="ru-RU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59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82131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uk-UA" dirty="0" smtClean="0"/>
                            <a:t>3</a:t>
                          </a:r>
                          <a:r>
                            <a:rPr lang="uk-UA" baseline="0" dirty="0" smtClean="0"/>
                            <a:t> </a:t>
                          </a:r>
                          <a:r>
                            <a:rPr lang="uk-UA" dirty="0" smtClean="0"/>
                            <a:t>кроковий</a:t>
                          </a:r>
                          <a:endParaRPr lang="ru-RU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(0.99992,0.99985)</a:t>
                          </a:r>
                          <a:endParaRPr lang="ru-RU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25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8" name="Таблица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3083029"/>
                  </p:ext>
                </p:extLst>
              </p:nvPr>
            </p:nvGraphicFramePr>
            <p:xfrm>
              <a:off x="752027" y="1697194"/>
              <a:ext cx="8479248" cy="43151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13208"/>
                    <a:gridCol w="1413208"/>
                    <a:gridCol w="1413208"/>
                    <a:gridCol w="1413208"/>
                    <a:gridCol w="1413208"/>
                    <a:gridCol w="1413208"/>
                  </a:tblGrid>
                  <a:tr h="124192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31" t="-2941" r="-501724" b="-2534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431" t="-2941" r="-401724" b="-2534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dirty="0" smtClean="0"/>
                            <a:t>Метод мінімізації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0431" t="-2941" r="-201724" b="-2534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0431" t="-2941" r="-101724" b="-2534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dirty="0" smtClean="0"/>
                            <a:t>Кількість ітерацій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414708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uk-UA" dirty="0" smtClean="0"/>
                            <a:t>(-1.2, 1)</a:t>
                          </a:r>
                          <a:endParaRPr lang="ru-RU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uk-UA" dirty="0" smtClean="0"/>
                            <a:t>24.2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4</a:t>
                          </a:r>
                          <a:r>
                            <a:rPr lang="uk-UA" dirty="0" smtClean="0"/>
                            <a:t> к</a:t>
                          </a:r>
                          <a:r>
                            <a:rPr lang="uk-UA" baseline="0" dirty="0" smtClean="0"/>
                            <a:t>роковий</a:t>
                          </a:r>
                          <a:endParaRPr lang="ru-RU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 smtClean="0"/>
                            <a:t>(1.00027,1.00053)</a:t>
                          </a:r>
                          <a:endParaRPr lang="ru-RU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dirty="0" smtClean="0"/>
                            <a:t>93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uk-UA" dirty="0" smtClean="0"/>
                            <a:t>3</a:t>
                          </a:r>
                          <a:r>
                            <a:rPr lang="uk-UA" baseline="0" dirty="0" smtClean="0"/>
                            <a:t> </a:t>
                          </a:r>
                          <a:r>
                            <a:rPr lang="uk-UA" dirty="0" smtClean="0"/>
                            <a:t>кроковий</a:t>
                          </a:r>
                          <a:endParaRPr lang="ru-RU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200" dirty="0" smtClean="0"/>
                            <a:t>(1.00069,1.00137)</a:t>
                          </a:r>
                          <a:endParaRPr lang="ru-RU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dirty="0" smtClean="0"/>
                            <a:t>29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82131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-1.2)</a:t>
                          </a:r>
                          <a:endParaRPr lang="ru-RU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484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4</a:t>
                          </a:r>
                          <a:r>
                            <a:rPr lang="uk-UA" dirty="0" smtClean="0"/>
                            <a:t> к</a:t>
                          </a:r>
                          <a:r>
                            <a:rPr lang="uk-UA" baseline="0" dirty="0" smtClean="0"/>
                            <a:t>роковий</a:t>
                          </a:r>
                          <a:endParaRPr lang="ru-RU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(0.99995,0.99991)</a:t>
                          </a:r>
                          <a:endParaRPr lang="ru-RU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81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82131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uk-UA" dirty="0" smtClean="0"/>
                            <a:t>3</a:t>
                          </a:r>
                          <a:r>
                            <a:rPr lang="uk-UA" baseline="0" dirty="0" smtClean="0"/>
                            <a:t> </a:t>
                          </a:r>
                          <a:r>
                            <a:rPr lang="uk-UA" dirty="0" smtClean="0"/>
                            <a:t>кроковий</a:t>
                          </a:r>
                          <a:endParaRPr lang="ru-RU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(0.99994,0.99988)</a:t>
                          </a:r>
                          <a:endParaRPr lang="ru-RU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21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82131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(0, 0)</a:t>
                          </a:r>
                          <a:endParaRPr lang="ru-RU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4</a:t>
                          </a:r>
                          <a:r>
                            <a:rPr lang="uk-UA" dirty="0" smtClean="0"/>
                            <a:t> к</a:t>
                          </a:r>
                          <a:r>
                            <a:rPr lang="uk-UA" baseline="0" dirty="0" smtClean="0"/>
                            <a:t>роковий</a:t>
                          </a:r>
                          <a:endParaRPr lang="ru-RU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(1.00015,1.00029)</a:t>
                          </a:r>
                          <a:endParaRPr lang="ru-RU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42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82131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uk-UA" dirty="0" smtClean="0"/>
                            <a:t>3</a:t>
                          </a:r>
                          <a:r>
                            <a:rPr lang="uk-UA" baseline="0" dirty="0" smtClean="0"/>
                            <a:t> </a:t>
                          </a:r>
                          <a:r>
                            <a:rPr lang="uk-UA" dirty="0" smtClean="0"/>
                            <a:t>кроковий</a:t>
                          </a:r>
                          <a:endParaRPr lang="ru-RU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(1.00014,1.00029)</a:t>
                          </a:r>
                          <a:endParaRPr lang="ru-RU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24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82131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(-1, -1)</a:t>
                          </a:r>
                          <a:endParaRPr lang="ru-RU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404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4</a:t>
                          </a:r>
                          <a:r>
                            <a:rPr lang="uk-UA" dirty="0" smtClean="0"/>
                            <a:t> к</a:t>
                          </a:r>
                          <a:r>
                            <a:rPr lang="uk-UA" baseline="0" dirty="0" smtClean="0"/>
                            <a:t>роковий</a:t>
                          </a:r>
                          <a:endParaRPr lang="ru-RU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(0.99998,0.99995)</a:t>
                          </a:r>
                          <a:endParaRPr lang="ru-RU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59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82131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uk-UA" dirty="0" smtClean="0"/>
                            <a:t>3</a:t>
                          </a:r>
                          <a:r>
                            <a:rPr lang="uk-UA" baseline="0" dirty="0" smtClean="0"/>
                            <a:t> </a:t>
                          </a:r>
                          <a:r>
                            <a:rPr lang="uk-UA" dirty="0" smtClean="0"/>
                            <a:t>кроковий</a:t>
                          </a:r>
                          <a:endParaRPr lang="ru-RU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(0.99992,0.99985)</a:t>
                          </a:r>
                          <a:endParaRPr lang="ru-RU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25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76214831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194</TotalTime>
  <Words>503</Words>
  <Application>Microsoft Office PowerPoint</Application>
  <PresentationFormat>Широкоэкранный</PresentationFormat>
  <Paragraphs>223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Cambria Math</vt:lpstr>
      <vt:lpstr>Times New Roman</vt:lpstr>
      <vt:lpstr>Trebuchet MS</vt:lpstr>
      <vt:lpstr>Wingdings 3</vt:lpstr>
      <vt:lpstr>Грань</vt:lpstr>
      <vt:lpstr>Презентация PowerPoint</vt:lpstr>
      <vt:lpstr>Презентация PowerPoint</vt:lpstr>
      <vt:lpstr>Презентация PowerPoint</vt:lpstr>
      <vt:lpstr>Презентация PowerPoint</vt:lpstr>
      <vt:lpstr>Теоретичні положення методу</vt:lpstr>
      <vt:lpstr>Презентация PowerPoint</vt:lpstr>
      <vt:lpstr>Презентация PowerPoint</vt:lpstr>
      <vt:lpstr>Обчислювальний експеримент</vt:lpstr>
      <vt:lpstr>Задача 1.</vt:lpstr>
      <vt:lpstr>Презентация PowerPoint</vt:lpstr>
      <vt:lpstr>Задача 2.</vt:lpstr>
      <vt:lpstr>Презентация PowerPoint</vt:lpstr>
      <vt:lpstr>Задача 3.</vt:lpstr>
      <vt:lpstr>Презентация PowerPoint</vt:lpstr>
      <vt:lpstr>Задача 4.</vt:lpstr>
      <vt:lpstr>Презентация PowerPoint</vt:lpstr>
      <vt:lpstr>Дякую за увагу!  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Preston</dc:creator>
  <cp:lastModifiedBy>Preston</cp:lastModifiedBy>
  <cp:revision>20</cp:revision>
  <dcterms:created xsi:type="dcterms:W3CDTF">2017-06-06T22:17:25Z</dcterms:created>
  <dcterms:modified xsi:type="dcterms:W3CDTF">2017-06-07T01:31:37Z</dcterms:modified>
</cp:coreProperties>
</file>