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6"/>
  </p:notesMasterIdLst>
  <p:handoutMasterIdLst>
    <p:handoutMasterId r:id="rId47"/>
  </p:handoutMasterIdLst>
  <p:sldIdLst>
    <p:sldId id="256" r:id="rId5"/>
    <p:sldId id="260" r:id="rId6"/>
    <p:sldId id="276" r:id="rId7"/>
    <p:sldId id="261" r:id="rId8"/>
    <p:sldId id="283" r:id="rId9"/>
    <p:sldId id="292" r:id="rId10"/>
    <p:sldId id="273" r:id="rId11"/>
    <p:sldId id="293" r:id="rId12"/>
    <p:sldId id="294" r:id="rId13"/>
    <p:sldId id="290" r:id="rId14"/>
    <p:sldId id="295" r:id="rId15"/>
    <p:sldId id="298" r:id="rId16"/>
    <p:sldId id="296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9" r:id="rId25"/>
    <p:sldId id="306" r:id="rId26"/>
    <p:sldId id="307" r:id="rId27"/>
    <p:sldId id="308" r:id="rId28"/>
    <p:sldId id="310" r:id="rId29"/>
    <p:sldId id="313" r:id="rId30"/>
    <p:sldId id="314" r:id="rId31"/>
    <p:sldId id="312" r:id="rId32"/>
    <p:sldId id="315" r:id="rId33"/>
    <p:sldId id="316" r:id="rId34"/>
    <p:sldId id="317" r:id="rId35"/>
    <p:sldId id="318" r:id="rId36"/>
    <p:sldId id="319" r:id="rId37"/>
    <p:sldId id="320" r:id="rId38"/>
    <p:sldId id="322" r:id="rId39"/>
    <p:sldId id="323" r:id="rId40"/>
    <p:sldId id="324" r:id="rId41"/>
    <p:sldId id="325" r:id="rId42"/>
    <p:sldId id="272" r:id="rId43"/>
    <p:sldId id="327" r:id="rId44"/>
    <p:sldId id="32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griffith.edu.au/enroll/JEPK7E" TargetMode="External"/><Relationship Id="rId1" Type="http://schemas.openxmlformats.org/officeDocument/2006/relationships/hyperlink" Target="https://lms.griffith.edu.au/enroll/4JMTDG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griffith.edu.au/enroll/JEPK7E" TargetMode="External"/><Relationship Id="rId1" Type="http://schemas.openxmlformats.org/officeDocument/2006/relationships/hyperlink" Target="https://lms.griffith.edu.au/enroll/4JMTD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Preparation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 through Sections 1-4 on course site and recording of Lecture 1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Labs/Workshops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Online workshops have been split into different groups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C2906E01-A20C-4E17-9D84-7A14E553274B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Workshop covers work of previous week’s lecture</a:t>
          </a:r>
        </a:p>
      </dgm:t>
    </dgm:pt>
    <dgm:pt modelId="{40491685-966B-4B70-8215-FA2D8A1C9C33}" type="parTrans" cxnId="{1AEA5857-C1EC-466F-8A95-F9AB4A9EC784}">
      <dgm:prSet/>
      <dgm:spPr/>
      <dgm:t>
        <a:bodyPr/>
        <a:lstStyle/>
        <a:p>
          <a:endParaRPr lang="en-AU"/>
        </a:p>
      </dgm:t>
    </dgm:pt>
    <dgm:pt modelId="{9014390A-00AE-4F27-897E-9C8A49C74C8A}" type="sibTrans" cxnId="{1AEA5857-C1EC-466F-8A95-F9AB4A9EC784}">
      <dgm:prSet/>
      <dgm:spPr/>
      <dgm:t>
        <a:bodyPr/>
        <a:lstStyle/>
        <a:p>
          <a:endParaRPr lang="en-AU"/>
        </a:p>
      </dgm:t>
    </dgm:pt>
    <dgm:pt modelId="{33B89EDF-D4CB-4F98-A292-028857E8D2C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More examples than lecture</a:t>
          </a:r>
        </a:p>
      </dgm:t>
    </dgm:pt>
    <dgm:pt modelId="{C12C5C96-B397-4BDE-BC0F-E7ECBB484CBD}" type="parTrans" cxnId="{D6FCA283-8B67-40D8-9A10-2A0CE56BC613}">
      <dgm:prSet/>
      <dgm:spPr/>
      <dgm:t>
        <a:bodyPr/>
        <a:lstStyle/>
        <a:p>
          <a:endParaRPr lang="en-AU"/>
        </a:p>
      </dgm:t>
    </dgm:pt>
    <dgm:pt modelId="{AABE428C-1CE2-46ED-B228-066606F35230}" type="sibTrans" cxnId="{D6FCA283-8B67-40D8-9A10-2A0CE56BC613}">
      <dgm:prSet/>
      <dgm:spPr/>
      <dgm:t>
        <a:bodyPr/>
        <a:lstStyle/>
        <a:p>
          <a:endParaRPr lang="en-AU"/>
        </a:p>
      </dgm:t>
    </dgm:pt>
    <dgm:pt modelId="{496EDD3A-9F88-477F-8FD5-321D75E21365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to debug code!</a:t>
          </a:r>
        </a:p>
      </dgm:t>
    </dgm:pt>
    <dgm:pt modelId="{CC4DFF98-AAC7-4C7C-957E-0DAA4F416BCB}" type="parTrans" cxnId="{6D0D0E4E-8B0A-4919-B621-4119A0D40ABA}">
      <dgm:prSet/>
      <dgm:spPr/>
      <dgm:t>
        <a:bodyPr/>
        <a:lstStyle/>
        <a:p>
          <a:endParaRPr lang="en-AU"/>
        </a:p>
      </dgm:t>
    </dgm:pt>
    <dgm:pt modelId="{AD05DC2F-9999-477C-835B-0F62C305A6FD}" type="sibTrans" cxnId="{6D0D0E4E-8B0A-4919-B621-4119A0D40ABA}">
      <dgm:prSet/>
      <dgm:spPr/>
      <dgm:t>
        <a:bodyPr/>
        <a:lstStyle/>
        <a:p>
          <a:endParaRPr lang="en-AU"/>
        </a:p>
      </dgm:t>
    </dgm:pt>
    <dgm:pt modelId="{75734A9E-333D-4FCD-BD41-A5028F14C07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Lab/workshop sheet released 2 weeks in advance</a:t>
          </a:r>
        </a:p>
      </dgm:t>
    </dgm:pt>
    <dgm:pt modelId="{A8029B12-5BA8-4DCE-8764-7F266716267F}" type="parTrans" cxnId="{413D6320-5650-4CB3-A722-02FAEB889832}">
      <dgm:prSet/>
      <dgm:spPr/>
      <dgm:t>
        <a:bodyPr/>
        <a:lstStyle/>
        <a:p>
          <a:endParaRPr lang="en-AU"/>
        </a:p>
      </dgm:t>
    </dgm:pt>
    <dgm:pt modelId="{E710557A-47A5-4A44-AC6E-B5520E26F9A8}" type="sibTrans" cxnId="{413D6320-5650-4CB3-A722-02FAEB889832}">
      <dgm:prSet/>
      <dgm:spPr/>
      <dgm:t>
        <a:bodyPr/>
        <a:lstStyle/>
        <a:p>
          <a:endParaRPr lang="en-AU"/>
        </a:p>
      </dgm:t>
    </dgm:pt>
    <dgm:pt modelId="{2652591A-F111-42A3-AD18-DF6D7803C2A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you have any questions about setting up Python, ask in Workshop</a:t>
          </a:r>
        </a:p>
      </dgm:t>
    </dgm:pt>
    <dgm:pt modelId="{F8BD3803-7697-446A-95A6-525A3E46B7F5}" type="parTrans" cxnId="{86A4CE37-5E16-4623-9C58-0C76F3F26C7B}">
      <dgm:prSet/>
      <dgm:spPr/>
      <dgm:t>
        <a:bodyPr/>
        <a:lstStyle/>
        <a:p>
          <a:endParaRPr lang="en-AU"/>
        </a:p>
      </dgm:t>
    </dgm:pt>
    <dgm:pt modelId="{28188758-1B97-48A3-A814-BA6F5AE05CD0}" type="sibTrans" cxnId="{86A4CE37-5E16-4623-9C58-0C76F3F26C7B}">
      <dgm:prSet/>
      <dgm:spPr/>
      <dgm:t>
        <a:bodyPr/>
        <a:lstStyle/>
        <a:p>
          <a:endParaRPr lang="en-AU"/>
        </a:p>
      </dgm:t>
    </dgm:pt>
    <dgm:pt modelId="{E9A6CD54-567B-4FCA-82DC-AE86132D973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 down any questions you have about content in Sections 1-4</a:t>
          </a:r>
        </a:p>
      </dgm:t>
    </dgm:pt>
    <dgm:pt modelId="{F012AEE9-4134-4CDD-BAAD-F01EE7422BB1}" type="parTrans" cxnId="{B27D84BA-6696-4064-AEA9-D33C6AB65940}">
      <dgm:prSet/>
      <dgm:spPr/>
      <dgm:t>
        <a:bodyPr/>
        <a:lstStyle/>
        <a:p>
          <a:endParaRPr lang="en-AU"/>
        </a:p>
      </dgm:t>
    </dgm:pt>
    <dgm:pt modelId="{2DD6914F-AA5B-48F3-85E2-2F63A422FCEA}" type="sibTrans" cxnId="{B27D84BA-6696-4064-AEA9-D33C6AB65940}">
      <dgm:prSet/>
      <dgm:spPr/>
      <dgm:t>
        <a:bodyPr/>
        <a:lstStyle/>
        <a:p>
          <a:endParaRPr lang="en-AU"/>
        </a:p>
      </dgm:t>
    </dgm:pt>
    <dgm:pt modelId="{C991F046-F103-4976-933A-9E5D7DD7BA4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lab induction:</a:t>
          </a:r>
        </a:p>
      </dgm:t>
    </dgm:pt>
    <dgm:pt modelId="{43F73F00-34BA-4529-96CC-843707C87C2F}" type="parTrans" cxnId="{9A1A74FC-1FCF-4BEA-84AC-CAA65C999F1D}">
      <dgm:prSet/>
      <dgm:spPr/>
      <dgm:t>
        <a:bodyPr/>
        <a:lstStyle/>
        <a:p>
          <a:endParaRPr lang="en-AU"/>
        </a:p>
      </dgm:t>
    </dgm:pt>
    <dgm:pt modelId="{D14AFC72-7C9A-4398-B765-79C70F5098E5}" type="sibTrans" cxnId="{9A1A74FC-1FCF-4BEA-84AC-CAA65C999F1D}">
      <dgm:prSet/>
      <dgm:spPr/>
      <dgm:t>
        <a:bodyPr/>
        <a:lstStyle/>
        <a:p>
          <a:endParaRPr lang="en-AU"/>
        </a:p>
      </dgm:t>
    </dgm:pt>
    <dgm:pt modelId="{A0B0C86D-8303-4795-AC70-843DD86894F2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/>
            <a:t>Two mandatory modules: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FD588A-7E3A-4F46-B1A8-08CF4C83B139}" type="parTrans" cxnId="{1D9F5FBC-ED16-4DBE-A90D-DB0B780BE8ED}">
      <dgm:prSet/>
      <dgm:spPr/>
      <dgm:t>
        <a:bodyPr/>
        <a:lstStyle/>
        <a:p>
          <a:endParaRPr lang="en-AU"/>
        </a:p>
      </dgm:t>
    </dgm:pt>
    <dgm:pt modelId="{5518BED6-D7C2-4A70-B8FB-F386B558D492}" type="sibTrans" cxnId="{1D9F5FBC-ED16-4DBE-A90D-DB0B780BE8ED}">
      <dgm:prSet/>
      <dgm:spPr/>
      <dgm:t>
        <a:bodyPr/>
        <a:lstStyle/>
        <a:p>
          <a:endParaRPr lang="en-AU"/>
        </a:p>
      </dgm:t>
    </dgm:pt>
    <dgm:pt modelId="{5DEEF662-ECD9-4FDB-8099-A46948BEBFD4}">
      <dgm:prSet phldrT="[Text]"/>
      <dgm:spPr/>
      <dgm:t>
        <a:bodyPr/>
        <a:lstStyle/>
        <a:p>
          <a:r>
            <a:rPr lang="en-US">
              <a:solidFill>
                <a:srgbClr val="0070C0"/>
              </a:solidFill>
              <a:hlinkClick xmlns:r="http://schemas.openxmlformats.org/officeDocument/2006/relationships" r:id="rId1" tooltip="https://lms.griffith.edu.au/enroll/4jmtd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Emergency Response and Evacuation (Annual Fire Safety) Training</a:t>
          </a:r>
          <a:endParaRPr lang="en-US">
            <a:solidFill>
              <a:srgbClr val="0070C0"/>
            </a:solidFill>
          </a:endParaRPr>
        </a:p>
      </dgm:t>
    </dgm:pt>
    <dgm:pt modelId="{96399421-1D87-4229-9D13-FE2317764881}" type="parTrans" cxnId="{704DE521-2FD5-4DF9-8802-12E12EF1249F}">
      <dgm:prSet/>
      <dgm:spPr/>
      <dgm:t>
        <a:bodyPr/>
        <a:lstStyle/>
        <a:p>
          <a:endParaRPr lang="en-AU"/>
        </a:p>
      </dgm:t>
    </dgm:pt>
    <dgm:pt modelId="{292E5DC5-3E6B-4178-B7BC-12ABEB0FFAE7}" type="sibTrans" cxnId="{704DE521-2FD5-4DF9-8802-12E12EF1249F}">
      <dgm:prSet/>
      <dgm:spPr/>
      <dgm:t>
        <a:bodyPr/>
        <a:lstStyle/>
        <a:p>
          <a:endParaRPr lang="en-AU"/>
        </a:p>
      </dgm:t>
    </dgm:pt>
    <dgm:pt modelId="{1287870C-80B8-4E91-B022-71F164C290CD}">
      <dgm:prSet phldrT="[Text]"/>
      <dgm:spPr/>
      <dgm:t>
        <a:bodyPr/>
        <a:lstStyle/>
        <a:p>
          <a:r>
            <a:rPr lang="en-AU">
              <a:solidFill>
                <a:srgbClr val="0070C0"/>
              </a:solidFill>
              <a:hlinkClick xmlns:r="http://schemas.openxmlformats.org/officeDocument/2006/relationships" r:id="rId2" tooltip="https://lms.griffith.edu.au/enroll/jepk7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Health and Safety Induction</a:t>
          </a:r>
          <a:endParaRPr lang="en-AU">
            <a:solidFill>
              <a:srgbClr val="0070C0"/>
            </a:solidFill>
          </a:endParaRPr>
        </a:p>
      </dgm:t>
    </dgm:pt>
    <dgm:pt modelId="{72139142-8512-4855-8DE1-7360DFCBA932}" type="parTrans" cxnId="{DA95FB83-2645-4BFC-8036-6B99CFFC988B}">
      <dgm:prSet/>
      <dgm:spPr/>
      <dgm:t>
        <a:bodyPr/>
        <a:lstStyle/>
        <a:p>
          <a:endParaRPr lang="en-AU"/>
        </a:p>
      </dgm:t>
    </dgm:pt>
    <dgm:pt modelId="{DDE3AACE-2DD1-4C78-8D39-1CA6BCFEF66B}" type="sibTrans" cxnId="{DA95FB83-2645-4BFC-8036-6B99CFFC988B}">
      <dgm:prSet/>
      <dgm:spPr/>
      <dgm:t>
        <a:bodyPr/>
        <a:lstStyle/>
        <a:p>
          <a:endParaRPr lang="en-AU"/>
        </a:p>
      </dgm:t>
    </dgm:pt>
    <dgm:pt modelId="{BF1E2804-6DAC-46DA-8071-AF99A54E90D7}">
      <dgm:prSet phldrT="[Text]"/>
      <dgm:spPr/>
      <dgm:t>
        <a:bodyPr/>
        <a:lstStyle/>
        <a:p>
          <a:endParaRPr lang="en-AU"/>
        </a:p>
      </dgm:t>
    </dgm:pt>
    <dgm:pt modelId="{B4FAC4D4-23EB-46EA-AC02-A8680E7664C1}" type="parTrans" cxnId="{D0234AA3-B7A2-4C45-B69F-0ACC307BD01B}">
      <dgm:prSet/>
      <dgm:spPr/>
      <dgm:t>
        <a:bodyPr/>
        <a:lstStyle/>
        <a:p>
          <a:endParaRPr lang="en-AU"/>
        </a:p>
      </dgm:t>
    </dgm:pt>
    <dgm:pt modelId="{F9C1EE5E-7F0E-4950-82A0-C3771101AE88}" type="sibTrans" cxnId="{D0234AA3-B7A2-4C45-B69F-0ACC307BD01B}">
      <dgm:prSet/>
      <dgm:spPr/>
      <dgm:t>
        <a:bodyPr/>
        <a:lstStyle/>
        <a:p>
          <a:endParaRPr lang="en-AU"/>
        </a:p>
      </dgm:t>
    </dgm:pt>
    <dgm:pt modelId="{1D5E36CB-EFC4-42B4-ABD3-959805EFC2E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9AFAB3-E4EC-447A-AD68-B52A93F3692F}" type="parTrans" cxnId="{9F38A8B6-268E-4471-A2CC-94B938D55B04}">
      <dgm:prSet/>
      <dgm:spPr/>
      <dgm:t>
        <a:bodyPr/>
        <a:lstStyle/>
        <a:p>
          <a:endParaRPr lang="en-AU"/>
        </a:p>
      </dgm:t>
    </dgm:pt>
    <dgm:pt modelId="{FE90DFDE-AF0B-4091-B426-E67EF16A9A69}" type="sibTrans" cxnId="{9F38A8B6-268E-4471-A2CC-94B938D55B04}">
      <dgm:prSet/>
      <dgm:spPr/>
      <dgm:t>
        <a:bodyPr/>
        <a:lstStyle/>
        <a:p>
          <a:endParaRPr lang="en-AU"/>
        </a:p>
      </dgm:t>
    </dgm:pt>
    <dgm:pt modelId="{ECA45073-DF66-4B47-A3DD-9A669DCE82C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by doing!</a:t>
          </a:r>
        </a:p>
      </dgm:t>
    </dgm:pt>
    <dgm:pt modelId="{CF8CC103-B109-4F0C-81B7-4C31C89AF77B}" type="parTrans" cxnId="{20F29F20-3D3F-4726-B141-2C3A7647EE6E}">
      <dgm:prSet/>
      <dgm:spPr/>
      <dgm:t>
        <a:bodyPr/>
        <a:lstStyle/>
        <a:p>
          <a:endParaRPr lang="en-AU"/>
        </a:p>
      </dgm:t>
    </dgm:pt>
    <dgm:pt modelId="{2E3793CF-35AF-4BE1-8C69-682C340F8479}" type="sibTrans" cxnId="{20F29F20-3D3F-4726-B141-2C3A7647EE6E}">
      <dgm:prSet/>
      <dgm:spPr/>
      <dgm:t>
        <a:bodyPr/>
        <a:lstStyle/>
        <a:p>
          <a:endParaRPr lang="en-AU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13D6320-5650-4CB3-A722-02FAEB889832}" srcId="{ABA77F75-8642-4931-8D7E-BE6C6DB9940D}" destId="{75734A9E-333D-4FCD-BD41-A5028F14C078}" srcOrd="5" destOrd="0" parTransId="{A8029B12-5BA8-4DCE-8764-7F266716267F}" sibTransId="{E710557A-47A5-4A44-AC6E-B5520E26F9A8}"/>
    <dgm:cxn modelId="{20F29F20-3D3F-4726-B141-2C3A7647EE6E}" srcId="{ABA77F75-8642-4931-8D7E-BE6C6DB9940D}" destId="{ECA45073-DF66-4B47-A3DD-9A669DCE82CF}" srcOrd="3" destOrd="0" parTransId="{CF8CC103-B109-4F0C-81B7-4C31C89AF77B}" sibTransId="{2E3793CF-35AF-4BE1-8C69-682C340F8479}"/>
    <dgm:cxn modelId="{704DE521-2FD5-4DF9-8802-12E12EF1249F}" srcId="{6857B86A-DEC1-407C-A1BB-5BF9ACCBCA6A}" destId="{5DEEF662-ECD9-4FDB-8099-A46948BEBFD4}" srcOrd="5" destOrd="0" parTransId="{96399421-1D87-4229-9D13-FE2317764881}" sibTransId="{292E5DC5-3E6B-4178-B7BC-12ABEB0FFAE7}"/>
    <dgm:cxn modelId="{4A306529-F8C9-4F9E-91A3-8A148C6DD26A}" type="presOf" srcId="{C2906E01-A20C-4E17-9D84-7A14E553274B}" destId="{E4FD5043-5612-43C5-B6AE-CCD431549399}" srcOrd="0" destOrd="1" presId="urn:microsoft.com/office/officeart/2005/8/layout/hList1"/>
    <dgm:cxn modelId="{52B97029-9011-494F-8CD4-640086B50C9F}" type="presOf" srcId="{C991F046-F103-4976-933A-9E5D7DD7BA46}" destId="{17CA1487-CDD9-4364-92F6-A11DBDAFE16C}" srcOrd="0" destOrd="3" presId="urn:microsoft.com/office/officeart/2005/8/layout/hList1"/>
    <dgm:cxn modelId="{86A4CE37-5E16-4623-9C58-0C76F3F26C7B}" srcId="{6857B86A-DEC1-407C-A1BB-5BF9ACCBCA6A}" destId="{2652591A-F111-42A3-AD18-DF6D7803C2AC}" srcOrd="1" destOrd="0" parTransId="{F8BD3803-7697-446A-95A6-525A3E46B7F5}" sibTransId="{28188758-1B97-48A3-A814-BA6F5AE05CD0}"/>
    <dgm:cxn modelId="{CCD87738-D970-4903-8AD9-02D069E28BD8}" type="presOf" srcId="{BF1E2804-6DAC-46DA-8071-AF99A54E90D7}" destId="{17CA1487-CDD9-4364-92F6-A11DBDAFE16C}" srcOrd="0" destOrd="7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6D0D0E4E-8B0A-4919-B621-4119A0D40ABA}" srcId="{ABA77F75-8642-4931-8D7E-BE6C6DB9940D}" destId="{496EDD3A-9F88-477F-8FD5-321D75E21365}" srcOrd="4" destOrd="0" parTransId="{CC4DFF98-AAC7-4C7C-957E-0DAA4F416BCB}" sibTransId="{AD05DC2F-9999-477C-835B-0F62C305A6FD}"/>
    <dgm:cxn modelId="{57C09B71-7216-456B-869B-11192625C32C}" type="presOf" srcId="{E9A6CD54-567B-4FCA-82DC-AE86132D9736}" destId="{17CA1487-CDD9-4364-92F6-A11DBDAFE16C}" srcOrd="0" destOrd="2" presId="urn:microsoft.com/office/officeart/2005/8/layout/hList1"/>
    <dgm:cxn modelId="{1AEA5857-C1EC-466F-8A95-F9AB4A9EC784}" srcId="{ABA77F75-8642-4931-8D7E-BE6C6DB9940D}" destId="{C2906E01-A20C-4E17-9D84-7A14E553274B}" srcOrd="1" destOrd="0" parTransId="{40491685-966B-4B70-8215-FA2D8A1C9C33}" sibTransId="{9014390A-00AE-4F27-897E-9C8A49C74C8A}"/>
    <dgm:cxn modelId="{E862BD81-132F-4EFF-B090-EF6886E85243}" type="presOf" srcId="{ECA45073-DF66-4B47-A3DD-9A669DCE82CF}" destId="{E4FD5043-5612-43C5-B6AE-CCD431549399}" srcOrd="0" destOrd="3" presId="urn:microsoft.com/office/officeart/2005/8/layout/hList1"/>
    <dgm:cxn modelId="{D6FCA283-8B67-40D8-9A10-2A0CE56BC613}" srcId="{ABA77F75-8642-4931-8D7E-BE6C6DB9940D}" destId="{33B89EDF-D4CB-4F98-A292-028857E8D2CC}" srcOrd="2" destOrd="0" parTransId="{C12C5C96-B397-4BDE-BC0F-E7ECBB484CBD}" sibTransId="{AABE428C-1CE2-46ED-B228-066606F35230}"/>
    <dgm:cxn modelId="{DA95FB83-2645-4BFC-8036-6B99CFFC988B}" srcId="{6857B86A-DEC1-407C-A1BB-5BF9ACCBCA6A}" destId="{1287870C-80B8-4E91-B022-71F164C290CD}" srcOrd="6" destOrd="0" parTransId="{72139142-8512-4855-8DE1-7360DFCBA932}" sibTransId="{DDE3AACE-2DD1-4C78-8D39-1CA6BCFEF66B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9DA20095-2C32-4E6E-88B0-7177F2E5BE59}" type="presOf" srcId="{1D5E36CB-EFC4-42B4-ABD3-959805EFC2E1}" destId="{17CA1487-CDD9-4364-92F6-A11DBDAFE16C}" srcOrd="0" destOrd="8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D0234AA3-B7A2-4C45-B69F-0ACC307BD01B}" srcId="{6857B86A-DEC1-407C-A1BB-5BF9ACCBCA6A}" destId="{BF1E2804-6DAC-46DA-8071-AF99A54E90D7}" srcOrd="7" destOrd="0" parTransId="{B4FAC4D4-23EB-46EA-AC02-A8680E7664C1}" sibTransId="{F9C1EE5E-7F0E-4950-82A0-C3771101AE88}"/>
    <dgm:cxn modelId="{23A1C6A6-D198-4FAA-A037-7B6634370149}" type="presOf" srcId="{33B89EDF-D4CB-4F98-A292-028857E8D2CC}" destId="{E4FD5043-5612-43C5-B6AE-CCD431549399}" srcOrd="0" destOrd="2" presId="urn:microsoft.com/office/officeart/2005/8/layout/hList1"/>
    <dgm:cxn modelId="{6A0033B0-D993-4213-92FF-94B46E6B5BEC}" type="presOf" srcId="{75734A9E-333D-4FCD-BD41-A5028F14C078}" destId="{E4FD5043-5612-43C5-B6AE-CCD431549399}" srcOrd="0" destOrd="5" presId="urn:microsoft.com/office/officeart/2005/8/layout/hList1"/>
    <dgm:cxn modelId="{9F38A8B6-268E-4471-A2CC-94B938D55B04}" srcId="{6857B86A-DEC1-407C-A1BB-5BF9ACCBCA6A}" destId="{1D5E36CB-EFC4-42B4-ABD3-959805EFC2E1}" srcOrd="8" destOrd="0" parTransId="{E79AFAB3-E4EC-447A-AD68-B52A93F3692F}" sibTransId="{FE90DFDE-AF0B-4091-B426-E67EF16A9A69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B27D84BA-6696-4064-AEA9-D33C6AB65940}" srcId="{6857B86A-DEC1-407C-A1BB-5BF9ACCBCA6A}" destId="{E9A6CD54-567B-4FCA-82DC-AE86132D9736}" srcOrd="2" destOrd="0" parTransId="{F012AEE9-4134-4CDD-BAAD-F01EE7422BB1}" sibTransId="{2DD6914F-AA5B-48F3-85E2-2F63A422FCEA}"/>
    <dgm:cxn modelId="{1D9F5FBC-ED16-4DBE-A90D-DB0B780BE8ED}" srcId="{6857B86A-DEC1-407C-A1BB-5BF9ACCBCA6A}" destId="{A0B0C86D-8303-4795-AC70-843DD86894F2}" srcOrd="4" destOrd="0" parTransId="{96FD588A-7E3A-4F46-B1A8-08CF4C83B139}" sibTransId="{5518BED6-D7C2-4A70-B8FB-F386B558D492}"/>
    <dgm:cxn modelId="{8E2A81CD-4CA0-454B-9729-7B0749DBF7DD}" type="presOf" srcId="{A0B0C86D-8303-4795-AC70-843DD86894F2}" destId="{17CA1487-CDD9-4364-92F6-A11DBDAFE16C}" srcOrd="0" destOrd="4" presId="urn:microsoft.com/office/officeart/2005/8/layout/hList1"/>
    <dgm:cxn modelId="{F3F0F1D0-A30D-435B-9121-06AB95ECC7D8}" type="presOf" srcId="{5DEEF662-ECD9-4FDB-8099-A46948BEBFD4}" destId="{17CA1487-CDD9-4364-92F6-A11DBDAFE16C}" srcOrd="0" destOrd="5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0661ACEB-3CD6-4383-9D21-B4803892DF93}" type="presOf" srcId="{2652591A-F111-42A3-AD18-DF6D7803C2AC}" destId="{17CA1487-CDD9-4364-92F6-A11DBDAFE16C}" srcOrd="0" destOrd="1" presId="urn:microsoft.com/office/officeart/2005/8/layout/hList1"/>
    <dgm:cxn modelId="{F7F27CEC-CFDA-4C79-86BC-89B973C4086C}" type="presOf" srcId="{496EDD3A-9F88-477F-8FD5-321D75E21365}" destId="{E4FD5043-5612-43C5-B6AE-CCD431549399}" srcOrd="0" destOrd="4" presId="urn:microsoft.com/office/officeart/2005/8/layout/hList1"/>
    <dgm:cxn modelId="{9A1A74FC-1FCF-4BEA-84AC-CAA65C999F1D}" srcId="{6857B86A-DEC1-407C-A1BB-5BF9ACCBCA6A}" destId="{C991F046-F103-4976-933A-9E5D7DD7BA46}" srcOrd="3" destOrd="0" parTransId="{43F73F00-34BA-4529-96CC-843707C87C2F}" sibTransId="{D14AFC72-7C9A-4398-B765-79C70F5098E5}"/>
    <dgm:cxn modelId="{73F535FD-14C3-4B99-9623-EACCE35D09A0}" type="presOf" srcId="{1287870C-80B8-4E91-B022-71F164C290CD}" destId="{17CA1487-CDD9-4364-92F6-A11DBDAFE16C}" srcOrd="0" destOrd="6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4" y="10379"/>
          <a:ext cx="430553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Preparation</a:t>
          </a:r>
        </a:p>
      </dsp:txBody>
      <dsp:txXfrm>
        <a:off x="44" y="10379"/>
        <a:ext cx="4305535" cy="489600"/>
      </dsp:txXfrm>
    </dsp:sp>
    <dsp:sp modelId="{17CA1487-CDD9-4364-92F6-A11DBDAFE16C}">
      <dsp:nvSpPr>
        <dsp:cNvPr id="0" name=""/>
        <dsp:cNvSpPr/>
      </dsp:nvSpPr>
      <dsp:spPr>
        <a:xfrm>
          <a:off x="44" y="499979"/>
          <a:ext cx="4305535" cy="3546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 through Sections 1-4 on course site and recording of Lecture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you have any questions about setting up Python, ask in Workshop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 down any questions you have about content in Sections 1-4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lab induction: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/>
            <a:t>Two mandatory modules:</a:t>
          </a:r>
          <a:endParaRPr lang="en-US" sz="17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rgbClr val="0070C0"/>
              </a:solidFill>
              <a:hlinkClick xmlns:r="http://schemas.openxmlformats.org/officeDocument/2006/relationships" r:id="rId1" tooltip="https://lms.griffith.edu.au/enroll/4jmtd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Emergency Response and Evacuation (Annual Fire Safety) Training</a:t>
          </a:r>
          <a:endParaRPr lang="en-US" sz="1700" kern="1200">
            <a:solidFill>
              <a:srgbClr val="0070C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>
              <a:solidFill>
                <a:srgbClr val="0070C0"/>
              </a:solidFill>
              <a:hlinkClick xmlns:r="http://schemas.openxmlformats.org/officeDocument/2006/relationships" r:id="rId2" tooltip="https://lms.griffith.edu.au/enroll/jepk7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Health and Safety Induction</a:t>
          </a:r>
          <a:endParaRPr lang="en-AU" sz="1700" kern="1200">
            <a:solidFill>
              <a:srgbClr val="0070C0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7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" y="499979"/>
        <a:ext cx="4305535" cy="3546540"/>
      </dsp:txXfrm>
    </dsp:sp>
    <dsp:sp modelId="{055A5EAB-EAE0-4501-8649-31F112FF9AD5}">
      <dsp:nvSpPr>
        <dsp:cNvPr id="0" name=""/>
        <dsp:cNvSpPr/>
      </dsp:nvSpPr>
      <dsp:spPr>
        <a:xfrm>
          <a:off x="4908356" y="10379"/>
          <a:ext cx="430553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Labs/Workshops</a:t>
          </a:r>
        </a:p>
      </dsp:txBody>
      <dsp:txXfrm>
        <a:off x="4908356" y="10379"/>
        <a:ext cx="4305535" cy="489600"/>
      </dsp:txXfrm>
    </dsp:sp>
    <dsp:sp modelId="{E4FD5043-5612-43C5-B6AE-CCD431549399}">
      <dsp:nvSpPr>
        <dsp:cNvPr id="0" name=""/>
        <dsp:cNvSpPr/>
      </dsp:nvSpPr>
      <dsp:spPr>
        <a:xfrm>
          <a:off x="4908356" y="499979"/>
          <a:ext cx="4305535" cy="3546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Online workshops have been split into different groups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Workshop covers work of previous week’s lecture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More examples than lecture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by doing!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to debug code!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7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Lab/workshop sheet released 2 weeks in advance</a:t>
          </a:r>
        </a:p>
      </dsp:txBody>
      <dsp:txXfrm>
        <a:off x="4908356" y="499979"/>
        <a:ext cx="4305535" cy="354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s.microsoft.com/l/channel/19%3A46dde358c08f4413920f7f2610bdca99%40thread.tacv2/Workshops%20or%20Labs?groupId=36e9d919-62a9-421d-b219-1d258ae64cad&amp;tenantId=5a7cc8ab-a4dc-4f9b-bf60-66714049ad62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hyperlink" Target="https://docs.python.org/3/library/functions.html#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249804" y="3753672"/>
            <a:ext cx="50940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How do we assign values to variables in Python?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025627" y="2007504"/>
            <a:ext cx="5318264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How do we store values in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 variables!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Variables are references and their values are objects</a:t>
            </a:r>
            <a:endParaRPr lang="en-AU" sz="2000"/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513" y="139503"/>
            <a:ext cx="1026316" cy="1026316"/>
          </a:xfrm>
          <a:prstGeom prst="rect">
            <a:avLst/>
          </a:prstGeom>
        </p:spPr>
      </p:pic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14865BE2-D673-B303-5443-E5AB268B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3" y="3523767"/>
            <a:ext cx="859921" cy="859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8BB5B-11E3-5DBF-6468-289DD75954C2}"/>
              </a:ext>
            </a:extLst>
          </p:cNvPr>
          <p:cNvSpPr txBox="1"/>
          <p:nvPr/>
        </p:nvSpPr>
        <p:spPr>
          <a:xfrm>
            <a:off x="6856607" y="1761282"/>
            <a:ext cx="4618198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a</a:t>
            </a:r>
          </a:p>
          <a:p>
            <a:r>
              <a:rPr lang="en-US"/>
              <a:t>2</a:t>
            </a:r>
          </a:p>
          <a:p>
            <a:r>
              <a:rPr lang="en-US"/>
              <a:t>&gt;&gt;&gt; b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a + b</a:t>
            </a:r>
          </a:p>
          <a:p>
            <a:r>
              <a:rPr lang="en-US"/>
              <a:t>7.2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7B6BA-D370-4BFF-5247-125D14917695}"/>
              </a:ext>
            </a:extLst>
          </p:cNvPr>
          <p:cNvSpPr txBox="1"/>
          <p:nvPr/>
        </p:nvSpPr>
        <p:spPr>
          <a:xfrm>
            <a:off x="1249804" y="4576511"/>
            <a:ext cx="5318264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Assignment operator (=)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 (bind) value on right to variable on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Can recall value by calling name of variable</a:t>
            </a:r>
          </a:p>
        </p:txBody>
      </p:sp>
    </p:spTree>
    <p:extLst>
      <p:ext uri="{BB962C8B-B14F-4D97-AF65-F5344CB8AC3E}">
        <p14:creationId xmlns:p14="http://schemas.microsoft.com/office/powerpoint/2010/main" val="31551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 names</a:t>
            </a:r>
          </a:p>
        </p:txBody>
      </p:sp>
      <p:pic>
        <p:nvPicPr>
          <p:cNvPr id="5" name="Picture 4" descr="Planning Max The Husky">
            <a:extLst>
              <a:ext uri="{FF2B5EF4-FFF2-40B4-BE49-F238E27FC236}">
                <a16:creationId xmlns:a16="http://schemas.microsoft.com/office/drawing/2014/main" id="{D313099E-4E82-A52B-A2EF-317CC3A8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0" y="140930"/>
            <a:ext cx="962722" cy="962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2B266-5BDA-7A47-684D-F28E0105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78" y="1361576"/>
            <a:ext cx="7912030" cy="49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6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 names (cont.)</a:t>
            </a:r>
          </a:p>
        </p:txBody>
      </p:sp>
      <p:pic>
        <p:nvPicPr>
          <p:cNvPr id="5" name="Picture 4" descr="Planning Max The Husky">
            <a:extLst>
              <a:ext uri="{FF2B5EF4-FFF2-40B4-BE49-F238E27FC236}">
                <a16:creationId xmlns:a16="http://schemas.microsoft.com/office/drawing/2014/main" id="{D313099E-4E82-A52B-A2EF-317CC3A8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0" y="140930"/>
            <a:ext cx="962722" cy="962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0618A-A1CA-0CE4-3281-400C3E12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24" y="1361575"/>
            <a:ext cx="7980371" cy="49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249804" y="3753672"/>
            <a:ext cx="50940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How do we assign values to variables in Python?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025627" y="2007504"/>
            <a:ext cx="5318264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How do we store values in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 variables!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Variables are references and their values are objects</a:t>
            </a:r>
            <a:endParaRPr lang="en-AU" sz="2000"/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513" y="139503"/>
            <a:ext cx="1026316" cy="1026316"/>
          </a:xfrm>
          <a:prstGeom prst="rect">
            <a:avLst/>
          </a:prstGeom>
        </p:spPr>
      </p:pic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14865BE2-D673-B303-5443-E5AB268B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3" y="3523767"/>
            <a:ext cx="859921" cy="859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8BB5B-11E3-5DBF-6468-289DD75954C2}"/>
              </a:ext>
            </a:extLst>
          </p:cNvPr>
          <p:cNvSpPr txBox="1"/>
          <p:nvPr/>
        </p:nvSpPr>
        <p:spPr>
          <a:xfrm>
            <a:off x="7795391" y="1859339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a</a:t>
            </a:r>
          </a:p>
          <a:p>
            <a:r>
              <a:rPr lang="en-US"/>
              <a:t>2</a:t>
            </a:r>
          </a:p>
          <a:p>
            <a:r>
              <a:rPr lang="en-US"/>
              <a:t>&gt;&gt;&gt; b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a + b</a:t>
            </a:r>
          </a:p>
          <a:p>
            <a:r>
              <a:rPr lang="en-US"/>
              <a:t>7.2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7B6BA-D370-4BFF-5247-125D14917695}"/>
              </a:ext>
            </a:extLst>
          </p:cNvPr>
          <p:cNvSpPr txBox="1"/>
          <p:nvPr/>
        </p:nvSpPr>
        <p:spPr>
          <a:xfrm>
            <a:off x="1249804" y="4576511"/>
            <a:ext cx="5318264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Assignment operator (=)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 (bind) value on right to variable on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Can recall value by calling name of variable</a:t>
            </a:r>
          </a:p>
        </p:txBody>
      </p:sp>
    </p:spTree>
    <p:extLst>
      <p:ext uri="{BB962C8B-B14F-4D97-AF65-F5344CB8AC3E}">
        <p14:creationId xmlns:p14="http://schemas.microsoft.com/office/powerpoint/2010/main" val="419120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083374" y="3470848"/>
            <a:ext cx="5134098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the difference between value and type?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312329" y="1395725"/>
            <a:ext cx="9340886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Class: data type defining the properties for any objects that are instances of this class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Object: a specific instance of a class; stores values in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Can have many instances of one class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Reference: value that identifies a specific object in memory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14865BE2-D673-B303-5443-E5AB268B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53" y="3240942"/>
            <a:ext cx="859921" cy="859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F48B5-A172-F84B-2707-B20D3B1CB2DD}"/>
              </a:ext>
            </a:extLst>
          </p:cNvPr>
          <p:cNvSpPr txBox="1"/>
          <p:nvPr/>
        </p:nvSpPr>
        <p:spPr>
          <a:xfrm>
            <a:off x="1397483" y="4408639"/>
            <a:ext cx="552757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Values are objects; objects’ types are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We know how to find out the type of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8E51-97E1-AD2E-5370-D35D07238AAB}"/>
              </a:ext>
            </a:extLst>
          </p:cNvPr>
          <p:cNvSpPr txBox="1"/>
          <p:nvPr/>
        </p:nvSpPr>
        <p:spPr>
          <a:xfrm>
            <a:off x="2083374" y="5556975"/>
            <a:ext cx="501900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How do we find out the reference of an object?</a:t>
            </a:r>
            <a:endParaRPr lang="en-AU"/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38CC668F-8999-2076-3861-585CD11E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53" y="5327069"/>
            <a:ext cx="859921" cy="859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22B6F-45EF-B930-A600-B9ABD54C8E94}"/>
              </a:ext>
            </a:extLst>
          </p:cNvPr>
          <p:cNvSpPr txBox="1"/>
          <p:nvPr/>
        </p:nvSpPr>
        <p:spPr>
          <a:xfrm>
            <a:off x="7962298" y="3823863"/>
            <a:ext cx="2323969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0AC27-6C81-F72F-7A30-B2E6018A4454}"/>
              </a:ext>
            </a:extLst>
          </p:cNvPr>
          <p:cNvSpPr txBox="1"/>
          <p:nvPr/>
        </p:nvSpPr>
        <p:spPr>
          <a:xfrm>
            <a:off x="2083375" y="6062953"/>
            <a:ext cx="179368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id</a:t>
            </a:r>
            <a:r>
              <a:rPr lang="en-US" sz="200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37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3776208" y="2815485"/>
            <a:ext cx="6984719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 </a:t>
            </a:r>
            <a:r>
              <a:rPr lang="en-US" sz="2000">
                <a:latin typeface="Txtt"/>
              </a:rPr>
              <a:t>b</a:t>
            </a:r>
            <a:r>
              <a:rPr lang="en-US" sz="2000"/>
              <a:t> with type </a:t>
            </a:r>
            <a:r>
              <a:rPr lang="en-US" sz="2000">
                <a:latin typeface="Txtt"/>
              </a:rPr>
              <a:t>float</a:t>
            </a:r>
            <a:r>
              <a:rPr lang="en-US" sz="2000"/>
              <a:t>, stored at memory location starting with 2726973058032, contains value </a:t>
            </a:r>
            <a:r>
              <a:rPr lang="en-US" sz="2000">
                <a:latin typeface="Txtt"/>
              </a:rPr>
              <a:t>5.2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 </a:t>
            </a:r>
            <a:r>
              <a:rPr lang="en-US" sz="2000">
                <a:latin typeface="Txtt"/>
              </a:rPr>
              <a:t>b </a:t>
            </a:r>
            <a:r>
              <a:rPr lang="en-US" sz="2000"/>
              <a:t>at location 2726973058032 is an instance of class </a:t>
            </a:r>
            <a:r>
              <a:rPr lang="en-US" sz="2000">
                <a:latin typeface="Txtt"/>
              </a:rPr>
              <a:t>float </a:t>
            </a:r>
            <a:r>
              <a:rPr lang="en-US" sz="2000"/>
              <a:t>and contains a value of </a:t>
            </a:r>
            <a:r>
              <a:rPr lang="en-US" sz="2000">
                <a:latin typeface="Txtt"/>
              </a:rPr>
              <a:t>5.2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3E58E9-A3B6-F11F-4462-C659D639E4E2}"/>
              </a:ext>
            </a:extLst>
          </p:cNvPr>
          <p:cNvSpPr/>
          <p:nvPr/>
        </p:nvSpPr>
        <p:spPr>
          <a:xfrm>
            <a:off x="6218663" y="1783322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7472F-DD8A-67E3-7C75-3BA13B782EDB}"/>
              </a:ext>
            </a:extLst>
          </p:cNvPr>
          <p:cNvSpPr txBox="1"/>
          <p:nvPr/>
        </p:nvSpPr>
        <p:spPr>
          <a:xfrm>
            <a:off x="6701883" y="1354837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b: float</a:t>
            </a:r>
            <a:endParaRPr lang="en-AU">
              <a:latin typeface="Txt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6C2E0-F4DE-A781-C6AA-8C343BBA23DC}"/>
              </a:ext>
            </a:extLst>
          </p:cNvPr>
          <p:cNvSpPr txBox="1"/>
          <p:nvPr/>
        </p:nvSpPr>
        <p:spPr>
          <a:xfrm>
            <a:off x="4965811" y="1940392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3BB4D-F7C5-2625-2021-147234170C63}"/>
              </a:ext>
            </a:extLst>
          </p:cNvPr>
          <p:cNvSpPr txBox="1"/>
          <p:nvPr/>
        </p:nvSpPr>
        <p:spPr>
          <a:xfrm>
            <a:off x="973673" y="1584775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</p:txBody>
      </p:sp>
    </p:spTree>
    <p:extLst>
      <p:ext uri="{BB962C8B-B14F-4D97-AF65-F5344CB8AC3E}">
        <p14:creationId xmlns:p14="http://schemas.microsoft.com/office/powerpoint/2010/main" val="87111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3918227" y="1666885"/>
            <a:ext cx="6984719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Variable name </a:t>
            </a:r>
            <a:r>
              <a:rPr lang="en-US" sz="2000">
                <a:latin typeface="Txtt"/>
              </a:rPr>
              <a:t>b</a:t>
            </a:r>
            <a:r>
              <a:rPr lang="en-US" sz="2000"/>
              <a:t> labels a reference which contains the memory location of the instance of class </a:t>
            </a:r>
            <a:r>
              <a:rPr lang="en-US" sz="2000">
                <a:latin typeface="Txtt"/>
              </a:rPr>
              <a:t>int</a:t>
            </a:r>
            <a:r>
              <a:rPr lang="en-US" sz="2000"/>
              <a:t> that contains the value </a:t>
            </a:r>
            <a:r>
              <a:rPr lang="en-US" sz="2000">
                <a:latin typeface="Txtt"/>
              </a:rPr>
              <a:t>42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3E58E9-A3B6-F11F-4462-C659D639E4E2}"/>
              </a:ext>
            </a:extLst>
          </p:cNvPr>
          <p:cNvSpPr/>
          <p:nvPr/>
        </p:nvSpPr>
        <p:spPr>
          <a:xfrm>
            <a:off x="8900910" y="2872464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7472F-DD8A-67E3-7C75-3BA13B782EDB}"/>
              </a:ext>
            </a:extLst>
          </p:cNvPr>
          <p:cNvSpPr txBox="1"/>
          <p:nvPr/>
        </p:nvSpPr>
        <p:spPr>
          <a:xfrm>
            <a:off x="9384130" y="244397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6C2E0-F4DE-A781-C6AA-8C343BBA23DC}"/>
              </a:ext>
            </a:extLst>
          </p:cNvPr>
          <p:cNvSpPr txBox="1"/>
          <p:nvPr/>
        </p:nvSpPr>
        <p:spPr>
          <a:xfrm>
            <a:off x="7036575" y="30877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2726973058032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7350-72E6-F81D-1F88-1C5AB5CE63FB}"/>
              </a:ext>
            </a:extLst>
          </p:cNvPr>
          <p:cNvSpPr/>
          <p:nvPr/>
        </p:nvSpPr>
        <p:spPr>
          <a:xfrm>
            <a:off x="4456242" y="3010044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2726973058032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69015-C648-2951-6259-1059EFFAE131}"/>
              </a:ext>
            </a:extLst>
          </p:cNvPr>
          <p:cNvSpPr txBox="1"/>
          <p:nvPr/>
        </p:nvSpPr>
        <p:spPr>
          <a:xfrm>
            <a:off x="4939462" y="2581559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E4E88-CD5D-0F07-BC86-9500889CC5A9}"/>
              </a:ext>
            </a:extLst>
          </p:cNvPr>
          <p:cNvSpPr txBox="1"/>
          <p:nvPr/>
        </p:nvSpPr>
        <p:spPr>
          <a:xfrm>
            <a:off x="4087287" y="3052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241317-A353-CE3F-96E8-7B8576CFA3FE}"/>
              </a:ext>
            </a:extLst>
          </p:cNvPr>
          <p:cNvSpPr/>
          <p:nvPr/>
        </p:nvSpPr>
        <p:spPr>
          <a:xfrm>
            <a:off x="8531558" y="5656835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6BCBF-41EF-B3A6-5D55-B144FD5903E0}"/>
              </a:ext>
            </a:extLst>
          </p:cNvPr>
          <p:cNvSpPr txBox="1"/>
          <p:nvPr/>
        </p:nvSpPr>
        <p:spPr>
          <a:xfrm>
            <a:off x="9014778" y="5228350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0438-FBA8-E69B-00F3-8D88EAC90387}"/>
              </a:ext>
            </a:extLst>
          </p:cNvPr>
          <p:cNvSpPr/>
          <p:nvPr/>
        </p:nvSpPr>
        <p:spPr>
          <a:xfrm>
            <a:off x="4494288" y="5794415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4657-3218-1EA0-2E29-CBD0FF080B25}"/>
              </a:ext>
            </a:extLst>
          </p:cNvPr>
          <p:cNvSpPr txBox="1"/>
          <p:nvPr/>
        </p:nvSpPr>
        <p:spPr>
          <a:xfrm>
            <a:off x="4977508" y="536593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964FB-2F9F-D06F-2AA8-A222675328E4}"/>
              </a:ext>
            </a:extLst>
          </p:cNvPr>
          <p:cNvSpPr txBox="1"/>
          <p:nvPr/>
        </p:nvSpPr>
        <p:spPr>
          <a:xfrm>
            <a:off x="4125333" y="5837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87D2D0-B72A-9717-735B-B770CB99E08F}"/>
              </a:ext>
            </a:extLst>
          </p:cNvPr>
          <p:cNvSpPr/>
          <p:nvPr/>
        </p:nvSpPr>
        <p:spPr>
          <a:xfrm>
            <a:off x="5348008" y="5921420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7A43D-16F2-8DC6-330F-E0D72FC2B9D6}"/>
              </a:ext>
            </a:extLst>
          </p:cNvPr>
          <p:cNvCxnSpPr>
            <a:stCxn id="26" idx="6"/>
            <a:endCxn id="20" idx="1"/>
          </p:cNvCxnSpPr>
          <p:nvPr/>
        </p:nvCxnSpPr>
        <p:spPr>
          <a:xfrm>
            <a:off x="5551555" y="6021756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EA11E4-3809-0B6D-E9BD-888EA756A74E}"/>
              </a:ext>
            </a:extLst>
          </p:cNvPr>
          <p:cNvSpPr txBox="1"/>
          <p:nvPr/>
        </p:nvSpPr>
        <p:spPr>
          <a:xfrm>
            <a:off x="3894951" y="4418596"/>
            <a:ext cx="6984719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Actual reference (memory location) will be different every time you run this program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6A3C3-C89D-061F-54E7-F11DEEEC0A9C}"/>
              </a:ext>
            </a:extLst>
          </p:cNvPr>
          <p:cNvSpPr txBox="1"/>
          <p:nvPr/>
        </p:nvSpPr>
        <p:spPr>
          <a:xfrm>
            <a:off x="939058" y="1702743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</p:txBody>
      </p:sp>
    </p:spTree>
    <p:extLst>
      <p:ext uri="{BB962C8B-B14F-4D97-AF65-F5344CB8AC3E}">
        <p14:creationId xmlns:p14="http://schemas.microsoft.com/office/powerpoint/2010/main" val="164338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9737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7241317-A353-CE3F-96E8-7B8576CFA3FE}"/>
              </a:ext>
            </a:extLst>
          </p:cNvPr>
          <p:cNvSpPr/>
          <p:nvPr/>
        </p:nvSpPr>
        <p:spPr>
          <a:xfrm>
            <a:off x="8748763" y="1470597"/>
            <a:ext cx="1941543" cy="705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6BCBF-41EF-B3A6-5D55-B144FD5903E0}"/>
              </a:ext>
            </a:extLst>
          </p:cNvPr>
          <p:cNvSpPr txBox="1"/>
          <p:nvPr/>
        </p:nvSpPr>
        <p:spPr>
          <a:xfrm>
            <a:off x="9093347" y="1056564"/>
            <a:ext cx="145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0438-FBA8-E69B-00F3-8D88EAC90387}"/>
              </a:ext>
            </a:extLst>
          </p:cNvPr>
          <p:cNvSpPr/>
          <p:nvPr/>
        </p:nvSpPr>
        <p:spPr>
          <a:xfrm>
            <a:off x="4711493" y="158101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4657-3218-1EA0-2E29-CBD0FF080B25}"/>
              </a:ext>
            </a:extLst>
          </p:cNvPr>
          <p:cNvSpPr txBox="1"/>
          <p:nvPr/>
        </p:nvSpPr>
        <p:spPr>
          <a:xfrm>
            <a:off x="5194713" y="1179692"/>
            <a:ext cx="108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964FB-2F9F-D06F-2AA8-A222675328E4}"/>
              </a:ext>
            </a:extLst>
          </p:cNvPr>
          <p:cNvSpPr txBox="1"/>
          <p:nvPr/>
        </p:nvSpPr>
        <p:spPr>
          <a:xfrm>
            <a:off x="4342538" y="165085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87D2D0-B72A-9717-735B-B770CB99E08F}"/>
              </a:ext>
            </a:extLst>
          </p:cNvPr>
          <p:cNvSpPr/>
          <p:nvPr/>
        </p:nvSpPr>
        <p:spPr>
          <a:xfrm>
            <a:off x="5565213" y="1735182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7A43D-16F2-8DC6-330F-E0D72FC2B9D6}"/>
              </a:ext>
            </a:extLst>
          </p:cNvPr>
          <p:cNvCxnSpPr>
            <a:cxnSpLocks/>
            <a:stCxn id="26" idx="6"/>
            <a:endCxn id="20" idx="1"/>
          </p:cNvCxnSpPr>
          <p:nvPr/>
        </p:nvCxnSpPr>
        <p:spPr>
          <a:xfrm flipV="1">
            <a:off x="5768760" y="1823327"/>
            <a:ext cx="2980003" cy="12191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A2D2EB-7E87-8136-A105-7B9A3DEC2523}"/>
              </a:ext>
            </a:extLst>
          </p:cNvPr>
          <p:cNvSpPr/>
          <p:nvPr/>
        </p:nvSpPr>
        <p:spPr>
          <a:xfrm>
            <a:off x="8757741" y="2802626"/>
            <a:ext cx="1932566" cy="670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22189-7DB9-2554-8323-44DEA1E6B5DB}"/>
              </a:ext>
            </a:extLst>
          </p:cNvPr>
          <p:cNvSpPr/>
          <p:nvPr/>
        </p:nvSpPr>
        <p:spPr>
          <a:xfrm>
            <a:off x="4720470" y="2913047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B23D4-D4C8-2AAC-E05A-1530B01A05A9}"/>
              </a:ext>
            </a:extLst>
          </p:cNvPr>
          <p:cNvSpPr txBox="1"/>
          <p:nvPr/>
        </p:nvSpPr>
        <p:spPr>
          <a:xfrm>
            <a:off x="5203690" y="2511721"/>
            <a:ext cx="108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70580-EBDF-2DDE-67B1-3B99D18654B8}"/>
              </a:ext>
            </a:extLst>
          </p:cNvPr>
          <p:cNvSpPr txBox="1"/>
          <p:nvPr/>
        </p:nvSpPr>
        <p:spPr>
          <a:xfrm>
            <a:off x="4378674" y="298288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4278C9-8E8F-C25A-6E03-2D1350AE3A96}"/>
              </a:ext>
            </a:extLst>
          </p:cNvPr>
          <p:cNvSpPr/>
          <p:nvPr/>
        </p:nvSpPr>
        <p:spPr>
          <a:xfrm>
            <a:off x="5574190" y="3067211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91A9E-B8B9-8D5C-0E27-578F32FE06F7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 flipV="1">
            <a:off x="5777737" y="3137846"/>
            <a:ext cx="2980004" cy="29701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1FB89-7C58-A104-D23A-9AA622197048}"/>
              </a:ext>
            </a:extLst>
          </p:cNvPr>
          <p:cNvSpPr/>
          <p:nvPr/>
        </p:nvSpPr>
        <p:spPr>
          <a:xfrm>
            <a:off x="8667472" y="4569417"/>
            <a:ext cx="1932567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2459BF-8933-28C8-4E91-5A1775F29AA4}"/>
              </a:ext>
            </a:extLst>
          </p:cNvPr>
          <p:cNvSpPr/>
          <p:nvPr/>
        </p:nvSpPr>
        <p:spPr>
          <a:xfrm>
            <a:off x="4630202" y="467983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0A8D4-0726-5D9F-09BA-EC6AB74C1C9F}"/>
              </a:ext>
            </a:extLst>
          </p:cNvPr>
          <p:cNvSpPr txBox="1"/>
          <p:nvPr/>
        </p:nvSpPr>
        <p:spPr>
          <a:xfrm>
            <a:off x="5113422" y="4278512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3566E9-9C33-4B08-514C-DF06DED00D8E}"/>
              </a:ext>
            </a:extLst>
          </p:cNvPr>
          <p:cNvSpPr txBox="1"/>
          <p:nvPr/>
        </p:nvSpPr>
        <p:spPr>
          <a:xfrm>
            <a:off x="4261247" y="4749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697E90-A956-12A8-0FB8-7411BC562F20}"/>
              </a:ext>
            </a:extLst>
          </p:cNvPr>
          <p:cNvSpPr/>
          <p:nvPr/>
        </p:nvSpPr>
        <p:spPr>
          <a:xfrm>
            <a:off x="5483922" y="4834002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C808E8-C10D-8274-9E21-8CC3B17E91B4}"/>
              </a:ext>
            </a:extLst>
          </p:cNvPr>
          <p:cNvCxnSpPr>
            <a:cxnSpLocks/>
          </p:cNvCxnSpPr>
          <p:nvPr/>
        </p:nvCxnSpPr>
        <p:spPr>
          <a:xfrm>
            <a:off x="5711281" y="4940291"/>
            <a:ext cx="2980003" cy="114736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53B60AC-ED60-64AC-0864-DA4073C15F54}"/>
              </a:ext>
            </a:extLst>
          </p:cNvPr>
          <p:cNvSpPr/>
          <p:nvPr/>
        </p:nvSpPr>
        <p:spPr>
          <a:xfrm>
            <a:off x="8676450" y="5901446"/>
            <a:ext cx="1932568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9B4240-C44D-9D4C-ACCF-08FD784F3C7C}"/>
              </a:ext>
            </a:extLst>
          </p:cNvPr>
          <p:cNvSpPr/>
          <p:nvPr/>
        </p:nvSpPr>
        <p:spPr>
          <a:xfrm>
            <a:off x="4639179" y="6029973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4B03EF-CD5C-3D20-F206-F5071472981C}"/>
              </a:ext>
            </a:extLst>
          </p:cNvPr>
          <p:cNvSpPr txBox="1"/>
          <p:nvPr/>
        </p:nvSpPr>
        <p:spPr>
          <a:xfrm>
            <a:off x="5122399" y="5610541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70B776-295D-A1C3-E9D4-DD08A4D42118}"/>
              </a:ext>
            </a:extLst>
          </p:cNvPr>
          <p:cNvSpPr txBox="1"/>
          <p:nvPr/>
        </p:nvSpPr>
        <p:spPr>
          <a:xfrm>
            <a:off x="4297383" y="60817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9C1C5C-3FB6-ECFF-E8D6-8F2BA81CD902}"/>
              </a:ext>
            </a:extLst>
          </p:cNvPr>
          <p:cNvSpPr/>
          <p:nvPr/>
        </p:nvSpPr>
        <p:spPr>
          <a:xfrm>
            <a:off x="5492899" y="6166031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88890A-C550-EE3E-02F7-C2703C14A55C}"/>
              </a:ext>
            </a:extLst>
          </p:cNvPr>
          <p:cNvCxnSpPr>
            <a:cxnSpLocks/>
            <a:stCxn id="54" idx="6"/>
            <a:endCxn id="49" idx="1"/>
          </p:cNvCxnSpPr>
          <p:nvPr/>
        </p:nvCxnSpPr>
        <p:spPr>
          <a:xfrm flipV="1">
            <a:off x="5696446" y="6218318"/>
            <a:ext cx="2980004" cy="4804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437799-5302-23F4-63EE-D165B3EDD0ED}"/>
              </a:ext>
            </a:extLst>
          </p:cNvPr>
          <p:cNvSpPr txBox="1"/>
          <p:nvPr/>
        </p:nvSpPr>
        <p:spPr>
          <a:xfrm>
            <a:off x="9055308" y="2410719"/>
            <a:ext cx="1495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251C69-0A0E-1161-AF2C-B032DE1448A5}"/>
              </a:ext>
            </a:extLst>
          </p:cNvPr>
          <p:cNvSpPr txBox="1"/>
          <p:nvPr/>
        </p:nvSpPr>
        <p:spPr>
          <a:xfrm>
            <a:off x="8972319" y="4201482"/>
            <a:ext cx="117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8C43F-AD04-393F-FEDB-FCE1E464653D}"/>
              </a:ext>
            </a:extLst>
          </p:cNvPr>
          <p:cNvSpPr txBox="1"/>
          <p:nvPr/>
        </p:nvSpPr>
        <p:spPr>
          <a:xfrm>
            <a:off x="8972318" y="5472961"/>
            <a:ext cx="147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64846-630A-8AD9-2F2A-1E4AF5B8D08D}"/>
              </a:ext>
            </a:extLst>
          </p:cNvPr>
          <p:cNvSpPr txBox="1"/>
          <p:nvPr/>
        </p:nvSpPr>
        <p:spPr>
          <a:xfrm>
            <a:off x="1264034" y="1383750"/>
            <a:ext cx="2323969" cy="452431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  <a:p>
            <a:r>
              <a:rPr lang="en-US"/>
              <a:t>&gt;&gt;&gt; a = b</a:t>
            </a:r>
          </a:p>
          <a:p>
            <a:r>
              <a:rPr lang="en-US"/>
              <a:t>&gt;&gt;&gt; a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2726973058032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E778BB-788D-5A70-C20C-7297574A9115}"/>
              </a:ext>
            </a:extLst>
          </p:cNvPr>
          <p:cNvSpPr/>
          <p:nvPr/>
        </p:nvSpPr>
        <p:spPr>
          <a:xfrm rot="528111">
            <a:off x="2518949" y="4404273"/>
            <a:ext cx="1697610" cy="699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42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immutable objects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1264123" y="1872048"/>
            <a:ext cx="2323969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4165506" y="1774333"/>
            <a:ext cx="6010588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/>
              <a:t>Mutable</a:t>
            </a:r>
            <a:r>
              <a:rPr lang="en-US" sz="2000"/>
              <a:t> objects’ values can 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/>
              <a:t>Immutable</a:t>
            </a:r>
            <a:r>
              <a:rPr lang="en-US" sz="2000"/>
              <a:t> objects’ values cannot 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int</a:t>
            </a:r>
            <a:r>
              <a:rPr lang="en-US" sz="2000"/>
              <a:t> and </a:t>
            </a:r>
            <a:r>
              <a:rPr lang="en-US" sz="2000">
                <a:latin typeface="Txtt"/>
              </a:rPr>
              <a:t>float</a:t>
            </a:r>
            <a:r>
              <a:rPr lang="en-US" sz="2000"/>
              <a:t>: reference can change but values cannot =&gt; immutable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Simple types in Python are immutable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Will learn more complex types that are mutable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4F8F-DCF6-91A4-1DD8-652C4E1BEA89}"/>
              </a:ext>
            </a:extLst>
          </p:cNvPr>
          <p:cNvSpPr/>
          <p:nvPr/>
        </p:nvSpPr>
        <p:spPr>
          <a:xfrm>
            <a:off x="8082780" y="5263143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96C94-8270-0195-F9AF-104FE89D683B}"/>
              </a:ext>
            </a:extLst>
          </p:cNvPr>
          <p:cNvSpPr/>
          <p:nvPr/>
        </p:nvSpPr>
        <p:spPr>
          <a:xfrm>
            <a:off x="4045510" y="5400723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E2009-6A58-3E41-9C4D-A77783F9E2FF}"/>
              </a:ext>
            </a:extLst>
          </p:cNvPr>
          <p:cNvSpPr txBox="1"/>
          <p:nvPr/>
        </p:nvSpPr>
        <p:spPr>
          <a:xfrm>
            <a:off x="4552261" y="5033597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F486F-432E-1E6A-71D2-A98C48BCFB5A}"/>
              </a:ext>
            </a:extLst>
          </p:cNvPr>
          <p:cNvSpPr txBox="1"/>
          <p:nvPr/>
        </p:nvSpPr>
        <p:spPr>
          <a:xfrm>
            <a:off x="3676555" y="54433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4B5FA-58B2-2855-8FEE-05C000371ABC}"/>
              </a:ext>
            </a:extLst>
          </p:cNvPr>
          <p:cNvSpPr/>
          <p:nvPr/>
        </p:nvSpPr>
        <p:spPr>
          <a:xfrm>
            <a:off x="4899230" y="5527728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DE7794-05FA-5BFB-0AE4-B0AA8ABEA04D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5102777" y="5628064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D2E61-F065-E800-40EB-D2EF1757BE92}"/>
              </a:ext>
            </a:extLst>
          </p:cNvPr>
          <p:cNvSpPr txBox="1"/>
          <p:nvPr/>
        </p:nvSpPr>
        <p:spPr>
          <a:xfrm>
            <a:off x="5324512" y="4209378"/>
            <a:ext cx="470038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What does this mean for the example code?</a:t>
            </a:r>
            <a:endParaRPr lang="en-AU"/>
          </a:p>
        </p:txBody>
      </p:sp>
      <p:pic>
        <p:nvPicPr>
          <p:cNvPr id="20" name="Picture 19" descr="Question Cat">
            <a:extLst>
              <a:ext uri="{FF2B5EF4-FFF2-40B4-BE49-F238E27FC236}">
                <a16:creationId xmlns:a16="http://schemas.microsoft.com/office/drawing/2014/main" id="{99F472C2-7A91-120C-A8D3-71CDBB26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91" y="3979472"/>
            <a:ext cx="859921" cy="8599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2118C9-9CF1-CD67-359F-53A597F6708B}"/>
              </a:ext>
            </a:extLst>
          </p:cNvPr>
          <p:cNvSpPr txBox="1"/>
          <p:nvPr/>
        </p:nvSpPr>
        <p:spPr>
          <a:xfrm>
            <a:off x="8438164" y="4884661"/>
            <a:ext cx="138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58578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object Types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1264123" y="1872048"/>
            <a:ext cx="2323969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4168621" y="1572573"/>
            <a:ext cx="6010588" cy="255454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Languages that are compiled like C++ and Java: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Each variable has just one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/>
              <a:t>Statically</a:t>
            </a:r>
            <a:r>
              <a:rPr lang="en-US" sz="2000"/>
              <a:t> typed at compile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In Python (like JavaScript), variables are just names for references =&gt; types belong to objects/values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Interpretive languages are often dynamically typed =&gt; types of variables are bound at run time and can  </a:t>
            </a:r>
          </a:p>
          <a:p>
            <a:r>
              <a:rPr lang="en-US" sz="2000"/>
              <a:t>          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4F8F-DCF6-91A4-1DD8-652C4E1BEA89}"/>
              </a:ext>
            </a:extLst>
          </p:cNvPr>
          <p:cNvSpPr/>
          <p:nvPr/>
        </p:nvSpPr>
        <p:spPr>
          <a:xfrm>
            <a:off x="8082780" y="5776098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96C94-8270-0195-F9AF-104FE89D683B}"/>
              </a:ext>
            </a:extLst>
          </p:cNvPr>
          <p:cNvSpPr/>
          <p:nvPr/>
        </p:nvSpPr>
        <p:spPr>
          <a:xfrm>
            <a:off x="4045510" y="591367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E2009-6A58-3E41-9C4D-A77783F9E2FF}"/>
              </a:ext>
            </a:extLst>
          </p:cNvPr>
          <p:cNvSpPr txBox="1"/>
          <p:nvPr/>
        </p:nvSpPr>
        <p:spPr>
          <a:xfrm>
            <a:off x="4528730" y="5485193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F486F-432E-1E6A-71D2-A98C48BCFB5A}"/>
              </a:ext>
            </a:extLst>
          </p:cNvPr>
          <p:cNvSpPr txBox="1"/>
          <p:nvPr/>
        </p:nvSpPr>
        <p:spPr>
          <a:xfrm>
            <a:off x="3676555" y="59563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4B5FA-58B2-2855-8FEE-05C000371ABC}"/>
              </a:ext>
            </a:extLst>
          </p:cNvPr>
          <p:cNvSpPr/>
          <p:nvPr/>
        </p:nvSpPr>
        <p:spPr>
          <a:xfrm>
            <a:off x="4899230" y="6040683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DE7794-05FA-5BFB-0AE4-B0AA8ABEA04D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5102777" y="6141019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D2E61-F065-E800-40EB-D2EF1757BE92}"/>
              </a:ext>
            </a:extLst>
          </p:cNvPr>
          <p:cNvSpPr txBox="1"/>
          <p:nvPr/>
        </p:nvSpPr>
        <p:spPr>
          <a:xfrm>
            <a:off x="5324512" y="4722333"/>
            <a:ext cx="470038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What does this mean for the example code?</a:t>
            </a:r>
            <a:endParaRPr lang="en-AU"/>
          </a:p>
        </p:txBody>
      </p:sp>
      <p:pic>
        <p:nvPicPr>
          <p:cNvPr id="20" name="Picture 19" descr="Question Cat">
            <a:extLst>
              <a:ext uri="{FF2B5EF4-FFF2-40B4-BE49-F238E27FC236}">
                <a16:creationId xmlns:a16="http://schemas.microsoft.com/office/drawing/2014/main" id="{99F472C2-7A91-120C-A8D3-71CDBB26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91" y="4492427"/>
            <a:ext cx="859921" cy="859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092E7-A84D-113F-6C66-D171D4C50B16}"/>
              </a:ext>
            </a:extLst>
          </p:cNvPr>
          <p:cNvSpPr txBox="1"/>
          <p:nvPr/>
        </p:nvSpPr>
        <p:spPr>
          <a:xfrm>
            <a:off x="8456270" y="5406766"/>
            <a:ext cx="134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19852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37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Workshops Week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104044-EA04-CC83-89E3-EB946C9C8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62857"/>
              </p:ext>
            </p:extLst>
          </p:nvPr>
        </p:nvGraphicFramePr>
        <p:xfrm>
          <a:off x="1500187" y="1476327"/>
          <a:ext cx="9213937" cy="405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2C19B8DF-674F-92B9-5D5F-DE7D602B7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4569" y="86647"/>
            <a:ext cx="1074487" cy="1153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2E6C1E-7B84-30E0-1708-63125025066E}"/>
              </a:ext>
            </a:extLst>
          </p:cNvPr>
          <p:cNvSpPr txBox="1"/>
          <p:nvPr/>
        </p:nvSpPr>
        <p:spPr>
          <a:xfrm>
            <a:off x="1828801" y="5966234"/>
            <a:ext cx="736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find Workshop information in Microsoft Teams channel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Workshops or Labs</a:t>
            </a:r>
            <a:endParaRPr lang="en-AU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Garbage collection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788803" y="1572573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r>
              <a:rPr lang="en-US"/>
              <a:t>&gt;&gt;&gt; a = b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3365733" y="1560495"/>
            <a:ext cx="6010588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Objects and other data structures that are no longer needed are called </a:t>
            </a:r>
            <a:r>
              <a:rPr lang="en-US" sz="2000" b="1"/>
              <a:t>Garbage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If no references point to an object the program can no longer use them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Python interpreter may safely remove them in a process called </a:t>
            </a:r>
            <a:r>
              <a:rPr lang="en-US" sz="2000" b="1"/>
              <a:t>garbage collection</a:t>
            </a:r>
          </a:p>
        </p:txBody>
      </p:sp>
      <p:pic>
        <p:nvPicPr>
          <p:cNvPr id="13" name="Picture 12" descr="A cartoon of a child throwing garbage into a trash can&#10;&#10;Description automatically generated">
            <a:extLst>
              <a:ext uri="{FF2B5EF4-FFF2-40B4-BE49-F238E27FC236}">
                <a16:creationId xmlns:a16="http://schemas.microsoft.com/office/drawing/2014/main" id="{86D998EF-EC03-C1D3-1AD1-10CF5DC6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82" y="1548616"/>
            <a:ext cx="1820132" cy="18201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9B3C5D-C6BA-1EAD-9E61-5B474455D24A}"/>
              </a:ext>
            </a:extLst>
          </p:cNvPr>
          <p:cNvSpPr/>
          <p:nvPr/>
        </p:nvSpPr>
        <p:spPr>
          <a:xfrm>
            <a:off x="8020701" y="4320034"/>
            <a:ext cx="1932567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3032D-2FBE-E1E8-5B01-4BFCD2EC0827}"/>
              </a:ext>
            </a:extLst>
          </p:cNvPr>
          <p:cNvSpPr/>
          <p:nvPr/>
        </p:nvSpPr>
        <p:spPr>
          <a:xfrm>
            <a:off x="3983431" y="4430455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E13AF-FAE2-92FE-6F72-218C0CFFAB56}"/>
              </a:ext>
            </a:extLst>
          </p:cNvPr>
          <p:cNvSpPr txBox="1"/>
          <p:nvPr/>
        </p:nvSpPr>
        <p:spPr>
          <a:xfrm>
            <a:off x="4466651" y="4029129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D45FB-01E9-E8E4-3EA1-95EE558FFCB0}"/>
              </a:ext>
            </a:extLst>
          </p:cNvPr>
          <p:cNvSpPr txBox="1"/>
          <p:nvPr/>
        </p:nvSpPr>
        <p:spPr>
          <a:xfrm>
            <a:off x="3614476" y="45002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A53640-BF29-B366-BB19-E68C92D0EA12}"/>
              </a:ext>
            </a:extLst>
          </p:cNvPr>
          <p:cNvSpPr/>
          <p:nvPr/>
        </p:nvSpPr>
        <p:spPr>
          <a:xfrm>
            <a:off x="4837151" y="4584619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63E6E-B2BF-BF2A-9ED7-0FF9749D4D61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5040698" y="4684955"/>
            <a:ext cx="2980003" cy="114736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0602F-1A62-8D1F-F0BF-6D785BB169ED}"/>
              </a:ext>
            </a:extLst>
          </p:cNvPr>
          <p:cNvSpPr/>
          <p:nvPr/>
        </p:nvSpPr>
        <p:spPr>
          <a:xfrm>
            <a:off x="8029679" y="5652063"/>
            <a:ext cx="1932568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24CBF5-5B09-625D-1BB9-B2484EF5769D}"/>
              </a:ext>
            </a:extLst>
          </p:cNvPr>
          <p:cNvSpPr/>
          <p:nvPr/>
        </p:nvSpPr>
        <p:spPr>
          <a:xfrm>
            <a:off x="3992408" y="5780590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9C7CC-2175-5291-6D46-70A53B550F18}"/>
              </a:ext>
            </a:extLst>
          </p:cNvPr>
          <p:cNvSpPr txBox="1"/>
          <p:nvPr/>
        </p:nvSpPr>
        <p:spPr>
          <a:xfrm>
            <a:off x="4475628" y="5361158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EE372-E233-AEB3-2A6B-4AE98C349567}"/>
              </a:ext>
            </a:extLst>
          </p:cNvPr>
          <p:cNvSpPr txBox="1"/>
          <p:nvPr/>
        </p:nvSpPr>
        <p:spPr>
          <a:xfrm>
            <a:off x="3650612" y="5832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0F9659-1D1F-A54B-23F9-F036F681B2C2}"/>
              </a:ext>
            </a:extLst>
          </p:cNvPr>
          <p:cNvSpPr/>
          <p:nvPr/>
        </p:nvSpPr>
        <p:spPr>
          <a:xfrm>
            <a:off x="4846128" y="5916648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D664F9-03EE-5158-2936-08E77A034646}"/>
              </a:ext>
            </a:extLst>
          </p:cNvPr>
          <p:cNvCxnSpPr>
            <a:cxnSpLocks/>
            <a:stCxn id="31" idx="6"/>
            <a:endCxn id="26" idx="1"/>
          </p:cNvCxnSpPr>
          <p:nvPr/>
        </p:nvCxnSpPr>
        <p:spPr>
          <a:xfrm flipV="1">
            <a:off x="5049675" y="5968935"/>
            <a:ext cx="2980004" cy="4804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762C9F-9669-23B4-20F6-E1D82E2D46DA}"/>
              </a:ext>
            </a:extLst>
          </p:cNvPr>
          <p:cNvSpPr txBox="1"/>
          <p:nvPr/>
        </p:nvSpPr>
        <p:spPr>
          <a:xfrm>
            <a:off x="8399559" y="3950702"/>
            <a:ext cx="117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540A9D-5734-0709-AD22-A8305E5DF79B}"/>
              </a:ext>
            </a:extLst>
          </p:cNvPr>
          <p:cNvSpPr txBox="1"/>
          <p:nvPr/>
        </p:nvSpPr>
        <p:spPr>
          <a:xfrm>
            <a:off x="8399558" y="5238179"/>
            <a:ext cx="139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128754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542" y="2395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Deleting variables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595928" y="1271664"/>
            <a:ext cx="3484909" cy="535531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r>
              <a:rPr lang="en-US"/>
              <a:t>&gt;&gt;&gt; a = b</a:t>
            </a:r>
          </a:p>
          <a:p>
            <a:r>
              <a:rPr lang="en-US"/>
              <a:t>&gt;&gt;&gt; del a</a:t>
            </a:r>
          </a:p>
          <a:p>
            <a:r>
              <a:rPr lang="en-US"/>
              <a:t>&gt;&gt;&gt; a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File “&lt;stdin&gt;”, line 1 in &lt;module&gt;</a:t>
            </a:r>
          </a:p>
          <a:p>
            <a:r>
              <a:rPr lang="en-US" err="1"/>
              <a:t>NameError</a:t>
            </a:r>
            <a:r>
              <a:rPr lang="en-US"/>
              <a:t>: name ‘a’ is not defined</a:t>
            </a:r>
          </a:p>
          <a:p>
            <a:r>
              <a:rPr lang="en-US"/>
              <a:t>&gt;&gt;&gt; b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4439352" y="1569185"/>
            <a:ext cx="6907271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Variables no longer needed may be forgotten and deleted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Deleting the variable with </a:t>
            </a:r>
            <a:r>
              <a:rPr lang="en-US" sz="2000">
                <a:latin typeface="Txtt"/>
              </a:rPr>
              <a:t>del</a:t>
            </a:r>
            <a:r>
              <a:rPr lang="en-US" sz="2000"/>
              <a:t> deletes the reference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It will not affect other variables that reference the same object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B3C5D-C6BA-1EAD-9E61-5B474455D24A}"/>
              </a:ext>
            </a:extLst>
          </p:cNvPr>
          <p:cNvSpPr/>
          <p:nvPr/>
        </p:nvSpPr>
        <p:spPr>
          <a:xfrm>
            <a:off x="9051964" y="3262031"/>
            <a:ext cx="1932567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3032D-2FBE-E1E8-5B01-4BFCD2EC0827}"/>
              </a:ext>
            </a:extLst>
          </p:cNvPr>
          <p:cNvSpPr/>
          <p:nvPr/>
        </p:nvSpPr>
        <p:spPr>
          <a:xfrm>
            <a:off x="5014694" y="3372452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E13AF-FAE2-92FE-6F72-218C0CFFAB56}"/>
              </a:ext>
            </a:extLst>
          </p:cNvPr>
          <p:cNvSpPr txBox="1"/>
          <p:nvPr/>
        </p:nvSpPr>
        <p:spPr>
          <a:xfrm>
            <a:off x="5497914" y="2971126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D45FB-01E9-E8E4-3EA1-95EE558FFCB0}"/>
              </a:ext>
            </a:extLst>
          </p:cNvPr>
          <p:cNvSpPr txBox="1"/>
          <p:nvPr/>
        </p:nvSpPr>
        <p:spPr>
          <a:xfrm>
            <a:off x="4645739" y="344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A53640-BF29-B366-BB19-E68C92D0EA12}"/>
              </a:ext>
            </a:extLst>
          </p:cNvPr>
          <p:cNvSpPr/>
          <p:nvPr/>
        </p:nvSpPr>
        <p:spPr>
          <a:xfrm>
            <a:off x="5868414" y="3526616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63E6E-B2BF-BF2A-9ED7-0FF9749D4D61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071961" y="3626952"/>
            <a:ext cx="2980003" cy="114736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0602F-1A62-8D1F-F0BF-6D785BB169ED}"/>
              </a:ext>
            </a:extLst>
          </p:cNvPr>
          <p:cNvSpPr/>
          <p:nvPr/>
        </p:nvSpPr>
        <p:spPr>
          <a:xfrm>
            <a:off x="9060942" y="4594060"/>
            <a:ext cx="1932568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24CBF5-5B09-625D-1BB9-B2484EF5769D}"/>
              </a:ext>
            </a:extLst>
          </p:cNvPr>
          <p:cNvSpPr/>
          <p:nvPr/>
        </p:nvSpPr>
        <p:spPr>
          <a:xfrm>
            <a:off x="5023671" y="4722587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9C7CC-2175-5291-6D46-70A53B550F18}"/>
              </a:ext>
            </a:extLst>
          </p:cNvPr>
          <p:cNvSpPr txBox="1"/>
          <p:nvPr/>
        </p:nvSpPr>
        <p:spPr>
          <a:xfrm>
            <a:off x="5506891" y="4303155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EE372-E233-AEB3-2A6B-4AE98C349567}"/>
              </a:ext>
            </a:extLst>
          </p:cNvPr>
          <p:cNvSpPr txBox="1"/>
          <p:nvPr/>
        </p:nvSpPr>
        <p:spPr>
          <a:xfrm>
            <a:off x="4681875" y="47743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0F9659-1D1F-A54B-23F9-F036F681B2C2}"/>
              </a:ext>
            </a:extLst>
          </p:cNvPr>
          <p:cNvSpPr/>
          <p:nvPr/>
        </p:nvSpPr>
        <p:spPr>
          <a:xfrm>
            <a:off x="5877391" y="4858645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D664F9-03EE-5158-2936-08E77A034646}"/>
              </a:ext>
            </a:extLst>
          </p:cNvPr>
          <p:cNvCxnSpPr>
            <a:cxnSpLocks/>
            <a:stCxn id="31" idx="6"/>
            <a:endCxn id="26" idx="1"/>
          </p:cNvCxnSpPr>
          <p:nvPr/>
        </p:nvCxnSpPr>
        <p:spPr>
          <a:xfrm flipV="1">
            <a:off x="6080938" y="4910932"/>
            <a:ext cx="2980004" cy="4804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7A2872-802F-B161-5E79-ED0A0712BBF8}"/>
              </a:ext>
            </a:extLst>
          </p:cNvPr>
          <p:cNvSpPr txBox="1"/>
          <p:nvPr/>
        </p:nvSpPr>
        <p:spPr>
          <a:xfrm>
            <a:off x="5397881" y="5842851"/>
            <a:ext cx="5228291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What happens if we refer to a deleted variable?</a:t>
            </a:r>
            <a:endParaRPr lang="en-AU"/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12FC7F79-97BB-E855-1B88-F8128FB1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26" y="5571124"/>
            <a:ext cx="859921" cy="859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F87FA-7155-3F62-606A-0D9AF98A07C5}"/>
              </a:ext>
            </a:extLst>
          </p:cNvPr>
          <p:cNvSpPr txBox="1"/>
          <p:nvPr/>
        </p:nvSpPr>
        <p:spPr>
          <a:xfrm>
            <a:off x="9430822" y="2856238"/>
            <a:ext cx="117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40B7-A7E7-A6B5-E34C-41880FDF2942}"/>
              </a:ext>
            </a:extLst>
          </p:cNvPr>
          <p:cNvSpPr txBox="1"/>
          <p:nvPr/>
        </p:nvSpPr>
        <p:spPr>
          <a:xfrm>
            <a:off x="9439800" y="4200633"/>
            <a:ext cx="142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27119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Hi Max The Husky">
            <a:extLst>
              <a:ext uri="{FF2B5EF4-FFF2-40B4-BE49-F238E27FC236}">
                <a16:creationId xmlns:a16="http://schemas.microsoft.com/office/drawing/2014/main" id="{CD482D42-1414-AD90-EC35-695D23C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36" y="1715902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59089" y="597584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variables?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9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/>
              <a:t>5 Minute Break Time!</a:t>
            </a:r>
            <a:endParaRPr lang="en-AU" sz="500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6" y="2289740"/>
            <a:ext cx="2937944" cy="29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7: Strings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17455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Strings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1312329" y="1797783"/>
            <a:ext cx="7378998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Python uses the </a:t>
            </a:r>
            <a:r>
              <a:rPr lang="en-US" sz="2000">
                <a:latin typeface="Txtt"/>
              </a:rPr>
              <a:t>str</a:t>
            </a:r>
            <a:r>
              <a:rPr lang="en-US" sz="2000"/>
              <a:t> data type to represent characters and text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Most languages have separate types for a single character and a string (e.g. </a:t>
            </a:r>
            <a:r>
              <a:rPr lang="en-US" sz="2000">
                <a:latin typeface="Txtt"/>
              </a:rPr>
              <a:t>char </a:t>
            </a:r>
            <a:r>
              <a:rPr lang="en-US" sz="2000"/>
              <a:t>and</a:t>
            </a:r>
            <a:r>
              <a:rPr lang="en-US" sz="2000">
                <a:latin typeface="Txtt"/>
              </a:rPr>
              <a:t> String </a:t>
            </a:r>
            <a:r>
              <a:rPr lang="en-US" sz="2000"/>
              <a:t>in Java) =&gt; Python has just one 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Characters in Python strings are Unicode characters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  <p:pic>
        <p:nvPicPr>
          <p:cNvPr id="7" name="Picture 6" descr="A cartoon of hands holding a black and red rope&#10;&#10;Description automatically generated">
            <a:extLst>
              <a:ext uri="{FF2B5EF4-FFF2-40B4-BE49-F238E27FC236}">
                <a16:creationId xmlns:a16="http://schemas.microsoft.com/office/drawing/2014/main" id="{470A3EEE-0671-F035-0DA8-4447D80C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9" y="4318974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String literals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C7D81-6001-E182-00E1-A5014A25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71" y="1687511"/>
            <a:ext cx="723048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41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String variables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878186" y="1572573"/>
            <a:ext cx="2664639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h = ‘Harry Potter’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 Potter’</a:t>
            </a:r>
          </a:p>
          <a:p>
            <a:r>
              <a:rPr lang="en-US"/>
              <a:t>&gt;&gt;&gt; type(h)</a:t>
            </a:r>
          </a:p>
          <a:p>
            <a:r>
              <a:rPr lang="en-US"/>
              <a:t>class&lt;‘str’&gt;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4128637" y="1798910"/>
            <a:ext cx="7378998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Can assign </a:t>
            </a:r>
            <a:r>
              <a:rPr lang="en-US" sz="2000">
                <a:latin typeface="Txtt"/>
              </a:rPr>
              <a:t>string values to variables exactly the same way as with numbers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Most languages have separate types for a single character and a string (e.g. </a:t>
            </a:r>
            <a:r>
              <a:rPr lang="en-US" sz="2000">
                <a:latin typeface="Txtt"/>
              </a:rPr>
              <a:t>char </a:t>
            </a:r>
            <a:r>
              <a:rPr lang="en-US" sz="2000"/>
              <a:t>and</a:t>
            </a:r>
            <a:r>
              <a:rPr lang="en-US" sz="2000">
                <a:latin typeface="Txtt"/>
              </a:rPr>
              <a:t> String </a:t>
            </a:r>
            <a:r>
              <a:rPr lang="en-US" sz="2000"/>
              <a:t>in Java) =&gt; Python has just one 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Characters in Python strings are Unicode characters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1619-725E-DA32-5B5F-35ECA65A4D33}"/>
              </a:ext>
            </a:extLst>
          </p:cNvPr>
          <p:cNvSpPr/>
          <p:nvPr/>
        </p:nvSpPr>
        <p:spPr>
          <a:xfrm>
            <a:off x="8534862" y="4572108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‘Harry Potter’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526D8-D6AE-1A13-18CD-7A13ECAE6C88}"/>
              </a:ext>
            </a:extLst>
          </p:cNvPr>
          <p:cNvSpPr/>
          <p:nvPr/>
        </p:nvSpPr>
        <p:spPr>
          <a:xfrm>
            <a:off x="4497592" y="470968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B701F-855A-9AD9-9954-1FC4584989D7}"/>
              </a:ext>
            </a:extLst>
          </p:cNvPr>
          <p:cNvSpPr txBox="1"/>
          <p:nvPr/>
        </p:nvSpPr>
        <p:spPr>
          <a:xfrm>
            <a:off x="5004343" y="4342562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03B6F-9AE4-8023-1EC1-CD467969920E}"/>
              </a:ext>
            </a:extLst>
          </p:cNvPr>
          <p:cNvSpPr txBox="1"/>
          <p:nvPr/>
        </p:nvSpPr>
        <p:spPr>
          <a:xfrm>
            <a:off x="4128637" y="4752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h</a:t>
            </a:r>
            <a:endParaRPr lang="en-AU">
              <a:latin typeface="Txt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EA2623-8822-ACA5-2AB8-E412B170E0D9}"/>
              </a:ext>
            </a:extLst>
          </p:cNvPr>
          <p:cNvSpPr/>
          <p:nvPr/>
        </p:nvSpPr>
        <p:spPr>
          <a:xfrm>
            <a:off x="5351312" y="4836693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5F138-5671-A6C4-9C60-75366CF153F2}"/>
              </a:ext>
            </a:extLst>
          </p:cNvPr>
          <p:cNvCxnSpPr>
            <a:stCxn id="22" idx="6"/>
            <a:endCxn id="13" idx="1"/>
          </p:cNvCxnSpPr>
          <p:nvPr/>
        </p:nvCxnSpPr>
        <p:spPr>
          <a:xfrm>
            <a:off x="5554859" y="4937029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1F087-4B30-357C-0345-AAA355F3F86E}"/>
              </a:ext>
            </a:extLst>
          </p:cNvPr>
          <p:cNvSpPr txBox="1"/>
          <p:nvPr/>
        </p:nvSpPr>
        <p:spPr>
          <a:xfrm>
            <a:off x="8921419" y="4157896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object: str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381352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Printing strings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1144011" y="1708375"/>
            <a:ext cx="4499572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coffee = 5.5</a:t>
            </a:r>
          </a:p>
          <a:p>
            <a:r>
              <a:rPr lang="en-US"/>
              <a:t>&gt;&gt;&gt; print(“Price of coffee: “, coffee)</a:t>
            </a:r>
          </a:p>
          <a:p>
            <a:r>
              <a:rPr lang="en-US"/>
              <a:t>Price of coffee: 5.5</a:t>
            </a:r>
          </a:p>
          <a:p>
            <a:r>
              <a:rPr lang="en-US"/>
              <a:t>&gt;&gt;&gt; print(“Price of two coffees: “, coffee*2)</a:t>
            </a:r>
          </a:p>
          <a:p>
            <a:r>
              <a:rPr lang="en-US"/>
              <a:t>Price of two coffees: 11.0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5923984" y="2032438"/>
            <a:ext cx="495198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String values are printed just like numbers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Often print strings and numbers together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567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5: print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062173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JOINING strings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4502590" y="1860422"/>
            <a:ext cx="4951989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The + operator creates a new 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The reference changed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str</a:t>
            </a:r>
            <a:r>
              <a:rPr lang="en-US" sz="2000"/>
              <a:t> object is immutable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94B6C-5125-B26F-FE8C-DB8EED7C1F10}"/>
              </a:ext>
            </a:extLst>
          </p:cNvPr>
          <p:cNvSpPr txBox="1"/>
          <p:nvPr/>
        </p:nvSpPr>
        <p:spPr>
          <a:xfrm>
            <a:off x="1475714" y="1584775"/>
            <a:ext cx="2664639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h = ‘Harry’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2726976662592</a:t>
            </a:r>
          </a:p>
          <a:p>
            <a:r>
              <a:rPr lang="en-US"/>
              <a:t>&gt;&gt;&gt; h = h + ‘ Potter’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 Potter’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2726978070192</a:t>
            </a:r>
          </a:p>
        </p:txBody>
      </p:sp>
    </p:spTree>
    <p:extLst>
      <p:ext uri="{BB962C8B-B14F-4D97-AF65-F5344CB8AC3E}">
        <p14:creationId xmlns:p14="http://schemas.microsoft.com/office/powerpoint/2010/main" val="104832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Hi Max The Husky">
            <a:extLst>
              <a:ext uri="{FF2B5EF4-FFF2-40B4-BE49-F238E27FC236}">
                <a16:creationId xmlns:a16="http://schemas.microsoft.com/office/drawing/2014/main" id="{CD482D42-1414-AD90-EC35-695D23C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36" y="1715902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92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59089" y="597584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strings?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9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8: prompts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410469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Prompt a user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4889535" y="1842315"/>
            <a:ext cx="6618100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So far, we used the REPL as a calculator or printing 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But how can we ask a user for a value, i.e. prompt the user?</a:t>
            </a:r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D1757B66-0815-6BCB-1F39-D8BC389E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82" y="1584775"/>
            <a:ext cx="859921" cy="85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5073203" y="3603279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C8BD-DF20-E3FF-6E1D-4CEADAB6D2B6}"/>
              </a:ext>
            </a:extLst>
          </p:cNvPr>
          <p:cNvSpPr txBox="1"/>
          <p:nvPr/>
        </p:nvSpPr>
        <p:spPr>
          <a:xfrm>
            <a:off x="1122629" y="1824627"/>
            <a:ext cx="2664639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h = ‘Harry’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2726976662592</a:t>
            </a:r>
          </a:p>
          <a:p>
            <a:r>
              <a:rPr lang="en-US"/>
              <a:t>&gt;&gt;&gt; h = h + ‘ Potter’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 Potter’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2726978070192</a:t>
            </a:r>
          </a:p>
        </p:txBody>
      </p:sp>
    </p:spTree>
    <p:extLst>
      <p:ext uri="{BB962C8B-B14F-4D97-AF65-F5344CB8AC3E}">
        <p14:creationId xmlns:p14="http://schemas.microsoft.com/office/powerpoint/2010/main" val="62947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Prompt a user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1969112" y="2842762"/>
            <a:ext cx="479558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Do we have enough information to solve this?</a:t>
            </a:r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D1757B66-0815-6BCB-1F39-D8BC389E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91" y="2663136"/>
            <a:ext cx="859921" cy="85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1364107" y="1319976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BD77-B0E1-E094-859F-C3A92DFB06F1}"/>
              </a:ext>
            </a:extLst>
          </p:cNvPr>
          <p:cNvSpPr txBox="1"/>
          <p:nvPr/>
        </p:nvSpPr>
        <p:spPr>
          <a:xfrm>
            <a:off x="1969112" y="3302573"/>
            <a:ext cx="479558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What should the output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ECAF7-63D0-7ABD-2370-6D6A501B60E5}"/>
              </a:ext>
            </a:extLst>
          </p:cNvPr>
          <p:cNvSpPr txBox="1"/>
          <p:nvPr/>
        </p:nvSpPr>
        <p:spPr>
          <a:xfrm>
            <a:off x="1969112" y="4001253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E128B-209F-DA46-73A8-598CDBDA5DEE}"/>
              </a:ext>
            </a:extLst>
          </p:cNvPr>
          <p:cNvSpPr txBox="1"/>
          <p:nvPr/>
        </p:nvSpPr>
        <p:spPr>
          <a:xfrm>
            <a:off x="2690679" y="5505096"/>
            <a:ext cx="4456570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What can we infer from this information?</a:t>
            </a:r>
          </a:p>
        </p:txBody>
      </p:sp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59733BFE-4612-D672-1C8A-EC07400C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58" y="5325470"/>
            <a:ext cx="859921" cy="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2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Decomposing problem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1364107" y="1319976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69D77-8DAE-BEFF-5552-139D73D9F8B3}"/>
              </a:ext>
            </a:extLst>
          </p:cNvPr>
          <p:cNvSpPr txBox="1"/>
          <p:nvPr/>
        </p:nvSpPr>
        <p:spPr>
          <a:xfrm>
            <a:off x="1364106" y="2798546"/>
            <a:ext cx="8187299" cy="224676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We can now design a solution to the problem by specifying what should happen, in the correct order:</a:t>
            </a:r>
          </a:p>
          <a:p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Print ‘Enter a number:’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Read the number entered by the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Print ‘The number to the power of 3=‘.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Print the number to the power of 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BCB29-258B-3E35-B21F-F6F5080D9D6E}"/>
              </a:ext>
            </a:extLst>
          </p:cNvPr>
          <p:cNvSpPr txBox="1"/>
          <p:nvPr/>
        </p:nvSpPr>
        <p:spPr>
          <a:xfrm>
            <a:off x="6640700" y="1319976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8CA30-745C-2515-5294-8F81030D137C}"/>
              </a:ext>
            </a:extLst>
          </p:cNvPr>
          <p:cNvSpPr txBox="1"/>
          <p:nvPr/>
        </p:nvSpPr>
        <p:spPr>
          <a:xfrm>
            <a:off x="2224026" y="5578791"/>
            <a:ext cx="5571007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We know how to print, but how do we read a value?</a:t>
            </a:r>
          </a:p>
        </p:txBody>
      </p:sp>
      <p:pic>
        <p:nvPicPr>
          <p:cNvPr id="14" name="Picture 13" descr="Question Cat">
            <a:extLst>
              <a:ext uri="{FF2B5EF4-FFF2-40B4-BE49-F238E27FC236}">
                <a16:creationId xmlns:a16="http://schemas.microsoft.com/office/drawing/2014/main" id="{20A274D1-7214-8AE6-7A86-B532C2C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06" y="5399165"/>
            <a:ext cx="859921" cy="859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2A523D-8C44-0F32-D6F2-F28D7A91F15A}"/>
              </a:ext>
            </a:extLst>
          </p:cNvPr>
          <p:cNvSpPr txBox="1"/>
          <p:nvPr/>
        </p:nvSpPr>
        <p:spPr>
          <a:xfrm>
            <a:off x="3376942" y="6074420"/>
            <a:ext cx="166564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Demo approach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318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Decomposing problem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1364107" y="1437669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BCB29-258B-3E35-B21F-F6F5080D9D6E}"/>
              </a:ext>
            </a:extLst>
          </p:cNvPr>
          <p:cNvSpPr txBox="1"/>
          <p:nvPr/>
        </p:nvSpPr>
        <p:spPr>
          <a:xfrm>
            <a:off x="6640700" y="1437669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8CA30-745C-2515-5294-8F81030D137C}"/>
              </a:ext>
            </a:extLst>
          </p:cNvPr>
          <p:cNvSpPr txBox="1"/>
          <p:nvPr/>
        </p:nvSpPr>
        <p:spPr>
          <a:xfrm>
            <a:off x="2200074" y="2879360"/>
            <a:ext cx="5571007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We know how to print, but how do we read a value?</a:t>
            </a:r>
          </a:p>
        </p:txBody>
      </p:sp>
      <p:pic>
        <p:nvPicPr>
          <p:cNvPr id="14" name="Picture 13" descr="Question Cat">
            <a:extLst>
              <a:ext uri="{FF2B5EF4-FFF2-40B4-BE49-F238E27FC236}">
                <a16:creationId xmlns:a16="http://schemas.microsoft.com/office/drawing/2014/main" id="{20A274D1-7214-8AE6-7A86-B532C2C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05" y="2686772"/>
            <a:ext cx="859921" cy="85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11671-DE3F-68E7-9340-C076D691D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28" y="3739281"/>
            <a:ext cx="6597838" cy="23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52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Prompt a user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94B6C-5125-B26F-FE8C-DB8EED7C1F10}"/>
              </a:ext>
            </a:extLst>
          </p:cNvPr>
          <p:cNvSpPr txBox="1"/>
          <p:nvPr/>
        </p:nvSpPr>
        <p:spPr>
          <a:xfrm>
            <a:off x="4997841" y="1371416"/>
            <a:ext cx="6762610" cy="50783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input(‘Enter a number:’)</a:t>
            </a:r>
          </a:p>
          <a:p>
            <a:r>
              <a:rPr lang="en-US"/>
              <a:t>Enter a number: 2</a:t>
            </a:r>
          </a:p>
          <a:p>
            <a:r>
              <a:rPr lang="en-US"/>
              <a:t>‘2’</a:t>
            </a:r>
          </a:p>
          <a:p>
            <a:r>
              <a:rPr lang="en-US"/>
              <a:t>&gt;&gt;&gt; x = input(‘Enter a number:’) #need a variable</a:t>
            </a:r>
          </a:p>
          <a:p>
            <a:r>
              <a:rPr lang="en-US"/>
              <a:t>Enter a number: 2</a:t>
            </a:r>
          </a:p>
          <a:p>
            <a:r>
              <a:rPr lang="en-US"/>
              <a:t>&gt;&gt;&gt; print(‘The number to the power of 3 = ‘, x**3)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“&lt;stdin&gt;”, line 1, in &lt;module&gt;</a:t>
            </a:r>
          </a:p>
          <a:p>
            <a:r>
              <a:rPr lang="en-US" err="1"/>
              <a:t>TypeError</a:t>
            </a:r>
            <a:r>
              <a:rPr lang="en-US"/>
              <a:t>: unsupported operand type(s) for ** or pow(): ‘str’ and ‘int’</a:t>
            </a:r>
          </a:p>
          <a:p>
            <a:r>
              <a:rPr lang="en-US"/>
              <a:t>&gt;&gt;&gt; print(‘The number to the power of 3 = ‘, float(x)**3)</a:t>
            </a:r>
          </a:p>
          <a:p>
            <a:r>
              <a:rPr lang="en-US"/>
              <a:t>The number to the power of 3 = 8.0</a:t>
            </a:r>
          </a:p>
          <a:p>
            <a:r>
              <a:rPr lang="en-US"/>
              <a:t>&gt;&gt;&gt; y = float(input(‘Enter a number:’))</a:t>
            </a:r>
          </a:p>
          <a:p>
            <a:r>
              <a:rPr lang="en-US"/>
              <a:t>Enter a number: 2</a:t>
            </a:r>
          </a:p>
          <a:p>
            <a:r>
              <a:rPr lang="en-US"/>
              <a:t>&gt;&gt;&gt; print(‘The number to the power of 3 = ‘, y**3)</a:t>
            </a:r>
          </a:p>
          <a:p>
            <a:r>
              <a:rPr lang="en-US"/>
              <a:t>The number to the power of 3 = 8.0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CED6A-0432-04C6-96C0-721CFBF6D36E}"/>
              </a:ext>
            </a:extLst>
          </p:cNvPr>
          <p:cNvSpPr txBox="1"/>
          <p:nvPr/>
        </p:nvSpPr>
        <p:spPr>
          <a:xfrm>
            <a:off x="973673" y="1310923"/>
            <a:ext cx="3789181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AB26C-17ED-BBAE-2B0D-91273FEA24E1}"/>
              </a:ext>
            </a:extLst>
          </p:cNvPr>
          <p:cNvSpPr txBox="1"/>
          <p:nvPr/>
        </p:nvSpPr>
        <p:spPr>
          <a:xfrm>
            <a:off x="973673" y="2994867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</p:spTree>
    <p:extLst>
      <p:ext uri="{BB962C8B-B14F-4D97-AF65-F5344CB8AC3E}">
        <p14:creationId xmlns:p14="http://schemas.microsoft.com/office/powerpoint/2010/main" val="758525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Constructors as converters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3711BC-4D9E-7951-F83A-D3CFD2DC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1" y="1660340"/>
            <a:ext cx="7364886" cy="4070503"/>
          </a:xfrm>
          <a:prstGeom prst="rect">
            <a:avLst/>
          </a:prstGeom>
        </p:spPr>
      </p:pic>
      <p:pic>
        <p:nvPicPr>
          <p:cNvPr id="14" name="Picture 13" descr="Wondering Max The Husky">
            <a:extLst>
              <a:ext uri="{FF2B5EF4-FFF2-40B4-BE49-F238E27FC236}">
                <a16:creationId xmlns:a16="http://schemas.microsoft.com/office/drawing/2014/main" id="{64E0A43F-B140-DCB1-C24F-24484422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9" y="109133"/>
            <a:ext cx="1026316" cy="10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406332" y="1327104"/>
            <a:ext cx="613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Use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Txt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 function in the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library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Functions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750798" y="2605619"/>
            <a:ext cx="660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xtt"/>
              </a:rPr>
              <a:t>print(*objects, </a:t>
            </a:r>
            <a:r>
              <a:rPr lang="en-US" sz="2000" err="1">
                <a:latin typeface="Txtt"/>
              </a:rPr>
              <a:t>sep</a:t>
            </a:r>
            <a:r>
              <a:rPr lang="en-US" sz="2000">
                <a:latin typeface="Txtt"/>
              </a:rPr>
              <a:t>=’ ’, end=’\n’, file=</a:t>
            </a:r>
            <a:r>
              <a:rPr lang="en-US" sz="2000" err="1">
                <a:latin typeface="Txtt"/>
              </a:rPr>
              <a:t>sys.stdout</a:t>
            </a:r>
            <a:r>
              <a:rPr lang="en-US" sz="2000">
                <a:latin typeface="Txtt"/>
              </a:rPr>
              <a:t>, flush=False)</a:t>
            </a:r>
            <a:endParaRPr lang="en-AU" sz="2000">
              <a:solidFill>
                <a:schemeClr val="accent4">
                  <a:lumMod val="20000"/>
                  <a:lumOff val="80000"/>
                </a:schemeClr>
              </a:solidFill>
              <a:latin typeface="Txt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4A5E0-59F6-2A59-A592-52691369C079}"/>
              </a:ext>
            </a:extLst>
          </p:cNvPr>
          <p:cNvSpPr txBox="1"/>
          <p:nvPr/>
        </p:nvSpPr>
        <p:spPr>
          <a:xfrm>
            <a:off x="789343" y="2114202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Name of function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98923F-6CD4-6792-F8F9-306D9D5BD5D7}"/>
              </a:ext>
            </a:extLst>
          </p:cNvPr>
          <p:cNvCxnSpPr>
            <a:cxnSpLocks/>
          </p:cNvCxnSpPr>
          <p:nvPr/>
        </p:nvCxnSpPr>
        <p:spPr>
          <a:xfrm>
            <a:off x="1769643" y="2450695"/>
            <a:ext cx="346833" cy="21913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D94708-9DEC-4055-1365-83EDC4A7FE65}"/>
              </a:ext>
            </a:extLst>
          </p:cNvPr>
          <p:cNvSpPr txBox="1"/>
          <p:nvPr/>
        </p:nvSpPr>
        <p:spPr>
          <a:xfrm>
            <a:off x="4174921" y="2085057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of function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2D3232-2548-49FC-4FAF-C0CA37871F90}"/>
              </a:ext>
            </a:extLst>
          </p:cNvPr>
          <p:cNvCxnSpPr/>
          <p:nvPr/>
        </p:nvCxnSpPr>
        <p:spPr>
          <a:xfrm>
            <a:off x="2691829" y="2454389"/>
            <a:ext cx="48450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2EF87C-1187-6C77-D426-C31BCD3AFE84}"/>
              </a:ext>
            </a:extLst>
          </p:cNvPr>
          <p:cNvCxnSpPr/>
          <p:nvPr/>
        </p:nvCxnSpPr>
        <p:spPr>
          <a:xfrm>
            <a:off x="2681555" y="2454389"/>
            <a:ext cx="0" cy="21544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C894FE-5458-BCA7-14F4-D3CE94E897C9}"/>
              </a:ext>
            </a:extLst>
          </p:cNvPr>
          <p:cNvCxnSpPr/>
          <p:nvPr/>
        </p:nvCxnSpPr>
        <p:spPr>
          <a:xfrm>
            <a:off x="7539536" y="2442405"/>
            <a:ext cx="0" cy="21544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A367C9-B313-20DF-09EE-E021AF4DC803}"/>
              </a:ext>
            </a:extLst>
          </p:cNvPr>
          <p:cNvSpPr txBox="1"/>
          <p:nvPr/>
        </p:nvSpPr>
        <p:spPr>
          <a:xfrm>
            <a:off x="181381" y="3186737"/>
            <a:ext cx="24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0 or more values to print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895475-5725-7EB5-D77F-6C51A79A39F9}"/>
              </a:ext>
            </a:extLst>
          </p:cNvPr>
          <p:cNvCxnSpPr>
            <a:cxnSpLocks/>
          </p:cNvCxnSpPr>
          <p:nvPr/>
        </p:nvCxnSpPr>
        <p:spPr>
          <a:xfrm flipV="1">
            <a:off x="2234054" y="3033881"/>
            <a:ext cx="314553" cy="22465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0D607E-64FF-5921-39CD-5F6D52F3DCA9}"/>
              </a:ext>
            </a:extLst>
          </p:cNvPr>
          <p:cNvSpPr txBox="1"/>
          <p:nvPr/>
        </p:nvSpPr>
        <p:spPr>
          <a:xfrm>
            <a:off x="960889" y="3698432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char put between objects in output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DB0CB9-B063-7D98-118B-128B0B0ECB75}"/>
              </a:ext>
            </a:extLst>
          </p:cNvPr>
          <p:cNvSpPr txBox="1"/>
          <p:nvPr/>
        </p:nvSpPr>
        <p:spPr>
          <a:xfrm>
            <a:off x="960889" y="3967288"/>
            <a:ext cx="23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value is a space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317A5D-58AE-C574-68DC-CBC613C5D65A}"/>
              </a:ext>
            </a:extLst>
          </p:cNvPr>
          <p:cNvCxnSpPr>
            <a:cxnSpLocks/>
          </p:cNvCxnSpPr>
          <p:nvPr/>
        </p:nvCxnSpPr>
        <p:spPr>
          <a:xfrm flipV="1">
            <a:off x="2548607" y="2997980"/>
            <a:ext cx="965155" cy="76369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413D7-30A1-0CCE-4A32-55A582BD5233}"/>
              </a:ext>
            </a:extLst>
          </p:cNvPr>
          <p:cNvSpPr txBox="1"/>
          <p:nvPr/>
        </p:nvSpPr>
        <p:spPr>
          <a:xfrm>
            <a:off x="2345347" y="4729368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Text placed after all objects</a:t>
            </a:r>
          </a:p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is new line (‘\n’)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8EDBB1-5128-F98B-FA69-1796DEC70541}"/>
              </a:ext>
            </a:extLst>
          </p:cNvPr>
          <p:cNvCxnSpPr>
            <a:cxnSpLocks/>
          </p:cNvCxnSpPr>
          <p:nvPr/>
        </p:nvCxnSpPr>
        <p:spPr>
          <a:xfrm flipV="1">
            <a:off x="4231603" y="3033881"/>
            <a:ext cx="565114" cy="169548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552246-3AAC-233B-BB81-0FF95B1F4CB5}"/>
              </a:ext>
            </a:extLst>
          </p:cNvPr>
          <p:cNvCxnSpPr>
            <a:cxnSpLocks/>
          </p:cNvCxnSpPr>
          <p:nvPr/>
        </p:nvCxnSpPr>
        <p:spPr>
          <a:xfrm flipV="1">
            <a:off x="5880988" y="3040804"/>
            <a:ext cx="192549" cy="240447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1F6B4B2-6356-D9ED-CDEE-4A29BE2C39FD}"/>
              </a:ext>
            </a:extLst>
          </p:cNvPr>
          <p:cNvSpPr txBox="1"/>
          <p:nvPr/>
        </p:nvSpPr>
        <p:spPr>
          <a:xfrm>
            <a:off x="4625974" y="5445281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File output is written to</a:t>
            </a:r>
          </a:p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is standard output (console)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16D867-AAF4-63B4-FB66-4F7EC61CD69A}"/>
              </a:ext>
            </a:extLst>
          </p:cNvPr>
          <p:cNvCxnSpPr>
            <a:cxnSpLocks/>
          </p:cNvCxnSpPr>
          <p:nvPr/>
        </p:nvCxnSpPr>
        <p:spPr>
          <a:xfrm flipH="1" flipV="1">
            <a:off x="7626074" y="3023266"/>
            <a:ext cx="1435733" cy="77786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F77DF9-1B0D-1E8D-375D-2FF587BECB92}"/>
              </a:ext>
            </a:extLst>
          </p:cNvPr>
          <p:cNvSpPr txBox="1"/>
          <p:nvPr/>
        </p:nvSpPr>
        <p:spPr>
          <a:xfrm>
            <a:off x="7793992" y="3833206"/>
            <a:ext cx="35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Whether to flush IO buffer to file after this output.</a:t>
            </a:r>
          </a:p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is False (no).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4BB240-5AA9-7798-E85E-37B7A244ED68}"/>
              </a:ext>
            </a:extLst>
          </p:cNvPr>
          <p:cNvSpPr txBox="1"/>
          <p:nvPr/>
        </p:nvSpPr>
        <p:spPr>
          <a:xfrm>
            <a:off x="8358309" y="2085057"/>
            <a:ext cx="3443507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Keyworded arguments are optional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4" name="Picture 63" descr="Relax Meow">
            <a:extLst>
              <a:ext uri="{FF2B5EF4-FFF2-40B4-BE49-F238E27FC236}">
                <a16:creationId xmlns:a16="http://schemas.microsoft.com/office/drawing/2014/main" id="{8E955584-886E-6C3E-DF48-9B5DB8079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315" y="10975"/>
            <a:ext cx="1366712" cy="13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17" grpId="0"/>
      <p:bldP spid="38" grpId="0"/>
      <p:bldP spid="43" grpId="0"/>
      <p:bldP spid="44" grpId="0"/>
      <p:bldP spid="47" grpId="0"/>
      <p:bldP spid="53" grpId="0"/>
      <p:bldP spid="57" grpId="0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59089" y="597584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prompts?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53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Hi Max The Husky">
            <a:extLst>
              <a:ext uri="{FF2B5EF4-FFF2-40B4-BE49-F238E27FC236}">
                <a16:creationId xmlns:a16="http://schemas.microsoft.com/office/drawing/2014/main" id="{CD482D42-1414-AD90-EC35-695D23C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36" y="1715902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6840534" y="1413041"/>
            <a:ext cx="4143417" cy="50783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print()             #print a black line</a:t>
            </a:r>
          </a:p>
          <a:p>
            <a:endParaRPr lang="en-US"/>
          </a:p>
          <a:p>
            <a:r>
              <a:rPr lang="en-US"/>
              <a:t>&gt;&gt;&gt; print(52)         #print an int</a:t>
            </a:r>
          </a:p>
          <a:p>
            <a:r>
              <a:rPr lang="en-US"/>
              <a:t>52</a:t>
            </a:r>
          </a:p>
          <a:p>
            <a:r>
              <a:rPr lang="en-US"/>
              <a:t>&gt;&gt;&gt; print(5.2)        #print a float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print(52, 5.2)  #print two things</a:t>
            </a:r>
          </a:p>
          <a:p>
            <a:r>
              <a:rPr lang="en-US"/>
              <a:t>52 5.2</a:t>
            </a:r>
          </a:p>
          <a:p>
            <a:r>
              <a:rPr lang="en-US"/>
              <a:t>&gt;&gt;&gt; print[]</a:t>
            </a:r>
          </a:p>
          <a:p>
            <a:r>
              <a:rPr lang="en-US"/>
              <a:t>File “&lt;stdin&gt;’, line 1</a:t>
            </a:r>
          </a:p>
          <a:p>
            <a:r>
              <a:rPr lang="en-US"/>
              <a:t>  print[]</a:t>
            </a:r>
          </a:p>
          <a:p>
            <a:r>
              <a:rPr lang="en-US"/>
              <a:t>  ^^^^^^</a:t>
            </a:r>
          </a:p>
          <a:p>
            <a:r>
              <a:rPr lang="en-US" err="1"/>
              <a:t>SyntaxError</a:t>
            </a:r>
            <a:r>
              <a:rPr lang="en-US"/>
              <a:t>: Missing parentheses in call to ‘print’. Did you mean print(…)?</a:t>
            </a:r>
          </a:p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2257650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# indicates a comment and stretches to end of line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1394909" y="2682679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Each line in demo is a call to print function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779B-C10E-0773-C192-B0956A5BBC9F}"/>
              </a:ext>
            </a:extLst>
          </p:cNvPr>
          <p:cNvSpPr txBox="1"/>
          <p:nvPr/>
        </p:nvSpPr>
        <p:spPr>
          <a:xfrm>
            <a:off x="1394909" y="3141226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Each line in demo is a statement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A72FC-9367-2E88-6CF6-A12769655CEC}"/>
              </a:ext>
            </a:extLst>
          </p:cNvPr>
          <p:cNvSpPr txBox="1"/>
          <p:nvPr/>
        </p:nvSpPr>
        <p:spPr>
          <a:xfrm>
            <a:off x="1394909" y="3629033"/>
            <a:ext cx="485633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In Python statements do not have to be terminated by semi-colon (;)</a:t>
            </a:r>
            <a:endParaRPr lang="en-AU"/>
          </a:p>
        </p:txBody>
      </p:sp>
      <p:pic>
        <p:nvPicPr>
          <p:cNvPr id="17" name="Picture 16" descr="Curious Cat">
            <a:extLst>
              <a:ext uri="{FF2B5EF4-FFF2-40B4-BE49-F238E27FC236}">
                <a16:creationId xmlns:a16="http://schemas.microsoft.com/office/drawing/2014/main" id="{86AEB5BE-138A-BE63-79D9-4E02644A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0" y="2555417"/>
            <a:ext cx="1228129" cy="1228129"/>
          </a:xfrm>
          <a:prstGeom prst="rect">
            <a:avLst/>
          </a:prstGeom>
        </p:spPr>
      </p:pic>
      <p:pic>
        <p:nvPicPr>
          <p:cNvPr id="18" name="Picture 17" descr="Relax Meow">
            <a:extLst>
              <a:ext uri="{FF2B5EF4-FFF2-40B4-BE49-F238E27FC236}">
                <a16:creationId xmlns:a16="http://schemas.microsoft.com/office/drawing/2014/main" id="{9EA52708-B48B-04CF-EA41-A42A0CD0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315" y="10975"/>
            <a:ext cx="1366712" cy="13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09" y="1194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6347908" y="2236951"/>
            <a:ext cx="4618198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 (cont.):</a:t>
            </a:r>
          </a:p>
          <a:p>
            <a:endParaRPr lang="en-US"/>
          </a:p>
          <a:p>
            <a:r>
              <a:rPr lang="en-US"/>
              <a:t>&gt;&gt;&gt; print(52, 5.2, 54) </a:t>
            </a:r>
          </a:p>
          <a:p>
            <a:r>
              <a:rPr lang="en-US"/>
              <a:t>52 5.2 54</a:t>
            </a:r>
          </a:p>
          <a:p>
            <a:r>
              <a:rPr lang="en-US"/>
              <a:t>&gt;&gt;&gt; print(2, 4, 6, 8, </a:t>
            </a:r>
            <a:r>
              <a:rPr lang="en-US" err="1"/>
              <a:t>sep</a:t>
            </a:r>
            <a:r>
              <a:rPr lang="en-US"/>
              <a:t>=‘,’, end=‘.\n’)</a:t>
            </a:r>
          </a:p>
          <a:p>
            <a:r>
              <a:rPr lang="en-US"/>
              <a:t>2,4,6,8.</a:t>
            </a:r>
          </a:p>
          <a:p>
            <a:r>
              <a:rPr lang="en-US"/>
              <a:t>&gt;&gt;&gt; print(2.567*3.89 + 2 – 8)  #expressions</a:t>
            </a:r>
          </a:p>
          <a:p>
            <a:r>
              <a:rPr lang="en-US" err="1"/>
              <a:t>Dfasfd</a:t>
            </a:r>
            <a:endParaRPr lang="en-US"/>
          </a:p>
          <a:p>
            <a:r>
              <a:rPr lang="en-US"/>
              <a:t>&gt;&gt;&gt; print(“hello”)</a:t>
            </a:r>
          </a:p>
          <a:p>
            <a:r>
              <a:rPr lang="en-US"/>
              <a:t>hello</a:t>
            </a:r>
          </a:p>
          <a:p>
            <a:r>
              <a:rPr lang="en-US"/>
              <a:t>&gt;&gt;&gt; print(hello)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50" y="1254039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2710753" y="1254039"/>
            <a:ext cx="38127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Default: end=‘\n’ and </a:t>
            </a:r>
            <a:r>
              <a:rPr lang="en-US" err="1"/>
              <a:t>sep</a:t>
            </a:r>
            <a:r>
              <a:rPr lang="en-US"/>
              <a:t>=‘ ‘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2710752" y="1679068"/>
            <a:ext cx="38127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Play around with changing those values</a:t>
            </a:r>
            <a:endParaRPr lang="en-AU"/>
          </a:p>
        </p:txBody>
      </p:sp>
      <p:pic>
        <p:nvPicPr>
          <p:cNvPr id="3" name="Picture 2" descr="Relax Meow">
            <a:extLst>
              <a:ext uri="{FF2B5EF4-FFF2-40B4-BE49-F238E27FC236}">
                <a16:creationId xmlns:a16="http://schemas.microsoft.com/office/drawing/2014/main" id="{07A9B7AA-4DFF-CB63-CA82-C34498B8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145" y="1553595"/>
            <a:ext cx="1366712" cy="1366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C7EBC-0671-6582-6F60-CB6370CA52C8}"/>
              </a:ext>
            </a:extLst>
          </p:cNvPr>
          <p:cNvSpPr txBox="1"/>
          <p:nvPr/>
        </p:nvSpPr>
        <p:spPr>
          <a:xfrm>
            <a:off x="1394909" y="2236951"/>
            <a:ext cx="4618198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print(52, end=‘,’)</a:t>
            </a:r>
          </a:p>
          <a:p>
            <a:r>
              <a:rPr lang="en-US"/>
              <a:t>52,&gt;&gt;&gt; </a:t>
            </a:r>
          </a:p>
          <a:p>
            <a:r>
              <a:rPr lang="en-US"/>
              <a:t>&gt;&gt;&gt; print(5.2, end=‘;’) </a:t>
            </a:r>
          </a:p>
          <a:p>
            <a:r>
              <a:rPr lang="en-US"/>
              <a:t>5.2;&gt;&gt;&gt; </a:t>
            </a:r>
          </a:p>
          <a:p>
            <a:r>
              <a:rPr lang="en-US"/>
              <a:t>&gt;&gt;&gt;print(52, 5.2, </a:t>
            </a:r>
            <a:r>
              <a:rPr lang="en-US" err="1"/>
              <a:t>sep</a:t>
            </a:r>
            <a:r>
              <a:rPr lang="en-US"/>
              <a:t>=‘:’) </a:t>
            </a:r>
          </a:p>
          <a:p>
            <a:r>
              <a:rPr lang="en-US"/>
              <a:t>52:5.2 </a:t>
            </a:r>
          </a:p>
          <a:p>
            <a:r>
              <a:rPr lang="en-US"/>
              <a:t>&gt;&gt;&gt;print(52, 5.2, 54, </a:t>
            </a:r>
            <a:r>
              <a:rPr lang="en-US" err="1"/>
              <a:t>sep</a:t>
            </a:r>
            <a:r>
              <a:rPr lang="en-US"/>
              <a:t>=‘:’) </a:t>
            </a:r>
          </a:p>
          <a:p>
            <a:r>
              <a:rPr lang="en-US"/>
              <a:t>52:5.2:54</a:t>
            </a:r>
          </a:p>
          <a:p>
            <a:r>
              <a:rPr lang="en-US"/>
              <a:t>&gt;&gt;&gt; print(52, 5.2, 54, </a:t>
            </a:r>
            <a:r>
              <a:rPr lang="en-US" err="1"/>
              <a:t>sep</a:t>
            </a:r>
            <a:r>
              <a:rPr lang="en-US"/>
              <a:t>=‘:’, end=‘\\’) </a:t>
            </a:r>
          </a:p>
          <a:p>
            <a:r>
              <a:rPr lang="en-US"/>
              <a:t>52:5.2:54</a:t>
            </a:r>
            <a:r>
              <a:rPr lang="en-AU"/>
              <a:t>\&gt;&gt;&gt;</a:t>
            </a:r>
          </a:p>
          <a:p>
            <a:r>
              <a:rPr lang="en-US"/>
              <a:t>&gt;&gt;&gt; print(52, 5.2, 54, </a:t>
            </a:r>
            <a:r>
              <a:rPr lang="en-US" err="1"/>
              <a:t>sep</a:t>
            </a:r>
            <a:r>
              <a:rPr lang="en-US"/>
              <a:t>=‘\t’, end=‘\\’) </a:t>
            </a:r>
          </a:p>
          <a:p>
            <a:r>
              <a:rPr lang="en-US"/>
              <a:t>52	5.2	54\&gt;&gt;&gt;</a:t>
            </a:r>
          </a:p>
        </p:txBody>
      </p:sp>
    </p:spTree>
    <p:extLst>
      <p:ext uri="{BB962C8B-B14F-4D97-AF65-F5344CB8AC3E}">
        <p14:creationId xmlns:p14="http://schemas.microsoft.com/office/powerpoint/2010/main" val="14336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6595941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the print function?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6: Variables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44542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292d16fe-2316-4afb-8d84-264083cc4a81"/>
    <ds:schemaRef ds:uri="5ab5858c-e3b4-4572-9a20-0273a20b92b7"/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2396D7-12FE-46A6-8857-70440B41E318}">
  <ds:schemaRefs>
    <ds:schemaRef ds:uri="292d16fe-2316-4afb-8d84-264083cc4a81"/>
    <ds:schemaRef ds:uri="5ab5858c-e3b4-4572-9a20-0273a20b92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2409</Words>
  <Application>Microsoft Office PowerPoint</Application>
  <PresentationFormat>Widescreen</PresentationFormat>
  <Paragraphs>471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Rockwell</vt:lpstr>
      <vt:lpstr>Tahoma</vt:lpstr>
      <vt:lpstr>Tw Cen MT</vt:lpstr>
      <vt:lpstr>Txtt</vt:lpstr>
      <vt:lpstr>Wingdings</vt:lpstr>
      <vt:lpstr>Circuit</vt:lpstr>
      <vt:lpstr>Programming Principles</vt:lpstr>
      <vt:lpstr>Workshops Week 2</vt:lpstr>
      <vt:lpstr>Input/output and variables</vt:lpstr>
      <vt:lpstr>print</vt:lpstr>
      <vt:lpstr>Print statements</vt:lpstr>
      <vt:lpstr>Print statements</vt:lpstr>
      <vt:lpstr>Any questions?</vt:lpstr>
      <vt:lpstr>Temperature Check</vt:lpstr>
      <vt:lpstr>Input/output and variables</vt:lpstr>
      <vt:lpstr>Variables</vt:lpstr>
      <vt:lpstr>Variable names</vt:lpstr>
      <vt:lpstr>Variable names (cont.)</vt:lpstr>
      <vt:lpstr>Variables – OO programming</vt:lpstr>
      <vt:lpstr>Variables – OO programming</vt:lpstr>
      <vt:lpstr>Variables – OO programming</vt:lpstr>
      <vt:lpstr>Variables – OO programming</vt:lpstr>
      <vt:lpstr>Variables – OO programming</vt:lpstr>
      <vt:lpstr>Variables – immutable objects</vt:lpstr>
      <vt:lpstr>Variables – object Types</vt:lpstr>
      <vt:lpstr>Garbage collection</vt:lpstr>
      <vt:lpstr>Deleting variables</vt:lpstr>
      <vt:lpstr>Any questions?</vt:lpstr>
      <vt:lpstr>Temperature Check</vt:lpstr>
      <vt:lpstr>PowerPoint Presentation</vt:lpstr>
      <vt:lpstr>Input/output and variables</vt:lpstr>
      <vt:lpstr>Strings</vt:lpstr>
      <vt:lpstr>String literals</vt:lpstr>
      <vt:lpstr>String variables</vt:lpstr>
      <vt:lpstr>Printing strings</vt:lpstr>
      <vt:lpstr>JOINING strings</vt:lpstr>
      <vt:lpstr>Any questions?</vt:lpstr>
      <vt:lpstr>Temperature Check</vt:lpstr>
      <vt:lpstr>Input/output and variables</vt:lpstr>
      <vt:lpstr>Prompt a user</vt:lpstr>
      <vt:lpstr>Prompt a user</vt:lpstr>
      <vt:lpstr>Decomposing problem</vt:lpstr>
      <vt:lpstr>Decomposing problem</vt:lpstr>
      <vt:lpstr>Prompt a user</vt:lpstr>
      <vt:lpstr>Constructors as converters</vt:lpstr>
      <vt:lpstr>Temperature Check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Adam Bartkowski</cp:lastModifiedBy>
  <cp:revision>7</cp:revision>
  <dcterms:created xsi:type="dcterms:W3CDTF">2024-07-16T05:37:24Z</dcterms:created>
  <dcterms:modified xsi:type="dcterms:W3CDTF">2024-08-06T08:25:45Z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