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5"/>
  </p:notesMasterIdLst>
  <p:handoutMasterIdLst>
    <p:handoutMasterId r:id="rId36"/>
  </p:handoutMasterIdLst>
  <p:sldIdLst>
    <p:sldId id="256" r:id="rId5"/>
    <p:sldId id="275" r:id="rId6"/>
    <p:sldId id="260" r:id="rId7"/>
    <p:sldId id="258" r:id="rId8"/>
    <p:sldId id="264" r:id="rId9"/>
    <p:sldId id="290" r:id="rId10"/>
    <p:sldId id="265" r:id="rId11"/>
    <p:sldId id="267" r:id="rId12"/>
    <p:sldId id="268" r:id="rId13"/>
    <p:sldId id="257" r:id="rId14"/>
    <p:sldId id="270" r:id="rId15"/>
    <p:sldId id="261" r:id="rId16"/>
    <p:sldId id="272" r:id="rId17"/>
    <p:sldId id="273" r:id="rId18"/>
    <p:sldId id="274" r:id="rId19"/>
    <p:sldId id="276" r:id="rId20"/>
    <p:sldId id="271" r:id="rId21"/>
    <p:sldId id="277" r:id="rId22"/>
    <p:sldId id="278" r:id="rId23"/>
    <p:sldId id="279" r:id="rId24"/>
    <p:sldId id="280" r:id="rId25"/>
    <p:sldId id="282" r:id="rId26"/>
    <p:sldId id="284" r:id="rId27"/>
    <p:sldId id="285" r:id="rId28"/>
    <p:sldId id="286" r:id="rId29"/>
    <p:sldId id="287" r:id="rId30"/>
    <p:sldId id="281" r:id="rId31"/>
    <p:sldId id="283"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DE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8EFA2B-EA66-6FD4-0416-0B72078284F7}" v="10" dt="2024-08-16T05:36:03.7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42" y="6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a:solidFill>
                <a:schemeClr val="tx1"/>
              </a:solidFill>
              <a:latin typeface="Tahoma" panose="020B0604030504040204" pitchFamily="34" charset="0"/>
              <a:ea typeface="Tahoma" panose="020B0604030504040204" pitchFamily="34" charset="0"/>
              <a:cs typeface="Tahoma" panose="020B0604030504040204" pitchFamily="34" charset="0"/>
            </a:rPr>
            <a:t>Lectures</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Online Weeks 1-12</a:t>
          </a: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a:solidFill>
                <a:schemeClr val="tx1"/>
              </a:solidFill>
              <a:latin typeface="Tahoma" panose="020B0604030504040204" pitchFamily="34" charset="0"/>
              <a:ea typeface="Tahoma" panose="020B0604030504040204" pitchFamily="34" charset="0"/>
              <a:cs typeface="Tahoma" panose="020B0604030504040204" pitchFamily="34" charset="0"/>
            </a:rPr>
            <a:t>Labs/Workshops</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Face-to-face/online</a:t>
          </a: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6B88C97C-4761-4086-A9FE-33F6B819F0C0}">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Wednesday 11am-1pm</a:t>
          </a:r>
        </a:p>
      </dgm:t>
    </dgm:pt>
    <dgm:pt modelId="{9B8BB203-C628-4C20-9849-7D8647A6BC99}" type="parTrans" cxnId="{8CDD3086-FF5F-4070-A138-56588EB1BEE7}">
      <dgm:prSet/>
      <dgm:spPr/>
      <dgm:t>
        <a:bodyPr/>
        <a:lstStyle/>
        <a:p>
          <a:endParaRPr lang="en-AU"/>
        </a:p>
      </dgm:t>
    </dgm:pt>
    <dgm:pt modelId="{2EB1E5A0-0132-4EC6-9921-7BF84C669D03}" type="sibTrans" cxnId="{8CDD3086-FF5F-4070-A138-56588EB1BEE7}">
      <dgm:prSet/>
      <dgm:spPr/>
      <dgm:t>
        <a:bodyPr/>
        <a:lstStyle/>
        <a:p>
          <a:endParaRPr lang="en-AU"/>
        </a:p>
      </dgm:t>
    </dgm:pt>
    <dgm:pt modelId="{230FBD42-67E9-4FD0-B5A5-7657E932963B}">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Recorded</a:t>
          </a:r>
        </a:p>
      </dgm:t>
    </dgm:pt>
    <dgm:pt modelId="{055738B0-FC19-49DB-A71B-35699F759817}" type="parTrans" cxnId="{178E0CFD-8CD0-4258-840A-50522E262C0F}">
      <dgm:prSet/>
      <dgm:spPr/>
      <dgm:t>
        <a:bodyPr/>
        <a:lstStyle/>
        <a:p>
          <a:endParaRPr lang="en-AU"/>
        </a:p>
      </dgm:t>
    </dgm:pt>
    <dgm:pt modelId="{720DF549-05F7-4039-A3B7-570EA625BCBB}" type="sibTrans" cxnId="{178E0CFD-8CD0-4258-840A-50522E262C0F}">
      <dgm:prSet/>
      <dgm:spPr/>
      <dgm:t>
        <a:bodyPr/>
        <a:lstStyle/>
        <a:p>
          <a:endParaRPr lang="en-AU"/>
        </a:p>
      </dgm:t>
    </dgm:pt>
    <dgm:pt modelId="{53A21F26-8976-4866-BD4F-7267E6D3AC71}">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Access recording in Microsoft Teams</a:t>
          </a:r>
        </a:p>
      </dgm:t>
    </dgm:pt>
    <dgm:pt modelId="{0B9F41BE-5798-4F62-AE71-04635DE2FDBB}" type="parTrans" cxnId="{9CC2B00E-0A87-4A95-BD15-4005705B39C5}">
      <dgm:prSet/>
      <dgm:spPr/>
      <dgm:t>
        <a:bodyPr/>
        <a:lstStyle/>
        <a:p>
          <a:endParaRPr lang="en-AU"/>
        </a:p>
      </dgm:t>
    </dgm:pt>
    <dgm:pt modelId="{74C8466F-C832-4602-A047-DC87B9CF5E2A}" type="sibTrans" cxnId="{9CC2B00E-0A87-4A95-BD15-4005705B39C5}">
      <dgm:prSet/>
      <dgm:spPr/>
      <dgm:t>
        <a:bodyPr/>
        <a:lstStyle/>
        <a:p>
          <a:endParaRPr lang="en-AU"/>
        </a:p>
      </dgm:t>
    </dgm:pt>
    <dgm:pt modelId="{F826401E-B59A-49A8-8554-3F7BAC06F1C0}">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Quiz during lecture time in Week 5 and 10</a:t>
          </a:r>
        </a:p>
      </dgm:t>
    </dgm:pt>
    <dgm:pt modelId="{BE91A422-D07C-4B12-9B09-6BA40A1DD2F5}" type="parTrans" cxnId="{9BD300DA-3661-41AC-9029-347F1068D45E}">
      <dgm:prSet/>
      <dgm:spPr/>
      <dgm:t>
        <a:bodyPr/>
        <a:lstStyle/>
        <a:p>
          <a:endParaRPr lang="en-AU"/>
        </a:p>
      </dgm:t>
    </dgm:pt>
    <dgm:pt modelId="{70F2A320-3B62-40BA-A13B-3064BA173DA4}" type="sibTrans" cxnId="{9BD300DA-3661-41AC-9029-347F1068D45E}">
      <dgm:prSet/>
      <dgm:spPr/>
      <dgm:t>
        <a:bodyPr/>
        <a:lstStyle/>
        <a:p>
          <a:endParaRPr lang="en-AU"/>
        </a:p>
      </dgm:t>
    </dgm:pt>
    <dgm:pt modelId="{D04B2116-FAEA-4E32-B2EA-E8F202313E6D}">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Online will be split into different groups</a:t>
          </a:r>
        </a:p>
      </dgm:t>
    </dgm:pt>
    <dgm:pt modelId="{6887B835-3E47-499A-9884-2EABBC49390F}" type="parTrans" cxnId="{73E2CD53-D590-4981-924D-2BE07F9AD583}">
      <dgm:prSet/>
      <dgm:spPr/>
      <dgm:t>
        <a:bodyPr/>
        <a:lstStyle/>
        <a:p>
          <a:endParaRPr lang="en-AU"/>
        </a:p>
      </dgm:t>
    </dgm:pt>
    <dgm:pt modelId="{2A8FDF9B-CB56-4379-8321-B09C311852C7}" type="sibTrans" cxnId="{73E2CD53-D590-4981-924D-2BE07F9AD583}">
      <dgm:prSet/>
      <dgm:spPr/>
      <dgm:t>
        <a:bodyPr/>
        <a:lstStyle/>
        <a:p>
          <a:endParaRPr lang="en-AU"/>
        </a:p>
      </dgm:t>
    </dgm:pt>
    <dgm:pt modelId="{C9BD471D-F227-4B9C-B719-F046BD49745F}">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Weeks 2-12</a:t>
          </a:r>
        </a:p>
      </dgm:t>
    </dgm:pt>
    <dgm:pt modelId="{1D7BE186-6380-4DF4-B4DD-363BA797D554}" type="parTrans" cxnId="{67ECD313-F1DE-4C26-A585-FA91FBDBAD98}">
      <dgm:prSet/>
      <dgm:spPr/>
      <dgm:t>
        <a:bodyPr/>
        <a:lstStyle/>
        <a:p>
          <a:endParaRPr lang="en-AU"/>
        </a:p>
      </dgm:t>
    </dgm:pt>
    <dgm:pt modelId="{35497289-A212-41CD-B61B-800F9D087862}" type="sibTrans" cxnId="{67ECD313-F1DE-4C26-A585-FA91FBDBAD98}">
      <dgm:prSet/>
      <dgm:spPr/>
      <dgm:t>
        <a:bodyPr/>
        <a:lstStyle/>
        <a:p>
          <a:endParaRPr lang="en-AU"/>
        </a:p>
      </dgm:t>
    </dgm:pt>
    <dgm:pt modelId="{C2906E01-A20C-4E17-9D84-7A14E553274B}">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Covers work of previous week</a:t>
          </a:r>
        </a:p>
      </dgm:t>
    </dgm:pt>
    <dgm:pt modelId="{40491685-966B-4B70-8215-FA2D8A1C9C33}" type="parTrans" cxnId="{1AEA5857-C1EC-466F-8A95-F9AB4A9EC784}">
      <dgm:prSet/>
      <dgm:spPr/>
      <dgm:t>
        <a:bodyPr/>
        <a:lstStyle/>
        <a:p>
          <a:endParaRPr lang="en-AU"/>
        </a:p>
      </dgm:t>
    </dgm:pt>
    <dgm:pt modelId="{9014390A-00AE-4F27-897E-9C8A49C74C8A}" type="sibTrans" cxnId="{1AEA5857-C1EC-466F-8A95-F9AB4A9EC784}">
      <dgm:prSet/>
      <dgm:spPr/>
      <dgm:t>
        <a:bodyPr/>
        <a:lstStyle/>
        <a:p>
          <a:endParaRPr lang="en-AU"/>
        </a:p>
      </dgm:t>
    </dgm:pt>
    <dgm:pt modelId="{2093158D-2D2D-4ED2-8568-B8DCA25E3BF5}">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Some examples</a:t>
          </a:r>
        </a:p>
      </dgm:t>
    </dgm:pt>
    <dgm:pt modelId="{1CDE6948-F888-43A0-AAE6-1C37B23A5837}" type="parTrans" cxnId="{31E180B7-2ECD-4D85-A3D2-88B9D8478A51}">
      <dgm:prSet/>
      <dgm:spPr/>
      <dgm:t>
        <a:bodyPr/>
        <a:lstStyle/>
        <a:p>
          <a:endParaRPr lang="en-AU"/>
        </a:p>
      </dgm:t>
    </dgm:pt>
    <dgm:pt modelId="{A23F46ED-535D-4656-BCD2-42C087C788A3}" type="sibTrans" cxnId="{31E180B7-2ECD-4D85-A3D2-88B9D8478A51}">
      <dgm:prSet/>
      <dgm:spPr/>
      <dgm:t>
        <a:bodyPr/>
        <a:lstStyle/>
        <a:p>
          <a:endParaRPr lang="en-AU"/>
        </a:p>
      </dgm:t>
    </dgm:pt>
    <dgm:pt modelId="{33B89EDF-D4CB-4F98-A292-028857E8D2CC}">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More examples than lecture</a:t>
          </a:r>
        </a:p>
      </dgm:t>
    </dgm:pt>
    <dgm:pt modelId="{C12C5C96-B397-4BDE-BC0F-E7ECBB484CBD}" type="parTrans" cxnId="{D6FCA283-8B67-40D8-9A10-2A0CE56BC613}">
      <dgm:prSet/>
      <dgm:spPr/>
      <dgm:t>
        <a:bodyPr/>
        <a:lstStyle/>
        <a:p>
          <a:endParaRPr lang="en-AU"/>
        </a:p>
      </dgm:t>
    </dgm:pt>
    <dgm:pt modelId="{AABE428C-1CE2-46ED-B228-066606F35230}" type="sibTrans" cxnId="{D6FCA283-8B67-40D8-9A10-2A0CE56BC613}">
      <dgm:prSet/>
      <dgm:spPr/>
      <dgm:t>
        <a:bodyPr/>
        <a:lstStyle/>
        <a:p>
          <a:endParaRPr lang="en-AU"/>
        </a:p>
      </dgm:t>
    </dgm:pt>
    <dgm:pt modelId="{496EDD3A-9F88-477F-8FD5-321D75E21365}">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Learning to debug code</a:t>
          </a:r>
        </a:p>
      </dgm:t>
    </dgm:pt>
    <dgm:pt modelId="{CC4DFF98-AAC7-4C7C-957E-0DAA4F416BCB}" type="parTrans" cxnId="{6D0D0E4E-8B0A-4919-B621-4119A0D40ABA}">
      <dgm:prSet/>
      <dgm:spPr/>
      <dgm:t>
        <a:bodyPr/>
        <a:lstStyle/>
        <a:p>
          <a:endParaRPr lang="en-AU"/>
        </a:p>
      </dgm:t>
    </dgm:pt>
    <dgm:pt modelId="{AD05DC2F-9999-477C-835B-0F62C305A6FD}" type="sibTrans" cxnId="{6D0D0E4E-8B0A-4919-B621-4119A0D40ABA}">
      <dgm:prSet/>
      <dgm:spPr/>
      <dgm:t>
        <a:bodyPr/>
        <a:lstStyle/>
        <a:p>
          <a:endParaRPr lang="en-AU"/>
        </a:p>
      </dgm:t>
    </dgm:pt>
    <dgm:pt modelId="{7E87FBA1-A31A-43E7-807A-D5471E02B6D5}">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Some will be recorded</a:t>
          </a:r>
        </a:p>
      </dgm:t>
    </dgm:pt>
    <dgm:pt modelId="{DE731AB6-878D-4007-BE4F-9E17BEBDE99C}" type="parTrans" cxnId="{47F2AE18-CEE4-4C18-92C7-E83488693991}">
      <dgm:prSet/>
      <dgm:spPr/>
      <dgm:t>
        <a:bodyPr/>
        <a:lstStyle/>
        <a:p>
          <a:endParaRPr lang="en-AU"/>
        </a:p>
      </dgm:t>
    </dgm:pt>
    <dgm:pt modelId="{EB7F2265-5942-4C36-BD43-25F98A1378AB}" type="sibTrans" cxnId="{47F2AE18-CEE4-4C18-92C7-E83488693991}">
      <dgm:prSet/>
      <dgm:spPr/>
      <dgm:t>
        <a:bodyPr/>
        <a:lstStyle/>
        <a:p>
          <a:endParaRPr lang="en-AU"/>
        </a:p>
      </dgm:t>
    </dgm:pt>
    <dgm:pt modelId="{812143C1-3292-4121-A5EB-25FA1B5B5E9D}">
      <dgm:prSe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Access recording in Microsoft Teams</a:t>
          </a:r>
        </a:p>
      </dgm:t>
    </dgm:pt>
    <dgm:pt modelId="{899E11DF-C8B4-42B9-BDC7-68D24C504FAB}" type="parTrans" cxnId="{6CBD28AA-9218-4CB1-8C49-DD890470ACAE}">
      <dgm:prSet/>
      <dgm:spPr/>
      <dgm:t>
        <a:bodyPr/>
        <a:lstStyle/>
        <a:p>
          <a:endParaRPr lang="en-AU"/>
        </a:p>
      </dgm:t>
    </dgm:pt>
    <dgm:pt modelId="{F31E307D-A213-40E3-8086-D399F9AFEF5B}" type="sibTrans" cxnId="{6CBD28AA-9218-4CB1-8C49-DD890470ACAE}">
      <dgm:prSet/>
      <dgm:spPr/>
      <dgm:t>
        <a:bodyPr/>
        <a:lstStyle/>
        <a:p>
          <a:endParaRPr lang="en-AU"/>
        </a:p>
      </dgm:t>
    </dgm:pt>
    <dgm:pt modelId="{75734A9E-333D-4FCD-BD41-A5028F14C078}">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Lab/workshop sheet released 2 weeks in advance</a:t>
          </a:r>
        </a:p>
      </dgm:t>
    </dgm:pt>
    <dgm:pt modelId="{A8029B12-5BA8-4DCE-8764-7F266716267F}" type="parTrans" cxnId="{413D6320-5650-4CB3-A722-02FAEB889832}">
      <dgm:prSet/>
      <dgm:spPr/>
      <dgm:t>
        <a:bodyPr/>
        <a:lstStyle/>
        <a:p>
          <a:endParaRPr lang="en-AU"/>
        </a:p>
      </dgm:t>
    </dgm:pt>
    <dgm:pt modelId="{E710557A-47A5-4A44-AC6E-B5520E26F9A8}" type="sibTrans" cxnId="{413D6320-5650-4CB3-A722-02FAEB889832}">
      <dgm:prSet/>
      <dgm:spPr/>
      <dgm:t>
        <a:bodyPr/>
        <a:lstStyle/>
        <a:p>
          <a:endParaRPr lang="en-AU"/>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2">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2">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2">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2">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9CC2B00E-0A87-4A95-BD15-4005705B39C5}" srcId="{6857B86A-DEC1-407C-A1BB-5BF9ACCBCA6A}" destId="{53A21F26-8976-4866-BD4F-7267E6D3AC71}" srcOrd="3" destOrd="0" parTransId="{0B9F41BE-5798-4F62-AE71-04635DE2FDBB}" sibTransId="{74C8466F-C832-4602-A047-DC87B9CF5E2A}"/>
    <dgm:cxn modelId="{67ECD313-F1DE-4C26-A585-FA91FBDBAD98}" srcId="{ABA77F75-8642-4931-8D7E-BE6C6DB9940D}" destId="{C9BD471D-F227-4B9C-B719-F046BD49745F}" srcOrd="1" destOrd="0" parTransId="{1D7BE186-6380-4DF4-B4DD-363BA797D554}" sibTransId="{35497289-A212-41CD-B61B-800F9D087862}"/>
    <dgm:cxn modelId="{53834B14-E7B4-4466-AF44-BE6BBDB36AC1}" type="presOf" srcId="{53A21F26-8976-4866-BD4F-7267E6D3AC71}" destId="{17CA1487-CDD9-4364-92F6-A11DBDAFE16C}" srcOrd="0" destOrd="3" presId="urn:microsoft.com/office/officeart/2005/8/layout/hList1"/>
    <dgm:cxn modelId="{F6D49916-365C-484E-9CBA-414124C02A02}" type="presOf" srcId="{812143C1-3292-4121-A5EB-25FA1B5B5E9D}" destId="{E4FD5043-5612-43C5-B6AE-CCD431549399}" srcOrd="0" destOrd="3" presId="urn:microsoft.com/office/officeart/2005/8/layout/hList1"/>
    <dgm:cxn modelId="{47F2AE18-CEE4-4C18-92C7-E83488693991}" srcId="{ABA77F75-8642-4931-8D7E-BE6C6DB9940D}" destId="{7E87FBA1-A31A-43E7-807A-D5471E02B6D5}" srcOrd="2" destOrd="0" parTransId="{DE731AB6-878D-4007-BE4F-9E17BEBDE99C}" sibTransId="{EB7F2265-5942-4C36-BD43-25F98A1378AB}"/>
    <dgm:cxn modelId="{413D6320-5650-4CB3-A722-02FAEB889832}" srcId="{ABA77F75-8642-4931-8D7E-BE6C6DB9940D}" destId="{75734A9E-333D-4FCD-BD41-A5028F14C078}" srcOrd="8" destOrd="0" parTransId="{A8029B12-5BA8-4DCE-8764-7F266716267F}" sibTransId="{E710557A-47A5-4A44-AC6E-B5520E26F9A8}"/>
    <dgm:cxn modelId="{4A306529-F8C9-4F9E-91A3-8A148C6DD26A}" type="presOf" srcId="{C2906E01-A20C-4E17-9D84-7A14E553274B}" destId="{E4FD5043-5612-43C5-B6AE-CCD431549399}" srcOrd="0" destOrd="5" presId="urn:microsoft.com/office/officeart/2005/8/layout/hList1"/>
    <dgm:cxn modelId="{01F73C45-AB24-4859-9A50-E61ACA04427A}" type="presOf" srcId="{D04B2116-FAEA-4E32-B2EA-E8F202313E6D}" destId="{E4FD5043-5612-43C5-B6AE-CCD431549399}" srcOrd="0" destOrd="4" presId="urn:microsoft.com/office/officeart/2005/8/layout/hList1"/>
    <dgm:cxn modelId="{D5D61B4C-1312-427C-BDCC-013237D8A488}" srcId="{ABA77F75-8642-4931-8D7E-BE6C6DB9940D}" destId="{611C3B18-07F8-4A66-9682-97E24AEF6014}" srcOrd="0" destOrd="0" parTransId="{5940BF2D-F08A-4150-9A86-173D9242DE8C}" sibTransId="{477660C6-2B6D-4FB8-B9A3-D555E2082C2A}"/>
    <dgm:cxn modelId="{6D0D0E4E-8B0A-4919-B621-4119A0D40ABA}" srcId="{ABA77F75-8642-4931-8D7E-BE6C6DB9940D}" destId="{496EDD3A-9F88-477F-8FD5-321D75E21365}" srcOrd="7" destOrd="0" parTransId="{CC4DFF98-AAC7-4C7C-957E-0DAA4F416BCB}" sibTransId="{AD05DC2F-9999-477C-835B-0F62C305A6FD}"/>
    <dgm:cxn modelId="{81CDDC70-C15C-4821-8D22-B462738EB460}" type="presOf" srcId="{7E87FBA1-A31A-43E7-807A-D5471E02B6D5}" destId="{E4FD5043-5612-43C5-B6AE-CCD431549399}" srcOrd="0" destOrd="2" presId="urn:microsoft.com/office/officeart/2005/8/layout/hList1"/>
    <dgm:cxn modelId="{73E2CD53-D590-4981-924D-2BE07F9AD583}" srcId="{ABA77F75-8642-4931-8D7E-BE6C6DB9940D}" destId="{D04B2116-FAEA-4E32-B2EA-E8F202313E6D}" srcOrd="4" destOrd="0" parTransId="{6887B835-3E47-499A-9884-2EABBC49390F}" sibTransId="{2A8FDF9B-CB56-4379-8321-B09C311852C7}"/>
    <dgm:cxn modelId="{1AEA5857-C1EC-466F-8A95-F9AB4A9EC784}" srcId="{ABA77F75-8642-4931-8D7E-BE6C6DB9940D}" destId="{C2906E01-A20C-4E17-9D84-7A14E553274B}" srcOrd="5" destOrd="0" parTransId="{40491685-966B-4B70-8215-FA2D8A1C9C33}" sibTransId="{9014390A-00AE-4F27-897E-9C8A49C74C8A}"/>
    <dgm:cxn modelId="{47539079-47D5-47C6-8C04-961661F82E29}" type="presOf" srcId="{6B88C97C-4761-4086-A9FE-33F6B819F0C0}" destId="{17CA1487-CDD9-4364-92F6-A11DBDAFE16C}" srcOrd="0" destOrd="1" presId="urn:microsoft.com/office/officeart/2005/8/layout/hList1"/>
    <dgm:cxn modelId="{D6FCA283-8B67-40D8-9A10-2A0CE56BC613}" srcId="{ABA77F75-8642-4931-8D7E-BE6C6DB9940D}" destId="{33B89EDF-D4CB-4F98-A292-028857E8D2CC}" srcOrd="6" destOrd="0" parTransId="{C12C5C96-B397-4BDE-BC0F-E7ECBB484CBD}" sibTransId="{AABE428C-1CE2-46ED-B228-066606F35230}"/>
    <dgm:cxn modelId="{AAECF784-8F1D-4908-B93D-837F49AB8751}" type="presOf" srcId="{CF9FC193-7A05-4631-B681-B56EAB543D38}" destId="{DE3F77CF-6A8C-4783-A2CE-00E88C4199CB}" srcOrd="0" destOrd="0" presId="urn:microsoft.com/office/officeart/2005/8/layout/hList1"/>
    <dgm:cxn modelId="{8CDD3086-FF5F-4070-A138-56588EB1BEE7}" srcId="{6857B86A-DEC1-407C-A1BB-5BF9ACCBCA6A}" destId="{6B88C97C-4761-4086-A9FE-33F6B819F0C0}" srcOrd="1" destOrd="0" parTransId="{9B8BB203-C628-4C20-9849-7D8647A6BC99}" sibTransId="{2EB1E5A0-0132-4EC6-9921-7BF84C669D03}"/>
    <dgm:cxn modelId="{4BF1EEA1-6E89-4F91-BAE8-11038685C515}" type="presOf" srcId="{4C8BFA56-3F75-4CAD-90A3-2F214D699322}" destId="{17CA1487-CDD9-4364-92F6-A11DBDAFE16C}" srcOrd="0" destOrd="0" presId="urn:microsoft.com/office/officeart/2005/8/layout/hList1"/>
    <dgm:cxn modelId="{23A1C6A6-D198-4FAA-A037-7B6634370149}" type="presOf" srcId="{33B89EDF-D4CB-4F98-A292-028857E8D2CC}" destId="{E4FD5043-5612-43C5-B6AE-CCD431549399}" srcOrd="0" destOrd="6" presId="urn:microsoft.com/office/officeart/2005/8/layout/hList1"/>
    <dgm:cxn modelId="{E029CFA7-BCF9-4E04-A4B5-099B71627244}" type="presOf" srcId="{F826401E-B59A-49A8-8554-3F7BAC06F1C0}" destId="{17CA1487-CDD9-4364-92F6-A11DBDAFE16C}" srcOrd="0" destOrd="4" presId="urn:microsoft.com/office/officeart/2005/8/layout/hList1"/>
    <dgm:cxn modelId="{6CBD28AA-9218-4CB1-8C49-DD890470ACAE}" srcId="{ABA77F75-8642-4931-8D7E-BE6C6DB9940D}" destId="{812143C1-3292-4121-A5EB-25FA1B5B5E9D}" srcOrd="3" destOrd="0" parTransId="{899E11DF-C8B4-42B9-BDC7-68D24C504FAB}" sibTransId="{F31E307D-A213-40E3-8086-D399F9AFEF5B}"/>
    <dgm:cxn modelId="{6A0033B0-D993-4213-92FF-94B46E6B5BEC}" type="presOf" srcId="{75734A9E-333D-4FCD-BD41-A5028F14C078}" destId="{E4FD5043-5612-43C5-B6AE-CCD431549399}" srcOrd="0" destOrd="8" presId="urn:microsoft.com/office/officeart/2005/8/layout/hList1"/>
    <dgm:cxn modelId="{31E180B7-2ECD-4D85-A3D2-88B9D8478A51}" srcId="{6857B86A-DEC1-407C-A1BB-5BF9ACCBCA6A}" destId="{2093158D-2D2D-4ED2-8568-B8DCA25E3BF5}" srcOrd="5" destOrd="0" parTransId="{1CDE6948-F888-43A0-AAE6-1C37B23A5837}" sibTransId="{A23F46ED-535D-4656-BCD2-42C087C788A3}"/>
    <dgm:cxn modelId="{5F12E8B9-000C-441B-B9E7-99ED7A20363B}" type="presOf" srcId="{6857B86A-DEC1-407C-A1BB-5BF9ACCBCA6A}" destId="{F0C1B2C7-0B23-4FE8-AB0F-5877B88532DB}" srcOrd="0" destOrd="0" presId="urn:microsoft.com/office/officeart/2005/8/layout/hList1"/>
    <dgm:cxn modelId="{9553C9C7-F782-4225-923F-DDAE2FA2483B}" type="presOf" srcId="{230FBD42-67E9-4FD0-B5A5-7657E932963B}" destId="{17CA1487-CDD9-4364-92F6-A11DBDAFE16C}" srcOrd="0" destOrd="2" presId="urn:microsoft.com/office/officeart/2005/8/layout/hList1"/>
    <dgm:cxn modelId="{4E21C5D3-FA97-4E62-8CC9-01B68E76021E}" type="presOf" srcId="{ABA77F75-8642-4931-8D7E-BE6C6DB9940D}" destId="{055A5EAB-EAE0-4501-8649-31F112FF9AD5}" srcOrd="0" destOrd="0" presId="urn:microsoft.com/office/officeart/2005/8/layout/hList1"/>
    <dgm:cxn modelId="{9BD300DA-3661-41AC-9029-347F1068D45E}" srcId="{6857B86A-DEC1-407C-A1BB-5BF9ACCBCA6A}" destId="{F826401E-B59A-49A8-8554-3F7BAC06F1C0}" srcOrd="4" destOrd="0" parTransId="{BE91A422-D07C-4B12-9B09-6BA40A1DD2F5}" sibTransId="{70F2A320-3B62-40BA-A13B-3064BA173DA4}"/>
    <dgm:cxn modelId="{4CD5FCDD-1F8A-43A3-BD77-CBE3B3864C41}" srcId="{6857B86A-DEC1-407C-A1BB-5BF9ACCBCA6A}" destId="{4C8BFA56-3F75-4CAD-90A3-2F214D699322}" srcOrd="0" destOrd="0" parTransId="{9A6E3B20-A734-4412-84CF-0134D93D4B28}" sibTransId="{7B50916F-B8BA-427F-B9F0-A301E54D7FB3}"/>
    <dgm:cxn modelId="{A24BBAE8-5F11-4877-9B18-4E82E35359FB}" type="presOf" srcId="{2093158D-2D2D-4ED2-8568-B8DCA25E3BF5}" destId="{17CA1487-CDD9-4364-92F6-A11DBDAFE16C}" srcOrd="0" destOrd="5" presId="urn:microsoft.com/office/officeart/2005/8/layout/hList1"/>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F7F27CEC-CFDA-4C79-86BC-89B973C4086C}" type="presOf" srcId="{496EDD3A-9F88-477F-8FD5-321D75E21365}" destId="{E4FD5043-5612-43C5-B6AE-CCD431549399}" srcOrd="0" destOrd="7" presId="urn:microsoft.com/office/officeart/2005/8/layout/hList1"/>
    <dgm:cxn modelId="{178E0CFD-8CD0-4258-840A-50522E262C0F}" srcId="{6857B86A-DEC1-407C-A1BB-5BF9ACCBCA6A}" destId="{230FBD42-67E9-4FD0-B5A5-7657E932963B}" srcOrd="2" destOrd="0" parTransId="{055738B0-FC19-49DB-A71B-35699F759817}" sibTransId="{720DF549-05F7-4039-A3B7-570EA625BCBB}"/>
    <dgm:cxn modelId="{906FEDFE-CDF1-445E-8540-C71B0BD9927B}" type="presOf" srcId="{C9BD471D-F227-4B9C-B719-F046BD49745F}" destId="{E4FD5043-5612-43C5-B6AE-CCD431549399}" srcOrd="0" destOrd="1"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a:solidFill>
                <a:schemeClr val="tx1"/>
              </a:solidFill>
              <a:latin typeface="Tahoma" panose="020B0604030504040204" pitchFamily="34" charset="0"/>
              <a:ea typeface="Tahoma" panose="020B0604030504040204" pitchFamily="34" charset="0"/>
              <a:cs typeface="Tahoma" panose="020B0604030504040204" pitchFamily="34" charset="0"/>
            </a:rPr>
            <a:t>Quizzes</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Quiz 1 in Week 5 (15%)</a:t>
          </a: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a:solidFill>
                <a:schemeClr val="tx1"/>
              </a:solidFill>
              <a:latin typeface="Tahoma" panose="020B0604030504040204" pitchFamily="34" charset="0"/>
              <a:ea typeface="Tahoma" panose="020B0604030504040204" pitchFamily="34" charset="0"/>
              <a:cs typeface="Tahoma" panose="020B0604030504040204" pitchFamily="34" charset="0"/>
            </a:rPr>
            <a:t>Exam</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60% of mark</a:t>
          </a: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dgm:spPr/>
      <dgm:t>
        <a:bodyPr/>
        <a:lstStyle/>
        <a:p>
          <a:r>
            <a:rPr lang="en-US" b="1">
              <a:solidFill>
                <a:schemeClr val="tx1"/>
              </a:solidFill>
              <a:latin typeface="Tahoma" panose="020B0604030504040204" pitchFamily="34" charset="0"/>
              <a:ea typeface="Tahoma" panose="020B0604030504040204" pitchFamily="34" charset="0"/>
              <a:cs typeface="Tahoma" panose="020B0604030504040204" pitchFamily="34" charset="0"/>
            </a:rPr>
            <a:t>Pass Course</a:t>
          </a: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Overall mark of 50%</a:t>
          </a: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5995716C-C59A-4C09-9CBB-47747E8799E3}">
      <dgm:prSet phldrT="[Text]"/>
      <dgm:spPr/>
      <dgm:t>
        <a:bodyPr/>
        <a:lstStyle/>
        <a:p>
          <a:pPr>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dgm:t>
    </dgm:pt>
    <dgm:pt modelId="{B6C97B8E-0EAC-4165-8D40-80ABAA5CA8F6}" type="parTrans" cxnId="{79A33862-96EB-4860-BFCC-FFA25789AA31}">
      <dgm:prSet/>
      <dgm:spPr/>
      <dgm:t>
        <a:bodyPr/>
        <a:lstStyle/>
        <a:p>
          <a:endParaRPr lang="en-AU"/>
        </a:p>
      </dgm:t>
    </dgm:pt>
    <dgm:pt modelId="{CAF2543D-E49E-412D-BDA2-A5F9952D757C}" type="sibTrans" cxnId="{79A33862-96EB-4860-BFCC-FFA25789AA31}">
      <dgm:prSet/>
      <dgm:spPr/>
      <dgm:t>
        <a:bodyPr/>
        <a:lstStyle/>
        <a:p>
          <a:endParaRPr lang="en-AU"/>
        </a:p>
      </dgm:t>
    </dgm:pt>
    <dgm:pt modelId="{B9D7BFAE-8CF6-4B9D-A8F0-0BA9E96D5EF5}">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Quiz 2 in Week 10 (25%)</a:t>
          </a:r>
        </a:p>
      </dgm:t>
    </dgm:pt>
    <dgm:pt modelId="{997582EF-1308-4C12-893C-20A44F3069F9}" type="parTrans" cxnId="{00E209A0-123E-49F6-8D0B-A508329FCCD0}">
      <dgm:prSet/>
      <dgm:spPr/>
      <dgm:t>
        <a:bodyPr/>
        <a:lstStyle/>
        <a:p>
          <a:endParaRPr lang="en-AU"/>
        </a:p>
      </dgm:t>
    </dgm:pt>
    <dgm:pt modelId="{E21DF71A-9217-4C54-ACD3-31CED83C9DC2}" type="sibTrans" cxnId="{00E209A0-123E-49F6-8D0B-A508329FCCD0}">
      <dgm:prSet/>
      <dgm:spPr/>
      <dgm:t>
        <a:bodyPr/>
        <a:lstStyle/>
        <a:p>
          <a:endParaRPr lang="en-AU"/>
        </a:p>
      </dgm:t>
    </dgm:pt>
    <dgm:pt modelId="{E6ADC282-B9D7-4204-A701-409C4A80835F}">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During lecture time</a:t>
          </a:r>
        </a:p>
      </dgm:t>
    </dgm:pt>
    <dgm:pt modelId="{A72B6040-2447-4A1C-80F0-A4E857405EBE}" type="parTrans" cxnId="{3C9AEF90-7E74-4014-8EE2-7D4901AB12A6}">
      <dgm:prSet/>
      <dgm:spPr/>
      <dgm:t>
        <a:bodyPr/>
        <a:lstStyle/>
        <a:p>
          <a:endParaRPr lang="en-AU"/>
        </a:p>
      </dgm:t>
    </dgm:pt>
    <dgm:pt modelId="{C6852A03-9A48-4277-BC03-C06E028C9E46}" type="sibTrans" cxnId="{3C9AEF90-7E74-4014-8EE2-7D4901AB12A6}">
      <dgm:prSet/>
      <dgm:spPr/>
      <dgm:t>
        <a:bodyPr/>
        <a:lstStyle/>
        <a:p>
          <a:endParaRPr lang="en-AU"/>
        </a:p>
      </dgm:t>
    </dgm:pt>
    <dgm:pt modelId="{92EE8CAC-2D11-467D-B1E9-1FDE430BAF24}">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&gt;=40% in Exam</a:t>
          </a:r>
        </a:p>
      </dgm:t>
    </dgm:pt>
    <dgm:pt modelId="{4F3352D5-9016-4BEB-9167-95827C932771}" type="parTrans" cxnId="{6D868352-A31E-4439-954A-1BA0A1C622D9}">
      <dgm:prSet/>
      <dgm:spPr/>
      <dgm:t>
        <a:bodyPr/>
        <a:lstStyle/>
        <a:p>
          <a:endParaRPr lang="en-AU"/>
        </a:p>
      </dgm:t>
    </dgm:pt>
    <dgm:pt modelId="{CB9888D5-9905-4405-8512-E7421A37B730}" type="sibTrans" cxnId="{6D868352-A31E-4439-954A-1BA0A1C622D9}">
      <dgm:prSet/>
      <dgm:spPr/>
      <dgm:t>
        <a:bodyPr/>
        <a:lstStyle/>
        <a:p>
          <a:endParaRPr lang="en-AU"/>
        </a:p>
      </dgm:t>
    </dgm:pt>
    <dgm:pt modelId="{6BC614E4-470C-479A-B12B-EFB4AF3F8607}">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Perusal 10 min</a:t>
          </a:r>
        </a:p>
      </dgm:t>
    </dgm:pt>
    <dgm:pt modelId="{A795085F-1D27-49F1-96C1-E26C4A3A2F2E}" type="parTrans" cxnId="{27AAA55D-22CF-431B-84DC-6033D2145F2F}">
      <dgm:prSet/>
      <dgm:spPr/>
      <dgm:t>
        <a:bodyPr/>
        <a:lstStyle/>
        <a:p>
          <a:endParaRPr lang="en-AU"/>
        </a:p>
      </dgm:t>
    </dgm:pt>
    <dgm:pt modelId="{3CDFFA03-966E-4AEB-9AFF-025781403EE4}" type="sibTrans" cxnId="{27AAA55D-22CF-431B-84DC-6033D2145F2F}">
      <dgm:prSet/>
      <dgm:spPr/>
      <dgm:t>
        <a:bodyPr/>
        <a:lstStyle/>
        <a:p>
          <a:endParaRPr lang="en-AU"/>
        </a:p>
      </dgm:t>
    </dgm:pt>
    <dgm:pt modelId="{D3D8F03B-85BD-481F-83A0-82507CD697DD}">
      <dgm:prSe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Duration 120 min</a:t>
          </a:r>
        </a:p>
      </dgm:t>
    </dgm:pt>
    <dgm:pt modelId="{0ABE09ED-A19E-4AE9-A304-8873967771C9}" type="parTrans" cxnId="{AC7B841E-443E-4843-A25B-6AC3AAB2514B}">
      <dgm:prSet/>
      <dgm:spPr/>
      <dgm:t>
        <a:bodyPr/>
        <a:lstStyle/>
        <a:p>
          <a:endParaRPr lang="en-AU"/>
        </a:p>
      </dgm:t>
    </dgm:pt>
    <dgm:pt modelId="{9A7D9326-2C1E-433F-82D8-95824E3EF429}" type="sibTrans" cxnId="{AC7B841E-443E-4843-A25B-6AC3AAB2514B}">
      <dgm:prSet/>
      <dgm:spPr/>
      <dgm:t>
        <a:bodyPr/>
        <a:lstStyle/>
        <a:p>
          <a:endParaRPr lang="en-AU"/>
        </a:p>
      </dgm:t>
    </dgm:pt>
    <dgm:pt modelId="{F3EECBFE-FE65-4FAD-A106-5C8C96D1FA32}">
      <dgm:prSe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Closed book</a:t>
          </a:r>
        </a:p>
      </dgm:t>
    </dgm:pt>
    <dgm:pt modelId="{6EFA7E39-68D6-4070-96AC-7EC0B3CC70C8}" type="parTrans" cxnId="{0C8120F3-3C32-4545-A2EC-C6D290101782}">
      <dgm:prSet/>
      <dgm:spPr/>
      <dgm:t>
        <a:bodyPr/>
        <a:lstStyle/>
        <a:p>
          <a:endParaRPr lang="en-AU"/>
        </a:p>
      </dgm:t>
    </dgm:pt>
    <dgm:pt modelId="{205BDF5B-5D2B-4DA8-B4E8-4A041E08E2A0}" type="sibTrans" cxnId="{0C8120F3-3C32-4545-A2EC-C6D290101782}">
      <dgm:prSet/>
      <dgm:spPr/>
      <dgm:t>
        <a:bodyPr/>
        <a:lstStyle/>
        <a:p>
          <a:endParaRPr lang="en-AU"/>
        </a:p>
      </dgm:t>
    </dgm:pt>
    <dgm:pt modelId="{F4BEE015-B4A7-414F-88DB-EBC4EBF1F137}">
      <dgm:prSe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1 page of hand-written notes</a:t>
          </a:r>
        </a:p>
      </dgm:t>
    </dgm:pt>
    <dgm:pt modelId="{388834EE-52F5-4E8A-8EBC-5435A1128BFB}" type="parTrans" cxnId="{30FD6004-EB92-45BD-A3D5-78993F243827}">
      <dgm:prSet/>
      <dgm:spPr/>
      <dgm:t>
        <a:bodyPr/>
        <a:lstStyle/>
        <a:p>
          <a:endParaRPr lang="en-AU"/>
        </a:p>
      </dgm:t>
    </dgm:pt>
    <dgm:pt modelId="{892D2825-7A0D-49A0-9483-9B7E1904499B}" type="sibTrans" cxnId="{30FD6004-EB92-45BD-A3D5-78993F243827}">
      <dgm:prSet/>
      <dgm:spPr/>
      <dgm:t>
        <a:bodyPr/>
        <a:lstStyle/>
        <a:p>
          <a:endParaRPr lang="en-AU"/>
        </a:p>
      </dgm:t>
    </dgm:pt>
    <dgm:pt modelId="{30DD3AA8-50FD-4735-9199-062FCF7BDD2F}">
      <dgm:prSet phldrT="[Tex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Must submit all assessment items</a:t>
          </a:r>
        </a:p>
      </dgm:t>
    </dgm:pt>
    <dgm:pt modelId="{53D2F006-D081-4DA7-AAA1-FB2BBBF2B9FF}" type="parTrans" cxnId="{CE205AA3-1807-4382-842F-BA6F5D259C8A}">
      <dgm:prSet/>
      <dgm:spPr/>
      <dgm:t>
        <a:bodyPr/>
        <a:lstStyle/>
        <a:p>
          <a:endParaRPr lang="en-AU"/>
        </a:p>
      </dgm:t>
    </dgm:pt>
    <dgm:pt modelId="{843FA737-7F9C-42B6-89DD-D2739948BB2B}" type="sibTrans" cxnId="{CE205AA3-1807-4382-842F-BA6F5D259C8A}">
      <dgm:prSet/>
      <dgm:spPr/>
      <dgm:t>
        <a:bodyPr/>
        <a:lstStyle/>
        <a:p>
          <a:endParaRPr lang="en-AU"/>
        </a:p>
      </dgm:t>
    </dgm:pt>
    <dgm:pt modelId="{4047E9DA-4679-4AC0-9D68-AB3567A6200A}">
      <dgm:prSet/>
      <dgm:spPr/>
      <dgm:t>
        <a:bodyPr/>
        <a:lstStyle/>
        <a:p>
          <a:pPr>
            <a:buFont typeface="Wingdings" panose="05000000000000000000" pitchFamily="2" charset="2"/>
            <a:buChar char=""/>
          </a:pPr>
          <a:r>
            <a:rPr lang="en-US">
              <a:latin typeface="Tahoma" panose="020B0604030504040204" pitchFamily="34" charset="0"/>
              <a:ea typeface="Tahoma" panose="020B0604030504040204" pitchFamily="34" charset="0"/>
              <a:cs typeface="Tahoma" panose="020B0604030504040204" pitchFamily="34" charset="0"/>
            </a:rPr>
            <a:t>Proctored</a:t>
          </a:r>
        </a:p>
      </dgm:t>
    </dgm:pt>
    <dgm:pt modelId="{209CAB9B-2121-4C79-A63D-87FA49713831}" type="parTrans" cxnId="{813FA395-09C9-4629-AF6C-82F232C0702F}">
      <dgm:prSet/>
      <dgm:spPr/>
      <dgm:t>
        <a:bodyPr/>
        <a:lstStyle/>
        <a:p>
          <a:endParaRPr lang="en-AU"/>
        </a:p>
      </dgm:t>
    </dgm:pt>
    <dgm:pt modelId="{D5A31AFC-88DD-434E-BD72-898521F02CB8}" type="sibTrans" cxnId="{813FA395-09C9-4629-AF6C-82F232C0702F}">
      <dgm:prSet/>
      <dgm:spPr/>
      <dgm:t>
        <a:bodyPr/>
        <a:lstStyle/>
        <a:p>
          <a:endParaRPr lang="en-AU"/>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30FD6004-EB92-45BD-A3D5-78993F243827}" srcId="{ABA77F75-8642-4931-8D7E-BE6C6DB9940D}" destId="{F4BEE015-B4A7-414F-88DB-EBC4EBF1F137}" srcOrd="4" destOrd="0" parTransId="{388834EE-52F5-4E8A-8EBC-5435A1128BFB}" sibTransId="{892D2825-7A0D-49A0-9483-9B7E1904499B}"/>
    <dgm:cxn modelId="{AC7B841E-443E-4843-A25B-6AC3AAB2514B}" srcId="{ABA77F75-8642-4931-8D7E-BE6C6DB9940D}" destId="{D3D8F03B-85BD-481F-83A0-82507CD697DD}" srcOrd="2" destOrd="0" parTransId="{0ABE09ED-A19E-4AE9-A304-8873967771C9}" sibTransId="{9A7D9326-2C1E-433F-82D8-95824E3EF429}"/>
    <dgm:cxn modelId="{CBC0C43E-9C1C-43E4-B6BD-9CD56AE3FEDC}" type="presOf" srcId="{6BC614E4-470C-479A-B12B-EFB4AF3F8607}" destId="{E4FD5043-5612-43C5-B6AE-CCD431549399}" srcOrd="0" destOrd="1" presId="urn:microsoft.com/office/officeart/2005/8/layout/hList1"/>
    <dgm:cxn modelId="{27AAA55D-22CF-431B-84DC-6033D2145F2F}" srcId="{ABA77F75-8642-4931-8D7E-BE6C6DB9940D}" destId="{6BC614E4-470C-479A-B12B-EFB4AF3F8607}" srcOrd="1" destOrd="0" parTransId="{A795085F-1D27-49F1-96C1-E26C4A3A2F2E}" sibTransId="{3CDFFA03-966E-4AEB-9AFF-025781403EE4}"/>
    <dgm:cxn modelId="{F41C325F-57BF-421A-91AC-A4E21D92212B}" type="presOf" srcId="{30DD3AA8-50FD-4735-9199-062FCF7BDD2F}" destId="{EA81ED6A-A7EA-4137-A3DC-D16E79F1B938}" srcOrd="0" destOrd="2" presId="urn:microsoft.com/office/officeart/2005/8/layout/hList1"/>
    <dgm:cxn modelId="{CA949A5F-9945-4C59-A233-D70AFFF70BDA}" srcId="{DA5DFAD8-E443-4F53-9341-A0903BBBD378}" destId="{6EE89B4E-BAED-4A90-B29D-70AF11256801}" srcOrd="0" destOrd="0" parTransId="{39BF20C7-31E5-452B-8EA2-17224A13C7FB}" sibTransId="{E71503C3-CFB7-4144-AD9F-7A42A87A3A6B}"/>
    <dgm:cxn modelId="{79A33862-96EB-4860-BFCC-FFA25789AA31}" srcId="{6857B86A-DEC1-407C-A1BB-5BF9ACCBCA6A}" destId="{5995716C-C59A-4C09-9CBB-47747E8799E3}" srcOrd="3" destOrd="0" parTransId="{B6C97B8E-0EAC-4165-8D40-80ABAA5CA8F6}" sibTransId="{CAF2543D-E49E-412D-BDA2-A5F9952D757C}"/>
    <dgm:cxn modelId="{D5D61B4C-1312-427C-BDCC-013237D8A488}" srcId="{ABA77F75-8642-4931-8D7E-BE6C6DB9940D}" destId="{611C3B18-07F8-4A66-9682-97E24AEF6014}" srcOrd="0" destOrd="0" parTransId="{5940BF2D-F08A-4150-9A86-173D9242DE8C}" sibTransId="{477660C6-2B6D-4FB8-B9A3-D555E2082C2A}"/>
    <dgm:cxn modelId="{30BCF26F-FF84-4B29-B794-AE01ACEB6F17}" type="presOf" srcId="{B9D7BFAE-8CF6-4B9D-A8F0-0BA9E96D5EF5}" destId="{17CA1487-CDD9-4364-92F6-A11DBDAFE16C}" srcOrd="0" destOrd="1" presId="urn:microsoft.com/office/officeart/2005/8/layout/hList1"/>
    <dgm:cxn modelId="{6D868352-A31E-4439-954A-1BA0A1C622D9}" srcId="{DA5DFAD8-E443-4F53-9341-A0903BBBD378}" destId="{92EE8CAC-2D11-467D-B1E9-1FDE430BAF24}" srcOrd="1" destOrd="0" parTransId="{4F3352D5-9016-4BEB-9167-95827C932771}" sibTransId="{CB9888D5-9905-4405-8512-E7421A37B730}"/>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F4E0A98B-7ED1-49A9-8DAC-E5637284E09B}" type="presOf" srcId="{92EE8CAC-2D11-467D-B1E9-1FDE430BAF24}" destId="{EA81ED6A-A7EA-4137-A3DC-D16E79F1B938}" srcOrd="0" destOrd="1" presId="urn:microsoft.com/office/officeart/2005/8/layout/hList1"/>
    <dgm:cxn modelId="{3C9AEF90-7E74-4014-8EE2-7D4901AB12A6}" srcId="{6857B86A-DEC1-407C-A1BB-5BF9ACCBCA6A}" destId="{E6ADC282-B9D7-4204-A701-409C4A80835F}" srcOrd="2" destOrd="0" parTransId="{A72B6040-2447-4A1C-80F0-A4E857405EBE}" sibTransId="{C6852A03-9A48-4277-BC03-C06E028C9E46}"/>
    <dgm:cxn modelId="{813FA395-09C9-4629-AF6C-82F232C0702F}" srcId="{ABA77F75-8642-4931-8D7E-BE6C6DB9940D}" destId="{4047E9DA-4679-4AC0-9D68-AB3567A6200A}" srcOrd="5" destOrd="0" parTransId="{209CAB9B-2121-4C79-A63D-87FA49713831}" sibTransId="{D5A31AFC-88DD-434E-BD72-898521F02CB8}"/>
    <dgm:cxn modelId="{00E209A0-123E-49F6-8D0B-A508329FCCD0}" srcId="{6857B86A-DEC1-407C-A1BB-5BF9ACCBCA6A}" destId="{B9D7BFAE-8CF6-4B9D-A8F0-0BA9E96D5EF5}" srcOrd="1" destOrd="0" parTransId="{997582EF-1308-4C12-893C-20A44F3069F9}" sibTransId="{E21DF71A-9217-4C54-ACD3-31CED83C9DC2}"/>
    <dgm:cxn modelId="{D63896A0-D048-4E02-AD1F-C5F598AF44A6}" type="presOf" srcId="{5995716C-C59A-4C09-9CBB-47747E8799E3}" destId="{17CA1487-CDD9-4364-92F6-A11DBDAFE16C}" srcOrd="0" destOrd="3" presId="urn:microsoft.com/office/officeart/2005/8/layout/hList1"/>
    <dgm:cxn modelId="{4BF1EEA1-6E89-4F91-BAE8-11038685C515}" type="presOf" srcId="{4C8BFA56-3F75-4CAD-90A3-2F214D699322}" destId="{17CA1487-CDD9-4364-92F6-A11DBDAFE16C}" srcOrd="0" destOrd="0" presId="urn:microsoft.com/office/officeart/2005/8/layout/hList1"/>
    <dgm:cxn modelId="{CE205AA3-1807-4382-842F-BA6F5D259C8A}" srcId="{DA5DFAD8-E443-4F53-9341-A0903BBBD378}" destId="{30DD3AA8-50FD-4735-9199-062FCF7BDD2F}" srcOrd="2" destOrd="0" parTransId="{53D2F006-D081-4DA7-AAA1-FB2BBBF2B9FF}" sibTransId="{843FA737-7F9C-42B6-89DD-D2739948BB2B}"/>
    <dgm:cxn modelId="{D66CFDAA-D213-4154-ABC9-6740C9AB4108}" type="presOf" srcId="{D3D8F03B-85BD-481F-83A0-82507CD697DD}" destId="{E4FD5043-5612-43C5-B6AE-CCD431549399}" srcOrd="0" destOrd="2" presId="urn:microsoft.com/office/officeart/2005/8/layout/hList1"/>
    <dgm:cxn modelId="{5F12E8B9-000C-441B-B9E7-99ED7A20363B}" type="presOf" srcId="{6857B86A-DEC1-407C-A1BB-5BF9ACCBCA6A}" destId="{F0C1B2C7-0B23-4FE8-AB0F-5877B88532DB}" srcOrd="0" destOrd="0" presId="urn:microsoft.com/office/officeart/2005/8/layout/hList1"/>
    <dgm:cxn modelId="{EF1A15BA-ABC7-48B6-A059-B298D7957D3A}" type="presOf" srcId="{4047E9DA-4679-4AC0-9D68-AB3567A6200A}" destId="{E4FD5043-5612-43C5-B6AE-CCD431549399}" srcOrd="0" destOrd="5" presId="urn:microsoft.com/office/officeart/2005/8/layout/hList1"/>
    <dgm:cxn modelId="{0073D4C3-F488-4F79-B637-186FAECF6BAD}" srcId="{CF9FC193-7A05-4631-B681-B56EAB543D38}" destId="{DA5DFAD8-E443-4F53-9341-A0903BBBD378}" srcOrd="2" destOrd="0" parTransId="{F6012B3B-01B0-4E7C-A363-0177B95D3DD8}" sibTransId="{76D9F54E-47B3-4FE0-B465-AD673964072E}"/>
    <dgm:cxn modelId="{4E21C5D3-FA97-4E62-8CC9-01B68E76021E}" type="presOf" srcId="{ABA77F75-8642-4931-8D7E-BE6C6DB9940D}" destId="{055A5EAB-EAE0-4501-8649-31F112FF9AD5}" srcOrd="0" destOrd="0" presId="urn:microsoft.com/office/officeart/2005/8/layout/hList1"/>
    <dgm:cxn modelId="{2E8F34D9-C4B5-419C-9820-8D1B2DCA6934}" type="presOf" srcId="{F3EECBFE-FE65-4FAD-A106-5C8C96D1FA32}" destId="{E4FD5043-5612-43C5-B6AE-CCD431549399}" srcOrd="0" destOrd="3" presId="urn:microsoft.com/office/officeart/2005/8/layout/hList1"/>
    <dgm:cxn modelId="{2D731EDD-31DC-409B-953B-E4358B9759A2}" type="presOf" srcId="{F4BEE015-B4A7-414F-88DB-EBC4EBF1F137}" destId="{E4FD5043-5612-43C5-B6AE-CCD431549399}" srcOrd="0" destOrd="4"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AA8C2DE6-829F-4E4B-B45B-0F4BF7F02BE2}" type="presOf" srcId="{E6ADC282-B9D7-4204-A701-409C4A80835F}" destId="{17CA1487-CDD9-4364-92F6-A11DBDAFE16C}" srcOrd="0" destOrd="2" presId="urn:microsoft.com/office/officeart/2005/8/layout/hList1"/>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0C8120F3-3C32-4545-A2EC-C6D290101782}" srcId="{ABA77F75-8642-4931-8D7E-BE6C6DB9940D}" destId="{F3EECBFE-FE65-4FAD-A106-5C8C96D1FA32}" srcOrd="3" destOrd="0" parTransId="{6EFA7E39-68D6-4070-96AC-7EC0B3CC70C8}" sibTransId="{205BDF5B-5D2B-4DA8-B4E8-4A041E08E2A0}"/>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a:solidFill>
                <a:schemeClr val="tx1"/>
              </a:solidFill>
              <a:latin typeface="Tahoma" panose="020B0604030504040204" pitchFamily="34" charset="0"/>
              <a:ea typeface="Tahoma" panose="020B0604030504040204" pitchFamily="34" charset="0"/>
              <a:cs typeface="Tahoma" panose="020B0604030504040204" pitchFamily="34" charset="0"/>
            </a:rPr>
            <a:t>Generative AI</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custT="1"/>
      <dgm:spPr/>
      <dgm:t>
        <a:bodyPr/>
        <a:lstStyle/>
        <a:p>
          <a:pPr>
            <a:buFont typeface="Wingdings" panose="05000000000000000000" pitchFamily="2" charset="2"/>
            <a:buChar char=""/>
          </a:pPr>
          <a:r>
            <a:rPr lang="en-US" sz="2000">
              <a:latin typeface="Tahoma" panose="020B0604030504040204" pitchFamily="34" charset="0"/>
              <a:ea typeface="Tahoma" panose="020B0604030504040204" pitchFamily="34" charset="0"/>
              <a:cs typeface="Tahoma" panose="020B0604030504040204" pitchFamily="34" charset="0"/>
            </a:rPr>
            <a:t>Use it to help you learn</a:t>
          </a: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a:solidFill>
                <a:schemeClr val="tx1"/>
              </a:solidFill>
              <a:latin typeface="Tahoma" panose="020B0604030504040204" pitchFamily="34" charset="0"/>
              <a:ea typeface="Tahoma" panose="020B0604030504040204" pitchFamily="34" charset="0"/>
              <a:cs typeface="Tahoma" panose="020B0604030504040204" pitchFamily="34" charset="0"/>
            </a:rPr>
            <a:t>Final Marks</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custT="1"/>
      <dgm:spPr/>
      <dgm:t>
        <a:bodyPr/>
        <a:lstStyle/>
        <a:p>
          <a:pPr>
            <a:buFont typeface="Wingdings" panose="05000000000000000000" pitchFamily="2" charset="2"/>
            <a:buChar char=""/>
          </a:pPr>
          <a:r>
            <a:rPr lang="en-US" sz="2000">
              <a:latin typeface="Tahoma" panose="020B0604030504040204" pitchFamily="34" charset="0"/>
              <a:ea typeface="Tahoma" panose="020B0604030504040204" pitchFamily="34" charset="0"/>
              <a:cs typeface="Tahoma" panose="020B0604030504040204" pitchFamily="34" charset="0"/>
            </a:rPr>
            <a:t>Marks are subject to change even after publication</a:t>
          </a: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1A53B664-565A-455A-BC63-A80D10478463}">
      <dgm:prSet phldrT="[Text]" custT="1"/>
      <dgm:spPr/>
      <dgm:t>
        <a:bodyPr/>
        <a:lstStyle/>
        <a:p>
          <a:pPr>
            <a:buFont typeface="Wingdings" panose="05000000000000000000" pitchFamily="2" charset="2"/>
            <a:buChar char=""/>
          </a:pPr>
          <a:r>
            <a:rPr lang="en-US" sz="2000">
              <a:latin typeface="Tahoma" panose="020B0604030504040204" pitchFamily="34" charset="0"/>
              <a:ea typeface="Tahoma" panose="020B0604030504040204" pitchFamily="34" charset="0"/>
              <a:cs typeface="Tahoma" panose="020B0604030504040204" pitchFamily="34" charset="0"/>
            </a:rPr>
            <a:t>Solve problems yourself</a:t>
          </a:r>
        </a:p>
      </dgm:t>
    </dgm:pt>
    <dgm:pt modelId="{C54F37C5-580A-405F-A8A1-D03A75032BD2}" type="parTrans" cxnId="{B571FBA4-2C68-4A71-8B95-184B4949F1F4}">
      <dgm:prSet/>
      <dgm:spPr/>
      <dgm:t>
        <a:bodyPr/>
        <a:lstStyle/>
        <a:p>
          <a:endParaRPr lang="en-AU"/>
        </a:p>
      </dgm:t>
    </dgm:pt>
    <dgm:pt modelId="{3DD5D892-FC3D-47AC-B593-28E5D2D758E5}" type="sibTrans" cxnId="{B571FBA4-2C68-4A71-8B95-184B4949F1F4}">
      <dgm:prSet/>
      <dgm:spPr/>
      <dgm:t>
        <a:bodyPr/>
        <a:lstStyle/>
        <a:p>
          <a:endParaRPr lang="en-AU"/>
        </a:p>
      </dgm:t>
    </dgm:pt>
    <dgm:pt modelId="{D8A486B2-5AF3-433C-83A1-5D3B870B59F4}">
      <dgm:prSet phldrT="[Text]" custT="1"/>
      <dgm:spPr/>
      <dgm:t>
        <a:bodyPr/>
        <a:lstStyle/>
        <a:p>
          <a:pPr>
            <a:buFont typeface="Wingdings" panose="05000000000000000000" pitchFamily="2" charset="2"/>
            <a:buChar char=""/>
          </a:pPr>
          <a:r>
            <a:rPr lang="en-US" sz="2000">
              <a:latin typeface="Tahoma" panose="020B0604030504040204" pitchFamily="34" charset="0"/>
              <a:ea typeface="Tahoma" panose="020B0604030504040204" pitchFamily="34" charset="0"/>
              <a:cs typeface="Tahoma" panose="020B0604030504040204" pitchFamily="34" charset="0"/>
            </a:rPr>
            <a:t>Randomly select students for a discussion about assessment item to check understanding</a:t>
          </a:r>
        </a:p>
      </dgm:t>
    </dgm:pt>
    <dgm:pt modelId="{12343CF6-F044-4BD1-ABDB-E7B5D05F425A}" type="parTrans" cxnId="{71A5E74C-4422-48DC-AD1F-53F0B183FC04}">
      <dgm:prSet/>
      <dgm:spPr/>
      <dgm:t>
        <a:bodyPr/>
        <a:lstStyle/>
        <a:p>
          <a:endParaRPr lang="en-AU"/>
        </a:p>
      </dgm:t>
    </dgm:pt>
    <dgm:pt modelId="{EC0228EA-D9BF-4E84-9C03-92C0C2BDC910}" type="sibTrans" cxnId="{71A5E74C-4422-48DC-AD1F-53F0B183FC04}">
      <dgm:prSet/>
      <dgm:spPr/>
      <dgm:t>
        <a:bodyPr/>
        <a:lstStyle/>
        <a:p>
          <a:endParaRPr lang="en-AU"/>
        </a:p>
      </dgm:t>
    </dgm:pt>
    <dgm:pt modelId="{18AF86E5-B0C9-4759-87EA-8658AAAF7E5D}">
      <dgm:prSet phldrT="[Text]" custT="1"/>
      <dgm:spPr/>
      <dgm:t>
        <a:bodyPr/>
        <a:lstStyle/>
        <a:p>
          <a:pPr>
            <a:buFont typeface="Wingdings" panose="05000000000000000000" pitchFamily="2" charset="2"/>
            <a:buChar char=""/>
          </a:pPr>
          <a:r>
            <a:rPr lang="en-US" sz="2000">
              <a:latin typeface="Tahoma" panose="020B0604030504040204" pitchFamily="34" charset="0"/>
              <a:ea typeface="Tahoma" panose="020B0604030504040204" pitchFamily="34" charset="0"/>
              <a:cs typeface="Tahoma" panose="020B0604030504040204" pitchFamily="34" charset="0"/>
            </a:rPr>
            <a:t>Remember: exam is proctored, and you need 40% to pass!</a:t>
          </a:r>
        </a:p>
      </dgm:t>
    </dgm:pt>
    <dgm:pt modelId="{22FD5DCF-EDAE-4479-BE5B-EB24203D630A}" type="parTrans" cxnId="{AEFE0712-CA9B-47A3-8C67-DAEB8F5C8161}">
      <dgm:prSet/>
      <dgm:spPr/>
      <dgm:t>
        <a:bodyPr/>
        <a:lstStyle/>
        <a:p>
          <a:endParaRPr lang="en-AU"/>
        </a:p>
      </dgm:t>
    </dgm:pt>
    <dgm:pt modelId="{BF22D4C6-2691-47EF-96E3-234C1A3A210E}" type="sibTrans" cxnId="{AEFE0712-CA9B-47A3-8C67-DAEB8F5C8161}">
      <dgm:prSet/>
      <dgm:spPr/>
      <dgm:t>
        <a:bodyPr/>
        <a:lstStyle/>
        <a:p>
          <a:endParaRPr lang="en-AU"/>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2">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2">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2">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2">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AEFE0712-CA9B-47A3-8C67-DAEB8F5C8161}" srcId="{6857B86A-DEC1-407C-A1BB-5BF9ACCBCA6A}" destId="{18AF86E5-B0C9-4759-87EA-8658AAAF7E5D}" srcOrd="2" destOrd="0" parTransId="{22FD5DCF-EDAE-4479-BE5B-EB24203D630A}" sibTransId="{BF22D4C6-2691-47EF-96E3-234C1A3A210E}"/>
    <dgm:cxn modelId="{C913985C-4267-41F2-B97F-A38435DFE452}" type="presOf" srcId="{1A53B664-565A-455A-BC63-A80D10478463}" destId="{17CA1487-CDD9-4364-92F6-A11DBDAFE16C}" srcOrd="0" destOrd="1" presId="urn:microsoft.com/office/officeart/2005/8/layout/hList1"/>
    <dgm:cxn modelId="{D5D61B4C-1312-427C-BDCC-013237D8A488}" srcId="{ABA77F75-8642-4931-8D7E-BE6C6DB9940D}" destId="{611C3B18-07F8-4A66-9682-97E24AEF6014}" srcOrd="0" destOrd="0" parTransId="{5940BF2D-F08A-4150-9A86-173D9242DE8C}" sibTransId="{477660C6-2B6D-4FB8-B9A3-D555E2082C2A}"/>
    <dgm:cxn modelId="{71A5E74C-4422-48DC-AD1F-53F0B183FC04}" srcId="{ABA77F75-8642-4931-8D7E-BE6C6DB9940D}" destId="{D8A486B2-5AF3-433C-83A1-5D3B870B59F4}" srcOrd="1" destOrd="0" parTransId="{12343CF6-F044-4BD1-ABDB-E7B5D05F425A}" sibTransId="{EC0228EA-D9BF-4E84-9C03-92C0C2BDC910}"/>
    <dgm:cxn modelId="{AAECF784-8F1D-4908-B93D-837F49AB8751}" type="presOf" srcId="{CF9FC193-7A05-4631-B681-B56EAB543D38}" destId="{DE3F77CF-6A8C-4783-A2CE-00E88C4199CB}" srcOrd="0" destOrd="0" presId="urn:microsoft.com/office/officeart/2005/8/layout/hList1"/>
    <dgm:cxn modelId="{90AD6086-E650-4691-9C0C-991D9E705C8F}" type="presOf" srcId="{D8A486B2-5AF3-433C-83A1-5D3B870B59F4}" destId="{E4FD5043-5612-43C5-B6AE-CCD431549399}" srcOrd="0" destOrd="1" presId="urn:microsoft.com/office/officeart/2005/8/layout/hList1"/>
    <dgm:cxn modelId="{4BF1EEA1-6E89-4F91-BAE8-11038685C515}" type="presOf" srcId="{4C8BFA56-3F75-4CAD-90A3-2F214D699322}" destId="{17CA1487-CDD9-4364-92F6-A11DBDAFE16C}" srcOrd="0" destOrd="0" presId="urn:microsoft.com/office/officeart/2005/8/layout/hList1"/>
    <dgm:cxn modelId="{B571FBA4-2C68-4A71-8B95-184B4949F1F4}" srcId="{6857B86A-DEC1-407C-A1BB-5BF9ACCBCA6A}" destId="{1A53B664-565A-455A-BC63-A80D10478463}" srcOrd="1" destOrd="0" parTransId="{C54F37C5-580A-405F-A8A1-D03A75032BD2}" sibTransId="{3DD5D892-FC3D-47AC-B593-28E5D2D758E5}"/>
    <dgm:cxn modelId="{5F12E8B9-000C-441B-B9E7-99ED7A20363B}" type="presOf" srcId="{6857B86A-DEC1-407C-A1BB-5BF9ACCBCA6A}" destId="{F0C1B2C7-0B23-4FE8-AB0F-5877B88532DB}" srcOrd="0" destOrd="0" presId="urn:microsoft.com/office/officeart/2005/8/layout/hList1"/>
    <dgm:cxn modelId="{11EB4DD2-267F-4169-B146-721D5F28F091}" type="presOf" srcId="{18AF86E5-B0C9-4759-87EA-8658AAAF7E5D}" destId="{17CA1487-CDD9-4364-92F6-A11DBDAFE16C}" srcOrd="0" destOrd="2" presId="urn:microsoft.com/office/officeart/2005/8/layout/hList1"/>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Non-negotiable</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Safe space for everyone to learn!</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Non-negotiable</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Only post course related questions in chats</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Non-negotiable</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Treat EVERYONE with respect in all communication</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dgm:t>
        <a:bodyP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Important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Be patient! Large cohort – we may need a bit more time to respond to your query</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7F2A2A61-FA5C-41AA-9921-077728FE9A98}">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NO question is too simple to ask</a:t>
          </a:r>
        </a:p>
      </dgm:t>
    </dgm:pt>
    <dgm:pt modelId="{D7B68457-53A5-4E69-858A-8717EE34045E}" type="parTrans" cxnId="{0AD9938C-D50F-45B9-8FC5-BD608230D5C9}">
      <dgm:prSet/>
      <dgm:spPr/>
      <dgm:t>
        <a:bodyPr/>
        <a:lstStyle/>
        <a:p>
          <a:endParaRPr lang="en-AU"/>
        </a:p>
      </dgm:t>
    </dgm:pt>
    <dgm:pt modelId="{47779FD8-3B09-4493-B051-779B1CE0D16E}" type="sibTrans" cxnId="{0AD9938C-D50F-45B9-8FC5-BD608230D5C9}">
      <dgm:prSet/>
      <dgm:spPr/>
      <dgm:t>
        <a:bodyPr/>
        <a:lstStyle/>
        <a:p>
          <a:endParaRPr lang="en-AU"/>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custScaleY="116066">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87E5620D-792E-4B3E-9021-3DBDC7F8A885}" type="presOf" srcId="{7F2A2A61-FA5C-41AA-9921-077728FE9A98}" destId="{6FB9694A-6C63-4B23-90F6-4F208C00D399}" srcOrd="0" destOrd="1" presId="urn:microsoft.com/office/officeart/2005/8/layout/vList5"/>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0AD9938C-D50F-45B9-8FC5-BD608230D5C9}" srcId="{0D51337A-31FA-4717-B2BF-9243F96D2B9B}" destId="{7F2A2A61-FA5C-41AA-9921-077728FE9A98}" srcOrd="1" destOrd="0" parTransId="{D7B68457-53A5-4E69-858A-8717EE34045E}" sibTransId="{47779FD8-3B09-4493-B051-779B1CE0D16E}"/>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Required</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Read/watch material before attending lectures!</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Highly Recommended</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Attend the lectures!</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Highly Recommended</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Attend the labs/workshops!</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dgm:t>
        <a:bodyP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Important</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2400">
              <a:latin typeface="Tahoma" panose="020B0604030504040204" pitchFamily="34" charset="0"/>
              <a:ea typeface="Tahoma" panose="020B0604030504040204" pitchFamily="34" charset="0"/>
              <a:cs typeface="Tahoma" panose="020B0604030504040204" pitchFamily="34" charset="0"/>
            </a:rPr>
            <a:t>Spend time (at least 12 hours/week) – learning by doing!</a:t>
          </a: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44" y="101662"/>
          <a:ext cx="4305535" cy="518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tx1"/>
              </a:solidFill>
              <a:latin typeface="Tahoma" panose="020B0604030504040204" pitchFamily="34" charset="0"/>
              <a:ea typeface="Tahoma" panose="020B0604030504040204" pitchFamily="34" charset="0"/>
              <a:cs typeface="Tahoma" panose="020B0604030504040204" pitchFamily="34" charset="0"/>
            </a:rPr>
            <a:t>Lectures</a:t>
          </a:r>
        </a:p>
      </dsp:txBody>
      <dsp:txXfrm>
        <a:off x="44" y="101662"/>
        <a:ext cx="4305535" cy="518400"/>
      </dsp:txXfrm>
    </dsp:sp>
    <dsp:sp modelId="{17CA1487-CDD9-4364-92F6-A11DBDAFE16C}">
      <dsp:nvSpPr>
        <dsp:cNvPr id="0" name=""/>
        <dsp:cNvSpPr/>
      </dsp:nvSpPr>
      <dsp:spPr>
        <a:xfrm>
          <a:off x="44" y="620062"/>
          <a:ext cx="4305535" cy="333517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kern="1200">
              <a:latin typeface="Tahoma" panose="020B0604030504040204" pitchFamily="34" charset="0"/>
              <a:ea typeface="Tahoma" panose="020B0604030504040204" pitchFamily="34" charset="0"/>
              <a:cs typeface="Tahoma" panose="020B0604030504040204" pitchFamily="34" charset="0"/>
            </a:rPr>
            <a:t>Online Weeks 1-12</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a:latin typeface="Tahoma" panose="020B0604030504040204" pitchFamily="34" charset="0"/>
              <a:ea typeface="Tahoma" panose="020B0604030504040204" pitchFamily="34" charset="0"/>
              <a:cs typeface="Tahoma" panose="020B0604030504040204" pitchFamily="34" charset="0"/>
            </a:rPr>
            <a:t>Wednesday 11am-1pm</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a:latin typeface="Tahoma" panose="020B0604030504040204" pitchFamily="34" charset="0"/>
              <a:ea typeface="Tahoma" panose="020B0604030504040204" pitchFamily="34" charset="0"/>
              <a:cs typeface="Tahoma" panose="020B0604030504040204" pitchFamily="34" charset="0"/>
            </a:rPr>
            <a:t>Recorded</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a:latin typeface="Tahoma" panose="020B0604030504040204" pitchFamily="34" charset="0"/>
              <a:ea typeface="Tahoma" panose="020B0604030504040204" pitchFamily="34" charset="0"/>
              <a:cs typeface="Tahoma" panose="020B0604030504040204" pitchFamily="34" charset="0"/>
            </a:rPr>
            <a:t>Access recording in Microsoft Teams</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a:latin typeface="Tahoma" panose="020B0604030504040204" pitchFamily="34" charset="0"/>
              <a:ea typeface="Tahoma" panose="020B0604030504040204" pitchFamily="34" charset="0"/>
              <a:cs typeface="Tahoma" panose="020B0604030504040204" pitchFamily="34" charset="0"/>
            </a:rPr>
            <a:t>Quiz during lecture time in Week 5 and 10</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a:latin typeface="Tahoma" panose="020B0604030504040204" pitchFamily="34" charset="0"/>
              <a:ea typeface="Tahoma" panose="020B0604030504040204" pitchFamily="34" charset="0"/>
              <a:cs typeface="Tahoma" panose="020B0604030504040204" pitchFamily="34" charset="0"/>
            </a:rPr>
            <a:t>Some examples</a:t>
          </a:r>
        </a:p>
      </dsp:txBody>
      <dsp:txXfrm>
        <a:off x="44" y="620062"/>
        <a:ext cx="4305535" cy="3335174"/>
      </dsp:txXfrm>
    </dsp:sp>
    <dsp:sp modelId="{055A5EAB-EAE0-4501-8649-31F112FF9AD5}">
      <dsp:nvSpPr>
        <dsp:cNvPr id="0" name=""/>
        <dsp:cNvSpPr/>
      </dsp:nvSpPr>
      <dsp:spPr>
        <a:xfrm>
          <a:off x="4908356" y="101662"/>
          <a:ext cx="4305535" cy="518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tx1"/>
              </a:solidFill>
              <a:latin typeface="Tahoma" panose="020B0604030504040204" pitchFamily="34" charset="0"/>
              <a:ea typeface="Tahoma" panose="020B0604030504040204" pitchFamily="34" charset="0"/>
              <a:cs typeface="Tahoma" panose="020B0604030504040204" pitchFamily="34" charset="0"/>
            </a:rPr>
            <a:t>Labs/Workshops</a:t>
          </a:r>
        </a:p>
      </dsp:txBody>
      <dsp:txXfrm>
        <a:off x="4908356" y="101662"/>
        <a:ext cx="4305535" cy="518400"/>
      </dsp:txXfrm>
    </dsp:sp>
    <dsp:sp modelId="{E4FD5043-5612-43C5-B6AE-CCD431549399}">
      <dsp:nvSpPr>
        <dsp:cNvPr id="0" name=""/>
        <dsp:cNvSpPr/>
      </dsp:nvSpPr>
      <dsp:spPr>
        <a:xfrm>
          <a:off x="4908356" y="620062"/>
          <a:ext cx="4305535" cy="333517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Wingdings" panose="05000000000000000000" pitchFamily="2" charset="2"/>
            <a:buChar char=""/>
          </a:pPr>
          <a:r>
            <a:rPr lang="en-US" sz="1800" kern="1200">
              <a:latin typeface="Tahoma" panose="020B0604030504040204" pitchFamily="34" charset="0"/>
              <a:ea typeface="Tahoma" panose="020B0604030504040204" pitchFamily="34" charset="0"/>
              <a:cs typeface="Tahoma" panose="020B0604030504040204" pitchFamily="34" charset="0"/>
            </a:rPr>
            <a:t>Face-to-face/online</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a:latin typeface="Tahoma" panose="020B0604030504040204" pitchFamily="34" charset="0"/>
              <a:ea typeface="Tahoma" panose="020B0604030504040204" pitchFamily="34" charset="0"/>
              <a:cs typeface="Tahoma" panose="020B0604030504040204" pitchFamily="34" charset="0"/>
            </a:rPr>
            <a:t>Weeks 2-12</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a:latin typeface="Tahoma" panose="020B0604030504040204" pitchFamily="34" charset="0"/>
              <a:ea typeface="Tahoma" panose="020B0604030504040204" pitchFamily="34" charset="0"/>
              <a:cs typeface="Tahoma" panose="020B0604030504040204" pitchFamily="34" charset="0"/>
            </a:rPr>
            <a:t>Some will be recorded</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a:latin typeface="Tahoma" panose="020B0604030504040204" pitchFamily="34" charset="0"/>
              <a:ea typeface="Tahoma" panose="020B0604030504040204" pitchFamily="34" charset="0"/>
              <a:cs typeface="Tahoma" panose="020B0604030504040204" pitchFamily="34" charset="0"/>
            </a:rPr>
            <a:t>Access recording in Microsoft Teams</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a:latin typeface="Tahoma" panose="020B0604030504040204" pitchFamily="34" charset="0"/>
              <a:ea typeface="Tahoma" panose="020B0604030504040204" pitchFamily="34" charset="0"/>
              <a:cs typeface="Tahoma" panose="020B0604030504040204" pitchFamily="34" charset="0"/>
            </a:rPr>
            <a:t>Online will be split into different groups</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a:latin typeface="Tahoma" panose="020B0604030504040204" pitchFamily="34" charset="0"/>
              <a:ea typeface="Tahoma" panose="020B0604030504040204" pitchFamily="34" charset="0"/>
              <a:cs typeface="Tahoma" panose="020B0604030504040204" pitchFamily="34" charset="0"/>
            </a:rPr>
            <a:t>Covers work of previous week</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a:latin typeface="Tahoma" panose="020B0604030504040204" pitchFamily="34" charset="0"/>
              <a:ea typeface="Tahoma" panose="020B0604030504040204" pitchFamily="34" charset="0"/>
              <a:cs typeface="Tahoma" panose="020B0604030504040204" pitchFamily="34" charset="0"/>
            </a:rPr>
            <a:t>More examples than lecture</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a:latin typeface="Tahoma" panose="020B0604030504040204" pitchFamily="34" charset="0"/>
              <a:ea typeface="Tahoma" panose="020B0604030504040204" pitchFamily="34" charset="0"/>
              <a:cs typeface="Tahoma" panose="020B0604030504040204" pitchFamily="34" charset="0"/>
            </a:rPr>
            <a:t>Learning to debug code</a:t>
          </a:r>
        </a:p>
        <a:p>
          <a:pPr marL="171450" lvl="1" indent="-171450" algn="l" defTabSz="800100">
            <a:lnSpc>
              <a:spcPct val="90000"/>
            </a:lnSpc>
            <a:spcBef>
              <a:spcPct val="0"/>
            </a:spcBef>
            <a:spcAft>
              <a:spcPct val="15000"/>
            </a:spcAft>
            <a:buFont typeface="Wingdings" panose="05000000000000000000" pitchFamily="2" charset="2"/>
            <a:buChar char=""/>
          </a:pPr>
          <a:r>
            <a:rPr lang="en-US" sz="1800" kern="1200">
              <a:latin typeface="Tahoma" panose="020B0604030504040204" pitchFamily="34" charset="0"/>
              <a:ea typeface="Tahoma" panose="020B0604030504040204" pitchFamily="34" charset="0"/>
              <a:cs typeface="Tahoma" panose="020B0604030504040204" pitchFamily="34" charset="0"/>
            </a:rPr>
            <a:t>Lab/workshop sheet released 2 weeks in advance</a:t>
          </a:r>
        </a:p>
      </dsp:txBody>
      <dsp:txXfrm>
        <a:off x="4908356" y="620062"/>
        <a:ext cx="4305535" cy="33351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2894" y="54142"/>
          <a:ext cx="2822518"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latin typeface="Tahoma" panose="020B0604030504040204" pitchFamily="34" charset="0"/>
              <a:ea typeface="Tahoma" panose="020B0604030504040204" pitchFamily="34" charset="0"/>
              <a:cs typeface="Tahoma" panose="020B0604030504040204" pitchFamily="34" charset="0"/>
            </a:rPr>
            <a:t>Quizzes</a:t>
          </a:r>
        </a:p>
      </dsp:txBody>
      <dsp:txXfrm>
        <a:off x="2894" y="54142"/>
        <a:ext cx="2822518" cy="576000"/>
      </dsp:txXfrm>
    </dsp:sp>
    <dsp:sp modelId="{17CA1487-CDD9-4364-92F6-A11DBDAFE16C}">
      <dsp:nvSpPr>
        <dsp:cNvPr id="0" name=""/>
        <dsp:cNvSpPr/>
      </dsp:nvSpPr>
      <dsp:spPr>
        <a:xfrm>
          <a:off x="2894" y="630142"/>
          <a:ext cx="2822518" cy="247736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a:latin typeface="Tahoma" panose="020B0604030504040204" pitchFamily="34" charset="0"/>
              <a:ea typeface="Tahoma" panose="020B0604030504040204" pitchFamily="34" charset="0"/>
              <a:cs typeface="Tahoma" panose="020B0604030504040204" pitchFamily="34" charset="0"/>
            </a:rPr>
            <a:t>Quiz 1 in Week 5 (15%)</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a:latin typeface="Tahoma" panose="020B0604030504040204" pitchFamily="34" charset="0"/>
              <a:ea typeface="Tahoma" panose="020B0604030504040204" pitchFamily="34" charset="0"/>
              <a:cs typeface="Tahoma" panose="020B0604030504040204" pitchFamily="34" charset="0"/>
            </a:rPr>
            <a:t>Quiz 2 in Week 10 (25%)</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a:latin typeface="Tahoma" panose="020B0604030504040204" pitchFamily="34" charset="0"/>
              <a:ea typeface="Tahoma" panose="020B0604030504040204" pitchFamily="34" charset="0"/>
              <a:cs typeface="Tahoma" panose="020B0604030504040204" pitchFamily="34" charset="0"/>
            </a:rPr>
            <a:t>During lecture time</a:t>
          </a:r>
        </a:p>
        <a:p>
          <a:pPr marL="228600" lvl="1" indent="-228600" algn="l" defTabSz="889000">
            <a:lnSpc>
              <a:spcPct val="90000"/>
            </a:lnSpc>
            <a:spcBef>
              <a:spcPct val="0"/>
            </a:spcBef>
            <a:spcAft>
              <a:spcPct val="15000"/>
            </a:spcAft>
            <a:buFont typeface="Wingdings" panose="05000000000000000000" pitchFamily="2" charset="2"/>
            <a:buChar char=""/>
          </a:pPr>
          <a:endParaRPr lang="en-US" sz="2000" kern="1200">
            <a:latin typeface="Tahoma" panose="020B0604030504040204" pitchFamily="34" charset="0"/>
            <a:ea typeface="Tahoma" panose="020B0604030504040204" pitchFamily="34" charset="0"/>
            <a:cs typeface="Tahoma" panose="020B0604030504040204" pitchFamily="34" charset="0"/>
          </a:endParaRPr>
        </a:p>
      </dsp:txBody>
      <dsp:txXfrm>
        <a:off x="2894" y="630142"/>
        <a:ext cx="2822518" cy="2477362"/>
      </dsp:txXfrm>
    </dsp:sp>
    <dsp:sp modelId="{055A5EAB-EAE0-4501-8649-31F112FF9AD5}">
      <dsp:nvSpPr>
        <dsp:cNvPr id="0" name=""/>
        <dsp:cNvSpPr/>
      </dsp:nvSpPr>
      <dsp:spPr>
        <a:xfrm>
          <a:off x="3220566" y="54142"/>
          <a:ext cx="2822518"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latin typeface="Tahoma" panose="020B0604030504040204" pitchFamily="34" charset="0"/>
              <a:ea typeface="Tahoma" panose="020B0604030504040204" pitchFamily="34" charset="0"/>
              <a:cs typeface="Tahoma" panose="020B0604030504040204" pitchFamily="34" charset="0"/>
            </a:rPr>
            <a:t>Exam</a:t>
          </a:r>
        </a:p>
      </dsp:txBody>
      <dsp:txXfrm>
        <a:off x="3220566" y="54142"/>
        <a:ext cx="2822518" cy="576000"/>
      </dsp:txXfrm>
    </dsp:sp>
    <dsp:sp modelId="{E4FD5043-5612-43C5-B6AE-CCD431549399}">
      <dsp:nvSpPr>
        <dsp:cNvPr id="0" name=""/>
        <dsp:cNvSpPr/>
      </dsp:nvSpPr>
      <dsp:spPr>
        <a:xfrm>
          <a:off x="3220566" y="630142"/>
          <a:ext cx="2822518" cy="247736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a:latin typeface="Tahoma" panose="020B0604030504040204" pitchFamily="34" charset="0"/>
              <a:ea typeface="Tahoma" panose="020B0604030504040204" pitchFamily="34" charset="0"/>
              <a:cs typeface="Tahoma" panose="020B0604030504040204" pitchFamily="34" charset="0"/>
            </a:rPr>
            <a:t>60% of mark</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a:latin typeface="Tahoma" panose="020B0604030504040204" pitchFamily="34" charset="0"/>
              <a:ea typeface="Tahoma" panose="020B0604030504040204" pitchFamily="34" charset="0"/>
              <a:cs typeface="Tahoma" panose="020B0604030504040204" pitchFamily="34" charset="0"/>
            </a:rPr>
            <a:t>Perusal 10 min</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a:latin typeface="Tahoma" panose="020B0604030504040204" pitchFamily="34" charset="0"/>
              <a:ea typeface="Tahoma" panose="020B0604030504040204" pitchFamily="34" charset="0"/>
              <a:cs typeface="Tahoma" panose="020B0604030504040204" pitchFamily="34" charset="0"/>
            </a:rPr>
            <a:t>Duration 120 min</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a:latin typeface="Tahoma" panose="020B0604030504040204" pitchFamily="34" charset="0"/>
              <a:ea typeface="Tahoma" panose="020B0604030504040204" pitchFamily="34" charset="0"/>
              <a:cs typeface="Tahoma" panose="020B0604030504040204" pitchFamily="34" charset="0"/>
            </a:rPr>
            <a:t>Closed book</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a:latin typeface="Tahoma" panose="020B0604030504040204" pitchFamily="34" charset="0"/>
              <a:ea typeface="Tahoma" panose="020B0604030504040204" pitchFamily="34" charset="0"/>
              <a:cs typeface="Tahoma" panose="020B0604030504040204" pitchFamily="34" charset="0"/>
            </a:rPr>
            <a:t>1 page of hand-written notes</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a:latin typeface="Tahoma" panose="020B0604030504040204" pitchFamily="34" charset="0"/>
              <a:ea typeface="Tahoma" panose="020B0604030504040204" pitchFamily="34" charset="0"/>
              <a:cs typeface="Tahoma" panose="020B0604030504040204" pitchFamily="34" charset="0"/>
            </a:rPr>
            <a:t>Proctored</a:t>
          </a:r>
        </a:p>
      </dsp:txBody>
      <dsp:txXfrm>
        <a:off x="3220566" y="630142"/>
        <a:ext cx="2822518" cy="2477362"/>
      </dsp:txXfrm>
    </dsp:sp>
    <dsp:sp modelId="{23D06E36-F688-4B37-8BB8-73015E665B0E}">
      <dsp:nvSpPr>
        <dsp:cNvPr id="0" name=""/>
        <dsp:cNvSpPr/>
      </dsp:nvSpPr>
      <dsp:spPr>
        <a:xfrm>
          <a:off x="6438237" y="54142"/>
          <a:ext cx="2822518"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tx1"/>
              </a:solidFill>
              <a:latin typeface="Tahoma" panose="020B0604030504040204" pitchFamily="34" charset="0"/>
              <a:ea typeface="Tahoma" panose="020B0604030504040204" pitchFamily="34" charset="0"/>
              <a:cs typeface="Tahoma" panose="020B0604030504040204" pitchFamily="34" charset="0"/>
            </a:rPr>
            <a:t>Pass Course</a:t>
          </a:r>
        </a:p>
      </dsp:txBody>
      <dsp:txXfrm>
        <a:off x="6438237" y="54142"/>
        <a:ext cx="2822518" cy="576000"/>
      </dsp:txXfrm>
    </dsp:sp>
    <dsp:sp modelId="{EA81ED6A-A7EA-4137-A3DC-D16E79F1B938}">
      <dsp:nvSpPr>
        <dsp:cNvPr id="0" name=""/>
        <dsp:cNvSpPr/>
      </dsp:nvSpPr>
      <dsp:spPr>
        <a:xfrm>
          <a:off x="6438237" y="630142"/>
          <a:ext cx="2822518" cy="247736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a:latin typeface="Tahoma" panose="020B0604030504040204" pitchFamily="34" charset="0"/>
              <a:ea typeface="Tahoma" panose="020B0604030504040204" pitchFamily="34" charset="0"/>
              <a:cs typeface="Tahoma" panose="020B0604030504040204" pitchFamily="34" charset="0"/>
            </a:rPr>
            <a:t>Overall mark of 50%</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a:latin typeface="Tahoma" panose="020B0604030504040204" pitchFamily="34" charset="0"/>
              <a:ea typeface="Tahoma" panose="020B0604030504040204" pitchFamily="34" charset="0"/>
              <a:cs typeface="Tahoma" panose="020B0604030504040204" pitchFamily="34" charset="0"/>
            </a:rPr>
            <a:t>&gt;=40% in Exam</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a:latin typeface="Tahoma" panose="020B0604030504040204" pitchFamily="34" charset="0"/>
              <a:ea typeface="Tahoma" panose="020B0604030504040204" pitchFamily="34" charset="0"/>
              <a:cs typeface="Tahoma" panose="020B0604030504040204" pitchFamily="34" charset="0"/>
            </a:rPr>
            <a:t>Must submit all assessment items</a:t>
          </a:r>
        </a:p>
      </dsp:txBody>
      <dsp:txXfrm>
        <a:off x="6438237" y="630142"/>
        <a:ext cx="2822518" cy="24773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41" y="2915"/>
          <a:ext cx="3925486" cy="150258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a:lnSpc>
              <a:spcPct val="90000"/>
            </a:lnSpc>
            <a:spcBef>
              <a:spcPct val="0"/>
            </a:spcBef>
            <a:spcAft>
              <a:spcPct val="35000"/>
            </a:spcAft>
            <a:buNone/>
          </a:pPr>
          <a:r>
            <a:rPr lang="en-US" sz="4200" b="1" kern="1200">
              <a:solidFill>
                <a:schemeClr val="tx1"/>
              </a:solidFill>
              <a:latin typeface="Tahoma" panose="020B0604030504040204" pitchFamily="34" charset="0"/>
              <a:ea typeface="Tahoma" panose="020B0604030504040204" pitchFamily="34" charset="0"/>
              <a:cs typeface="Tahoma" panose="020B0604030504040204" pitchFamily="34" charset="0"/>
            </a:rPr>
            <a:t>Generative AI</a:t>
          </a:r>
        </a:p>
      </dsp:txBody>
      <dsp:txXfrm>
        <a:off x="41" y="2915"/>
        <a:ext cx="3925486" cy="1502583"/>
      </dsp:txXfrm>
    </dsp:sp>
    <dsp:sp modelId="{17CA1487-CDD9-4364-92F6-A11DBDAFE16C}">
      <dsp:nvSpPr>
        <dsp:cNvPr id="0" name=""/>
        <dsp:cNvSpPr/>
      </dsp:nvSpPr>
      <dsp:spPr>
        <a:xfrm>
          <a:off x="41" y="1505498"/>
          <a:ext cx="3925486" cy="184464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a:latin typeface="Tahoma" panose="020B0604030504040204" pitchFamily="34" charset="0"/>
              <a:ea typeface="Tahoma" panose="020B0604030504040204" pitchFamily="34" charset="0"/>
              <a:cs typeface="Tahoma" panose="020B0604030504040204" pitchFamily="34" charset="0"/>
            </a:rPr>
            <a:t>Use it to help you learn</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a:latin typeface="Tahoma" panose="020B0604030504040204" pitchFamily="34" charset="0"/>
              <a:ea typeface="Tahoma" panose="020B0604030504040204" pitchFamily="34" charset="0"/>
              <a:cs typeface="Tahoma" panose="020B0604030504040204" pitchFamily="34" charset="0"/>
            </a:rPr>
            <a:t>Solve problems yourself</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a:latin typeface="Tahoma" panose="020B0604030504040204" pitchFamily="34" charset="0"/>
              <a:ea typeface="Tahoma" panose="020B0604030504040204" pitchFamily="34" charset="0"/>
              <a:cs typeface="Tahoma" panose="020B0604030504040204" pitchFamily="34" charset="0"/>
            </a:rPr>
            <a:t>Remember: exam is proctored, and you need 40% to pass!</a:t>
          </a:r>
        </a:p>
      </dsp:txBody>
      <dsp:txXfrm>
        <a:off x="41" y="1505498"/>
        <a:ext cx="3925486" cy="1844640"/>
      </dsp:txXfrm>
    </dsp:sp>
    <dsp:sp modelId="{055A5EAB-EAE0-4501-8649-31F112FF9AD5}">
      <dsp:nvSpPr>
        <dsp:cNvPr id="0" name=""/>
        <dsp:cNvSpPr/>
      </dsp:nvSpPr>
      <dsp:spPr>
        <a:xfrm>
          <a:off x="4475095" y="2915"/>
          <a:ext cx="3925486" cy="150258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a:lnSpc>
              <a:spcPct val="90000"/>
            </a:lnSpc>
            <a:spcBef>
              <a:spcPct val="0"/>
            </a:spcBef>
            <a:spcAft>
              <a:spcPct val="35000"/>
            </a:spcAft>
            <a:buNone/>
          </a:pPr>
          <a:r>
            <a:rPr lang="en-US" sz="4200" b="1" kern="1200">
              <a:solidFill>
                <a:schemeClr val="tx1"/>
              </a:solidFill>
              <a:latin typeface="Tahoma" panose="020B0604030504040204" pitchFamily="34" charset="0"/>
              <a:ea typeface="Tahoma" panose="020B0604030504040204" pitchFamily="34" charset="0"/>
              <a:cs typeface="Tahoma" panose="020B0604030504040204" pitchFamily="34" charset="0"/>
            </a:rPr>
            <a:t>Final Marks</a:t>
          </a:r>
        </a:p>
      </dsp:txBody>
      <dsp:txXfrm>
        <a:off x="4475095" y="2915"/>
        <a:ext cx="3925486" cy="1502583"/>
      </dsp:txXfrm>
    </dsp:sp>
    <dsp:sp modelId="{E4FD5043-5612-43C5-B6AE-CCD431549399}">
      <dsp:nvSpPr>
        <dsp:cNvPr id="0" name=""/>
        <dsp:cNvSpPr/>
      </dsp:nvSpPr>
      <dsp:spPr>
        <a:xfrm>
          <a:off x="4475095" y="1505498"/>
          <a:ext cx="3925486" cy="184464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a:latin typeface="Tahoma" panose="020B0604030504040204" pitchFamily="34" charset="0"/>
              <a:ea typeface="Tahoma" panose="020B0604030504040204" pitchFamily="34" charset="0"/>
              <a:cs typeface="Tahoma" panose="020B0604030504040204" pitchFamily="34" charset="0"/>
            </a:rPr>
            <a:t>Marks are subject to change even after publication</a:t>
          </a:r>
        </a:p>
        <a:p>
          <a:pPr marL="228600" lvl="1" indent="-228600" algn="l" defTabSz="889000">
            <a:lnSpc>
              <a:spcPct val="90000"/>
            </a:lnSpc>
            <a:spcBef>
              <a:spcPct val="0"/>
            </a:spcBef>
            <a:spcAft>
              <a:spcPct val="15000"/>
            </a:spcAft>
            <a:buFont typeface="Wingdings" panose="05000000000000000000" pitchFamily="2" charset="2"/>
            <a:buChar char=""/>
          </a:pPr>
          <a:r>
            <a:rPr lang="en-US" sz="2000" kern="1200">
              <a:latin typeface="Tahoma" panose="020B0604030504040204" pitchFamily="34" charset="0"/>
              <a:ea typeface="Tahoma" panose="020B0604030504040204" pitchFamily="34" charset="0"/>
              <a:cs typeface="Tahoma" panose="020B0604030504040204" pitchFamily="34" charset="0"/>
            </a:rPr>
            <a:t>Randomly select students for a discussion about assessment item to check understanding</a:t>
          </a:r>
        </a:p>
      </dsp:txBody>
      <dsp:txXfrm>
        <a:off x="4475095" y="1505498"/>
        <a:ext cx="3925486" cy="1844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40262" y="-2741862"/>
          <a:ext cx="791635"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Safe space for everyone to learn!</a:t>
          </a:r>
        </a:p>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NO question is too simple to ask</a:t>
          </a:r>
        </a:p>
      </dsp:txBody>
      <dsp:txXfrm rot="-5400000">
        <a:off x="3566160" y="70884"/>
        <a:ext cx="6301196" cy="714347"/>
      </dsp:txXfrm>
    </dsp:sp>
    <dsp:sp modelId="{3230722F-B757-4673-BD2F-9D4BAB5CEE8D}">
      <dsp:nvSpPr>
        <dsp:cNvPr id="0" name=""/>
        <dsp:cNvSpPr/>
      </dsp:nvSpPr>
      <dsp:spPr>
        <a:xfrm>
          <a:off x="0" y="1772"/>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a:solidFill>
                <a:schemeClr val="tx1"/>
              </a:solidFill>
              <a:latin typeface="Tahoma" panose="020B0604030504040204" pitchFamily="34" charset="0"/>
              <a:ea typeface="Tahoma" panose="020B0604030504040204" pitchFamily="34" charset="0"/>
              <a:cs typeface="Tahoma" panose="020B0604030504040204" pitchFamily="34" charset="0"/>
            </a:rPr>
            <a:t>Non-negotiable</a:t>
          </a:r>
        </a:p>
      </dsp:txBody>
      <dsp:txXfrm>
        <a:off x="41619" y="43391"/>
        <a:ext cx="3482922" cy="769332"/>
      </dsp:txXfrm>
    </dsp:sp>
    <dsp:sp modelId="{329ECF1A-78BE-41CB-B252-8011825B67CD}">
      <dsp:nvSpPr>
        <dsp:cNvPr id="0" name=""/>
        <dsp:cNvSpPr/>
      </dsp:nvSpPr>
      <dsp:spPr>
        <a:xfrm rot="5400000">
          <a:off x="6395051" y="-1846663"/>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Only post course related questions in chats</a:t>
          </a:r>
        </a:p>
      </dsp:txBody>
      <dsp:txXfrm rot="-5400000">
        <a:off x="3566160" y="1015523"/>
        <a:ext cx="6306545" cy="615466"/>
      </dsp:txXfrm>
    </dsp:sp>
    <dsp:sp modelId="{8A3FE5E4-2689-4041-B2C5-C63BC276A3EF}">
      <dsp:nvSpPr>
        <dsp:cNvPr id="0" name=""/>
        <dsp:cNvSpPr/>
      </dsp:nvSpPr>
      <dsp:spPr>
        <a:xfrm>
          <a:off x="0" y="896971"/>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a:solidFill>
                <a:schemeClr val="tx1"/>
              </a:solidFill>
              <a:latin typeface="Tahoma" panose="020B0604030504040204" pitchFamily="34" charset="0"/>
              <a:ea typeface="Tahoma" panose="020B0604030504040204" pitchFamily="34" charset="0"/>
              <a:cs typeface="Tahoma" panose="020B0604030504040204" pitchFamily="34" charset="0"/>
            </a:rPr>
            <a:t>Non-negotiable</a:t>
          </a:r>
        </a:p>
      </dsp:txBody>
      <dsp:txXfrm>
        <a:off x="41619" y="938590"/>
        <a:ext cx="3482922" cy="769332"/>
      </dsp:txXfrm>
    </dsp:sp>
    <dsp:sp modelId="{A66EBD3D-E7C5-421C-B8B5-728648057DDC}">
      <dsp:nvSpPr>
        <dsp:cNvPr id="0" name=""/>
        <dsp:cNvSpPr/>
      </dsp:nvSpPr>
      <dsp:spPr>
        <a:xfrm rot="5400000">
          <a:off x="6395051" y="-951464"/>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Treat EVERYONE with respect in all communication</a:t>
          </a:r>
        </a:p>
      </dsp:txBody>
      <dsp:txXfrm rot="-5400000">
        <a:off x="3566160" y="1910722"/>
        <a:ext cx="6306545" cy="615466"/>
      </dsp:txXfrm>
    </dsp:sp>
    <dsp:sp modelId="{1C763A21-352A-41D1-A2E2-E305DABA275D}">
      <dsp:nvSpPr>
        <dsp:cNvPr id="0" name=""/>
        <dsp:cNvSpPr/>
      </dsp:nvSpPr>
      <dsp:spPr>
        <a:xfrm>
          <a:off x="0" y="1792170"/>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a:solidFill>
                <a:schemeClr val="tx1"/>
              </a:solidFill>
              <a:latin typeface="Tahoma" panose="020B0604030504040204" pitchFamily="34" charset="0"/>
              <a:ea typeface="Tahoma" panose="020B0604030504040204" pitchFamily="34" charset="0"/>
              <a:cs typeface="Tahoma" panose="020B0604030504040204" pitchFamily="34" charset="0"/>
            </a:rPr>
            <a:t>Non-negotiable</a:t>
          </a:r>
        </a:p>
      </dsp:txBody>
      <dsp:txXfrm>
        <a:off x="41619" y="1833789"/>
        <a:ext cx="3482922" cy="769332"/>
      </dsp:txXfrm>
    </dsp:sp>
    <dsp:sp modelId="{95E0557D-F0A1-4F38-8083-55DE7503164F}">
      <dsp:nvSpPr>
        <dsp:cNvPr id="0" name=""/>
        <dsp:cNvSpPr/>
      </dsp:nvSpPr>
      <dsp:spPr>
        <a:xfrm rot="5400000">
          <a:off x="6395051" y="-56265"/>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Be patient! Large cohort – we may need a bit more time to respond to your query</a:t>
          </a:r>
        </a:p>
      </dsp:txBody>
      <dsp:txXfrm rot="-5400000">
        <a:off x="3566160" y="2805921"/>
        <a:ext cx="6306545" cy="615466"/>
      </dsp:txXfrm>
    </dsp:sp>
    <dsp:sp modelId="{B9324B26-5FF5-4FF7-9073-66103CBE8481}">
      <dsp:nvSpPr>
        <dsp:cNvPr id="0" name=""/>
        <dsp:cNvSpPr/>
      </dsp:nvSpPr>
      <dsp:spPr>
        <a:xfrm>
          <a:off x="0" y="2687369"/>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a:solidFill>
                <a:schemeClr val="tx1"/>
              </a:solidFill>
              <a:latin typeface="Tahoma" panose="020B0604030504040204" pitchFamily="34" charset="0"/>
              <a:ea typeface="Tahoma" panose="020B0604030504040204" pitchFamily="34" charset="0"/>
              <a:cs typeface="Tahoma" panose="020B0604030504040204" pitchFamily="34" charset="0"/>
            </a:rPr>
            <a:t>Important</a:t>
          </a:r>
        </a:p>
      </dsp:txBody>
      <dsp:txXfrm>
        <a:off x="41619" y="2728988"/>
        <a:ext cx="3482922" cy="7693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95051" y="-2741862"/>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Read/watch material before attending lectures!</a:t>
          </a:r>
        </a:p>
      </dsp:txBody>
      <dsp:txXfrm rot="-5400000">
        <a:off x="3566160" y="120324"/>
        <a:ext cx="6306545" cy="615466"/>
      </dsp:txXfrm>
    </dsp:sp>
    <dsp:sp modelId="{3230722F-B757-4673-BD2F-9D4BAB5CEE8D}">
      <dsp:nvSpPr>
        <dsp:cNvPr id="0" name=""/>
        <dsp:cNvSpPr/>
      </dsp:nvSpPr>
      <dsp:spPr>
        <a:xfrm>
          <a:off x="0" y="1772"/>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Tahoma" panose="020B0604030504040204" pitchFamily="34" charset="0"/>
              <a:ea typeface="Tahoma" panose="020B0604030504040204" pitchFamily="34" charset="0"/>
              <a:cs typeface="Tahoma" panose="020B0604030504040204" pitchFamily="34" charset="0"/>
            </a:rPr>
            <a:t>Required</a:t>
          </a:r>
        </a:p>
      </dsp:txBody>
      <dsp:txXfrm>
        <a:off x="41619" y="43391"/>
        <a:ext cx="3482922" cy="769332"/>
      </dsp:txXfrm>
    </dsp:sp>
    <dsp:sp modelId="{329ECF1A-78BE-41CB-B252-8011825B67CD}">
      <dsp:nvSpPr>
        <dsp:cNvPr id="0" name=""/>
        <dsp:cNvSpPr/>
      </dsp:nvSpPr>
      <dsp:spPr>
        <a:xfrm rot="5400000">
          <a:off x="6395051" y="-1846663"/>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Attend the lectures!</a:t>
          </a:r>
        </a:p>
      </dsp:txBody>
      <dsp:txXfrm rot="-5400000">
        <a:off x="3566160" y="1015523"/>
        <a:ext cx="6306545" cy="615466"/>
      </dsp:txXfrm>
    </dsp:sp>
    <dsp:sp modelId="{8A3FE5E4-2689-4041-B2C5-C63BC276A3EF}">
      <dsp:nvSpPr>
        <dsp:cNvPr id="0" name=""/>
        <dsp:cNvSpPr/>
      </dsp:nvSpPr>
      <dsp:spPr>
        <a:xfrm>
          <a:off x="0" y="896971"/>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Tahoma" panose="020B0604030504040204" pitchFamily="34" charset="0"/>
              <a:ea typeface="Tahoma" panose="020B0604030504040204" pitchFamily="34" charset="0"/>
              <a:cs typeface="Tahoma" panose="020B0604030504040204" pitchFamily="34" charset="0"/>
            </a:rPr>
            <a:t>Highly Recommended</a:t>
          </a:r>
        </a:p>
      </dsp:txBody>
      <dsp:txXfrm>
        <a:off x="41619" y="938590"/>
        <a:ext cx="3482922" cy="769332"/>
      </dsp:txXfrm>
    </dsp:sp>
    <dsp:sp modelId="{A66EBD3D-E7C5-421C-B8B5-728648057DDC}">
      <dsp:nvSpPr>
        <dsp:cNvPr id="0" name=""/>
        <dsp:cNvSpPr/>
      </dsp:nvSpPr>
      <dsp:spPr>
        <a:xfrm rot="5400000">
          <a:off x="6395051" y="-951464"/>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Attend the labs/workshops!</a:t>
          </a:r>
        </a:p>
      </dsp:txBody>
      <dsp:txXfrm rot="-5400000">
        <a:off x="3566160" y="1910722"/>
        <a:ext cx="6306545" cy="615466"/>
      </dsp:txXfrm>
    </dsp:sp>
    <dsp:sp modelId="{1C763A21-352A-41D1-A2E2-E305DABA275D}">
      <dsp:nvSpPr>
        <dsp:cNvPr id="0" name=""/>
        <dsp:cNvSpPr/>
      </dsp:nvSpPr>
      <dsp:spPr>
        <a:xfrm>
          <a:off x="0" y="1792170"/>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Tahoma" panose="020B0604030504040204" pitchFamily="34" charset="0"/>
              <a:ea typeface="Tahoma" panose="020B0604030504040204" pitchFamily="34" charset="0"/>
              <a:cs typeface="Tahoma" panose="020B0604030504040204" pitchFamily="34" charset="0"/>
            </a:rPr>
            <a:t>Highly Recommended</a:t>
          </a:r>
        </a:p>
      </dsp:txBody>
      <dsp:txXfrm>
        <a:off x="41619" y="1833789"/>
        <a:ext cx="3482922" cy="769332"/>
      </dsp:txXfrm>
    </dsp:sp>
    <dsp:sp modelId="{95E0557D-F0A1-4F38-8083-55DE7503164F}">
      <dsp:nvSpPr>
        <dsp:cNvPr id="0" name=""/>
        <dsp:cNvSpPr/>
      </dsp:nvSpPr>
      <dsp:spPr>
        <a:xfrm rot="5400000">
          <a:off x="6395051" y="-56265"/>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a:latin typeface="Tahoma" panose="020B0604030504040204" pitchFamily="34" charset="0"/>
              <a:ea typeface="Tahoma" panose="020B0604030504040204" pitchFamily="34" charset="0"/>
              <a:cs typeface="Tahoma" panose="020B0604030504040204" pitchFamily="34" charset="0"/>
            </a:rPr>
            <a:t>Spend time (at least 12 hours/week) – learning by doing!</a:t>
          </a:r>
        </a:p>
      </dsp:txBody>
      <dsp:txXfrm rot="-5400000">
        <a:off x="3566160" y="2805921"/>
        <a:ext cx="6306545" cy="615466"/>
      </dsp:txXfrm>
    </dsp:sp>
    <dsp:sp modelId="{B9324B26-5FF5-4FF7-9073-66103CBE8481}">
      <dsp:nvSpPr>
        <dsp:cNvPr id="0" name=""/>
        <dsp:cNvSpPr/>
      </dsp:nvSpPr>
      <dsp:spPr>
        <a:xfrm>
          <a:off x="0" y="2687369"/>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solidFill>
                <a:schemeClr val="tx1"/>
              </a:solidFill>
              <a:latin typeface="Tahoma" panose="020B0604030504040204" pitchFamily="34" charset="0"/>
              <a:ea typeface="Tahoma" panose="020B0604030504040204" pitchFamily="34" charset="0"/>
              <a:cs typeface="Tahoma" panose="020B0604030504040204" pitchFamily="34" charset="0"/>
            </a:rPr>
            <a:t>Important</a:t>
          </a:r>
        </a:p>
      </dsp:txBody>
      <dsp:txXfrm>
        <a:off x="41619" y="2728988"/>
        <a:ext cx="3482922" cy="76933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8/18/2024</a:t>
            </a:fld>
            <a:endParaRPr lang="en-US"/>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8/18/2024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Interactive program that reads lines of code typed by user, evaluates/executes them, prints result and loops back to reading </a:t>
            </a:r>
            <a:endParaRPr lang="en-AU"/>
          </a:p>
        </p:txBody>
      </p:sp>
      <p:sp>
        <p:nvSpPr>
          <p:cNvPr id="4" name="Slide Number Placeholder 3"/>
          <p:cNvSpPr>
            <a:spLocks noGrp="1"/>
          </p:cNvSpPr>
          <p:nvPr>
            <p:ph type="sldNum" sz="quarter" idx="5"/>
          </p:nvPr>
        </p:nvSpPr>
        <p:spPr/>
        <p:txBody>
          <a:bodyPr/>
          <a:lstStyle/>
          <a:p>
            <a:fld id="{41EEE60E-651F-40CC-AD73-C00F10CE42B6}" type="slidenum">
              <a:rPr lang="en-US" smtClean="0"/>
              <a:t>20</a:t>
            </a:fld>
            <a:endParaRPr lang="en-US"/>
          </a:p>
        </p:txBody>
      </p:sp>
    </p:spTree>
    <p:extLst>
      <p:ext uri="{BB962C8B-B14F-4D97-AF65-F5344CB8AC3E}">
        <p14:creationId xmlns:p14="http://schemas.microsoft.com/office/powerpoint/2010/main" val="82381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“div” indicates integer division</a:t>
            </a:r>
            <a:endParaRPr lang="en-AU"/>
          </a:p>
        </p:txBody>
      </p:sp>
      <p:sp>
        <p:nvSpPr>
          <p:cNvPr id="4" name="Slide Number Placeholder 3"/>
          <p:cNvSpPr>
            <a:spLocks noGrp="1"/>
          </p:cNvSpPr>
          <p:nvPr>
            <p:ph type="sldNum" sz="quarter" idx="5"/>
          </p:nvPr>
        </p:nvSpPr>
        <p:spPr/>
        <p:txBody>
          <a:bodyPr/>
          <a:lstStyle/>
          <a:p>
            <a:fld id="{41EEE60E-651F-40CC-AD73-C00F10CE42B6}" type="slidenum">
              <a:rPr lang="en-US" smtClean="0"/>
              <a:t>25</a:t>
            </a:fld>
            <a:endParaRPr lang="en-US"/>
          </a:p>
        </p:txBody>
      </p:sp>
    </p:spTree>
    <p:extLst>
      <p:ext uri="{BB962C8B-B14F-4D97-AF65-F5344CB8AC3E}">
        <p14:creationId xmlns:p14="http://schemas.microsoft.com/office/powerpoint/2010/main" val="4150374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8/18/2024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8/18/2024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8/18/2024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coding-laptop-laptops-macbook-693861/"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7.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eams.microsoft.com/l/channel/19%3A88ba4b92bb6a42daac0d434699d0182a%40thread.tacv2/Queries?groupId=36e9d919-62a9-421d-b219-1d258ae64cad&amp;tenantId=5a7cc8ab-a4dc-4f9b-bf60-66714049ad62" TargetMode="External"/><Relationship Id="rId2" Type="http://schemas.openxmlformats.org/officeDocument/2006/relationships/hyperlink" Target="https://www.griffith.edu.au/students/assessment-exams-grades"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www.griffith.edu.au/__data/assets/pdf_file/0033/993075/2024-Academic-Calendar.pdf"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lms.griffith.edu.au/courses/24366/pages/basics-sections-1-4-week-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teams.microsoft.com/l/team/19%3As3grlKda081q1-90X0Zum925yExjElr23sGjXWnh0qU1%40thread.tacv2/conversations?groupId=36e9d919-62a9-421d-b219-1d258ae64cad&amp;tenantId=5a7cc8ab-a4dc-4f9b-bf60-66714049ad62" TargetMode="External"/><Relationship Id="rId7" Type="http://schemas.openxmlformats.org/officeDocument/2006/relationships/hyperlink" Target="https://lms.griffith.edu.au/courses/24366/pages/teaching-staff" TargetMode="External"/><Relationship Id="rId2" Type="http://schemas.openxmlformats.org/officeDocument/2006/relationships/hyperlink" Target="https://lms.griffith.edu.au/courses/24366" TargetMode="External"/><Relationship Id="rId1" Type="http://schemas.openxmlformats.org/officeDocument/2006/relationships/slideLayout" Target="../slideLayouts/slideLayout4.xml"/><Relationship Id="rId6" Type="http://schemas.openxmlformats.org/officeDocument/2006/relationships/hyperlink" Target="https://lms.griffith.edu.au/courses/24366/pages/assessment-overview" TargetMode="External"/><Relationship Id="rId5" Type="http://schemas.openxmlformats.org/officeDocument/2006/relationships/hyperlink" Target="https://lms.griffith.edu.au/courses/24366/pages/learning-journey" TargetMode="External"/><Relationship Id="rId4" Type="http://schemas.openxmlformats.org/officeDocument/2006/relationships/hyperlink" Target="https://lms.griffith.edu.au/courses/24366/announcements"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xperts.griffith.edu.au/25256-marde-helbig" TargetMode="External"/><Relationship Id="rId7"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mailto:l.rozenberg@griffith.edu.au" TargetMode="External"/><Relationship Id="rId5" Type="http://schemas.openxmlformats.org/officeDocument/2006/relationships/hyperlink" Target="https://experts.griffith.edu.au/25052-liat-rozenberg" TargetMode="External"/><Relationship Id="rId4" Type="http://schemas.openxmlformats.org/officeDocument/2006/relationships/hyperlink" Target="mailto:m.helbig@griffith.edu.au"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eams.microsoft.com/l/channel/19%3A6b8e4b6b6d384c5f9959319cb36ae134%40thread.tacv2/Online%20Lecture%20Wednesdays%2011am?groupId=36e9d919-62a9-421d-b219-1d258ae64cad&amp;tenantId=5a7cc8ab-a4dc-4f9b-bf60-66714049ad62" TargetMode="External"/><Relationship Id="rId7" Type="http://schemas.openxmlformats.org/officeDocument/2006/relationships/image" Target="../media/image10.png"/><Relationship Id="rId2" Type="http://schemas.openxmlformats.org/officeDocument/2006/relationships/hyperlink" Target="https://teams.microsoft.com/l/channel/19%3As3grlKda081q1-90X0Zum925yExjElr23sGjXWnh0qU1%40thread.tacv2/General?groupId=36e9d919-62a9-421d-b219-1d258ae64cad&amp;tenantId=5a7cc8ab-a4dc-4f9b-bf60-66714049ad62" TargetMode="Externa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hyperlink" Target="https://teams.microsoft.com/l/channel/19%3A88ba4b92bb6a42daac0d434699d0182a%40thread.tacv2/Queries?groupId=36e9d919-62a9-421d-b219-1d258ae64cad&amp;tenantId=5a7cc8ab-a4dc-4f9b-bf60-66714049ad62" TargetMode="External"/><Relationship Id="rId4" Type="http://schemas.openxmlformats.org/officeDocument/2006/relationships/hyperlink" Target="https://teams.microsoft.com/l/channel/19%3Ab54525dcc4d5450aa46a37671fac6c1a%40thread.tacv2/PASS?groupId=36e9d919-62a9-421d-b219-1d258ae64cad&amp;tenantId=5a7cc8ab-a4dc-4f9b-bf60-66714049ad6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eams.microsoft.com/l/channel/19%3A88ba4b92bb6a42daac0d434699d0182a%40thread.tacv2/Queries?groupId=36e9d919-62a9-421d-b219-1d258ae64cad&amp;tenantId=5a7cc8ab-a4dc-4f9b-bf60-66714049ad62" TargetMode="Externa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953336" y="220529"/>
            <a:ext cx="8791575" cy="2387600"/>
          </a:xfrm>
        </p:spPr>
        <p:txBody>
          <a:bodyPr>
            <a:normAutofit/>
          </a:bodyPr>
          <a:lstStyle/>
          <a:p>
            <a:pPr algn="ctr"/>
            <a:r>
              <a:rPr lang="en-US" sz="5400">
                <a:latin typeface="Rockwell" panose="02060603020205020403" pitchFamily="18" charset="0"/>
              </a:rPr>
              <a:t>Programming Principles</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3" y="2619674"/>
            <a:ext cx="8791575" cy="1655762"/>
          </a:xfrm>
        </p:spPr>
        <p:txBody>
          <a:bodyPr>
            <a:normAutofit/>
          </a:bodyPr>
          <a:lstStyle/>
          <a:p>
            <a:pPr algn="ctr"/>
            <a:r>
              <a:rPr lang="en-US" sz="3000">
                <a:latin typeface="Tahoma" panose="020B0604030504040204" pitchFamily="34" charset="0"/>
                <a:ea typeface="Tahoma" panose="020B0604030504040204" pitchFamily="34" charset="0"/>
                <a:cs typeface="Tahoma" panose="020B0604030504040204" pitchFamily="34" charset="0"/>
              </a:rPr>
              <a:t>1811ICT/2807ICT/7001ICT</a:t>
            </a:r>
          </a:p>
          <a:p>
            <a:pPr algn="ctr"/>
            <a:r>
              <a:rPr lang="en-US" sz="2400">
                <a:latin typeface="Tahoma" panose="020B0604030504040204" pitchFamily="34" charset="0"/>
                <a:ea typeface="Tahoma" panose="020B0604030504040204" pitchFamily="34" charset="0"/>
                <a:cs typeface="Tahoma" panose="020B0604030504040204" pitchFamily="34" charset="0"/>
              </a:rPr>
              <a:t>Week 1 Lecture</a:t>
            </a:r>
          </a:p>
        </p:txBody>
      </p:sp>
      <p:sp>
        <p:nvSpPr>
          <p:cNvPr id="4" name="Subtitle 2">
            <a:extLst>
              <a:ext uri="{FF2B5EF4-FFF2-40B4-BE49-F238E27FC236}">
                <a16:creationId xmlns:a16="http://schemas.microsoft.com/office/drawing/2014/main" id="{60D51E65-C479-759D-88C7-758B9E79EBEF}"/>
              </a:ext>
            </a:extLst>
          </p:cNvPr>
          <p:cNvSpPr txBox="1">
            <a:spLocks/>
          </p:cNvSpPr>
          <p:nvPr/>
        </p:nvSpPr>
        <p:spPr>
          <a:xfrm>
            <a:off x="1953336" y="3963657"/>
            <a:ext cx="8791575" cy="646647"/>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US">
                <a:latin typeface="Tahoma" panose="020B0604030504040204" pitchFamily="34" charset="0"/>
                <a:ea typeface="Tahoma" panose="020B0604030504040204" pitchFamily="34" charset="0"/>
                <a:cs typeface="Tahoma" panose="020B0604030504040204" pitchFamily="34" charset="0"/>
              </a:rPr>
              <a:t>Dr </a:t>
            </a:r>
            <a:r>
              <a:rPr lang="en-US" err="1">
                <a:latin typeface="Tahoma" panose="020B0604030504040204" pitchFamily="34" charset="0"/>
                <a:ea typeface="Tahoma" panose="020B0604030504040204" pitchFamily="34" charset="0"/>
                <a:cs typeface="Tahoma" panose="020B0604030504040204" pitchFamily="34" charset="0"/>
              </a:rPr>
              <a:t>Mardé</a:t>
            </a:r>
            <a:r>
              <a:rPr lang="en-US">
                <a:latin typeface="Tahoma" panose="020B0604030504040204" pitchFamily="34" charset="0"/>
                <a:ea typeface="Tahoma" panose="020B0604030504040204" pitchFamily="34" charset="0"/>
                <a:cs typeface="Tahoma" panose="020B0604030504040204" pitchFamily="34" charset="0"/>
              </a:rPr>
              <a:t> Helbig</a:t>
            </a:r>
          </a:p>
        </p:txBody>
      </p:sp>
      <p:pic>
        <p:nvPicPr>
          <p:cNvPr id="5" name="Picture Placeholder 4" descr="A toy figurine on a computer&#10;&#10;Description automatically generated">
            <a:extLst>
              <a:ext uri="{FF2B5EF4-FFF2-40B4-BE49-F238E27FC236}">
                <a16:creationId xmlns:a16="http://schemas.microsoft.com/office/drawing/2014/main" id="{31443806-1C7F-88D8-591C-36374B78C0D9}"/>
              </a:ext>
            </a:extLst>
          </p:cNvPr>
          <p:cNvPicPr>
            <a:picLocks noChangeAspect="1"/>
          </p:cNvPicPr>
          <p:nvPr/>
        </p:nvPicPr>
        <p:blipFill>
          <a:blip r:embed="rId2">
            <a:extLst>
              <a:ext uri="{837473B0-CC2E-450A-ABE3-18F120FF3D39}">
                <a1611:picAttrSrcUrl xmlns:a1611="http://schemas.microsoft.com/office/drawing/2016/11/main" r:id="rId3"/>
              </a:ext>
            </a:extLst>
          </a:blip>
          <a:srcRect t="7813" b="7813"/>
          <a:stretch>
            <a:fillRect/>
          </a:stretch>
        </p:blipFill>
        <p:spPr>
          <a:xfrm>
            <a:off x="4899412" y="4753701"/>
            <a:ext cx="3078108" cy="1731436"/>
          </a:xfrm>
          <a:prstGeom prst="rect">
            <a:avLst/>
          </a:prstGeom>
        </p:spPr>
      </p:pic>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6692" y="327515"/>
            <a:ext cx="9905998" cy="1478570"/>
          </a:xfrm>
        </p:spPr>
        <p:txBody>
          <a:bodyPr>
            <a:normAutofit/>
          </a:bodyPr>
          <a:lstStyle/>
          <a:p>
            <a:r>
              <a:rPr lang="en-US" sz="4400">
                <a:latin typeface="Rockwell" panose="02060603020205020403" pitchFamily="18" charset="0"/>
              </a:rPr>
              <a:t>What are expected from you?</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283159686"/>
              </p:ext>
            </p:extLst>
          </p:nvPr>
        </p:nvGraphicFramePr>
        <p:xfrm>
          <a:off x="1141413" y="1950384"/>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Well Bee">
            <a:extLst>
              <a:ext uri="{FF2B5EF4-FFF2-40B4-BE49-F238E27FC236}">
                <a16:creationId xmlns:a16="http://schemas.microsoft.com/office/drawing/2014/main" id="{BE027951-7490-F0C3-A221-1627B1594565}"/>
              </a:ext>
            </a:extLst>
          </p:cNvPr>
          <p:cNvPicPr>
            <a:picLocks noChangeAspect="1"/>
          </p:cNvPicPr>
          <p:nvPr/>
        </p:nvPicPr>
        <p:blipFill>
          <a:blip r:embed="rId7"/>
          <a:stretch>
            <a:fillRect/>
          </a:stretch>
        </p:blipFill>
        <p:spPr>
          <a:xfrm>
            <a:off x="10646875" y="682782"/>
            <a:ext cx="951368" cy="951368"/>
          </a:xfrm>
          <a:prstGeom prst="rect">
            <a:avLst/>
          </a:prstGeom>
        </p:spPr>
      </p:pic>
    </p:spTree>
    <p:extLst>
      <p:ext uri="{BB962C8B-B14F-4D97-AF65-F5344CB8AC3E}">
        <p14:creationId xmlns:p14="http://schemas.microsoft.com/office/powerpoint/2010/main" val="325368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6692" y="327515"/>
            <a:ext cx="9905998" cy="1478570"/>
          </a:xfrm>
        </p:spPr>
        <p:txBody>
          <a:bodyPr>
            <a:normAutofit/>
          </a:bodyPr>
          <a:lstStyle/>
          <a:p>
            <a:r>
              <a:rPr lang="en-US" sz="4400">
                <a:latin typeface="Rockwell" panose="02060603020205020403" pitchFamily="18" charset="0"/>
              </a:rPr>
              <a:t>What are expected from you?</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92790457"/>
              </p:ext>
            </p:extLst>
          </p:nvPr>
        </p:nvGraphicFramePr>
        <p:xfrm>
          <a:off x="1141413" y="1950384"/>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Well Bee">
            <a:extLst>
              <a:ext uri="{FF2B5EF4-FFF2-40B4-BE49-F238E27FC236}">
                <a16:creationId xmlns:a16="http://schemas.microsoft.com/office/drawing/2014/main" id="{15863DFB-1A31-7614-D9F8-6EF13E4CA771}"/>
              </a:ext>
            </a:extLst>
          </p:cNvPr>
          <p:cNvPicPr>
            <a:picLocks noChangeAspect="1"/>
          </p:cNvPicPr>
          <p:nvPr/>
        </p:nvPicPr>
        <p:blipFill>
          <a:blip r:embed="rId7"/>
          <a:stretch>
            <a:fillRect/>
          </a:stretch>
        </p:blipFill>
        <p:spPr>
          <a:xfrm>
            <a:off x="10646875" y="682782"/>
            <a:ext cx="951368" cy="951368"/>
          </a:xfrm>
          <a:prstGeom prst="rect">
            <a:avLst/>
          </a:prstGeom>
        </p:spPr>
      </p:pic>
    </p:spTree>
    <p:extLst>
      <p:ext uri="{BB962C8B-B14F-4D97-AF65-F5344CB8AC3E}">
        <p14:creationId xmlns:p14="http://schemas.microsoft.com/office/powerpoint/2010/main" val="305315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12329" y="-116994"/>
            <a:ext cx="9905998" cy="1478570"/>
          </a:xfrm>
        </p:spPr>
        <p:txBody>
          <a:bodyPr>
            <a:normAutofit/>
          </a:bodyPr>
          <a:lstStyle/>
          <a:p>
            <a:r>
              <a:rPr lang="en-US" sz="4400">
                <a:latin typeface="Rockwell" panose="02060603020205020403" pitchFamily="18" charset="0"/>
              </a:rPr>
              <a:t>Frequently Asked Questions</a:t>
            </a:r>
          </a:p>
        </p:txBody>
      </p:sp>
      <p:sp>
        <p:nvSpPr>
          <p:cNvPr id="6" name="TextBox 5">
            <a:extLst>
              <a:ext uri="{FF2B5EF4-FFF2-40B4-BE49-F238E27FC236}">
                <a16:creationId xmlns:a16="http://schemas.microsoft.com/office/drawing/2014/main" id="{0933F20F-88E7-E7C6-E33A-D6BD92469747}"/>
              </a:ext>
            </a:extLst>
          </p:cNvPr>
          <p:cNvSpPr txBox="1"/>
          <p:nvPr/>
        </p:nvSpPr>
        <p:spPr>
          <a:xfrm>
            <a:off x="1406332" y="1327104"/>
            <a:ext cx="4076757" cy="400110"/>
          </a:xfrm>
          <a:prstGeom prst="rect">
            <a:avLst/>
          </a:prstGeom>
          <a:noFill/>
        </p:spPr>
        <p:txBody>
          <a:bodyPr wrap="none" rtlCol="0">
            <a:spAutoFit/>
          </a:bodyPr>
          <a:lstStyle/>
          <a:p>
            <a:r>
              <a:rPr lang="en-US" sz="2000">
                <a:solidFill>
                  <a:schemeClr val="accent2">
                    <a:lumMod val="40000"/>
                    <a:lumOff val="60000"/>
                  </a:schemeClr>
                </a:solidFill>
              </a:rPr>
              <a:t>Are lectures and workshops recorded?</a:t>
            </a:r>
            <a:endParaRPr lang="en-AU" sz="2000">
              <a:solidFill>
                <a:schemeClr val="accent2">
                  <a:lumMod val="40000"/>
                  <a:lumOff val="60000"/>
                </a:schemeClr>
              </a:solidFill>
            </a:endParaRPr>
          </a:p>
        </p:txBody>
      </p:sp>
      <p:sp>
        <p:nvSpPr>
          <p:cNvPr id="8" name="TextBox 7">
            <a:extLst>
              <a:ext uri="{FF2B5EF4-FFF2-40B4-BE49-F238E27FC236}">
                <a16:creationId xmlns:a16="http://schemas.microsoft.com/office/drawing/2014/main" id="{F5FAED26-5810-08F9-467E-1CAA0674DE46}"/>
              </a:ext>
            </a:extLst>
          </p:cNvPr>
          <p:cNvSpPr txBox="1"/>
          <p:nvPr/>
        </p:nvSpPr>
        <p:spPr>
          <a:xfrm>
            <a:off x="1406332" y="2604815"/>
            <a:ext cx="2678938" cy="400110"/>
          </a:xfrm>
          <a:prstGeom prst="rect">
            <a:avLst/>
          </a:prstGeom>
          <a:noFill/>
        </p:spPr>
        <p:txBody>
          <a:bodyPr wrap="none" rtlCol="0">
            <a:spAutoFit/>
          </a:bodyPr>
          <a:lstStyle/>
          <a:p>
            <a:r>
              <a:rPr lang="en-US" sz="2000">
                <a:solidFill>
                  <a:schemeClr val="accent2">
                    <a:lumMod val="40000"/>
                    <a:lumOff val="60000"/>
                  </a:schemeClr>
                </a:solidFill>
              </a:rPr>
              <a:t>Must I attend all classes?</a:t>
            </a:r>
            <a:endParaRPr lang="en-AU" sz="2000">
              <a:solidFill>
                <a:schemeClr val="accent2">
                  <a:lumMod val="40000"/>
                  <a:lumOff val="60000"/>
                </a:schemeClr>
              </a:solidFill>
            </a:endParaRPr>
          </a:p>
        </p:txBody>
      </p:sp>
      <p:sp>
        <p:nvSpPr>
          <p:cNvPr id="9" name="TextBox 8">
            <a:extLst>
              <a:ext uri="{FF2B5EF4-FFF2-40B4-BE49-F238E27FC236}">
                <a16:creationId xmlns:a16="http://schemas.microsoft.com/office/drawing/2014/main" id="{DD88F740-33F9-6C86-22DB-FB1A89512190}"/>
              </a:ext>
            </a:extLst>
          </p:cNvPr>
          <p:cNvSpPr txBox="1"/>
          <p:nvPr/>
        </p:nvSpPr>
        <p:spPr>
          <a:xfrm>
            <a:off x="1406332" y="1667172"/>
            <a:ext cx="9053720" cy="707886"/>
          </a:xfrm>
          <a:prstGeom prst="rect">
            <a:avLst/>
          </a:prstGeom>
          <a:noFill/>
        </p:spPr>
        <p:txBody>
          <a:bodyPr wrap="square" rtlCol="0">
            <a:spAutoFit/>
          </a:bodyPr>
          <a:lstStyle/>
          <a:p>
            <a:r>
              <a:rPr lang="en-US" sz="2000">
                <a:solidFill>
                  <a:schemeClr val="accent4">
                    <a:lumMod val="20000"/>
                    <a:lumOff val="80000"/>
                  </a:schemeClr>
                </a:solidFill>
              </a:rPr>
              <a:t>Lectures and a selection of workshops are recorded. Recordings can be accessed in the Microsoft Teams site channel that will be created to easily access them.</a:t>
            </a:r>
            <a:endParaRPr lang="en-AU" sz="2000">
              <a:solidFill>
                <a:schemeClr val="accent4">
                  <a:lumMod val="20000"/>
                  <a:lumOff val="80000"/>
                </a:schemeClr>
              </a:solidFill>
            </a:endParaRPr>
          </a:p>
        </p:txBody>
      </p:sp>
      <p:sp>
        <p:nvSpPr>
          <p:cNvPr id="10" name="TextBox 9">
            <a:extLst>
              <a:ext uri="{FF2B5EF4-FFF2-40B4-BE49-F238E27FC236}">
                <a16:creationId xmlns:a16="http://schemas.microsoft.com/office/drawing/2014/main" id="{79148ACD-3701-D696-4F37-521E955B7D33}"/>
              </a:ext>
            </a:extLst>
          </p:cNvPr>
          <p:cNvSpPr txBox="1"/>
          <p:nvPr/>
        </p:nvSpPr>
        <p:spPr>
          <a:xfrm>
            <a:off x="1406332" y="4367980"/>
            <a:ext cx="6926576" cy="400110"/>
          </a:xfrm>
          <a:prstGeom prst="rect">
            <a:avLst/>
          </a:prstGeom>
          <a:noFill/>
        </p:spPr>
        <p:txBody>
          <a:bodyPr wrap="none" rtlCol="0">
            <a:spAutoFit/>
          </a:bodyPr>
          <a:lstStyle/>
          <a:p>
            <a:r>
              <a:rPr lang="en-US" sz="2000">
                <a:solidFill>
                  <a:schemeClr val="accent2">
                    <a:lumMod val="40000"/>
                    <a:lumOff val="60000"/>
                  </a:schemeClr>
                </a:solidFill>
              </a:rPr>
              <a:t>Can I attend a different workshop than the one I am enrolled into?</a:t>
            </a:r>
            <a:endParaRPr lang="en-AU" sz="2000">
              <a:solidFill>
                <a:schemeClr val="accent2">
                  <a:lumMod val="40000"/>
                  <a:lumOff val="60000"/>
                </a:schemeClr>
              </a:solidFill>
            </a:endParaRPr>
          </a:p>
        </p:txBody>
      </p:sp>
      <p:sp>
        <p:nvSpPr>
          <p:cNvPr id="12" name="TextBox 11">
            <a:extLst>
              <a:ext uri="{FF2B5EF4-FFF2-40B4-BE49-F238E27FC236}">
                <a16:creationId xmlns:a16="http://schemas.microsoft.com/office/drawing/2014/main" id="{F1966BD3-3A7A-D460-1E29-CF5A04FC6151}"/>
              </a:ext>
            </a:extLst>
          </p:cNvPr>
          <p:cNvSpPr txBox="1"/>
          <p:nvPr/>
        </p:nvSpPr>
        <p:spPr>
          <a:xfrm>
            <a:off x="1406332" y="3043795"/>
            <a:ext cx="9053720" cy="1015663"/>
          </a:xfrm>
          <a:prstGeom prst="rect">
            <a:avLst/>
          </a:prstGeom>
          <a:noFill/>
        </p:spPr>
        <p:txBody>
          <a:bodyPr wrap="square" rtlCol="0">
            <a:spAutoFit/>
          </a:bodyPr>
          <a:lstStyle/>
          <a:p>
            <a:r>
              <a:rPr lang="en-US" sz="2000">
                <a:solidFill>
                  <a:schemeClr val="accent4">
                    <a:lumMod val="20000"/>
                    <a:lumOff val="80000"/>
                  </a:schemeClr>
                </a:solidFill>
              </a:rPr>
              <a:t>Attendance is not monitored and does not get assessed. It is highly recommended to attend lectures as it will save you time! However, in Week 5 and Week 10 Quizzes will be conducted during lecture time that contribute towards your grade.</a:t>
            </a:r>
            <a:endParaRPr lang="en-AU" sz="2000">
              <a:solidFill>
                <a:schemeClr val="accent4">
                  <a:lumMod val="20000"/>
                  <a:lumOff val="80000"/>
                </a:schemeClr>
              </a:solidFill>
            </a:endParaRPr>
          </a:p>
        </p:txBody>
      </p:sp>
      <p:sp>
        <p:nvSpPr>
          <p:cNvPr id="13" name="TextBox 12">
            <a:extLst>
              <a:ext uri="{FF2B5EF4-FFF2-40B4-BE49-F238E27FC236}">
                <a16:creationId xmlns:a16="http://schemas.microsoft.com/office/drawing/2014/main" id="{89D73459-9BE4-04A1-D9E3-B74E899753C6}"/>
              </a:ext>
            </a:extLst>
          </p:cNvPr>
          <p:cNvSpPr txBox="1"/>
          <p:nvPr/>
        </p:nvSpPr>
        <p:spPr>
          <a:xfrm>
            <a:off x="1406332" y="4775047"/>
            <a:ext cx="9053720" cy="1015663"/>
          </a:xfrm>
          <a:prstGeom prst="rect">
            <a:avLst/>
          </a:prstGeom>
          <a:noFill/>
        </p:spPr>
        <p:txBody>
          <a:bodyPr wrap="square" rtlCol="0">
            <a:spAutoFit/>
          </a:bodyPr>
          <a:lstStyle/>
          <a:p>
            <a:r>
              <a:rPr lang="en-US" sz="2000">
                <a:solidFill>
                  <a:schemeClr val="accent4">
                    <a:lumMod val="20000"/>
                    <a:lumOff val="80000"/>
                  </a:schemeClr>
                </a:solidFill>
              </a:rPr>
              <a:t>Only if there is space available in the workshop that you want to attend. Before attending, reach out to that specific workshop instructor and request permission. Workshop instructor details will be on the Microsoft Teams space shortly.</a:t>
            </a:r>
            <a:endParaRPr lang="en-AU" sz="2000">
              <a:solidFill>
                <a:schemeClr val="accent4">
                  <a:lumMod val="20000"/>
                  <a:lumOff val="80000"/>
                </a:schemeClr>
              </a:solidFill>
            </a:endParaRPr>
          </a:p>
        </p:txBody>
      </p:sp>
      <p:pic>
        <p:nvPicPr>
          <p:cNvPr id="4" name="Picture 3" descr="OMG Bee">
            <a:extLst>
              <a:ext uri="{FF2B5EF4-FFF2-40B4-BE49-F238E27FC236}">
                <a16:creationId xmlns:a16="http://schemas.microsoft.com/office/drawing/2014/main" id="{C074D41F-A13F-B511-E7DD-06118A7D7EFA}"/>
              </a:ext>
            </a:extLst>
          </p:cNvPr>
          <p:cNvPicPr>
            <a:picLocks noChangeAspect="1"/>
          </p:cNvPicPr>
          <p:nvPr/>
        </p:nvPicPr>
        <p:blipFill>
          <a:blip r:embed="rId2"/>
          <a:stretch>
            <a:fillRect/>
          </a:stretch>
        </p:blipFill>
        <p:spPr>
          <a:xfrm>
            <a:off x="10371838" y="93910"/>
            <a:ext cx="1015665" cy="1015665"/>
          </a:xfrm>
          <a:prstGeom prst="rect">
            <a:avLst/>
          </a:prstGeom>
        </p:spPr>
      </p:pic>
    </p:spTree>
    <p:extLst>
      <p:ext uri="{BB962C8B-B14F-4D97-AF65-F5344CB8AC3E}">
        <p14:creationId xmlns:p14="http://schemas.microsoft.com/office/powerpoint/2010/main" val="134831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12329" y="-116994"/>
            <a:ext cx="9905998" cy="1478570"/>
          </a:xfrm>
        </p:spPr>
        <p:txBody>
          <a:bodyPr>
            <a:normAutofit/>
          </a:bodyPr>
          <a:lstStyle/>
          <a:p>
            <a:r>
              <a:rPr lang="en-US" sz="4400">
                <a:latin typeface="Rockwell" panose="02060603020205020403" pitchFamily="18" charset="0"/>
              </a:rPr>
              <a:t>Frequently Asked Questions</a:t>
            </a:r>
          </a:p>
        </p:txBody>
      </p:sp>
      <p:sp>
        <p:nvSpPr>
          <p:cNvPr id="6" name="TextBox 5">
            <a:extLst>
              <a:ext uri="{FF2B5EF4-FFF2-40B4-BE49-F238E27FC236}">
                <a16:creationId xmlns:a16="http://schemas.microsoft.com/office/drawing/2014/main" id="{0933F20F-88E7-E7C6-E33A-D6BD92469747}"/>
              </a:ext>
            </a:extLst>
          </p:cNvPr>
          <p:cNvSpPr txBox="1"/>
          <p:nvPr/>
        </p:nvSpPr>
        <p:spPr>
          <a:xfrm>
            <a:off x="1406332" y="2628616"/>
            <a:ext cx="4918334" cy="400110"/>
          </a:xfrm>
          <a:prstGeom prst="rect">
            <a:avLst/>
          </a:prstGeom>
          <a:noFill/>
        </p:spPr>
        <p:txBody>
          <a:bodyPr wrap="none" rtlCol="0">
            <a:spAutoFit/>
          </a:bodyPr>
          <a:lstStyle/>
          <a:p>
            <a:r>
              <a:rPr lang="en-US" sz="2000">
                <a:solidFill>
                  <a:schemeClr val="accent2">
                    <a:lumMod val="40000"/>
                    <a:lumOff val="60000"/>
                  </a:schemeClr>
                </a:solidFill>
              </a:rPr>
              <a:t>What are the requirements to pass the course?</a:t>
            </a:r>
            <a:endParaRPr lang="en-AU" sz="2000">
              <a:solidFill>
                <a:schemeClr val="accent2">
                  <a:lumMod val="40000"/>
                  <a:lumOff val="60000"/>
                </a:schemeClr>
              </a:solidFill>
            </a:endParaRPr>
          </a:p>
        </p:txBody>
      </p:sp>
      <p:sp>
        <p:nvSpPr>
          <p:cNvPr id="8" name="TextBox 7">
            <a:extLst>
              <a:ext uri="{FF2B5EF4-FFF2-40B4-BE49-F238E27FC236}">
                <a16:creationId xmlns:a16="http://schemas.microsoft.com/office/drawing/2014/main" id="{F5FAED26-5810-08F9-467E-1CAA0674DE46}"/>
              </a:ext>
            </a:extLst>
          </p:cNvPr>
          <p:cNvSpPr txBox="1"/>
          <p:nvPr/>
        </p:nvSpPr>
        <p:spPr>
          <a:xfrm>
            <a:off x="1406332" y="3995052"/>
            <a:ext cx="6531403" cy="400110"/>
          </a:xfrm>
          <a:prstGeom prst="rect">
            <a:avLst/>
          </a:prstGeom>
          <a:noFill/>
        </p:spPr>
        <p:txBody>
          <a:bodyPr wrap="none" rtlCol="0">
            <a:spAutoFit/>
          </a:bodyPr>
          <a:lstStyle/>
          <a:p>
            <a:r>
              <a:rPr lang="en-US" sz="2000">
                <a:solidFill>
                  <a:schemeClr val="accent2">
                    <a:lumMod val="40000"/>
                    <a:lumOff val="60000"/>
                  </a:schemeClr>
                </a:solidFill>
              </a:rPr>
              <a:t>How do I apply for special consideration for assessment items?</a:t>
            </a:r>
            <a:endParaRPr lang="en-AU" sz="2000">
              <a:solidFill>
                <a:schemeClr val="accent2">
                  <a:lumMod val="40000"/>
                  <a:lumOff val="60000"/>
                </a:schemeClr>
              </a:solidFill>
            </a:endParaRPr>
          </a:p>
        </p:txBody>
      </p:sp>
      <p:sp>
        <p:nvSpPr>
          <p:cNvPr id="9" name="TextBox 8">
            <a:extLst>
              <a:ext uri="{FF2B5EF4-FFF2-40B4-BE49-F238E27FC236}">
                <a16:creationId xmlns:a16="http://schemas.microsoft.com/office/drawing/2014/main" id="{DD88F740-33F9-6C86-22DB-FB1A89512190}"/>
              </a:ext>
            </a:extLst>
          </p:cNvPr>
          <p:cNvSpPr txBox="1"/>
          <p:nvPr/>
        </p:nvSpPr>
        <p:spPr>
          <a:xfrm>
            <a:off x="1406332" y="2995191"/>
            <a:ext cx="9053720" cy="707886"/>
          </a:xfrm>
          <a:prstGeom prst="rect">
            <a:avLst/>
          </a:prstGeom>
          <a:noFill/>
        </p:spPr>
        <p:txBody>
          <a:bodyPr wrap="square" rtlCol="0">
            <a:spAutoFit/>
          </a:bodyPr>
          <a:lstStyle/>
          <a:p>
            <a:pPr marL="457200" indent="-457200">
              <a:buFont typeface="+mj-lt"/>
              <a:buAutoNum type="arabicPeriod"/>
            </a:pPr>
            <a:r>
              <a:rPr lang="en-US" sz="2000">
                <a:solidFill>
                  <a:schemeClr val="accent4">
                    <a:lumMod val="20000"/>
                    <a:lumOff val="80000"/>
                  </a:schemeClr>
                </a:solidFill>
              </a:rPr>
              <a:t>Submit all assessment items, and</a:t>
            </a:r>
          </a:p>
          <a:p>
            <a:pPr marL="457200" indent="-457200">
              <a:buFont typeface="+mj-lt"/>
              <a:buAutoNum type="arabicPeriod"/>
            </a:pPr>
            <a:r>
              <a:rPr lang="en-US" sz="2000">
                <a:solidFill>
                  <a:schemeClr val="accent4">
                    <a:lumMod val="20000"/>
                    <a:lumOff val="80000"/>
                  </a:schemeClr>
                </a:solidFill>
              </a:rPr>
              <a:t>Obtain at least 50% overall mark, and at least 40% in exam.</a:t>
            </a:r>
            <a:endParaRPr lang="en-AU" sz="2000">
              <a:solidFill>
                <a:schemeClr val="accent4">
                  <a:lumMod val="20000"/>
                  <a:lumOff val="80000"/>
                </a:schemeClr>
              </a:solidFill>
            </a:endParaRPr>
          </a:p>
        </p:txBody>
      </p:sp>
      <p:sp>
        <p:nvSpPr>
          <p:cNvPr id="10" name="TextBox 9">
            <a:extLst>
              <a:ext uri="{FF2B5EF4-FFF2-40B4-BE49-F238E27FC236}">
                <a16:creationId xmlns:a16="http://schemas.microsoft.com/office/drawing/2014/main" id="{79148ACD-3701-D696-4F37-521E955B7D33}"/>
              </a:ext>
            </a:extLst>
          </p:cNvPr>
          <p:cNvSpPr txBox="1"/>
          <p:nvPr/>
        </p:nvSpPr>
        <p:spPr>
          <a:xfrm>
            <a:off x="1406332" y="5033656"/>
            <a:ext cx="4286366" cy="400110"/>
          </a:xfrm>
          <a:prstGeom prst="rect">
            <a:avLst/>
          </a:prstGeom>
          <a:noFill/>
        </p:spPr>
        <p:txBody>
          <a:bodyPr wrap="none" rtlCol="0">
            <a:spAutoFit/>
          </a:bodyPr>
          <a:lstStyle/>
          <a:p>
            <a:r>
              <a:rPr lang="en-US" sz="2000">
                <a:solidFill>
                  <a:schemeClr val="accent2">
                    <a:lumMod val="40000"/>
                    <a:lumOff val="60000"/>
                  </a:schemeClr>
                </a:solidFill>
              </a:rPr>
              <a:t>Who should I contact first if I need help?</a:t>
            </a:r>
            <a:endParaRPr lang="en-AU" sz="2000">
              <a:solidFill>
                <a:schemeClr val="accent2">
                  <a:lumMod val="40000"/>
                  <a:lumOff val="60000"/>
                </a:schemeClr>
              </a:solidFill>
            </a:endParaRPr>
          </a:p>
        </p:txBody>
      </p:sp>
      <p:sp>
        <p:nvSpPr>
          <p:cNvPr id="12" name="TextBox 11">
            <a:extLst>
              <a:ext uri="{FF2B5EF4-FFF2-40B4-BE49-F238E27FC236}">
                <a16:creationId xmlns:a16="http://schemas.microsoft.com/office/drawing/2014/main" id="{F1966BD3-3A7A-D460-1E29-CF5A04FC6151}"/>
              </a:ext>
            </a:extLst>
          </p:cNvPr>
          <p:cNvSpPr txBox="1"/>
          <p:nvPr/>
        </p:nvSpPr>
        <p:spPr>
          <a:xfrm>
            <a:off x="1406332" y="4338698"/>
            <a:ext cx="9053720" cy="400110"/>
          </a:xfrm>
          <a:prstGeom prst="rect">
            <a:avLst/>
          </a:prstGeom>
          <a:noFill/>
        </p:spPr>
        <p:txBody>
          <a:bodyPr wrap="square" rtlCol="0">
            <a:spAutoFit/>
          </a:bodyPr>
          <a:lstStyle/>
          <a:p>
            <a:r>
              <a:rPr lang="en-US" sz="2000">
                <a:solidFill>
                  <a:schemeClr val="accent4">
                    <a:lumMod val="20000"/>
                    <a:lumOff val="80000"/>
                  </a:schemeClr>
                </a:solidFill>
              </a:rPr>
              <a:t>Refer to the information at </a:t>
            </a:r>
            <a:r>
              <a:rPr lang="en-US" sz="2000">
                <a:solidFill>
                  <a:schemeClr val="accent2">
                    <a:lumMod val="20000"/>
                    <a:lumOff val="80000"/>
                  </a:schemeClr>
                </a:solidFill>
                <a:hlinkClick r:id="rId2">
                  <a:extLst>
                    <a:ext uri="{A12FA001-AC4F-418D-AE19-62706E023703}">
                      <ahyp:hlinkClr xmlns:ahyp="http://schemas.microsoft.com/office/drawing/2018/hyperlinkcolor" val="tx"/>
                    </a:ext>
                  </a:extLst>
                </a:hlinkClick>
              </a:rPr>
              <a:t>Assessments, exams and grades</a:t>
            </a:r>
            <a:r>
              <a:rPr lang="en-US" sz="2000">
                <a:solidFill>
                  <a:schemeClr val="accent2">
                    <a:lumMod val="20000"/>
                    <a:lumOff val="80000"/>
                  </a:schemeClr>
                </a:solidFill>
              </a:rPr>
              <a:t>.</a:t>
            </a:r>
            <a:endParaRPr lang="en-AU" sz="2000">
              <a:solidFill>
                <a:schemeClr val="accent2">
                  <a:lumMod val="20000"/>
                  <a:lumOff val="80000"/>
                </a:schemeClr>
              </a:solidFill>
            </a:endParaRPr>
          </a:p>
        </p:txBody>
      </p:sp>
      <p:sp>
        <p:nvSpPr>
          <p:cNvPr id="13" name="TextBox 12">
            <a:extLst>
              <a:ext uri="{FF2B5EF4-FFF2-40B4-BE49-F238E27FC236}">
                <a16:creationId xmlns:a16="http://schemas.microsoft.com/office/drawing/2014/main" id="{89D73459-9BE4-04A1-D9E3-B74E899753C6}"/>
              </a:ext>
            </a:extLst>
          </p:cNvPr>
          <p:cNvSpPr txBox="1"/>
          <p:nvPr/>
        </p:nvSpPr>
        <p:spPr>
          <a:xfrm>
            <a:off x="1473007" y="5374429"/>
            <a:ext cx="9053720" cy="400110"/>
          </a:xfrm>
          <a:prstGeom prst="rect">
            <a:avLst/>
          </a:prstGeom>
          <a:noFill/>
        </p:spPr>
        <p:txBody>
          <a:bodyPr wrap="square" rtlCol="0">
            <a:spAutoFit/>
          </a:bodyPr>
          <a:lstStyle/>
          <a:p>
            <a:r>
              <a:rPr lang="en-US" sz="2000">
                <a:solidFill>
                  <a:schemeClr val="accent4">
                    <a:lumMod val="20000"/>
                    <a:lumOff val="80000"/>
                  </a:schemeClr>
                </a:solidFill>
              </a:rPr>
              <a:t>Post course related queries in the Microsoft Teams </a:t>
            </a:r>
            <a:r>
              <a:rPr lang="en-US" sz="2000">
                <a:solidFill>
                  <a:schemeClr val="accent2">
                    <a:lumMod val="40000"/>
                    <a:lumOff val="60000"/>
                  </a:schemeClr>
                </a:solidFill>
                <a:hlinkClick r:id="rId3">
                  <a:extLst>
                    <a:ext uri="{A12FA001-AC4F-418D-AE19-62706E023703}">
                      <ahyp:hlinkClr xmlns:ahyp="http://schemas.microsoft.com/office/drawing/2018/hyperlinkcolor" val="tx"/>
                    </a:ext>
                  </a:extLst>
                </a:hlinkClick>
              </a:rPr>
              <a:t>Queries channel</a:t>
            </a:r>
            <a:r>
              <a:rPr lang="en-US" sz="2000">
                <a:solidFill>
                  <a:schemeClr val="accent4">
                    <a:lumMod val="20000"/>
                    <a:lumOff val="80000"/>
                  </a:schemeClr>
                </a:solidFill>
              </a:rPr>
              <a:t>.</a:t>
            </a:r>
            <a:endParaRPr lang="en-AU" sz="2000">
              <a:solidFill>
                <a:schemeClr val="accent4">
                  <a:lumMod val="20000"/>
                  <a:lumOff val="80000"/>
                </a:schemeClr>
              </a:solidFill>
            </a:endParaRPr>
          </a:p>
        </p:txBody>
      </p:sp>
      <p:sp>
        <p:nvSpPr>
          <p:cNvPr id="3" name="TextBox 2">
            <a:extLst>
              <a:ext uri="{FF2B5EF4-FFF2-40B4-BE49-F238E27FC236}">
                <a16:creationId xmlns:a16="http://schemas.microsoft.com/office/drawing/2014/main" id="{B8A5C449-F260-AAC8-6F4D-0C7D83B2056D}"/>
              </a:ext>
            </a:extLst>
          </p:cNvPr>
          <p:cNvSpPr txBox="1"/>
          <p:nvPr/>
        </p:nvSpPr>
        <p:spPr>
          <a:xfrm>
            <a:off x="1406332" y="1212015"/>
            <a:ext cx="6498317" cy="400110"/>
          </a:xfrm>
          <a:prstGeom prst="rect">
            <a:avLst/>
          </a:prstGeom>
          <a:noFill/>
        </p:spPr>
        <p:txBody>
          <a:bodyPr wrap="none" rtlCol="0">
            <a:spAutoFit/>
          </a:bodyPr>
          <a:lstStyle/>
          <a:p>
            <a:r>
              <a:rPr lang="en-US" sz="2000">
                <a:solidFill>
                  <a:schemeClr val="accent2">
                    <a:lumMod val="40000"/>
                    <a:lumOff val="60000"/>
                  </a:schemeClr>
                </a:solidFill>
              </a:rPr>
              <a:t>Can I swap between online and on-campus enrollment freely? </a:t>
            </a:r>
            <a:endParaRPr lang="en-AU" sz="2000">
              <a:solidFill>
                <a:schemeClr val="accent2">
                  <a:lumMod val="40000"/>
                  <a:lumOff val="60000"/>
                </a:schemeClr>
              </a:solidFill>
            </a:endParaRPr>
          </a:p>
        </p:txBody>
      </p:sp>
      <p:sp>
        <p:nvSpPr>
          <p:cNvPr id="4" name="TextBox 3">
            <a:extLst>
              <a:ext uri="{FF2B5EF4-FFF2-40B4-BE49-F238E27FC236}">
                <a16:creationId xmlns:a16="http://schemas.microsoft.com/office/drawing/2014/main" id="{14D18F7B-270F-19CF-1AB8-63C6F2C68136}"/>
              </a:ext>
            </a:extLst>
          </p:cNvPr>
          <p:cNvSpPr txBox="1"/>
          <p:nvPr/>
        </p:nvSpPr>
        <p:spPr>
          <a:xfrm>
            <a:off x="1406332" y="1591314"/>
            <a:ext cx="9053720" cy="707886"/>
          </a:xfrm>
          <a:prstGeom prst="rect">
            <a:avLst/>
          </a:prstGeom>
          <a:noFill/>
        </p:spPr>
        <p:txBody>
          <a:bodyPr wrap="square" rtlCol="0">
            <a:spAutoFit/>
          </a:bodyPr>
          <a:lstStyle/>
          <a:p>
            <a:r>
              <a:rPr lang="en-US" sz="2000">
                <a:solidFill>
                  <a:schemeClr val="accent4">
                    <a:lumMod val="20000"/>
                    <a:lumOff val="80000"/>
                  </a:schemeClr>
                </a:solidFill>
              </a:rPr>
              <a:t>Not freely. You can make changes to your enrollment until 28 July. Refer to </a:t>
            </a:r>
            <a:r>
              <a:rPr lang="en-US" sz="2000">
                <a:solidFill>
                  <a:schemeClr val="accent2">
                    <a:lumMod val="20000"/>
                    <a:lumOff val="80000"/>
                  </a:schemeClr>
                </a:solidFill>
                <a:hlinkClick r:id="rId4">
                  <a:extLst>
                    <a:ext uri="{A12FA001-AC4F-418D-AE19-62706E023703}">
                      <ahyp:hlinkClr xmlns:ahyp="http://schemas.microsoft.com/office/drawing/2018/hyperlinkcolor" val="tx"/>
                    </a:ext>
                  </a:extLst>
                </a:hlinkClick>
              </a:rPr>
              <a:t>Griffith’s Academic Calendar for key dates</a:t>
            </a:r>
            <a:r>
              <a:rPr lang="en-US" sz="2000">
                <a:solidFill>
                  <a:schemeClr val="accent4">
                    <a:lumMod val="20000"/>
                    <a:lumOff val="80000"/>
                  </a:schemeClr>
                </a:solidFill>
              </a:rPr>
              <a:t>!</a:t>
            </a:r>
            <a:endParaRPr lang="en-AU" sz="2000">
              <a:solidFill>
                <a:schemeClr val="accent4">
                  <a:lumMod val="20000"/>
                  <a:lumOff val="80000"/>
                </a:schemeClr>
              </a:solidFill>
            </a:endParaRPr>
          </a:p>
        </p:txBody>
      </p:sp>
      <p:pic>
        <p:nvPicPr>
          <p:cNvPr id="5" name="Picture 4" descr="OMG Bee">
            <a:extLst>
              <a:ext uri="{FF2B5EF4-FFF2-40B4-BE49-F238E27FC236}">
                <a16:creationId xmlns:a16="http://schemas.microsoft.com/office/drawing/2014/main" id="{0B36F0A4-AE36-34AA-4781-D50834381B67}"/>
              </a:ext>
            </a:extLst>
          </p:cNvPr>
          <p:cNvPicPr>
            <a:picLocks noChangeAspect="1"/>
          </p:cNvPicPr>
          <p:nvPr/>
        </p:nvPicPr>
        <p:blipFill>
          <a:blip r:embed="rId5"/>
          <a:stretch>
            <a:fillRect/>
          </a:stretch>
        </p:blipFill>
        <p:spPr>
          <a:xfrm>
            <a:off x="10371838" y="93910"/>
            <a:ext cx="1015665" cy="1015665"/>
          </a:xfrm>
          <a:prstGeom prst="rect">
            <a:avLst/>
          </a:prstGeom>
        </p:spPr>
      </p:pic>
    </p:spTree>
    <p:extLst>
      <p:ext uri="{BB962C8B-B14F-4D97-AF65-F5344CB8AC3E}">
        <p14:creationId xmlns:p14="http://schemas.microsoft.com/office/powerpoint/2010/main" val="28661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2" grpId="0"/>
      <p:bldP spid="13"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3007764" y="2150097"/>
            <a:ext cx="9905998" cy="1478570"/>
          </a:xfrm>
        </p:spPr>
        <p:txBody>
          <a:bodyPr>
            <a:normAutofit/>
          </a:bodyPr>
          <a:lstStyle/>
          <a:p>
            <a:r>
              <a:rPr lang="en-US" sz="4400">
                <a:latin typeface="Rockwell" panose="02060603020205020403" pitchFamily="18" charset="0"/>
              </a:rPr>
              <a:t>Any questions?</a:t>
            </a:r>
          </a:p>
        </p:txBody>
      </p:sp>
      <p:sp>
        <p:nvSpPr>
          <p:cNvPr id="6" name="TextBox 5">
            <a:extLst>
              <a:ext uri="{FF2B5EF4-FFF2-40B4-BE49-F238E27FC236}">
                <a16:creationId xmlns:a16="http://schemas.microsoft.com/office/drawing/2014/main" id="{0933F20F-88E7-E7C6-E33A-D6BD92469747}"/>
              </a:ext>
            </a:extLst>
          </p:cNvPr>
          <p:cNvSpPr txBox="1"/>
          <p:nvPr/>
        </p:nvSpPr>
        <p:spPr>
          <a:xfrm>
            <a:off x="1540929" y="3256277"/>
            <a:ext cx="7801688" cy="553998"/>
          </a:xfrm>
          <a:prstGeom prst="rect">
            <a:avLst/>
          </a:prstGeom>
          <a:noFill/>
        </p:spPr>
        <p:txBody>
          <a:bodyPr wrap="none" rtlCol="0">
            <a:spAutoFit/>
          </a:bodyPr>
          <a:lstStyle/>
          <a:p>
            <a:r>
              <a:rPr lang="en-US" sz="3000">
                <a:solidFill>
                  <a:schemeClr val="accent1">
                    <a:lumMod val="20000"/>
                    <a:lumOff val="80000"/>
                  </a:schemeClr>
                </a:solidFill>
              </a:rPr>
              <a:t>Type your question in the Q&amp;A or raise your hand</a:t>
            </a:r>
            <a:endParaRPr lang="en-AU" sz="3000">
              <a:solidFill>
                <a:schemeClr val="accent1">
                  <a:lumMod val="20000"/>
                  <a:lumOff val="80000"/>
                </a:schemeClr>
              </a:solidFill>
            </a:endParaRPr>
          </a:p>
        </p:txBody>
      </p:sp>
      <p:pic>
        <p:nvPicPr>
          <p:cNvPr id="7" name="Picture 6" descr="Confused Bee">
            <a:extLst>
              <a:ext uri="{FF2B5EF4-FFF2-40B4-BE49-F238E27FC236}">
                <a16:creationId xmlns:a16="http://schemas.microsoft.com/office/drawing/2014/main" id="{72847D1F-346B-AFF6-82C4-00B743377C7D}"/>
              </a:ext>
            </a:extLst>
          </p:cNvPr>
          <p:cNvPicPr>
            <a:picLocks noChangeAspect="1"/>
          </p:cNvPicPr>
          <p:nvPr/>
        </p:nvPicPr>
        <p:blipFill>
          <a:blip r:embed="rId2"/>
          <a:stretch>
            <a:fillRect/>
          </a:stretch>
        </p:blipFill>
        <p:spPr>
          <a:xfrm>
            <a:off x="9200561" y="2150097"/>
            <a:ext cx="1870434" cy="1870434"/>
          </a:xfrm>
          <a:prstGeom prst="rect">
            <a:avLst/>
          </a:prstGeom>
        </p:spPr>
      </p:pic>
    </p:spTree>
    <p:extLst>
      <p:ext uri="{BB962C8B-B14F-4D97-AF65-F5344CB8AC3E}">
        <p14:creationId xmlns:p14="http://schemas.microsoft.com/office/powerpoint/2010/main" val="96228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F3261-4BD1-5E4B-BC7A-D5D143937B0D}"/>
              </a:ext>
            </a:extLst>
          </p:cNvPr>
          <p:cNvSpPr txBox="1"/>
          <p:nvPr/>
        </p:nvSpPr>
        <p:spPr>
          <a:xfrm>
            <a:off x="2992467" y="1432701"/>
            <a:ext cx="5557932" cy="861774"/>
          </a:xfrm>
          <a:prstGeom prst="rect">
            <a:avLst/>
          </a:prstGeom>
          <a:noFill/>
        </p:spPr>
        <p:txBody>
          <a:bodyPr wrap="none" rtlCol="0">
            <a:spAutoFit/>
          </a:bodyPr>
          <a:lstStyle/>
          <a:p>
            <a:r>
              <a:rPr lang="en-US" sz="5000"/>
              <a:t>5 Minute Break Time!</a:t>
            </a:r>
            <a:endParaRPr lang="en-AU" sz="5000"/>
          </a:p>
        </p:txBody>
      </p:sp>
      <p:pic>
        <p:nvPicPr>
          <p:cNvPr id="5" name="Picture 4" descr="Bored Bee">
            <a:extLst>
              <a:ext uri="{FF2B5EF4-FFF2-40B4-BE49-F238E27FC236}">
                <a16:creationId xmlns:a16="http://schemas.microsoft.com/office/drawing/2014/main" id="{58883A02-2868-1F02-E914-9EC82731E03F}"/>
              </a:ext>
            </a:extLst>
          </p:cNvPr>
          <p:cNvPicPr>
            <a:picLocks noChangeAspect="1"/>
          </p:cNvPicPr>
          <p:nvPr/>
        </p:nvPicPr>
        <p:blipFill>
          <a:blip r:embed="rId2"/>
          <a:stretch>
            <a:fillRect/>
          </a:stretch>
        </p:blipFill>
        <p:spPr>
          <a:xfrm>
            <a:off x="4124492" y="2065256"/>
            <a:ext cx="3162428" cy="3162428"/>
          </a:xfrm>
          <a:prstGeom prst="rect">
            <a:avLst/>
          </a:prstGeom>
        </p:spPr>
      </p:pic>
    </p:spTree>
    <p:extLst>
      <p:ext uri="{BB962C8B-B14F-4D97-AF65-F5344CB8AC3E}">
        <p14:creationId xmlns:p14="http://schemas.microsoft.com/office/powerpoint/2010/main" val="3752313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7A12-3E00-21AE-A367-A337DAACB853}"/>
              </a:ext>
            </a:extLst>
          </p:cNvPr>
          <p:cNvSpPr>
            <a:spLocks noGrp="1"/>
          </p:cNvSpPr>
          <p:nvPr>
            <p:ph type="ctrTitle"/>
          </p:nvPr>
        </p:nvSpPr>
        <p:spPr/>
        <p:txBody>
          <a:bodyPr/>
          <a:lstStyle/>
          <a:p>
            <a:r>
              <a:rPr lang="en-US"/>
              <a:t>Introduction</a:t>
            </a:r>
            <a:endParaRPr lang="en-AU"/>
          </a:p>
        </p:txBody>
      </p:sp>
      <p:sp>
        <p:nvSpPr>
          <p:cNvPr id="3" name="Subtitle 2">
            <a:extLst>
              <a:ext uri="{FF2B5EF4-FFF2-40B4-BE49-F238E27FC236}">
                <a16:creationId xmlns:a16="http://schemas.microsoft.com/office/drawing/2014/main" id="{2E77028F-9322-737D-331F-40ADB2AB9B5D}"/>
              </a:ext>
            </a:extLst>
          </p:cNvPr>
          <p:cNvSpPr>
            <a:spLocks noGrp="1"/>
          </p:cNvSpPr>
          <p:nvPr>
            <p:ph type="subTitle" idx="1"/>
          </p:nvPr>
        </p:nvSpPr>
        <p:spPr/>
        <p:txBody>
          <a:bodyPr/>
          <a:lstStyle/>
          <a:p>
            <a:r>
              <a:rPr lang="en-US"/>
              <a:t>Section 2: About Python</a:t>
            </a:r>
            <a:endParaRPr lang="en-AU"/>
          </a:p>
        </p:txBody>
      </p:sp>
    </p:spTree>
    <p:extLst>
      <p:ext uri="{BB962C8B-B14F-4D97-AF65-F5344CB8AC3E}">
        <p14:creationId xmlns:p14="http://schemas.microsoft.com/office/powerpoint/2010/main" val="3062173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a:latin typeface="Rockwell" panose="02060603020205020403" pitchFamily="18" charset="0"/>
              </a:rPr>
              <a:t>About python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a:latin typeface="Tahoma" panose="020B0604030504040204" pitchFamily="34" charset="0"/>
                <a:ea typeface="Tahoma" panose="020B0604030504040204" pitchFamily="34" charset="0"/>
                <a:cs typeface="Tahoma" panose="020B0604030504040204" pitchFamily="34" charset="0"/>
              </a:rPr>
              <a:t>Python is a programming language</a:t>
            </a:r>
          </a:p>
          <a:p>
            <a:pPr lvl="1"/>
            <a:r>
              <a:rPr lang="en-US" sz="2400">
                <a:latin typeface="Tahoma" panose="020B0604030504040204" pitchFamily="34" charset="0"/>
                <a:ea typeface="Tahoma" panose="020B0604030504040204" pitchFamily="34" charset="0"/>
                <a:cs typeface="Tahoma" panose="020B0604030504040204" pitchFamily="34" charset="0"/>
              </a:rPr>
              <a:t>Interpretive language – interpreter reads code &amp; executes immediately</a:t>
            </a:r>
          </a:p>
          <a:p>
            <a:pPr lvl="1"/>
            <a:r>
              <a:rPr lang="en-US" sz="2400">
                <a:latin typeface="Tahoma" panose="020B0604030504040204" pitchFamily="34" charset="0"/>
                <a:ea typeface="Tahoma" panose="020B0604030504040204" pitchFamily="34" charset="0"/>
                <a:cs typeface="Tahoma" panose="020B0604030504040204" pitchFamily="34" charset="0"/>
              </a:rPr>
              <a:t>Python 3 is the version and </a:t>
            </a:r>
            <a:r>
              <a:rPr lang="en-US" sz="2400">
                <a:latin typeface="Bahnschrift Light" panose="020B0502040204020203" pitchFamily="34" charset="0"/>
                <a:ea typeface="Tahoma" panose="020B0604030504040204" pitchFamily="34" charset="0"/>
                <a:cs typeface="Tahoma" panose="020B0604030504040204" pitchFamily="34" charset="0"/>
              </a:rPr>
              <a:t>python3 </a:t>
            </a:r>
            <a:r>
              <a:rPr lang="en-US" sz="2400">
                <a:latin typeface="Tahoma" panose="020B0604030504040204" pitchFamily="34" charset="0"/>
                <a:ea typeface="Tahoma" panose="020B0604030504040204" pitchFamily="34" charset="0"/>
                <a:cs typeface="Tahoma" panose="020B0604030504040204" pitchFamily="34" charset="0"/>
              </a:rPr>
              <a:t>is an interpreter</a:t>
            </a:r>
          </a:p>
          <a:p>
            <a:pPr marL="457200" lvl="1" indent="0">
              <a:buNone/>
            </a:pPr>
            <a:endParaRPr lang="en-US" sz="2400">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Question Cat">
            <a:extLst>
              <a:ext uri="{FF2B5EF4-FFF2-40B4-BE49-F238E27FC236}">
                <a16:creationId xmlns:a16="http://schemas.microsoft.com/office/drawing/2014/main" id="{12589603-3920-3EBD-0C00-0663456B9691}"/>
              </a:ext>
            </a:extLst>
          </p:cNvPr>
          <p:cNvPicPr>
            <a:picLocks noChangeAspect="1"/>
          </p:cNvPicPr>
          <p:nvPr/>
        </p:nvPicPr>
        <p:blipFill>
          <a:blip r:embed="rId2"/>
          <a:stretch>
            <a:fillRect/>
          </a:stretch>
        </p:blipFill>
        <p:spPr>
          <a:xfrm>
            <a:off x="1387332" y="4794982"/>
            <a:ext cx="1161905" cy="1161905"/>
          </a:xfrm>
          <a:prstGeom prst="rect">
            <a:avLst/>
          </a:prstGeom>
        </p:spPr>
      </p:pic>
      <p:sp>
        <p:nvSpPr>
          <p:cNvPr id="6" name="TextBox 5">
            <a:extLst>
              <a:ext uri="{FF2B5EF4-FFF2-40B4-BE49-F238E27FC236}">
                <a16:creationId xmlns:a16="http://schemas.microsoft.com/office/drawing/2014/main" id="{6DB4C0FD-210C-28D2-D65C-0C0C97965773}"/>
              </a:ext>
            </a:extLst>
          </p:cNvPr>
          <p:cNvSpPr txBox="1"/>
          <p:nvPr/>
        </p:nvSpPr>
        <p:spPr>
          <a:xfrm>
            <a:off x="2472324" y="5320046"/>
            <a:ext cx="5392502" cy="369332"/>
          </a:xfrm>
          <a:prstGeom prst="rect">
            <a:avLst/>
          </a:prstGeom>
          <a:solidFill>
            <a:schemeClr val="accent2"/>
          </a:solidFill>
        </p:spPr>
        <p:txBody>
          <a:bodyPr wrap="none" rtlCol="0">
            <a:spAutoFit/>
          </a:bodyPr>
          <a:lstStyle/>
          <a:p>
            <a:r>
              <a:rPr lang="en-US"/>
              <a:t>How is this different from languages like C++ and Java?</a:t>
            </a:r>
            <a:endParaRPr lang="en-AU"/>
          </a:p>
        </p:txBody>
      </p:sp>
    </p:spTree>
    <p:extLst>
      <p:ext uri="{BB962C8B-B14F-4D97-AF65-F5344CB8AC3E}">
        <p14:creationId xmlns:p14="http://schemas.microsoft.com/office/powerpoint/2010/main" val="4140896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a:latin typeface="Rockwell" panose="02060603020205020403" pitchFamily="18" charset="0"/>
              </a:rPr>
              <a:t>About python (cont.)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a:latin typeface="Tahoma" panose="020B0604030504040204" pitchFamily="34" charset="0"/>
                <a:ea typeface="Tahoma" panose="020B0604030504040204" pitchFamily="34" charset="0"/>
                <a:cs typeface="Tahoma" panose="020B0604030504040204" pitchFamily="34" charset="0"/>
              </a:rPr>
              <a:t>Python 2 is an earlier version, and many changes were made in version 3</a:t>
            </a:r>
          </a:p>
          <a:p>
            <a:pPr lvl="1"/>
            <a:r>
              <a:rPr lang="en-US" sz="2400">
                <a:latin typeface="Tahoma" panose="020B0604030504040204" pitchFamily="34" charset="0"/>
                <a:ea typeface="Tahoma" panose="020B0604030504040204" pitchFamily="34" charset="0"/>
                <a:cs typeface="Tahoma" panose="020B0604030504040204" pitchFamily="34" charset="0"/>
              </a:rPr>
              <a:t>Python 2 code will not run with the </a:t>
            </a:r>
            <a:r>
              <a:rPr lang="en-US" sz="2400">
                <a:latin typeface="Bahnschrift Light" panose="020B0502040204020203" pitchFamily="34" charset="0"/>
                <a:ea typeface="Tahoma" panose="020B0604030504040204" pitchFamily="34" charset="0"/>
                <a:cs typeface="Tahoma" panose="020B0604030504040204" pitchFamily="34" charset="0"/>
              </a:rPr>
              <a:t>python3 </a:t>
            </a:r>
            <a:r>
              <a:rPr lang="en-US" sz="2400">
                <a:latin typeface="Tahoma" panose="020B0604030504040204" pitchFamily="34" charset="0"/>
                <a:ea typeface="Tahoma" panose="020B0604030504040204" pitchFamily="34" charset="0"/>
                <a:cs typeface="Tahoma" panose="020B0604030504040204" pitchFamily="34" charset="0"/>
              </a:rPr>
              <a:t>interpreter</a:t>
            </a:r>
          </a:p>
          <a:p>
            <a:pPr lvl="1"/>
            <a:r>
              <a:rPr lang="en-US" sz="2400">
                <a:latin typeface="Tahoma" panose="020B0604030504040204" pitchFamily="34" charset="0"/>
                <a:ea typeface="Tahoma" panose="020B0604030504040204" pitchFamily="34" charset="0"/>
                <a:cs typeface="Tahoma" panose="020B0604030504040204" pitchFamily="34" charset="0"/>
              </a:rPr>
              <a:t>In this course only Python version 3 code will be accepted for marking</a:t>
            </a:r>
          </a:p>
          <a:p>
            <a:pPr marL="457200" lvl="1" indent="0">
              <a:buNone/>
            </a:pPr>
            <a:endParaRPr lang="en-US" sz="2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15281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a:latin typeface="Rockwell" panose="02060603020205020403" pitchFamily="18" charset="0"/>
              </a:rPr>
              <a:t>Installing and Running python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a:latin typeface="Tahoma" panose="020B0604030504040204" pitchFamily="34" charset="0"/>
                <a:ea typeface="Tahoma" panose="020B0604030504040204" pitchFamily="34" charset="0"/>
                <a:cs typeface="Tahoma" panose="020B0604030504040204" pitchFamily="34" charset="0"/>
              </a:rPr>
              <a:t>Workshop 1 (Week 2) you will:</a:t>
            </a:r>
          </a:p>
          <a:p>
            <a:pPr lvl="2">
              <a:buFont typeface="Wingdings" panose="05000000000000000000" pitchFamily="2" charset="2"/>
              <a:buChar char="ü"/>
            </a:pPr>
            <a:r>
              <a:rPr lang="en-US" sz="2200">
                <a:latin typeface="Tahoma" panose="020B0604030504040204" pitchFamily="34" charset="0"/>
                <a:ea typeface="Tahoma" panose="020B0604030504040204" pitchFamily="34" charset="0"/>
                <a:cs typeface="Tahoma" panose="020B0604030504040204" pitchFamily="34" charset="0"/>
              </a:rPr>
              <a:t>Install Python</a:t>
            </a:r>
          </a:p>
          <a:p>
            <a:pPr lvl="2">
              <a:buFont typeface="Wingdings" panose="05000000000000000000" pitchFamily="2" charset="2"/>
              <a:buChar char="ü"/>
            </a:pPr>
            <a:r>
              <a:rPr lang="en-US" sz="2200">
                <a:latin typeface="Tahoma" panose="020B0604030504040204" pitchFamily="34" charset="0"/>
                <a:ea typeface="Tahoma" panose="020B0604030504040204" pitchFamily="34" charset="0"/>
                <a:cs typeface="Tahoma" panose="020B0604030504040204" pitchFamily="34" charset="0"/>
              </a:rPr>
              <a:t>Learn about running Python – 3 ways and important to know all!</a:t>
            </a:r>
          </a:p>
          <a:p>
            <a:pPr lvl="1"/>
            <a:r>
              <a:rPr lang="en-US" sz="2400">
                <a:latin typeface="Tahoma" panose="020B0604030504040204" pitchFamily="34" charset="0"/>
                <a:ea typeface="Tahoma" panose="020B0604030504040204" pitchFamily="34" charset="0"/>
                <a:cs typeface="Tahoma" panose="020B0604030504040204" pitchFamily="34" charset="0"/>
              </a:rPr>
              <a:t>MacOS has </a:t>
            </a:r>
            <a:r>
              <a:rPr lang="en-US" sz="2400">
                <a:latin typeface="Bahnschrift Light" panose="020B0502040204020203" pitchFamily="34" charset="0"/>
                <a:ea typeface="Tahoma" panose="020B0604030504040204" pitchFamily="34" charset="0"/>
                <a:cs typeface="Tahoma" panose="020B0604030504040204" pitchFamily="34" charset="0"/>
              </a:rPr>
              <a:t>python2</a:t>
            </a:r>
            <a:r>
              <a:rPr lang="en-US" sz="2400">
                <a:latin typeface="Tahoma" panose="020B0604030504040204" pitchFamily="34" charset="0"/>
                <a:ea typeface="Tahoma" panose="020B0604030504040204" pitchFamily="34" charset="0"/>
                <a:cs typeface="Tahoma" panose="020B0604030504040204" pitchFamily="34" charset="0"/>
              </a:rPr>
              <a:t> installed by default – will use </a:t>
            </a:r>
            <a:r>
              <a:rPr lang="en-US" sz="2400">
                <a:latin typeface="Bahnschrift Light" panose="020B0502040204020203" pitchFamily="34" charset="0"/>
                <a:ea typeface="Tahoma" panose="020B0604030504040204" pitchFamily="34" charset="0"/>
                <a:cs typeface="Tahoma" panose="020B0604030504040204" pitchFamily="34" charset="0"/>
              </a:rPr>
              <a:t>python3 </a:t>
            </a:r>
            <a:r>
              <a:rPr lang="en-US" sz="2400">
                <a:latin typeface="Tahoma" panose="020B0604030504040204" pitchFamily="34" charset="0"/>
                <a:ea typeface="Tahoma" panose="020B0604030504040204" pitchFamily="34" charset="0"/>
                <a:cs typeface="Tahoma" panose="020B0604030504040204" pitchFamily="34" charset="0"/>
              </a:rPr>
              <a:t>to run</a:t>
            </a:r>
          </a:p>
          <a:p>
            <a:pPr lvl="1"/>
            <a:r>
              <a:rPr lang="en-US" sz="2400">
                <a:latin typeface="Tahoma" panose="020B0604030504040204" pitchFamily="34" charset="0"/>
                <a:ea typeface="Tahoma" panose="020B0604030504040204" pitchFamily="34" charset="0"/>
                <a:cs typeface="Tahoma" panose="020B0604030504040204" pitchFamily="34" charset="0"/>
              </a:rPr>
              <a:t>Windows does not have Python installed - will use </a:t>
            </a:r>
            <a:r>
              <a:rPr lang="en-US" sz="2400">
                <a:latin typeface="Bahnschrift Light" panose="020B0502040204020203" pitchFamily="34" charset="0"/>
                <a:ea typeface="Tahoma" panose="020B0604030504040204" pitchFamily="34" charset="0"/>
                <a:cs typeface="Tahoma" panose="020B0604030504040204" pitchFamily="34" charset="0"/>
              </a:rPr>
              <a:t>python </a:t>
            </a:r>
            <a:r>
              <a:rPr lang="en-US" sz="2400">
                <a:latin typeface="Tahoma" panose="020B0604030504040204" pitchFamily="34" charset="0"/>
                <a:ea typeface="Tahoma" panose="020B0604030504040204" pitchFamily="34" charset="0"/>
                <a:cs typeface="Tahoma" panose="020B0604030504040204" pitchFamily="34" charset="0"/>
              </a:rPr>
              <a:t>to run</a:t>
            </a:r>
          </a:p>
          <a:p>
            <a:pPr lvl="1"/>
            <a:r>
              <a:rPr lang="en-US" sz="2400">
                <a:latin typeface="Tahoma" panose="020B0604030504040204" pitchFamily="34" charset="0"/>
                <a:ea typeface="Tahoma" panose="020B0604030504040204" pitchFamily="34" charset="0"/>
                <a:cs typeface="Tahoma" panose="020B0604030504040204" pitchFamily="34" charset="0"/>
              </a:rPr>
              <a:t>Refer to </a:t>
            </a:r>
            <a:r>
              <a:rPr lang="en-US" sz="2400">
                <a:solidFill>
                  <a:schemeClr val="accent2">
                    <a:lumMod val="20000"/>
                    <a:lumOff val="80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content on course site</a:t>
            </a:r>
            <a:endParaRPr lang="en-US" sz="2400">
              <a:solidFill>
                <a:schemeClr val="accent2">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2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2415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953336" y="220529"/>
            <a:ext cx="8791575" cy="2387600"/>
          </a:xfrm>
        </p:spPr>
        <p:txBody>
          <a:bodyPr>
            <a:normAutofit/>
          </a:bodyPr>
          <a:lstStyle/>
          <a:p>
            <a:pPr algn="ctr"/>
            <a:r>
              <a:rPr lang="en-US" sz="5400" err="1">
                <a:latin typeface="Rockwell" panose="02060603020205020403" pitchFamily="18" charset="0"/>
              </a:rPr>
              <a:t>PaSS</a:t>
            </a:r>
            <a:r>
              <a:rPr lang="en-US" sz="5400">
                <a:latin typeface="Rockwell" panose="02060603020205020403" pitchFamily="18" charset="0"/>
              </a:rPr>
              <a:t> Introduction</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3" y="2619674"/>
            <a:ext cx="8791575" cy="1655762"/>
          </a:xfrm>
        </p:spPr>
        <p:txBody>
          <a:bodyPr>
            <a:normAutofit/>
          </a:bodyPr>
          <a:lstStyle/>
          <a:p>
            <a:pPr algn="ctr"/>
            <a:r>
              <a:rPr lang="en-US" sz="3000">
                <a:latin typeface="Tahoma" panose="020B0604030504040204" pitchFamily="34" charset="0"/>
                <a:ea typeface="Tahoma" panose="020B0604030504040204" pitchFamily="34" charset="0"/>
                <a:cs typeface="Tahoma" panose="020B0604030504040204" pitchFamily="34" charset="0"/>
              </a:rPr>
              <a:t>1811ICT/2807ICT/7001ICT</a:t>
            </a:r>
          </a:p>
        </p:txBody>
      </p:sp>
      <p:pic>
        <p:nvPicPr>
          <p:cNvPr id="7" name="Picture 6" descr="Laughing Bee">
            <a:extLst>
              <a:ext uri="{FF2B5EF4-FFF2-40B4-BE49-F238E27FC236}">
                <a16:creationId xmlns:a16="http://schemas.microsoft.com/office/drawing/2014/main" id="{CC7D1A93-4F36-01E9-61A0-70D31480486E}"/>
              </a:ext>
            </a:extLst>
          </p:cNvPr>
          <p:cNvPicPr>
            <a:picLocks noChangeAspect="1"/>
          </p:cNvPicPr>
          <p:nvPr/>
        </p:nvPicPr>
        <p:blipFill>
          <a:blip r:embed="rId2"/>
          <a:stretch>
            <a:fillRect/>
          </a:stretch>
        </p:blipFill>
        <p:spPr>
          <a:xfrm>
            <a:off x="3307223" y="3620720"/>
            <a:ext cx="1632866" cy="1632866"/>
          </a:xfrm>
          <a:prstGeom prst="rect">
            <a:avLst/>
          </a:prstGeom>
        </p:spPr>
      </p:pic>
      <p:pic>
        <p:nvPicPr>
          <p:cNvPr id="9" name="Picture 8" descr="Like Bee">
            <a:extLst>
              <a:ext uri="{FF2B5EF4-FFF2-40B4-BE49-F238E27FC236}">
                <a16:creationId xmlns:a16="http://schemas.microsoft.com/office/drawing/2014/main" id="{E1B40BBB-0B80-880C-1EA5-F4F847920C48}"/>
              </a:ext>
            </a:extLst>
          </p:cNvPr>
          <p:cNvPicPr>
            <a:picLocks noChangeAspect="1"/>
          </p:cNvPicPr>
          <p:nvPr/>
        </p:nvPicPr>
        <p:blipFill>
          <a:blip r:embed="rId3"/>
          <a:stretch>
            <a:fillRect/>
          </a:stretch>
        </p:blipFill>
        <p:spPr>
          <a:xfrm>
            <a:off x="6738546" y="3620720"/>
            <a:ext cx="1632866" cy="1632866"/>
          </a:xfrm>
          <a:prstGeom prst="rect">
            <a:avLst/>
          </a:prstGeom>
        </p:spPr>
      </p:pic>
      <p:pic>
        <p:nvPicPr>
          <p:cNvPr id="11" name="Picture 10" descr="High Five Bee">
            <a:extLst>
              <a:ext uri="{FF2B5EF4-FFF2-40B4-BE49-F238E27FC236}">
                <a16:creationId xmlns:a16="http://schemas.microsoft.com/office/drawing/2014/main" id="{16C13DA1-4161-77C6-C2E8-91BF23BFEEE3}"/>
              </a:ext>
            </a:extLst>
          </p:cNvPr>
          <p:cNvPicPr>
            <a:picLocks noChangeAspect="1"/>
          </p:cNvPicPr>
          <p:nvPr/>
        </p:nvPicPr>
        <p:blipFill>
          <a:blip r:embed="rId4"/>
          <a:stretch>
            <a:fillRect/>
          </a:stretch>
        </p:blipFill>
        <p:spPr>
          <a:xfrm>
            <a:off x="8533041" y="3609175"/>
            <a:ext cx="1632866" cy="1632866"/>
          </a:xfrm>
          <a:prstGeom prst="rect">
            <a:avLst/>
          </a:prstGeom>
        </p:spPr>
      </p:pic>
      <p:sp>
        <p:nvSpPr>
          <p:cNvPr id="12" name="Arrow: Right 11">
            <a:extLst>
              <a:ext uri="{FF2B5EF4-FFF2-40B4-BE49-F238E27FC236}">
                <a16:creationId xmlns:a16="http://schemas.microsoft.com/office/drawing/2014/main" id="{11205382-70E1-BF13-3BDC-18F931EFD866}"/>
              </a:ext>
            </a:extLst>
          </p:cNvPr>
          <p:cNvSpPr/>
          <p:nvPr/>
        </p:nvSpPr>
        <p:spPr>
          <a:xfrm>
            <a:off x="5046911" y="4129504"/>
            <a:ext cx="1323978" cy="7757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56446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a:latin typeface="Rockwell" panose="02060603020205020403" pitchFamily="18" charset="0"/>
              </a:rPr>
              <a:t>Read-eval-print loop</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a:latin typeface="Tahoma" panose="020B0604030504040204" pitchFamily="34" charset="0"/>
                <a:ea typeface="Tahoma" panose="020B0604030504040204" pitchFamily="34" charset="0"/>
                <a:cs typeface="Tahoma" panose="020B0604030504040204" pitchFamily="34" charset="0"/>
              </a:rPr>
              <a:t>Python interpreter is: </a:t>
            </a:r>
          </a:p>
          <a:p>
            <a:pPr lvl="1"/>
            <a:r>
              <a:rPr lang="en-US" sz="2400">
                <a:latin typeface="Tahoma" panose="020B0604030504040204" pitchFamily="34" charset="0"/>
                <a:ea typeface="Tahoma" panose="020B0604030504040204" pitchFamily="34" charset="0"/>
                <a:cs typeface="Tahoma" panose="020B0604030504040204" pitchFamily="34" charset="0"/>
              </a:rPr>
              <a:t>An interactive command tool</a:t>
            </a:r>
          </a:p>
          <a:p>
            <a:pPr lvl="1"/>
            <a:r>
              <a:rPr lang="en-US" sz="2400">
                <a:latin typeface="Tahoma" panose="020B0604030504040204" pitchFamily="34" charset="0"/>
                <a:ea typeface="Tahoma" panose="020B0604030504040204" pitchFamily="34" charset="0"/>
                <a:cs typeface="Tahoma" panose="020B0604030504040204" pitchFamily="34" charset="0"/>
              </a:rPr>
              <a:t>Read-eval-print loop (REPL)</a:t>
            </a:r>
          </a:p>
          <a:p>
            <a:pPr marL="457200" lvl="1" indent="0">
              <a:buNone/>
            </a:pPr>
            <a:endParaRPr lang="en-US" sz="2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2600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7A12-3E00-21AE-A367-A337DAACB853}"/>
              </a:ext>
            </a:extLst>
          </p:cNvPr>
          <p:cNvSpPr>
            <a:spLocks noGrp="1"/>
          </p:cNvSpPr>
          <p:nvPr>
            <p:ph type="ctrTitle"/>
          </p:nvPr>
        </p:nvSpPr>
        <p:spPr/>
        <p:txBody>
          <a:bodyPr/>
          <a:lstStyle/>
          <a:p>
            <a:r>
              <a:rPr lang="en-US"/>
              <a:t>Introduction</a:t>
            </a:r>
            <a:endParaRPr lang="en-AU"/>
          </a:p>
        </p:txBody>
      </p:sp>
      <p:sp>
        <p:nvSpPr>
          <p:cNvPr id="3" name="Subtitle 2">
            <a:extLst>
              <a:ext uri="{FF2B5EF4-FFF2-40B4-BE49-F238E27FC236}">
                <a16:creationId xmlns:a16="http://schemas.microsoft.com/office/drawing/2014/main" id="{2E77028F-9322-737D-331F-40ADB2AB9B5D}"/>
              </a:ext>
            </a:extLst>
          </p:cNvPr>
          <p:cNvSpPr>
            <a:spLocks noGrp="1"/>
          </p:cNvSpPr>
          <p:nvPr>
            <p:ph type="subTitle" idx="1"/>
          </p:nvPr>
        </p:nvSpPr>
        <p:spPr/>
        <p:txBody>
          <a:bodyPr/>
          <a:lstStyle/>
          <a:p>
            <a:r>
              <a:rPr lang="en-US"/>
              <a:t>Section 3: NUMBERS</a:t>
            </a:r>
            <a:endParaRPr lang="en-AU"/>
          </a:p>
        </p:txBody>
      </p:sp>
    </p:spTree>
    <p:extLst>
      <p:ext uri="{BB962C8B-B14F-4D97-AF65-F5344CB8AC3E}">
        <p14:creationId xmlns:p14="http://schemas.microsoft.com/office/powerpoint/2010/main" val="195079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58284" y="162148"/>
            <a:ext cx="9905998" cy="1478570"/>
          </a:xfrm>
        </p:spPr>
        <p:txBody>
          <a:bodyPr>
            <a:normAutofit/>
          </a:bodyPr>
          <a:lstStyle/>
          <a:p>
            <a:r>
              <a:rPr lang="en-US" sz="4400">
                <a:latin typeface="Rockwell" panose="02060603020205020403" pitchFamily="18" charset="0"/>
              </a:rPr>
              <a:t>Numbers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640718"/>
            <a:ext cx="9905999" cy="4407657"/>
          </a:xfrm>
        </p:spPr>
        <p:txBody>
          <a:bodyPr>
            <a:normAutofit lnSpcReduction="10000"/>
          </a:bodyPr>
          <a:lstStyle/>
          <a:p>
            <a:pPr lvl="1"/>
            <a:r>
              <a:rPr lang="en-US" sz="2400">
                <a:latin typeface="Tahoma" panose="020B0604030504040204" pitchFamily="34" charset="0"/>
                <a:ea typeface="Tahoma" panose="020B0604030504040204" pitchFamily="34" charset="0"/>
                <a:cs typeface="Tahoma" panose="020B0604030504040204" pitchFamily="34" charset="0"/>
              </a:rPr>
              <a:t>Natural numbers</a:t>
            </a:r>
          </a:p>
          <a:p>
            <a:pPr lvl="1"/>
            <a:endParaRPr lang="en-US" sz="2400">
              <a:latin typeface="Tahoma" panose="020B0604030504040204" pitchFamily="34" charset="0"/>
              <a:ea typeface="Tahoma" panose="020B0604030504040204" pitchFamily="34" charset="0"/>
              <a:cs typeface="Tahoma" panose="020B0604030504040204" pitchFamily="34" charset="0"/>
            </a:endParaRPr>
          </a:p>
          <a:p>
            <a:pPr lvl="1"/>
            <a:r>
              <a:rPr lang="en-US" sz="2400">
                <a:latin typeface="Tahoma" panose="020B0604030504040204" pitchFamily="34" charset="0"/>
                <a:ea typeface="Tahoma" panose="020B0604030504040204" pitchFamily="34" charset="0"/>
                <a:cs typeface="Tahoma" panose="020B0604030504040204" pitchFamily="34" charset="0"/>
              </a:rPr>
              <a:t>Whole numbers</a:t>
            </a:r>
          </a:p>
          <a:p>
            <a:pPr lvl="1"/>
            <a:endParaRPr lang="en-US" sz="2400">
              <a:latin typeface="Tahoma" panose="020B0604030504040204" pitchFamily="34" charset="0"/>
              <a:ea typeface="Tahoma" panose="020B0604030504040204" pitchFamily="34" charset="0"/>
              <a:cs typeface="Tahoma" panose="020B0604030504040204" pitchFamily="34" charset="0"/>
            </a:endParaRPr>
          </a:p>
          <a:p>
            <a:pPr lvl="1"/>
            <a:r>
              <a:rPr lang="en-US" sz="2400">
                <a:latin typeface="Tahoma" panose="020B0604030504040204" pitchFamily="34" charset="0"/>
                <a:ea typeface="Tahoma" panose="020B0604030504040204" pitchFamily="34" charset="0"/>
                <a:cs typeface="Tahoma" panose="020B0604030504040204" pitchFamily="34" charset="0"/>
              </a:rPr>
              <a:t>Integers (- 0 +)</a:t>
            </a:r>
          </a:p>
          <a:p>
            <a:pPr lvl="1"/>
            <a:endParaRPr lang="en-US" sz="2400">
              <a:latin typeface="Tahoma" panose="020B0604030504040204" pitchFamily="34" charset="0"/>
              <a:ea typeface="Tahoma" panose="020B0604030504040204" pitchFamily="34" charset="0"/>
              <a:cs typeface="Tahoma" panose="020B0604030504040204" pitchFamily="34" charset="0"/>
            </a:endParaRPr>
          </a:p>
          <a:p>
            <a:pPr lvl="1"/>
            <a:r>
              <a:rPr lang="en-US" sz="2400">
                <a:latin typeface="Tahoma" panose="020B0604030504040204" pitchFamily="34" charset="0"/>
                <a:ea typeface="Tahoma" panose="020B0604030504040204" pitchFamily="34" charset="0"/>
                <a:cs typeface="Tahoma" panose="020B0604030504040204" pitchFamily="34" charset="0"/>
              </a:rPr>
              <a:t>Rational (ratio/fraction)</a:t>
            </a:r>
          </a:p>
          <a:p>
            <a:pPr lvl="1"/>
            <a:endParaRPr lang="en-US" sz="2400">
              <a:latin typeface="Tahoma" panose="020B0604030504040204" pitchFamily="34" charset="0"/>
              <a:ea typeface="Tahoma" panose="020B0604030504040204" pitchFamily="34" charset="0"/>
              <a:cs typeface="Tahoma" panose="020B0604030504040204" pitchFamily="34" charset="0"/>
            </a:endParaRPr>
          </a:p>
          <a:p>
            <a:pPr lvl="1"/>
            <a:r>
              <a:rPr lang="en-US" sz="2400">
                <a:latin typeface="Tahoma" panose="020B0604030504040204" pitchFamily="34" charset="0"/>
                <a:ea typeface="Tahoma" panose="020B0604030504040204" pitchFamily="34" charset="0"/>
                <a:cs typeface="Tahoma" panose="020B0604030504040204" pitchFamily="34" charset="0"/>
              </a:rPr>
              <a:t>Irrational (cannot represent as ratio of 2 whole numbers)</a:t>
            </a:r>
          </a:p>
          <a:p>
            <a:pPr marL="457200" lvl="1" indent="0">
              <a:buNone/>
            </a:pP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C400A747-5355-B680-5FE0-D0DF8102BB66}"/>
              </a:ext>
            </a:extLst>
          </p:cNvPr>
          <p:cNvSpPr txBox="1"/>
          <p:nvPr/>
        </p:nvSpPr>
        <p:spPr>
          <a:xfrm>
            <a:off x="1919005" y="2077881"/>
            <a:ext cx="1244251" cy="400110"/>
          </a:xfrm>
          <a:prstGeom prst="rect">
            <a:avLst/>
          </a:prstGeom>
          <a:noFill/>
        </p:spPr>
        <p:txBody>
          <a:bodyPr wrap="none" lIns="91440" tIns="45720" rIns="91440" bIns="45720" rtlCol="0" anchor="t">
            <a:spAutoFit/>
          </a:bodyPr>
          <a:lstStyle/>
          <a:p>
            <a:r>
              <a:rPr lang="en-US" sz="2000">
                <a:solidFill>
                  <a:schemeClr val="accent2">
                    <a:lumMod val="20000"/>
                    <a:lumOff val="80000"/>
                  </a:schemeClr>
                </a:solidFill>
              </a:rPr>
              <a:t>1, 2, 3, …</a:t>
            </a:r>
            <a:endParaRPr lang="en-AU" sz="2000">
              <a:solidFill>
                <a:schemeClr val="accent2">
                  <a:lumMod val="20000"/>
                  <a:lumOff val="80000"/>
                </a:schemeClr>
              </a:solidFill>
            </a:endParaRPr>
          </a:p>
        </p:txBody>
      </p:sp>
      <p:sp>
        <p:nvSpPr>
          <p:cNvPr id="5" name="TextBox 4">
            <a:extLst>
              <a:ext uri="{FF2B5EF4-FFF2-40B4-BE49-F238E27FC236}">
                <a16:creationId xmlns:a16="http://schemas.microsoft.com/office/drawing/2014/main" id="{CAD6754A-B33B-14F3-6D55-F395709389D2}"/>
              </a:ext>
            </a:extLst>
          </p:cNvPr>
          <p:cNvSpPr txBox="1"/>
          <p:nvPr/>
        </p:nvSpPr>
        <p:spPr>
          <a:xfrm>
            <a:off x="1935933" y="3938689"/>
            <a:ext cx="2882520" cy="400110"/>
          </a:xfrm>
          <a:prstGeom prst="rect">
            <a:avLst/>
          </a:prstGeom>
          <a:noFill/>
        </p:spPr>
        <p:txBody>
          <a:bodyPr wrap="none" rtlCol="0">
            <a:spAutoFit/>
          </a:bodyPr>
          <a:lstStyle/>
          <a:p>
            <a:r>
              <a:rPr lang="en-US" sz="2000">
                <a:solidFill>
                  <a:schemeClr val="accent2">
                    <a:lumMod val="20000"/>
                    <a:lumOff val="80000"/>
                  </a:schemeClr>
                </a:solidFill>
              </a:rPr>
              <a:t>…, -3, -2, -1, 0, 1, 2, 3,…</a:t>
            </a:r>
            <a:endParaRPr lang="en-AU" sz="2000">
              <a:solidFill>
                <a:schemeClr val="accent2">
                  <a:lumMod val="20000"/>
                  <a:lumOff val="80000"/>
                </a:schemeClr>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2F66753-ED02-826D-3EC5-ED791D0777ED}"/>
                  </a:ext>
                </a:extLst>
              </p:cNvPr>
              <p:cNvSpPr txBox="1"/>
              <p:nvPr/>
            </p:nvSpPr>
            <p:spPr>
              <a:xfrm>
                <a:off x="1935933" y="4820563"/>
                <a:ext cx="3691010" cy="529504"/>
              </a:xfrm>
              <a:prstGeom prst="rect">
                <a:avLst/>
              </a:prstGeom>
              <a:noFill/>
            </p:spPr>
            <p:txBody>
              <a:bodyPr wrap="none" rtlCol="0">
                <a:spAutoFit/>
              </a:bodyPr>
              <a:lstStyle/>
              <a:p>
                <a:r>
                  <a:rPr lang="en-US" sz="2000">
                    <a:solidFill>
                      <a:schemeClr val="accent2">
                        <a:lumMod val="20000"/>
                        <a:lumOff val="80000"/>
                      </a:schemeClr>
                    </a:solidFill>
                  </a:rPr>
                  <a:t>E.g. 1= </a:t>
                </a:r>
                <a14:m>
                  <m:oMath xmlns:m="http://schemas.openxmlformats.org/officeDocument/2006/math">
                    <m:f>
                      <m:fPr>
                        <m:ctrlPr>
                          <a:rPr lang="en-US" sz="2000" i="1" smtClean="0">
                            <a:solidFill>
                              <a:schemeClr val="accent2">
                                <a:lumMod val="20000"/>
                                <a:lumOff val="80000"/>
                              </a:schemeClr>
                            </a:solidFill>
                            <a:latin typeface="Cambria Math" panose="02040503050406030204" pitchFamily="18" charset="0"/>
                          </a:rPr>
                        </m:ctrlPr>
                      </m:fPr>
                      <m:num>
                        <m:r>
                          <a:rPr lang="en-US" sz="2000" b="0" i="1" smtClean="0">
                            <a:solidFill>
                              <a:schemeClr val="accent2">
                                <a:lumMod val="20000"/>
                                <a:lumOff val="80000"/>
                              </a:schemeClr>
                            </a:solidFill>
                            <a:latin typeface="Cambria Math" panose="02040503050406030204" pitchFamily="18" charset="0"/>
                          </a:rPr>
                          <m:t>4</m:t>
                        </m:r>
                      </m:num>
                      <m:den>
                        <m:r>
                          <a:rPr lang="en-US" sz="2000" b="0" i="1" smtClean="0">
                            <a:solidFill>
                              <a:schemeClr val="accent2">
                                <a:lumMod val="20000"/>
                                <a:lumOff val="80000"/>
                              </a:schemeClr>
                            </a:solidFill>
                            <a:latin typeface="Cambria Math" panose="02040503050406030204" pitchFamily="18" charset="0"/>
                          </a:rPr>
                          <m:t>4</m:t>
                        </m:r>
                      </m:den>
                    </m:f>
                    <m:r>
                      <a:rPr lang="en-US" sz="2000" b="0" i="0" smtClean="0">
                        <a:solidFill>
                          <a:schemeClr val="accent2">
                            <a:lumMod val="20000"/>
                            <a:lumOff val="80000"/>
                          </a:schemeClr>
                        </a:solidFill>
                        <a:latin typeface="Cambria Math" panose="02040503050406030204" pitchFamily="18" charset="0"/>
                      </a:rPr>
                      <m:t> ,  0.5=</m:t>
                    </m:r>
                    <m:f>
                      <m:fPr>
                        <m:ctrlPr>
                          <a:rPr lang="en-US" sz="2000" b="0" i="1" smtClean="0">
                            <a:solidFill>
                              <a:schemeClr val="accent2">
                                <a:lumMod val="20000"/>
                                <a:lumOff val="80000"/>
                              </a:schemeClr>
                            </a:solidFill>
                            <a:latin typeface="Cambria Math" panose="02040503050406030204" pitchFamily="18" charset="0"/>
                          </a:rPr>
                        </m:ctrlPr>
                      </m:fPr>
                      <m:num>
                        <m:r>
                          <a:rPr lang="en-US" sz="2000" b="0" i="1" smtClean="0">
                            <a:solidFill>
                              <a:schemeClr val="accent2">
                                <a:lumMod val="20000"/>
                                <a:lumOff val="80000"/>
                              </a:schemeClr>
                            </a:solidFill>
                            <a:latin typeface="Cambria Math" panose="02040503050406030204" pitchFamily="18" charset="0"/>
                          </a:rPr>
                          <m:t>3</m:t>
                        </m:r>
                      </m:num>
                      <m:den>
                        <m:r>
                          <a:rPr lang="en-US" sz="2000" b="0" i="1" smtClean="0">
                            <a:solidFill>
                              <a:schemeClr val="accent2">
                                <a:lumMod val="20000"/>
                                <a:lumOff val="80000"/>
                              </a:schemeClr>
                            </a:solidFill>
                            <a:latin typeface="Cambria Math" panose="02040503050406030204" pitchFamily="18" charset="0"/>
                          </a:rPr>
                          <m:t>6</m:t>
                        </m:r>
                      </m:den>
                    </m:f>
                  </m:oMath>
                </a14:m>
                <a:r>
                  <a:rPr lang="en-AU" sz="2000">
                    <a:solidFill>
                      <a:schemeClr val="accent2">
                        <a:lumMod val="20000"/>
                        <a:lumOff val="80000"/>
                      </a:schemeClr>
                    </a:solidFill>
                  </a:rPr>
                  <a:t> , 1.33333 = </a:t>
                </a:r>
                <a14:m>
                  <m:oMath xmlns:m="http://schemas.openxmlformats.org/officeDocument/2006/math">
                    <m:f>
                      <m:fPr>
                        <m:ctrlPr>
                          <a:rPr lang="en-AU" sz="2000" i="1" smtClean="0">
                            <a:solidFill>
                              <a:schemeClr val="accent2">
                                <a:lumMod val="20000"/>
                                <a:lumOff val="80000"/>
                              </a:schemeClr>
                            </a:solidFill>
                            <a:latin typeface="Cambria Math" panose="02040503050406030204" pitchFamily="18" charset="0"/>
                          </a:rPr>
                        </m:ctrlPr>
                      </m:fPr>
                      <m:num>
                        <m:r>
                          <a:rPr lang="en-US" sz="2000" b="0" i="1" smtClean="0">
                            <a:solidFill>
                              <a:schemeClr val="accent2">
                                <a:lumMod val="20000"/>
                                <a:lumOff val="80000"/>
                              </a:schemeClr>
                            </a:solidFill>
                            <a:latin typeface="Cambria Math" panose="02040503050406030204" pitchFamily="18" charset="0"/>
                          </a:rPr>
                          <m:t>4</m:t>
                        </m:r>
                      </m:num>
                      <m:den>
                        <m:r>
                          <a:rPr lang="en-US" sz="2000" b="0" i="1" smtClean="0">
                            <a:solidFill>
                              <a:schemeClr val="accent2">
                                <a:lumMod val="20000"/>
                                <a:lumOff val="80000"/>
                              </a:schemeClr>
                            </a:solidFill>
                            <a:latin typeface="Cambria Math" panose="02040503050406030204" pitchFamily="18" charset="0"/>
                          </a:rPr>
                          <m:t>3</m:t>
                        </m:r>
                      </m:den>
                    </m:f>
                  </m:oMath>
                </a14:m>
                <a:endParaRPr lang="en-AU" sz="2000">
                  <a:solidFill>
                    <a:schemeClr val="accent2">
                      <a:lumMod val="20000"/>
                      <a:lumOff val="80000"/>
                    </a:schemeClr>
                  </a:solidFill>
                </a:endParaRPr>
              </a:p>
            </p:txBody>
          </p:sp>
        </mc:Choice>
        <mc:Fallback xmlns="">
          <p:sp>
            <p:nvSpPr>
              <p:cNvPr id="6" name="TextBox 5">
                <a:extLst>
                  <a:ext uri="{FF2B5EF4-FFF2-40B4-BE49-F238E27FC236}">
                    <a16:creationId xmlns:a16="http://schemas.microsoft.com/office/drawing/2014/main" id="{C2F66753-ED02-826D-3EC5-ED791D0777ED}"/>
                  </a:ext>
                </a:extLst>
              </p:cNvPr>
              <p:cNvSpPr txBox="1">
                <a:spLocks noRot="1" noChangeAspect="1" noMove="1" noResize="1" noEditPoints="1" noAdjustHandles="1" noChangeArrowheads="1" noChangeShapeType="1" noTextEdit="1"/>
              </p:cNvSpPr>
              <p:nvPr/>
            </p:nvSpPr>
            <p:spPr>
              <a:xfrm>
                <a:off x="1935933" y="4820563"/>
                <a:ext cx="3691010" cy="529504"/>
              </a:xfrm>
              <a:prstGeom prst="rect">
                <a:avLst/>
              </a:prstGeom>
              <a:blipFill>
                <a:blip r:embed="rId2"/>
                <a:stretch>
                  <a:fillRect l="-1818" b="-8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E8ECB58-3F49-5237-6811-3E7F3D97C54E}"/>
                  </a:ext>
                </a:extLst>
              </p:cNvPr>
              <p:cNvSpPr txBox="1"/>
              <p:nvPr/>
            </p:nvSpPr>
            <p:spPr>
              <a:xfrm>
                <a:off x="1935933" y="5772147"/>
                <a:ext cx="1210396" cy="430118"/>
              </a:xfrm>
              <a:prstGeom prst="rect">
                <a:avLst/>
              </a:prstGeom>
              <a:noFill/>
            </p:spPr>
            <p:txBody>
              <a:bodyPr wrap="none" rtlCol="0">
                <a:spAutoFit/>
              </a:bodyPr>
              <a:lstStyle/>
              <a:p>
                <a:r>
                  <a:rPr lang="en-US" sz="2000">
                    <a:solidFill>
                      <a:schemeClr val="accent2">
                        <a:lumMod val="20000"/>
                        <a:lumOff val="80000"/>
                      </a:schemeClr>
                    </a:solidFill>
                  </a:rPr>
                  <a:t>E.g. </a:t>
                </a:r>
                <a:r>
                  <a:rPr lang="el-GR" sz="2000">
                    <a:solidFill>
                      <a:schemeClr val="accent2">
                        <a:lumMod val="20000"/>
                        <a:lumOff val="80000"/>
                      </a:schemeClr>
                    </a:solidFill>
                  </a:rPr>
                  <a:t>π</a:t>
                </a:r>
                <a:r>
                  <a:rPr lang="en-US" sz="2000">
                    <a:solidFill>
                      <a:schemeClr val="accent2">
                        <a:lumMod val="20000"/>
                        <a:lumOff val="80000"/>
                      </a:schemeClr>
                    </a:solidFill>
                  </a:rPr>
                  <a:t>, </a:t>
                </a:r>
                <a14:m>
                  <m:oMath xmlns:m="http://schemas.openxmlformats.org/officeDocument/2006/math">
                    <m:rad>
                      <m:radPr>
                        <m:degHide m:val="on"/>
                        <m:ctrlPr>
                          <a:rPr lang="en-US" sz="2000" i="1" smtClean="0">
                            <a:solidFill>
                              <a:schemeClr val="accent2">
                                <a:lumMod val="20000"/>
                                <a:lumOff val="80000"/>
                              </a:schemeClr>
                            </a:solidFill>
                            <a:latin typeface="Cambria Math" panose="02040503050406030204" pitchFamily="18" charset="0"/>
                          </a:rPr>
                        </m:ctrlPr>
                      </m:radPr>
                      <m:deg/>
                      <m:e>
                        <m:r>
                          <a:rPr lang="en-US" sz="2000" b="0" i="1" smtClean="0">
                            <a:solidFill>
                              <a:schemeClr val="accent2">
                                <a:lumMod val="20000"/>
                                <a:lumOff val="80000"/>
                              </a:schemeClr>
                            </a:solidFill>
                            <a:latin typeface="Cambria Math" panose="02040503050406030204" pitchFamily="18" charset="0"/>
                          </a:rPr>
                          <m:t>2</m:t>
                        </m:r>
                      </m:e>
                    </m:rad>
                  </m:oMath>
                </a14:m>
                <a:endParaRPr lang="en-AU" sz="2000">
                  <a:solidFill>
                    <a:schemeClr val="accent2">
                      <a:lumMod val="20000"/>
                      <a:lumOff val="80000"/>
                    </a:schemeClr>
                  </a:solidFill>
                </a:endParaRPr>
              </a:p>
            </p:txBody>
          </p:sp>
        </mc:Choice>
        <mc:Fallback xmlns="">
          <p:sp>
            <p:nvSpPr>
              <p:cNvPr id="7" name="TextBox 6">
                <a:extLst>
                  <a:ext uri="{FF2B5EF4-FFF2-40B4-BE49-F238E27FC236}">
                    <a16:creationId xmlns:a16="http://schemas.microsoft.com/office/drawing/2014/main" id="{9E8ECB58-3F49-5237-6811-3E7F3D97C54E}"/>
                  </a:ext>
                </a:extLst>
              </p:cNvPr>
              <p:cNvSpPr txBox="1">
                <a:spLocks noRot="1" noChangeAspect="1" noMove="1" noResize="1" noEditPoints="1" noAdjustHandles="1" noChangeArrowheads="1" noChangeShapeType="1" noTextEdit="1"/>
              </p:cNvSpPr>
              <p:nvPr/>
            </p:nvSpPr>
            <p:spPr>
              <a:xfrm>
                <a:off x="1935933" y="5772147"/>
                <a:ext cx="1210396" cy="430118"/>
              </a:xfrm>
              <a:prstGeom prst="rect">
                <a:avLst/>
              </a:prstGeom>
              <a:blipFill>
                <a:blip r:embed="rId3"/>
                <a:stretch>
                  <a:fillRect l="-5556" t="-1429" b="-2571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E3F48DB-3F96-09AA-4E53-66786FA236C2}"/>
              </a:ext>
            </a:extLst>
          </p:cNvPr>
          <p:cNvSpPr txBox="1"/>
          <p:nvPr/>
        </p:nvSpPr>
        <p:spPr>
          <a:xfrm>
            <a:off x="1935933" y="3016297"/>
            <a:ext cx="1511952" cy="400110"/>
          </a:xfrm>
          <a:prstGeom prst="rect">
            <a:avLst/>
          </a:prstGeom>
          <a:noFill/>
        </p:spPr>
        <p:txBody>
          <a:bodyPr wrap="none" lIns="91440" tIns="45720" rIns="91440" bIns="45720" rtlCol="0" anchor="t">
            <a:spAutoFit/>
          </a:bodyPr>
          <a:lstStyle/>
          <a:p>
            <a:r>
              <a:rPr lang="en-US" sz="2000">
                <a:solidFill>
                  <a:schemeClr val="accent2">
                    <a:lumMod val="20000"/>
                    <a:lumOff val="80000"/>
                  </a:schemeClr>
                </a:solidFill>
              </a:rPr>
              <a:t>0, 1, 2, 3, …</a:t>
            </a:r>
            <a:endParaRPr lang="en-AU" sz="2000">
              <a:solidFill>
                <a:schemeClr val="accent2">
                  <a:lumMod val="20000"/>
                  <a:lumOff val="80000"/>
                </a:schemeClr>
              </a:solidFill>
            </a:endParaRPr>
          </a:p>
        </p:txBody>
      </p:sp>
    </p:spTree>
    <p:extLst>
      <p:ext uri="{BB962C8B-B14F-4D97-AF65-F5344CB8AC3E}">
        <p14:creationId xmlns:p14="http://schemas.microsoft.com/office/powerpoint/2010/main" val="2932672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9642" y="231933"/>
            <a:ext cx="9905998" cy="1478570"/>
          </a:xfrm>
        </p:spPr>
        <p:txBody>
          <a:bodyPr>
            <a:normAutofit/>
          </a:bodyPr>
          <a:lstStyle/>
          <a:p>
            <a:r>
              <a:rPr lang="en-US" sz="4400">
                <a:latin typeface="Rockwell" panose="02060603020205020403" pitchFamily="18" charset="0"/>
              </a:rPr>
              <a:t>Numbers (cont.)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633861"/>
            <a:ext cx="9905999" cy="3541714"/>
          </a:xfrm>
        </p:spPr>
        <p:txBody>
          <a:bodyPr>
            <a:normAutofit/>
          </a:bodyPr>
          <a:lstStyle/>
          <a:p>
            <a:pPr lvl="1"/>
            <a:r>
              <a:rPr lang="en-US" sz="2400">
                <a:latin typeface="Tahoma" panose="020B0604030504040204" pitchFamily="34" charset="0"/>
                <a:ea typeface="Tahoma" panose="020B0604030504040204" pitchFamily="34" charset="0"/>
                <a:cs typeface="Tahoma" panose="020B0604030504040204" pitchFamily="34" charset="0"/>
              </a:rPr>
              <a:t>Real</a:t>
            </a:r>
          </a:p>
          <a:p>
            <a:pPr marL="457200" lvl="1" indent="0">
              <a:buNone/>
            </a:pPr>
            <a:endParaRPr lang="en-US" sz="2400">
              <a:latin typeface="Tahoma" panose="020B0604030504040204" pitchFamily="34" charset="0"/>
              <a:ea typeface="Tahoma" panose="020B0604030504040204" pitchFamily="34" charset="0"/>
              <a:cs typeface="Tahoma" panose="020B0604030504040204" pitchFamily="34" charset="0"/>
            </a:endParaRPr>
          </a:p>
          <a:p>
            <a:pPr lvl="1"/>
            <a:r>
              <a:rPr lang="en-US" sz="2400">
                <a:latin typeface="Tahoma" panose="020B0604030504040204" pitchFamily="34" charset="0"/>
                <a:ea typeface="Tahoma" panose="020B0604030504040204" pitchFamily="34" charset="0"/>
                <a:cs typeface="Tahoma" panose="020B0604030504040204" pitchFamily="34" charset="0"/>
              </a:rPr>
              <a:t>Continuous</a:t>
            </a:r>
          </a:p>
          <a:p>
            <a:pPr lvl="1"/>
            <a:endParaRPr lang="en-US" sz="2400">
              <a:latin typeface="Tahoma" panose="020B0604030504040204" pitchFamily="34" charset="0"/>
              <a:ea typeface="Tahoma" panose="020B0604030504040204" pitchFamily="34" charset="0"/>
              <a:cs typeface="Tahoma" panose="020B0604030504040204" pitchFamily="34" charset="0"/>
            </a:endParaRPr>
          </a:p>
          <a:p>
            <a:pPr lvl="1"/>
            <a:endParaRPr lang="en-US" sz="2400">
              <a:latin typeface="Tahoma" panose="020B0604030504040204" pitchFamily="34" charset="0"/>
              <a:ea typeface="Tahoma" panose="020B0604030504040204" pitchFamily="34" charset="0"/>
              <a:cs typeface="Tahoma" panose="020B0604030504040204" pitchFamily="34" charset="0"/>
            </a:endParaRPr>
          </a:p>
          <a:p>
            <a:pPr lvl="1"/>
            <a:r>
              <a:rPr lang="en-US" sz="2400">
                <a:latin typeface="Tahoma" panose="020B0604030504040204" pitchFamily="34" charset="0"/>
                <a:ea typeface="Tahoma" panose="020B0604030504040204" pitchFamily="34" charset="0"/>
                <a:cs typeface="Tahoma" panose="020B0604030504040204" pitchFamily="34" charset="0"/>
              </a:rPr>
              <a:t>Discrete</a:t>
            </a:r>
          </a:p>
          <a:p>
            <a:pPr marL="457200" lvl="1" indent="0">
              <a:buNone/>
            </a:pP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C59337B6-DC5A-6E3F-DB2F-C7751DBB9223}"/>
              </a:ext>
            </a:extLst>
          </p:cNvPr>
          <p:cNvSpPr txBox="1"/>
          <p:nvPr/>
        </p:nvSpPr>
        <p:spPr>
          <a:xfrm>
            <a:off x="1846907" y="2172845"/>
            <a:ext cx="3677417" cy="400110"/>
          </a:xfrm>
          <a:prstGeom prst="rect">
            <a:avLst/>
          </a:prstGeom>
          <a:noFill/>
        </p:spPr>
        <p:txBody>
          <a:bodyPr wrap="none" rtlCol="0">
            <a:spAutoFit/>
          </a:bodyPr>
          <a:lstStyle/>
          <a:p>
            <a:r>
              <a:rPr lang="en-US" sz="2000">
                <a:solidFill>
                  <a:schemeClr val="accent2">
                    <a:lumMod val="20000"/>
                    <a:lumOff val="80000"/>
                  </a:schemeClr>
                </a:solidFill>
              </a:rPr>
              <a:t>All rational and irrational numbers</a:t>
            </a:r>
            <a:endParaRPr lang="en-AU" sz="2000">
              <a:solidFill>
                <a:schemeClr val="accent2">
                  <a:lumMod val="20000"/>
                  <a:lumOff val="80000"/>
                </a:schemeClr>
              </a:solidFill>
            </a:endParaRPr>
          </a:p>
        </p:txBody>
      </p:sp>
      <p:sp>
        <p:nvSpPr>
          <p:cNvPr id="5" name="TextBox 4">
            <a:extLst>
              <a:ext uri="{FF2B5EF4-FFF2-40B4-BE49-F238E27FC236}">
                <a16:creationId xmlns:a16="http://schemas.microsoft.com/office/drawing/2014/main" id="{F6FC9D14-E456-E22D-6406-DBBEFC887066}"/>
              </a:ext>
            </a:extLst>
          </p:cNvPr>
          <p:cNvSpPr txBox="1"/>
          <p:nvPr/>
        </p:nvSpPr>
        <p:spPr>
          <a:xfrm>
            <a:off x="1846907" y="3111939"/>
            <a:ext cx="7367530" cy="400110"/>
          </a:xfrm>
          <a:prstGeom prst="rect">
            <a:avLst/>
          </a:prstGeom>
          <a:noFill/>
        </p:spPr>
        <p:txBody>
          <a:bodyPr wrap="none" rtlCol="0">
            <a:spAutoFit/>
          </a:bodyPr>
          <a:lstStyle/>
          <a:p>
            <a:r>
              <a:rPr lang="en-US" sz="2000">
                <a:solidFill>
                  <a:schemeClr val="accent2">
                    <a:lumMod val="20000"/>
                    <a:lumOff val="80000"/>
                  </a:schemeClr>
                </a:solidFill>
              </a:rPr>
              <a:t>Might have fractional values, can be measured (e.g. weight, speed, </a:t>
            </a:r>
            <a:r>
              <a:rPr lang="en-US" sz="2000" err="1">
                <a:solidFill>
                  <a:schemeClr val="accent2">
                    <a:lumMod val="20000"/>
                    <a:lumOff val="80000"/>
                  </a:schemeClr>
                </a:solidFill>
              </a:rPr>
              <a:t>etc</a:t>
            </a:r>
            <a:r>
              <a:rPr lang="en-US" sz="2000">
                <a:solidFill>
                  <a:schemeClr val="accent2">
                    <a:lumMod val="20000"/>
                    <a:lumOff val="80000"/>
                  </a:schemeClr>
                </a:solidFill>
              </a:rPr>
              <a:t>)</a:t>
            </a:r>
            <a:endParaRPr lang="en-AU" sz="2000">
              <a:solidFill>
                <a:schemeClr val="accent2">
                  <a:lumMod val="20000"/>
                  <a:lumOff val="80000"/>
                </a:schemeClr>
              </a:solidFill>
            </a:endParaRPr>
          </a:p>
        </p:txBody>
      </p:sp>
      <p:sp>
        <p:nvSpPr>
          <p:cNvPr id="6" name="Arrow: Right 5">
            <a:extLst>
              <a:ext uri="{FF2B5EF4-FFF2-40B4-BE49-F238E27FC236}">
                <a16:creationId xmlns:a16="http://schemas.microsoft.com/office/drawing/2014/main" id="{BA2D37ED-C170-6375-F259-4D46F1FD6C1E}"/>
              </a:ext>
            </a:extLst>
          </p:cNvPr>
          <p:cNvSpPr/>
          <p:nvPr/>
        </p:nvSpPr>
        <p:spPr>
          <a:xfrm>
            <a:off x="1982709" y="3621396"/>
            <a:ext cx="425513" cy="2897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42C3C447-9D20-7315-39AE-70B1C61242E3}"/>
              </a:ext>
            </a:extLst>
          </p:cNvPr>
          <p:cNvSpPr txBox="1"/>
          <p:nvPr/>
        </p:nvSpPr>
        <p:spPr>
          <a:xfrm>
            <a:off x="2497248" y="3566196"/>
            <a:ext cx="1034257" cy="400110"/>
          </a:xfrm>
          <a:prstGeom prst="rect">
            <a:avLst/>
          </a:prstGeom>
          <a:noFill/>
        </p:spPr>
        <p:txBody>
          <a:bodyPr wrap="none" rtlCol="0">
            <a:spAutoFit/>
          </a:bodyPr>
          <a:lstStyle/>
          <a:p>
            <a:r>
              <a:rPr lang="en-US" sz="2000">
                <a:solidFill>
                  <a:schemeClr val="accent2">
                    <a:lumMod val="20000"/>
                    <a:lumOff val="80000"/>
                  </a:schemeClr>
                </a:solidFill>
              </a:rPr>
              <a:t>Use real</a:t>
            </a:r>
            <a:endParaRPr lang="en-AU" sz="2000">
              <a:solidFill>
                <a:schemeClr val="accent2">
                  <a:lumMod val="20000"/>
                  <a:lumOff val="80000"/>
                </a:schemeClr>
              </a:solidFill>
            </a:endParaRPr>
          </a:p>
        </p:txBody>
      </p:sp>
      <p:sp>
        <p:nvSpPr>
          <p:cNvPr id="8" name="TextBox 7">
            <a:extLst>
              <a:ext uri="{FF2B5EF4-FFF2-40B4-BE49-F238E27FC236}">
                <a16:creationId xmlns:a16="http://schemas.microsoft.com/office/drawing/2014/main" id="{37E36919-B0AC-F3AA-641C-D32A668A9DA0}"/>
              </a:ext>
            </a:extLst>
          </p:cNvPr>
          <p:cNvSpPr txBox="1"/>
          <p:nvPr/>
        </p:nvSpPr>
        <p:spPr>
          <a:xfrm>
            <a:off x="1846907" y="4635281"/>
            <a:ext cx="5382243" cy="400110"/>
          </a:xfrm>
          <a:prstGeom prst="rect">
            <a:avLst/>
          </a:prstGeom>
          <a:noFill/>
        </p:spPr>
        <p:txBody>
          <a:bodyPr wrap="none" rtlCol="0">
            <a:spAutoFit/>
          </a:bodyPr>
          <a:lstStyle/>
          <a:p>
            <a:r>
              <a:rPr lang="en-US" sz="2000">
                <a:solidFill>
                  <a:schemeClr val="accent2">
                    <a:lumMod val="20000"/>
                    <a:lumOff val="80000"/>
                  </a:schemeClr>
                </a:solidFill>
              </a:rPr>
              <a:t>Can only have whole number values, when counting</a:t>
            </a:r>
            <a:endParaRPr lang="en-AU" sz="2000">
              <a:solidFill>
                <a:schemeClr val="accent2">
                  <a:lumMod val="20000"/>
                  <a:lumOff val="80000"/>
                </a:schemeClr>
              </a:solidFill>
            </a:endParaRPr>
          </a:p>
        </p:txBody>
      </p:sp>
      <p:sp>
        <p:nvSpPr>
          <p:cNvPr id="9" name="Arrow: Right 8">
            <a:extLst>
              <a:ext uri="{FF2B5EF4-FFF2-40B4-BE49-F238E27FC236}">
                <a16:creationId xmlns:a16="http://schemas.microsoft.com/office/drawing/2014/main" id="{B7314727-24C8-5C20-4745-3A588D1085E6}"/>
              </a:ext>
            </a:extLst>
          </p:cNvPr>
          <p:cNvSpPr/>
          <p:nvPr/>
        </p:nvSpPr>
        <p:spPr>
          <a:xfrm>
            <a:off x="1893683" y="5085394"/>
            <a:ext cx="425513" cy="2897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AFB149DA-1517-62B6-097A-0880393B7FBE}"/>
              </a:ext>
            </a:extLst>
          </p:cNvPr>
          <p:cNvSpPr txBox="1"/>
          <p:nvPr/>
        </p:nvSpPr>
        <p:spPr>
          <a:xfrm>
            <a:off x="2408222" y="5030194"/>
            <a:ext cx="2576731" cy="400110"/>
          </a:xfrm>
          <a:prstGeom prst="rect">
            <a:avLst/>
          </a:prstGeom>
          <a:noFill/>
        </p:spPr>
        <p:txBody>
          <a:bodyPr wrap="none" rtlCol="0">
            <a:spAutoFit/>
          </a:bodyPr>
          <a:lstStyle/>
          <a:p>
            <a:r>
              <a:rPr lang="en-US" sz="2000">
                <a:solidFill>
                  <a:schemeClr val="accent2">
                    <a:lumMod val="20000"/>
                    <a:lumOff val="80000"/>
                  </a:schemeClr>
                </a:solidFill>
              </a:rPr>
              <a:t>Use naturals or integers</a:t>
            </a:r>
            <a:endParaRPr lang="en-AU" sz="2000">
              <a:solidFill>
                <a:schemeClr val="accent2">
                  <a:lumMod val="20000"/>
                  <a:lumOff val="80000"/>
                </a:schemeClr>
              </a:solidFill>
            </a:endParaRPr>
          </a:p>
        </p:txBody>
      </p:sp>
      <p:pic>
        <p:nvPicPr>
          <p:cNvPr id="11" name="Picture 10" descr="Question Cat">
            <a:extLst>
              <a:ext uri="{FF2B5EF4-FFF2-40B4-BE49-F238E27FC236}">
                <a16:creationId xmlns:a16="http://schemas.microsoft.com/office/drawing/2014/main" id="{60FB9F80-B722-D98F-76C4-7B9A62B7C709}"/>
              </a:ext>
            </a:extLst>
          </p:cNvPr>
          <p:cNvPicPr>
            <a:picLocks noChangeAspect="1"/>
          </p:cNvPicPr>
          <p:nvPr/>
        </p:nvPicPr>
        <p:blipFill>
          <a:blip r:embed="rId2"/>
          <a:stretch>
            <a:fillRect/>
          </a:stretch>
        </p:blipFill>
        <p:spPr>
          <a:xfrm>
            <a:off x="1982709" y="5480307"/>
            <a:ext cx="844767" cy="844767"/>
          </a:xfrm>
          <a:prstGeom prst="rect">
            <a:avLst/>
          </a:prstGeom>
        </p:spPr>
      </p:pic>
      <p:sp>
        <p:nvSpPr>
          <p:cNvPr id="12" name="TextBox 11">
            <a:extLst>
              <a:ext uri="{FF2B5EF4-FFF2-40B4-BE49-F238E27FC236}">
                <a16:creationId xmlns:a16="http://schemas.microsoft.com/office/drawing/2014/main" id="{C6388D22-2CFF-EE58-B9D8-92A1ED372FD4}"/>
              </a:ext>
            </a:extLst>
          </p:cNvPr>
          <p:cNvSpPr txBox="1"/>
          <p:nvPr/>
        </p:nvSpPr>
        <p:spPr>
          <a:xfrm>
            <a:off x="2827477" y="5641387"/>
            <a:ext cx="3892990" cy="369332"/>
          </a:xfrm>
          <a:prstGeom prst="rect">
            <a:avLst/>
          </a:prstGeom>
          <a:solidFill>
            <a:schemeClr val="accent2"/>
          </a:solidFill>
        </p:spPr>
        <p:txBody>
          <a:bodyPr wrap="square" rtlCol="0">
            <a:spAutoFit/>
          </a:bodyPr>
          <a:lstStyle/>
          <a:p>
            <a:r>
              <a:rPr lang="en-US"/>
              <a:t>When use natural and when integer?</a:t>
            </a:r>
            <a:endParaRPr lang="en-AU"/>
          </a:p>
        </p:txBody>
      </p:sp>
    </p:spTree>
    <p:extLst>
      <p:ext uri="{BB962C8B-B14F-4D97-AF65-F5344CB8AC3E}">
        <p14:creationId xmlns:p14="http://schemas.microsoft.com/office/powerpoint/2010/main" val="1020313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58284" y="162148"/>
            <a:ext cx="9905998" cy="1478570"/>
          </a:xfrm>
        </p:spPr>
        <p:txBody>
          <a:bodyPr>
            <a:normAutofit/>
          </a:bodyPr>
          <a:lstStyle/>
          <a:p>
            <a:r>
              <a:rPr lang="en-US" sz="4400">
                <a:latin typeface="Rockwell" panose="02060603020205020403" pitchFamily="18" charset="0"/>
              </a:rPr>
              <a:t>Arithmetic operations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833031"/>
            <a:ext cx="9905999" cy="3541714"/>
          </a:xfrm>
        </p:spPr>
        <p:txBody>
          <a:bodyPr>
            <a:normAutofit lnSpcReduction="10000"/>
          </a:bodyPr>
          <a:lstStyle/>
          <a:p>
            <a:pPr lvl="1"/>
            <a:r>
              <a:rPr lang="en-US" sz="2400">
                <a:latin typeface="Tahoma" panose="020B0604030504040204" pitchFamily="34" charset="0"/>
                <a:ea typeface="Tahoma" panose="020B0604030504040204" pitchFamily="34" charset="0"/>
                <a:cs typeface="Tahoma" panose="020B0604030504040204" pitchFamily="34" charset="0"/>
              </a:rPr>
              <a:t>Addition</a:t>
            </a:r>
          </a:p>
          <a:p>
            <a:pPr lvl="1"/>
            <a:endParaRPr lang="en-US" sz="2400">
              <a:latin typeface="Tahoma" panose="020B0604030504040204" pitchFamily="34" charset="0"/>
              <a:ea typeface="Tahoma" panose="020B0604030504040204" pitchFamily="34" charset="0"/>
              <a:cs typeface="Tahoma" panose="020B0604030504040204" pitchFamily="34" charset="0"/>
            </a:endParaRPr>
          </a:p>
          <a:p>
            <a:pPr lvl="1"/>
            <a:r>
              <a:rPr lang="en-US" sz="2400">
                <a:latin typeface="Tahoma" panose="020B0604030504040204" pitchFamily="34" charset="0"/>
                <a:ea typeface="Tahoma" panose="020B0604030504040204" pitchFamily="34" charset="0"/>
                <a:cs typeface="Tahoma" panose="020B0604030504040204" pitchFamily="34" charset="0"/>
              </a:rPr>
              <a:t>Subtraction</a:t>
            </a:r>
          </a:p>
          <a:p>
            <a:pPr lvl="1"/>
            <a:endParaRPr lang="en-US" sz="2400">
              <a:latin typeface="Tahoma" panose="020B0604030504040204" pitchFamily="34" charset="0"/>
              <a:ea typeface="Tahoma" panose="020B0604030504040204" pitchFamily="34" charset="0"/>
              <a:cs typeface="Tahoma" panose="020B0604030504040204" pitchFamily="34" charset="0"/>
            </a:endParaRPr>
          </a:p>
          <a:p>
            <a:pPr lvl="1"/>
            <a:r>
              <a:rPr lang="en-US" sz="2400">
                <a:latin typeface="Tahoma" panose="020B0604030504040204" pitchFamily="34" charset="0"/>
                <a:ea typeface="Tahoma" panose="020B0604030504040204" pitchFamily="34" charset="0"/>
                <a:cs typeface="Tahoma" panose="020B0604030504040204" pitchFamily="34" charset="0"/>
              </a:rPr>
              <a:t>Multiplication</a:t>
            </a:r>
          </a:p>
          <a:p>
            <a:pPr lvl="1"/>
            <a:endParaRPr lang="en-US" sz="2400">
              <a:latin typeface="Tahoma" panose="020B0604030504040204" pitchFamily="34" charset="0"/>
              <a:ea typeface="Tahoma" panose="020B0604030504040204" pitchFamily="34" charset="0"/>
              <a:cs typeface="Tahoma" panose="020B0604030504040204" pitchFamily="34" charset="0"/>
            </a:endParaRPr>
          </a:p>
          <a:p>
            <a:pPr lvl="1"/>
            <a:r>
              <a:rPr lang="en-US" sz="2400">
                <a:latin typeface="Tahoma" panose="020B0604030504040204" pitchFamily="34" charset="0"/>
                <a:ea typeface="Tahoma" panose="020B0604030504040204" pitchFamily="34" charset="0"/>
                <a:cs typeface="Tahoma" panose="020B0604030504040204" pitchFamily="34" charset="0"/>
              </a:rPr>
              <a:t>Division</a:t>
            </a:r>
          </a:p>
          <a:p>
            <a:pPr marL="457200" lvl="1" indent="0">
              <a:buNone/>
            </a:pP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C400A747-5355-B680-5FE0-D0DF8102BB66}"/>
              </a:ext>
            </a:extLst>
          </p:cNvPr>
          <p:cNvSpPr txBox="1"/>
          <p:nvPr/>
        </p:nvSpPr>
        <p:spPr>
          <a:xfrm>
            <a:off x="2037030" y="2245263"/>
            <a:ext cx="1233030" cy="400110"/>
          </a:xfrm>
          <a:prstGeom prst="rect">
            <a:avLst/>
          </a:prstGeom>
          <a:noFill/>
        </p:spPr>
        <p:txBody>
          <a:bodyPr wrap="none" rtlCol="0">
            <a:spAutoFit/>
          </a:bodyPr>
          <a:lstStyle/>
          <a:p>
            <a:r>
              <a:rPr lang="en-US" sz="2000">
                <a:solidFill>
                  <a:schemeClr val="accent2">
                    <a:lumMod val="20000"/>
                    <a:lumOff val="80000"/>
                  </a:schemeClr>
                </a:solidFill>
              </a:rPr>
              <a:t>3 + 5 = 8</a:t>
            </a:r>
            <a:endParaRPr lang="en-AU" sz="2000">
              <a:solidFill>
                <a:schemeClr val="accent2">
                  <a:lumMod val="20000"/>
                  <a:lumOff val="80000"/>
                </a:schemeClr>
              </a:solidFill>
            </a:endParaRPr>
          </a:p>
        </p:txBody>
      </p:sp>
      <p:sp>
        <p:nvSpPr>
          <p:cNvPr id="5" name="TextBox 4">
            <a:extLst>
              <a:ext uri="{FF2B5EF4-FFF2-40B4-BE49-F238E27FC236}">
                <a16:creationId xmlns:a16="http://schemas.microsoft.com/office/drawing/2014/main" id="{CAD6754A-B33B-14F3-6D55-F395709389D2}"/>
              </a:ext>
            </a:extLst>
          </p:cNvPr>
          <p:cNvSpPr txBox="1"/>
          <p:nvPr/>
        </p:nvSpPr>
        <p:spPr>
          <a:xfrm>
            <a:off x="2037030" y="3203778"/>
            <a:ext cx="2686954" cy="400110"/>
          </a:xfrm>
          <a:prstGeom prst="rect">
            <a:avLst/>
          </a:prstGeom>
          <a:noFill/>
        </p:spPr>
        <p:txBody>
          <a:bodyPr wrap="none" rtlCol="0">
            <a:spAutoFit/>
          </a:bodyPr>
          <a:lstStyle/>
          <a:p>
            <a:r>
              <a:rPr lang="en-US" sz="2000">
                <a:solidFill>
                  <a:schemeClr val="accent2">
                    <a:lumMod val="20000"/>
                    <a:lumOff val="80000"/>
                  </a:schemeClr>
                </a:solidFill>
              </a:rPr>
              <a:t>9 – 11 = 9 + (-11) = -2</a:t>
            </a:r>
            <a:endParaRPr lang="en-AU" sz="2000">
              <a:solidFill>
                <a:schemeClr val="accent2">
                  <a:lumMod val="20000"/>
                  <a:lumOff val="80000"/>
                </a:schemeClr>
              </a:solidFill>
            </a:endParaRPr>
          </a:p>
        </p:txBody>
      </p:sp>
      <p:sp>
        <p:nvSpPr>
          <p:cNvPr id="6" name="TextBox 5">
            <a:extLst>
              <a:ext uri="{FF2B5EF4-FFF2-40B4-BE49-F238E27FC236}">
                <a16:creationId xmlns:a16="http://schemas.microsoft.com/office/drawing/2014/main" id="{C2F66753-ED02-826D-3EC5-ED791D0777ED}"/>
              </a:ext>
            </a:extLst>
          </p:cNvPr>
          <p:cNvSpPr txBox="1"/>
          <p:nvPr/>
        </p:nvSpPr>
        <p:spPr>
          <a:xfrm>
            <a:off x="1935933" y="4162293"/>
            <a:ext cx="1955985" cy="400110"/>
          </a:xfrm>
          <a:prstGeom prst="rect">
            <a:avLst/>
          </a:prstGeom>
          <a:noFill/>
        </p:spPr>
        <p:txBody>
          <a:bodyPr wrap="none" rtlCol="0">
            <a:spAutoFit/>
          </a:bodyPr>
          <a:lstStyle/>
          <a:p>
            <a:r>
              <a:rPr lang="en-US" sz="2000">
                <a:solidFill>
                  <a:schemeClr val="accent2">
                    <a:lumMod val="20000"/>
                    <a:lumOff val="80000"/>
                  </a:schemeClr>
                </a:solidFill>
              </a:rPr>
              <a:t>2x4 = 4 + 4 = 8</a:t>
            </a:r>
            <a:endParaRPr lang="en-AU" sz="2000">
              <a:solidFill>
                <a:schemeClr val="accent2">
                  <a:lumMod val="20000"/>
                  <a:lumOff val="80000"/>
                </a:schemeClr>
              </a:solidFill>
            </a:endParaRPr>
          </a:p>
        </p:txBody>
      </p:sp>
      <p:sp>
        <p:nvSpPr>
          <p:cNvPr id="7" name="TextBox 6">
            <a:extLst>
              <a:ext uri="{FF2B5EF4-FFF2-40B4-BE49-F238E27FC236}">
                <a16:creationId xmlns:a16="http://schemas.microsoft.com/office/drawing/2014/main" id="{9E8ECB58-3F49-5237-6811-3E7F3D97C54E}"/>
              </a:ext>
            </a:extLst>
          </p:cNvPr>
          <p:cNvSpPr txBox="1"/>
          <p:nvPr/>
        </p:nvSpPr>
        <p:spPr>
          <a:xfrm>
            <a:off x="1935933" y="5109993"/>
            <a:ext cx="2024913" cy="707886"/>
          </a:xfrm>
          <a:prstGeom prst="rect">
            <a:avLst/>
          </a:prstGeom>
          <a:noFill/>
        </p:spPr>
        <p:txBody>
          <a:bodyPr wrap="none" rtlCol="0">
            <a:spAutoFit/>
          </a:bodyPr>
          <a:lstStyle/>
          <a:p>
            <a:r>
              <a:rPr lang="en-US" sz="2000">
                <a:solidFill>
                  <a:schemeClr val="accent2">
                    <a:lumMod val="20000"/>
                    <a:lumOff val="80000"/>
                  </a:schemeClr>
                </a:solidFill>
              </a:rPr>
              <a:t>12÷5 = 2 or 2.4?</a:t>
            </a:r>
          </a:p>
          <a:p>
            <a:r>
              <a:rPr lang="en-US" sz="2000">
                <a:solidFill>
                  <a:schemeClr val="accent2">
                    <a:lumMod val="20000"/>
                    <a:lumOff val="80000"/>
                  </a:schemeClr>
                </a:solidFill>
              </a:rPr>
              <a:t>12 div 5 = 2</a:t>
            </a:r>
            <a:endParaRPr lang="en-AU" sz="2000">
              <a:solidFill>
                <a:schemeClr val="accent2">
                  <a:lumMod val="20000"/>
                  <a:lumOff val="80000"/>
                </a:schemeClr>
              </a:solidFill>
            </a:endParaRPr>
          </a:p>
        </p:txBody>
      </p:sp>
    </p:spTree>
    <p:extLst>
      <p:ext uri="{BB962C8B-B14F-4D97-AF65-F5344CB8AC3E}">
        <p14:creationId xmlns:p14="http://schemas.microsoft.com/office/powerpoint/2010/main" val="677043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58284" y="162148"/>
            <a:ext cx="9905998" cy="1478570"/>
          </a:xfrm>
        </p:spPr>
        <p:txBody>
          <a:bodyPr>
            <a:normAutofit/>
          </a:bodyPr>
          <a:lstStyle/>
          <a:p>
            <a:r>
              <a:rPr lang="en-US" sz="4400">
                <a:latin typeface="Rockwell" panose="02060603020205020403" pitchFamily="18" charset="0"/>
              </a:rPr>
              <a:t>Arithmetic operations (cont.)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3000" y="1582436"/>
            <a:ext cx="9905999" cy="3541714"/>
          </a:xfrm>
        </p:spPr>
        <p:txBody>
          <a:bodyPr>
            <a:normAutofit/>
          </a:bodyPr>
          <a:lstStyle/>
          <a:p>
            <a:pPr lvl="1"/>
            <a:r>
              <a:rPr lang="en-US" sz="2400">
                <a:latin typeface="Tahoma" panose="020B0604030504040204" pitchFamily="34" charset="0"/>
                <a:ea typeface="Tahoma" panose="020B0604030504040204" pitchFamily="34" charset="0"/>
                <a:cs typeface="Tahoma" panose="020B0604030504040204" pitchFamily="34" charset="0"/>
              </a:rPr>
              <a:t>Modulo</a:t>
            </a:r>
          </a:p>
          <a:p>
            <a:pPr lvl="1"/>
            <a:endParaRPr lang="en-US" sz="2400">
              <a:latin typeface="Tahoma" panose="020B0604030504040204" pitchFamily="34" charset="0"/>
              <a:ea typeface="Tahoma" panose="020B0604030504040204" pitchFamily="34" charset="0"/>
              <a:cs typeface="Tahoma" panose="020B0604030504040204" pitchFamily="34" charset="0"/>
            </a:endParaRPr>
          </a:p>
          <a:p>
            <a:pPr lvl="1"/>
            <a:r>
              <a:rPr lang="en-US" sz="2400">
                <a:latin typeface="Tahoma" panose="020B0604030504040204" pitchFamily="34" charset="0"/>
                <a:ea typeface="Tahoma" panose="020B0604030504040204" pitchFamily="34" charset="0"/>
                <a:cs typeface="Tahoma" panose="020B0604030504040204" pitchFamily="34" charset="0"/>
              </a:rPr>
              <a:t>Power</a:t>
            </a:r>
          </a:p>
          <a:p>
            <a:pPr lvl="1"/>
            <a:endParaRPr lang="en-US" sz="2400">
              <a:latin typeface="Tahoma" panose="020B0604030504040204" pitchFamily="34" charset="0"/>
              <a:ea typeface="Tahoma" panose="020B0604030504040204" pitchFamily="34" charset="0"/>
              <a:cs typeface="Tahoma" panose="020B0604030504040204" pitchFamily="34" charset="0"/>
            </a:endParaRPr>
          </a:p>
          <a:p>
            <a:pPr lvl="1"/>
            <a:endParaRPr lang="en-US" sz="2400">
              <a:latin typeface="Tahoma" panose="020B0604030504040204" pitchFamily="34" charset="0"/>
              <a:ea typeface="Tahoma" panose="020B0604030504040204" pitchFamily="34" charset="0"/>
              <a:cs typeface="Tahoma" panose="020B0604030504040204" pitchFamily="34" charset="0"/>
            </a:endParaRPr>
          </a:p>
          <a:p>
            <a:pPr lvl="1"/>
            <a:endParaRPr lang="en-US" sz="240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C400A747-5355-B680-5FE0-D0DF8102BB66}"/>
              </a:ext>
            </a:extLst>
          </p:cNvPr>
          <p:cNvSpPr txBox="1"/>
          <p:nvPr/>
        </p:nvSpPr>
        <p:spPr>
          <a:xfrm>
            <a:off x="2021831" y="2092298"/>
            <a:ext cx="1643399" cy="400110"/>
          </a:xfrm>
          <a:prstGeom prst="rect">
            <a:avLst/>
          </a:prstGeom>
          <a:noFill/>
        </p:spPr>
        <p:txBody>
          <a:bodyPr wrap="none" rtlCol="0">
            <a:spAutoFit/>
          </a:bodyPr>
          <a:lstStyle/>
          <a:p>
            <a:r>
              <a:rPr lang="en-US" sz="2000">
                <a:solidFill>
                  <a:schemeClr val="accent2">
                    <a:lumMod val="20000"/>
                    <a:lumOff val="80000"/>
                  </a:schemeClr>
                </a:solidFill>
              </a:rPr>
              <a:t>13 mod 5 = 3</a:t>
            </a:r>
            <a:endParaRPr lang="en-AU" sz="2000">
              <a:solidFill>
                <a:schemeClr val="accent2">
                  <a:lumMod val="20000"/>
                  <a:lumOff val="80000"/>
                </a:schemeClr>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AD6754A-B33B-14F3-6D55-F395709389D2}"/>
                  </a:ext>
                </a:extLst>
              </p:cNvPr>
              <p:cNvSpPr txBox="1"/>
              <p:nvPr/>
            </p:nvSpPr>
            <p:spPr>
              <a:xfrm>
                <a:off x="2074633" y="3062081"/>
                <a:ext cx="1764650" cy="400110"/>
              </a:xfrm>
              <a:prstGeom prst="rect">
                <a:avLst/>
              </a:prstGeom>
              <a:noFill/>
            </p:spPr>
            <p:txBody>
              <a:bodyPr wrap="none" rtlCol="0">
                <a:spAutoFit/>
              </a:bodyPr>
              <a:lstStyle/>
              <a:p>
                <a14:m>
                  <m:oMath xmlns:m="http://schemas.openxmlformats.org/officeDocument/2006/math">
                    <m:sSup>
                      <m:sSupPr>
                        <m:ctrlPr>
                          <a:rPr lang="en-AU" sz="2000" i="1" smtClean="0">
                            <a:solidFill>
                              <a:schemeClr val="accent2">
                                <a:lumMod val="20000"/>
                                <a:lumOff val="80000"/>
                              </a:schemeClr>
                            </a:solidFill>
                            <a:latin typeface="Cambria Math" panose="02040503050406030204" pitchFamily="18" charset="0"/>
                          </a:rPr>
                        </m:ctrlPr>
                      </m:sSupPr>
                      <m:e>
                        <m:r>
                          <a:rPr lang="en-US" sz="2000" b="0" i="1" smtClean="0">
                            <a:solidFill>
                              <a:schemeClr val="accent2">
                                <a:lumMod val="20000"/>
                                <a:lumOff val="80000"/>
                              </a:schemeClr>
                            </a:solidFill>
                            <a:latin typeface="Cambria Math" panose="02040503050406030204" pitchFamily="18" charset="0"/>
                          </a:rPr>
                          <m:t>3</m:t>
                        </m:r>
                      </m:e>
                      <m:sup>
                        <m:r>
                          <a:rPr lang="en-US" sz="2000" b="0" i="1" smtClean="0">
                            <a:solidFill>
                              <a:schemeClr val="accent2">
                                <a:lumMod val="20000"/>
                                <a:lumOff val="80000"/>
                              </a:schemeClr>
                            </a:solidFill>
                            <a:latin typeface="Cambria Math" panose="02040503050406030204" pitchFamily="18" charset="0"/>
                          </a:rPr>
                          <m:t>2</m:t>
                        </m:r>
                      </m:sup>
                    </m:sSup>
                  </m:oMath>
                </a14:m>
                <a:r>
                  <a:rPr lang="en-AU" sz="2000">
                    <a:solidFill>
                      <a:schemeClr val="accent2">
                        <a:lumMod val="20000"/>
                        <a:lumOff val="80000"/>
                      </a:schemeClr>
                    </a:solidFill>
                  </a:rPr>
                  <a:t> = 3 x 3 = 9</a:t>
                </a:r>
              </a:p>
            </p:txBody>
          </p:sp>
        </mc:Choice>
        <mc:Fallback xmlns="">
          <p:sp>
            <p:nvSpPr>
              <p:cNvPr id="5" name="TextBox 4">
                <a:extLst>
                  <a:ext uri="{FF2B5EF4-FFF2-40B4-BE49-F238E27FC236}">
                    <a16:creationId xmlns:a16="http://schemas.microsoft.com/office/drawing/2014/main" id="{CAD6754A-B33B-14F3-6D55-F395709389D2}"/>
                  </a:ext>
                </a:extLst>
              </p:cNvPr>
              <p:cNvSpPr txBox="1">
                <a:spLocks noRot="1" noChangeAspect="1" noMove="1" noResize="1" noEditPoints="1" noAdjustHandles="1" noChangeArrowheads="1" noChangeShapeType="1" noTextEdit="1"/>
              </p:cNvSpPr>
              <p:nvPr/>
            </p:nvSpPr>
            <p:spPr>
              <a:xfrm>
                <a:off x="2074633" y="3062081"/>
                <a:ext cx="1764650" cy="400110"/>
              </a:xfrm>
              <a:prstGeom prst="rect">
                <a:avLst/>
              </a:prstGeom>
              <a:blipFill>
                <a:blip r:embed="rId3"/>
                <a:stretch>
                  <a:fillRect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976B94D-62BB-EAA0-523F-656569784A18}"/>
                  </a:ext>
                </a:extLst>
              </p:cNvPr>
              <p:cNvSpPr txBox="1"/>
              <p:nvPr/>
            </p:nvSpPr>
            <p:spPr>
              <a:xfrm>
                <a:off x="2074633" y="3435009"/>
                <a:ext cx="900631" cy="400110"/>
              </a:xfrm>
              <a:prstGeom prst="rect">
                <a:avLst/>
              </a:prstGeom>
              <a:noFill/>
            </p:spPr>
            <p:txBody>
              <a:bodyPr wrap="none" rtlCol="0">
                <a:spAutoFit/>
              </a:bodyPr>
              <a:lstStyle/>
              <a:p>
                <a14:m>
                  <m:oMath xmlns:m="http://schemas.openxmlformats.org/officeDocument/2006/math">
                    <m:sSup>
                      <m:sSupPr>
                        <m:ctrlPr>
                          <a:rPr lang="en-AU" sz="2000" i="1" smtClean="0">
                            <a:solidFill>
                              <a:schemeClr val="accent2">
                                <a:lumMod val="20000"/>
                                <a:lumOff val="80000"/>
                              </a:schemeClr>
                            </a:solidFill>
                            <a:latin typeface="Cambria Math" panose="02040503050406030204" pitchFamily="18" charset="0"/>
                          </a:rPr>
                        </m:ctrlPr>
                      </m:sSupPr>
                      <m:e>
                        <m:r>
                          <a:rPr lang="en-US" sz="2000" b="0" i="1" smtClean="0">
                            <a:solidFill>
                              <a:schemeClr val="accent2">
                                <a:lumMod val="20000"/>
                                <a:lumOff val="80000"/>
                              </a:schemeClr>
                            </a:solidFill>
                            <a:latin typeface="Cambria Math" panose="02040503050406030204" pitchFamily="18" charset="0"/>
                          </a:rPr>
                          <m:t>3</m:t>
                        </m:r>
                      </m:e>
                      <m:sup>
                        <m:r>
                          <a:rPr lang="en-US" sz="2000" b="0" i="1" smtClean="0">
                            <a:solidFill>
                              <a:schemeClr val="accent2">
                                <a:lumMod val="20000"/>
                                <a:lumOff val="80000"/>
                              </a:schemeClr>
                            </a:solidFill>
                            <a:latin typeface="Cambria Math" panose="02040503050406030204" pitchFamily="18" charset="0"/>
                          </a:rPr>
                          <m:t>0</m:t>
                        </m:r>
                      </m:sup>
                    </m:sSup>
                  </m:oMath>
                </a14:m>
                <a:r>
                  <a:rPr lang="en-AU" sz="2000">
                    <a:solidFill>
                      <a:schemeClr val="accent2">
                        <a:lumMod val="20000"/>
                        <a:lumOff val="80000"/>
                      </a:schemeClr>
                    </a:solidFill>
                  </a:rPr>
                  <a:t> = 1</a:t>
                </a:r>
              </a:p>
            </p:txBody>
          </p:sp>
        </mc:Choice>
        <mc:Fallback xmlns="">
          <p:sp>
            <p:nvSpPr>
              <p:cNvPr id="8" name="TextBox 7">
                <a:extLst>
                  <a:ext uri="{FF2B5EF4-FFF2-40B4-BE49-F238E27FC236}">
                    <a16:creationId xmlns:a16="http://schemas.microsoft.com/office/drawing/2014/main" id="{0976B94D-62BB-EAA0-523F-656569784A18}"/>
                  </a:ext>
                </a:extLst>
              </p:cNvPr>
              <p:cNvSpPr txBox="1">
                <a:spLocks noRot="1" noChangeAspect="1" noMove="1" noResize="1" noEditPoints="1" noAdjustHandles="1" noChangeArrowheads="1" noChangeShapeType="1" noTextEdit="1"/>
              </p:cNvSpPr>
              <p:nvPr/>
            </p:nvSpPr>
            <p:spPr>
              <a:xfrm>
                <a:off x="2074633" y="3435009"/>
                <a:ext cx="900631" cy="400110"/>
              </a:xfrm>
              <a:prstGeom prst="rect">
                <a:avLst/>
              </a:prstGeom>
              <a:blipFill>
                <a:blip r:embed="rId4"/>
                <a:stretch>
                  <a:fillRect t="-7576" b="-25758"/>
                </a:stretch>
              </a:blipFill>
            </p:spPr>
            <p:txBody>
              <a:bodyPr/>
              <a:lstStyle/>
              <a:p>
                <a:r>
                  <a:rPr lang="en-US">
                    <a:noFill/>
                  </a:rPr>
                  <a:t> </a:t>
                </a:r>
              </a:p>
            </p:txBody>
          </p:sp>
        </mc:Fallback>
      </mc:AlternateContent>
      <p:graphicFrame>
        <p:nvGraphicFramePr>
          <p:cNvPr id="9" name="Table 8">
            <a:extLst>
              <a:ext uri="{FF2B5EF4-FFF2-40B4-BE49-F238E27FC236}">
                <a16:creationId xmlns:a16="http://schemas.microsoft.com/office/drawing/2014/main" id="{4CD19157-5CF1-05B4-426D-37230A53F605}"/>
              </a:ext>
            </a:extLst>
          </p:cNvPr>
          <p:cNvGraphicFramePr>
            <a:graphicFrameLocks noGrp="1"/>
          </p:cNvGraphicFramePr>
          <p:nvPr>
            <p:extLst>
              <p:ext uri="{D42A27DB-BD31-4B8C-83A1-F6EECF244321}">
                <p14:modId xmlns:p14="http://schemas.microsoft.com/office/powerpoint/2010/main" val="1325105647"/>
              </p:ext>
            </p:extLst>
          </p:nvPr>
        </p:nvGraphicFramePr>
        <p:xfrm>
          <a:off x="1597435" y="4208047"/>
          <a:ext cx="6876609" cy="1381760"/>
        </p:xfrm>
        <a:graphic>
          <a:graphicData uri="http://schemas.openxmlformats.org/drawingml/2006/table">
            <a:tbl>
              <a:tblPr firstRow="1" bandRow="1">
                <a:tableStyleId>{5C22544A-7EE6-4342-B048-85BDC9FD1C3A}</a:tableStyleId>
              </a:tblPr>
              <a:tblGrid>
                <a:gridCol w="1408093">
                  <a:extLst>
                    <a:ext uri="{9D8B030D-6E8A-4147-A177-3AD203B41FA5}">
                      <a16:colId xmlns:a16="http://schemas.microsoft.com/office/drawing/2014/main" val="4142252788"/>
                    </a:ext>
                  </a:extLst>
                </a:gridCol>
                <a:gridCol w="2209269">
                  <a:extLst>
                    <a:ext uri="{9D8B030D-6E8A-4147-A177-3AD203B41FA5}">
                      <a16:colId xmlns:a16="http://schemas.microsoft.com/office/drawing/2014/main" val="1959422175"/>
                    </a:ext>
                  </a:extLst>
                </a:gridCol>
                <a:gridCol w="3259247">
                  <a:extLst>
                    <a:ext uri="{9D8B030D-6E8A-4147-A177-3AD203B41FA5}">
                      <a16:colId xmlns:a16="http://schemas.microsoft.com/office/drawing/2014/main" val="1240329467"/>
                    </a:ext>
                  </a:extLst>
                </a:gridCol>
              </a:tblGrid>
              <a:tr h="370840">
                <a:tc>
                  <a:txBody>
                    <a:bodyPr/>
                    <a:lstStyle/>
                    <a:p>
                      <a:r>
                        <a:rPr lang="en-US"/>
                        <a:t>Precedence</a:t>
                      </a:r>
                      <a:endParaRPr lang="en-AU"/>
                    </a:p>
                  </a:txBody>
                  <a:tcPr/>
                </a:tc>
                <a:tc>
                  <a:txBody>
                    <a:bodyPr/>
                    <a:lstStyle/>
                    <a:p>
                      <a:r>
                        <a:rPr lang="en-US"/>
                        <a:t>Operations</a:t>
                      </a:r>
                      <a:endParaRPr lang="en-AU"/>
                    </a:p>
                  </a:txBody>
                  <a:tcPr/>
                </a:tc>
                <a:tc>
                  <a:txBody>
                    <a:bodyPr/>
                    <a:lstStyle/>
                    <a:p>
                      <a:r>
                        <a:rPr lang="en-US"/>
                        <a:t>Example</a:t>
                      </a:r>
                      <a:endParaRPr lang="en-AU"/>
                    </a:p>
                  </a:txBody>
                  <a:tcPr/>
                </a:tc>
                <a:extLst>
                  <a:ext uri="{0D108BD9-81ED-4DB2-BD59-A6C34878D82A}">
                    <a16:rowId xmlns:a16="http://schemas.microsoft.com/office/drawing/2014/main" val="1180190422"/>
                  </a:ext>
                </a:extLst>
              </a:tr>
              <a:tr h="370840">
                <a:tc>
                  <a:txBody>
                    <a:bodyPr/>
                    <a:lstStyle/>
                    <a:p>
                      <a:r>
                        <a:rPr lang="en-US"/>
                        <a:t>Highest</a:t>
                      </a:r>
                      <a:endParaRPr lang="en-AU"/>
                    </a:p>
                  </a:txBody>
                  <a:tcPr/>
                </a:tc>
                <a:tc>
                  <a:txBody>
                    <a:bodyPr/>
                    <a:lstStyle/>
                    <a:p>
                      <a:r>
                        <a:rPr lang="en-US"/>
                        <a:t>Unary + and -, </a:t>
                      </a:r>
                    </a:p>
                    <a:p>
                      <a:r>
                        <a:rPr lang="en-US"/>
                        <a:t>x, </a:t>
                      </a:r>
                      <a:r>
                        <a:rPr lang="en-US" sz="1800">
                          <a:solidFill>
                            <a:schemeClr val="bg1"/>
                          </a:solidFill>
                        </a:rPr>
                        <a:t>÷, </a:t>
                      </a:r>
                      <a:r>
                        <a:rPr lang="en-US"/>
                        <a:t>/, div, mod</a:t>
                      </a:r>
                      <a:endParaRPr lang="en-AU"/>
                    </a:p>
                  </a:txBody>
                  <a:tcPr/>
                </a:tc>
                <a:tc>
                  <a:txBody>
                    <a:bodyPr/>
                    <a:lstStyle/>
                    <a:p>
                      <a:r>
                        <a:rPr lang="en-US"/>
                        <a:t>2 x -4 = 2 x (-4) = -8</a:t>
                      </a:r>
                      <a:endParaRPr lang="en-AU"/>
                    </a:p>
                  </a:txBody>
                  <a:tcPr/>
                </a:tc>
                <a:extLst>
                  <a:ext uri="{0D108BD9-81ED-4DB2-BD59-A6C34878D82A}">
                    <a16:rowId xmlns:a16="http://schemas.microsoft.com/office/drawing/2014/main" val="4273427150"/>
                  </a:ext>
                </a:extLst>
              </a:tr>
              <a:tr h="370840">
                <a:tc>
                  <a:txBody>
                    <a:bodyPr/>
                    <a:lstStyle/>
                    <a:p>
                      <a:r>
                        <a:rPr lang="en-US"/>
                        <a:t>Lowest</a:t>
                      </a:r>
                      <a:endParaRPr lang="en-AU"/>
                    </a:p>
                  </a:txBody>
                  <a:tcPr/>
                </a:tc>
                <a:tc>
                  <a:txBody>
                    <a:bodyPr/>
                    <a:lstStyle/>
                    <a:p>
                      <a:r>
                        <a:rPr lang="en-US"/>
                        <a:t>Binary + and -</a:t>
                      </a:r>
                      <a:endParaRPr lang="en-AU"/>
                    </a:p>
                  </a:txBody>
                  <a:tcPr/>
                </a:tc>
                <a:tc>
                  <a:txBody>
                    <a:bodyPr/>
                    <a:lstStyle/>
                    <a:p>
                      <a:r>
                        <a:rPr lang="en-US"/>
                        <a:t>3 + 4 x 5 = 3 + (4 x 5) = 23</a:t>
                      </a:r>
                      <a:endParaRPr lang="en-AU"/>
                    </a:p>
                  </a:txBody>
                  <a:tcPr/>
                </a:tc>
                <a:extLst>
                  <a:ext uri="{0D108BD9-81ED-4DB2-BD59-A6C34878D82A}">
                    <a16:rowId xmlns:a16="http://schemas.microsoft.com/office/drawing/2014/main" val="36424038"/>
                  </a:ext>
                </a:extLst>
              </a:tr>
            </a:tbl>
          </a:graphicData>
        </a:graphic>
      </p:graphicFrame>
      <p:sp>
        <p:nvSpPr>
          <p:cNvPr id="11" name="TextBox 10">
            <a:extLst>
              <a:ext uri="{FF2B5EF4-FFF2-40B4-BE49-F238E27FC236}">
                <a16:creationId xmlns:a16="http://schemas.microsoft.com/office/drawing/2014/main" id="{A2E0A4EB-676F-179C-F9F4-617CA93397C4}"/>
              </a:ext>
            </a:extLst>
          </p:cNvPr>
          <p:cNvSpPr txBox="1"/>
          <p:nvPr/>
        </p:nvSpPr>
        <p:spPr>
          <a:xfrm>
            <a:off x="3153402" y="5870006"/>
            <a:ext cx="4514884" cy="369332"/>
          </a:xfrm>
          <a:prstGeom prst="rect">
            <a:avLst/>
          </a:prstGeom>
          <a:solidFill>
            <a:schemeClr val="accent2"/>
          </a:solidFill>
        </p:spPr>
        <p:txBody>
          <a:bodyPr wrap="square" rtlCol="0">
            <a:spAutoFit/>
          </a:bodyPr>
          <a:lstStyle/>
          <a:p>
            <a:r>
              <a:rPr lang="en-US"/>
              <a:t>Can use parenthesis to overwrite precedence</a:t>
            </a:r>
            <a:endParaRPr lang="en-AU"/>
          </a:p>
        </p:txBody>
      </p:sp>
      <p:pic>
        <p:nvPicPr>
          <p:cNvPr id="15" name="Picture 14" descr="Playful Cat">
            <a:extLst>
              <a:ext uri="{FF2B5EF4-FFF2-40B4-BE49-F238E27FC236}">
                <a16:creationId xmlns:a16="http://schemas.microsoft.com/office/drawing/2014/main" id="{AACAAE44-C1A5-6A35-AE06-ED8BC99B60F7}"/>
              </a:ext>
            </a:extLst>
          </p:cNvPr>
          <p:cNvPicPr>
            <a:picLocks noChangeAspect="1"/>
          </p:cNvPicPr>
          <p:nvPr/>
        </p:nvPicPr>
        <p:blipFill>
          <a:blip r:embed="rId5"/>
          <a:stretch>
            <a:fillRect/>
          </a:stretch>
        </p:blipFill>
        <p:spPr>
          <a:xfrm>
            <a:off x="2201026" y="5573967"/>
            <a:ext cx="952376" cy="952376"/>
          </a:xfrm>
          <a:prstGeom prst="rect">
            <a:avLst/>
          </a:prstGeom>
        </p:spPr>
      </p:pic>
    </p:spTree>
    <p:extLst>
      <p:ext uri="{BB962C8B-B14F-4D97-AF65-F5344CB8AC3E}">
        <p14:creationId xmlns:p14="http://schemas.microsoft.com/office/powerpoint/2010/main" val="2876659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F3261-4BD1-5E4B-BC7A-D5D143937B0D}"/>
              </a:ext>
            </a:extLst>
          </p:cNvPr>
          <p:cNvSpPr txBox="1"/>
          <p:nvPr/>
        </p:nvSpPr>
        <p:spPr>
          <a:xfrm>
            <a:off x="2992467" y="1432701"/>
            <a:ext cx="5557932" cy="861774"/>
          </a:xfrm>
          <a:prstGeom prst="rect">
            <a:avLst/>
          </a:prstGeom>
          <a:noFill/>
        </p:spPr>
        <p:txBody>
          <a:bodyPr wrap="none" rtlCol="0">
            <a:spAutoFit/>
          </a:bodyPr>
          <a:lstStyle/>
          <a:p>
            <a:r>
              <a:rPr lang="en-US" sz="5000"/>
              <a:t>5 Minute Break Time!</a:t>
            </a:r>
            <a:endParaRPr lang="en-AU" sz="5000"/>
          </a:p>
        </p:txBody>
      </p:sp>
      <p:pic>
        <p:nvPicPr>
          <p:cNvPr id="5" name="Picture 4" descr="Bored Bee">
            <a:extLst>
              <a:ext uri="{FF2B5EF4-FFF2-40B4-BE49-F238E27FC236}">
                <a16:creationId xmlns:a16="http://schemas.microsoft.com/office/drawing/2014/main" id="{58883A02-2868-1F02-E914-9EC82731E03F}"/>
              </a:ext>
            </a:extLst>
          </p:cNvPr>
          <p:cNvPicPr>
            <a:picLocks noChangeAspect="1"/>
          </p:cNvPicPr>
          <p:nvPr/>
        </p:nvPicPr>
        <p:blipFill>
          <a:blip r:embed="rId2"/>
          <a:stretch>
            <a:fillRect/>
          </a:stretch>
        </p:blipFill>
        <p:spPr>
          <a:xfrm>
            <a:off x="4124492" y="2065256"/>
            <a:ext cx="3162428" cy="3162428"/>
          </a:xfrm>
          <a:prstGeom prst="rect">
            <a:avLst/>
          </a:prstGeom>
        </p:spPr>
      </p:pic>
    </p:spTree>
    <p:extLst>
      <p:ext uri="{BB962C8B-B14F-4D97-AF65-F5344CB8AC3E}">
        <p14:creationId xmlns:p14="http://schemas.microsoft.com/office/powerpoint/2010/main" val="1928182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7A12-3E00-21AE-A367-A337DAACB853}"/>
              </a:ext>
            </a:extLst>
          </p:cNvPr>
          <p:cNvSpPr>
            <a:spLocks noGrp="1"/>
          </p:cNvSpPr>
          <p:nvPr>
            <p:ph type="ctrTitle"/>
          </p:nvPr>
        </p:nvSpPr>
        <p:spPr/>
        <p:txBody>
          <a:bodyPr/>
          <a:lstStyle/>
          <a:p>
            <a:r>
              <a:rPr lang="en-US"/>
              <a:t>Introduction</a:t>
            </a:r>
            <a:endParaRPr lang="en-AU"/>
          </a:p>
        </p:txBody>
      </p:sp>
      <p:sp>
        <p:nvSpPr>
          <p:cNvPr id="3" name="Subtitle 2">
            <a:extLst>
              <a:ext uri="{FF2B5EF4-FFF2-40B4-BE49-F238E27FC236}">
                <a16:creationId xmlns:a16="http://schemas.microsoft.com/office/drawing/2014/main" id="{2E77028F-9322-737D-331F-40ADB2AB9B5D}"/>
              </a:ext>
            </a:extLst>
          </p:cNvPr>
          <p:cNvSpPr>
            <a:spLocks noGrp="1"/>
          </p:cNvSpPr>
          <p:nvPr>
            <p:ph type="subTitle" idx="1"/>
          </p:nvPr>
        </p:nvSpPr>
        <p:spPr/>
        <p:txBody>
          <a:bodyPr/>
          <a:lstStyle/>
          <a:p>
            <a:r>
              <a:rPr lang="en-US"/>
              <a:t>Section 4: Numeric Values and Types</a:t>
            </a:r>
            <a:endParaRPr lang="en-AU"/>
          </a:p>
        </p:txBody>
      </p:sp>
    </p:spTree>
    <p:extLst>
      <p:ext uri="{BB962C8B-B14F-4D97-AF65-F5344CB8AC3E}">
        <p14:creationId xmlns:p14="http://schemas.microsoft.com/office/powerpoint/2010/main" val="559785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94910" y="202058"/>
            <a:ext cx="9905998" cy="1478570"/>
          </a:xfrm>
        </p:spPr>
        <p:txBody>
          <a:bodyPr>
            <a:normAutofit/>
          </a:bodyPr>
          <a:lstStyle/>
          <a:p>
            <a:r>
              <a:rPr lang="en-US" sz="4400">
                <a:latin typeface="Rockwell" panose="02060603020205020403" pitchFamily="18" charset="0"/>
              </a:rPr>
              <a:t>Numeric values and types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3000" y="1658143"/>
            <a:ext cx="9905999" cy="3541714"/>
          </a:xfrm>
        </p:spPr>
        <p:txBody>
          <a:bodyPr>
            <a:normAutofit/>
          </a:bodyPr>
          <a:lstStyle/>
          <a:p>
            <a:pPr lvl="1"/>
            <a:r>
              <a:rPr lang="en-US" sz="2400">
                <a:latin typeface="Tahoma" panose="020B0604030504040204" pitchFamily="34" charset="0"/>
                <a:ea typeface="Tahoma" panose="020B0604030504040204" pitchFamily="34" charset="0"/>
                <a:cs typeface="Tahoma" panose="020B0604030504040204" pitchFamily="34" charset="0"/>
              </a:rPr>
              <a:t>Value</a:t>
            </a:r>
          </a:p>
          <a:p>
            <a:pPr lvl="1"/>
            <a:endParaRPr lang="en-US" sz="2400">
              <a:solidFill>
                <a:schemeClr val="accent2">
                  <a:lumMod val="20000"/>
                  <a:lumOff val="80000"/>
                </a:schemeClr>
              </a:solidFill>
              <a:latin typeface="Tahoma" panose="020B0604030504040204" pitchFamily="34" charset="0"/>
              <a:ea typeface="Tahoma" panose="020B0604030504040204" pitchFamily="34" charset="0"/>
              <a:cs typeface="Tahoma" panose="020B0604030504040204" pitchFamily="34" charset="0"/>
            </a:endParaRPr>
          </a:p>
          <a:p>
            <a:pPr lvl="1"/>
            <a:r>
              <a:rPr lang="en-US" sz="2400">
                <a:latin typeface="Tahoma" panose="020B0604030504040204" pitchFamily="34" charset="0"/>
                <a:ea typeface="Tahoma" panose="020B0604030504040204" pitchFamily="34" charset="0"/>
                <a:cs typeface="Tahoma" panose="020B0604030504040204" pitchFamily="34" charset="0"/>
              </a:rPr>
              <a:t>Type</a:t>
            </a:r>
          </a:p>
          <a:p>
            <a:pPr lvl="1"/>
            <a:endParaRPr lang="en-US" sz="2400">
              <a:latin typeface="Tahoma" panose="020B0604030504040204" pitchFamily="34" charset="0"/>
              <a:ea typeface="Tahoma" panose="020B0604030504040204" pitchFamily="34" charset="0"/>
              <a:cs typeface="Tahoma" panose="020B0604030504040204" pitchFamily="34" charset="0"/>
            </a:endParaRPr>
          </a:p>
          <a:p>
            <a:pPr lvl="1"/>
            <a:r>
              <a:rPr lang="en-US" sz="2400">
                <a:latin typeface="Tahoma" panose="020B0604030504040204" pitchFamily="34" charset="0"/>
                <a:ea typeface="Tahoma" panose="020B0604030504040204" pitchFamily="34" charset="0"/>
                <a:cs typeface="Tahoma" panose="020B0604030504040204" pitchFamily="34" charset="0"/>
              </a:rPr>
              <a:t>Literal</a:t>
            </a:r>
          </a:p>
          <a:p>
            <a:pPr marL="457200" lvl="1" indent="0">
              <a:buNone/>
            </a:pP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F1A169F5-77CA-2C31-7968-214FB7FE85AE}"/>
              </a:ext>
            </a:extLst>
          </p:cNvPr>
          <p:cNvSpPr txBox="1"/>
          <p:nvPr/>
        </p:nvSpPr>
        <p:spPr>
          <a:xfrm>
            <a:off x="1846907" y="2118514"/>
            <a:ext cx="4958793" cy="400110"/>
          </a:xfrm>
          <a:prstGeom prst="rect">
            <a:avLst/>
          </a:prstGeom>
          <a:noFill/>
        </p:spPr>
        <p:txBody>
          <a:bodyPr wrap="none" rtlCol="0">
            <a:spAutoFit/>
          </a:bodyPr>
          <a:lstStyle/>
          <a:p>
            <a:r>
              <a:rPr lang="en-US" sz="2000">
                <a:solidFill>
                  <a:schemeClr val="accent2">
                    <a:lumMod val="20000"/>
                    <a:lumOff val="80000"/>
                  </a:schemeClr>
                </a:solidFill>
              </a:rPr>
              <a:t>Piece of information in program, e.g. a number</a:t>
            </a:r>
            <a:endParaRPr lang="en-AU" sz="2000">
              <a:solidFill>
                <a:schemeClr val="accent2">
                  <a:lumMod val="20000"/>
                  <a:lumOff val="80000"/>
                </a:schemeClr>
              </a:solidFill>
            </a:endParaRPr>
          </a:p>
        </p:txBody>
      </p:sp>
      <p:sp>
        <p:nvSpPr>
          <p:cNvPr id="5" name="TextBox 4">
            <a:extLst>
              <a:ext uri="{FF2B5EF4-FFF2-40B4-BE49-F238E27FC236}">
                <a16:creationId xmlns:a16="http://schemas.microsoft.com/office/drawing/2014/main" id="{1BD46144-8185-6DB2-7BB1-BC05007F88E0}"/>
              </a:ext>
            </a:extLst>
          </p:cNvPr>
          <p:cNvSpPr txBox="1"/>
          <p:nvPr/>
        </p:nvSpPr>
        <p:spPr>
          <a:xfrm>
            <a:off x="1846907" y="3136713"/>
            <a:ext cx="5709512" cy="400110"/>
          </a:xfrm>
          <a:prstGeom prst="rect">
            <a:avLst/>
          </a:prstGeom>
          <a:noFill/>
        </p:spPr>
        <p:txBody>
          <a:bodyPr wrap="none" rtlCol="0">
            <a:spAutoFit/>
          </a:bodyPr>
          <a:lstStyle/>
          <a:p>
            <a:r>
              <a:rPr lang="en-US" sz="2000">
                <a:solidFill>
                  <a:schemeClr val="accent2">
                    <a:lumMod val="20000"/>
                    <a:lumOff val="80000"/>
                  </a:schemeClr>
                </a:solidFill>
              </a:rPr>
              <a:t>Describes the kind of information the value represents </a:t>
            </a:r>
            <a:endParaRPr lang="en-AU" sz="2000">
              <a:solidFill>
                <a:schemeClr val="accent2">
                  <a:lumMod val="20000"/>
                  <a:lumOff val="80000"/>
                </a:schemeClr>
              </a:solidFill>
            </a:endParaRPr>
          </a:p>
        </p:txBody>
      </p:sp>
      <p:sp>
        <p:nvSpPr>
          <p:cNvPr id="6" name="TextBox 5">
            <a:extLst>
              <a:ext uri="{FF2B5EF4-FFF2-40B4-BE49-F238E27FC236}">
                <a16:creationId xmlns:a16="http://schemas.microsoft.com/office/drawing/2014/main" id="{04AA3A34-3BB3-4DCE-143A-AEFACA576216}"/>
              </a:ext>
            </a:extLst>
          </p:cNvPr>
          <p:cNvSpPr txBox="1"/>
          <p:nvPr/>
        </p:nvSpPr>
        <p:spPr>
          <a:xfrm>
            <a:off x="1846907" y="4154912"/>
            <a:ext cx="5482591" cy="400110"/>
          </a:xfrm>
          <a:prstGeom prst="rect">
            <a:avLst/>
          </a:prstGeom>
          <a:noFill/>
        </p:spPr>
        <p:txBody>
          <a:bodyPr wrap="none" rtlCol="0">
            <a:spAutoFit/>
          </a:bodyPr>
          <a:lstStyle/>
          <a:p>
            <a:r>
              <a:rPr lang="en-US" sz="2000">
                <a:solidFill>
                  <a:schemeClr val="accent2">
                    <a:lumMod val="20000"/>
                    <a:lumOff val="80000"/>
                  </a:schemeClr>
                </a:solidFill>
              </a:rPr>
              <a:t>Textual representation of a value in its simplest form</a:t>
            </a:r>
            <a:endParaRPr lang="en-AU" sz="2000">
              <a:solidFill>
                <a:schemeClr val="accent2">
                  <a:lumMod val="20000"/>
                  <a:lumOff val="80000"/>
                </a:schemeClr>
              </a:solidFill>
            </a:endParaRPr>
          </a:p>
        </p:txBody>
      </p:sp>
      <p:sp>
        <p:nvSpPr>
          <p:cNvPr id="7" name="TextBox 6">
            <a:extLst>
              <a:ext uri="{FF2B5EF4-FFF2-40B4-BE49-F238E27FC236}">
                <a16:creationId xmlns:a16="http://schemas.microsoft.com/office/drawing/2014/main" id="{88EC9EEA-85F5-A9E0-A6AE-2B044DE41234}"/>
              </a:ext>
            </a:extLst>
          </p:cNvPr>
          <p:cNvSpPr txBox="1"/>
          <p:nvPr/>
        </p:nvSpPr>
        <p:spPr>
          <a:xfrm>
            <a:off x="8260326" y="1859339"/>
            <a:ext cx="2109459" cy="3139321"/>
          </a:xfrm>
          <a:prstGeom prst="rect">
            <a:avLst/>
          </a:prstGeom>
          <a:solidFill>
            <a:srgbClr val="002060"/>
          </a:solidFill>
        </p:spPr>
        <p:txBody>
          <a:bodyPr wrap="square" rtlCol="0">
            <a:spAutoFit/>
          </a:bodyPr>
          <a:lstStyle/>
          <a:p>
            <a:r>
              <a:rPr lang="en-US"/>
              <a:t>Demo in REPL:</a:t>
            </a:r>
          </a:p>
          <a:p>
            <a:endParaRPr lang="en-US"/>
          </a:p>
          <a:p>
            <a:r>
              <a:rPr lang="en-US"/>
              <a:t>$python</a:t>
            </a:r>
          </a:p>
          <a:p>
            <a:r>
              <a:rPr lang="en-US"/>
              <a:t>&gt;&gt;&gt; 52</a:t>
            </a:r>
          </a:p>
          <a:p>
            <a:r>
              <a:rPr lang="en-US"/>
              <a:t>52</a:t>
            </a:r>
          </a:p>
          <a:p>
            <a:r>
              <a:rPr lang="en-US"/>
              <a:t>&gt;&gt;&gt; type(52)</a:t>
            </a:r>
          </a:p>
          <a:p>
            <a:r>
              <a:rPr lang="en-US"/>
              <a:t>&lt;class ‘int’&gt;</a:t>
            </a:r>
          </a:p>
          <a:p>
            <a:r>
              <a:rPr lang="en-US"/>
              <a:t>&gt;&gt;&gt; type(5.2)</a:t>
            </a:r>
          </a:p>
          <a:p>
            <a:r>
              <a:rPr lang="en-US"/>
              <a:t>&lt;class ‘float’&gt;</a:t>
            </a:r>
          </a:p>
          <a:p>
            <a:endParaRPr lang="en-US"/>
          </a:p>
          <a:p>
            <a:endParaRPr lang="en-AU"/>
          </a:p>
        </p:txBody>
      </p:sp>
      <p:pic>
        <p:nvPicPr>
          <p:cNvPr id="8" name="Picture 7" descr="Question Cat">
            <a:extLst>
              <a:ext uri="{FF2B5EF4-FFF2-40B4-BE49-F238E27FC236}">
                <a16:creationId xmlns:a16="http://schemas.microsoft.com/office/drawing/2014/main" id="{C27FAB9D-4C56-7752-C6A8-9040FD5D52C4}"/>
              </a:ext>
            </a:extLst>
          </p:cNvPr>
          <p:cNvPicPr>
            <a:picLocks noChangeAspect="1"/>
          </p:cNvPicPr>
          <p:nvPr/>
        </p:nvPicPr>
        <p:blipFill>
          <a:blip r:embed="rId2"/>
          <a:stretch>
            <a:fillRect/>
          </a:stretch>
        </p:blipFill>
        <p:spPr>
          <a:xfrm>
            <a:off x="1424523" y="5086518"/>
            <a:ext cx="844767" cy="844767"/>
          </a:xfrm>
          <a:prstGeom prst="rect">
            <a:avLst/>
          </a:prstGeom>
        </p:spPr>
      </p:pic>
      <p:sp>
        <p:nvSpPr>
          <p:cNvPr id="9" name="TextBox 8">
            <a:extLst>
              <a:ext uri="{FF2B5EF4-FFF2-40B4-BE49-F238E27FC236}">
                <a16:creationId xmlns:a16="http://schemas.microsoft.com/office/drawing/2014/main" id="{308EDC82-E56F-040E-32AF-5A076AA7776D}"/>
              </a:ext>
            </a:extLst>
          </p:cNvPr>
          <p:cNvSpPr txBox="1"/>
          <p:nvPr/>
        </p:nvSpPr>
        <p:spPr>
          <a:xfrm>
            <a:off x="2269290" y="5324235"/>
            <a:ext cx="7381815" cy="369332"/>
          </a:xfrm>
          <a:prstGeom prst="rect">
            <a:avLst/>
          </a:prstGeom>
          <a:solidFill>
            <a:schemeClr val="accent2"/>
          </a:solidFill>
        </p:spPr>
        <p:txBody>
          <a:bodyPr wrap="square" rtlCol="0">
            <a:spAutoFit/>
          </a:bodyPr>
          <a:lstStyle/>
          <a:p>
            <a:r>
              <a:rPr lang="en-US"/>
              <a:t>Why does C++ have different float types and integer types and Python not?</a:t>
            </a:r>
            <a:endParaRPr lang="en-AU"/>
          </a:p>
        </p:txBody>
      </p:sp>
      <p:sp>
        <p:nvSpPr>
          <p:cNvPr id="10" name="TextBox 9">
            <a:extLst>
              <a:ext uri="{FF2B5EF4-FFF2-40B4-BE49-F238E27FC236}">
                <a16:creationId xmlns:a16="http://schemas.microsoft.com/office/drawing/2014/main" id="{CE1E60D3-579E-DF3B-536F-E089D56AADF7}"/>
              </a:ext>
            </a:extLst>
          </p:cNvPr>
          <p:cNvSpPr txBox="1"/>
          <p:nvPr/>
        </p:nvSpPr>
        <p:spPr>
          <a:xfrm>
            <a:off x="2269290" y="5788954"/>
            <a:ext cx="7381815" cy="369332"/>
          </a:xfrm>
          <a:prstGeom prst="rect">
            <a:avLst/>
          </a:prstGeom>
          <a:solidFill>
            <a:schemeClr val="accent2"/>
          </a:solidFill>
        </p:spPr>
        <p:txBody>
          <a:bodyPr wrap="square" rtlCol="0">
            <a:spAutoFit/>
          </a:bodyPr>
          <a:lstStyle/>
          <a:p>
            <a:r>
              <a:rPr lang="en-US"/>
              <a:t>int and float are classes in Python. How about in C++?</a:t>
            </a:r>
            <a:endParaRPr lang="en-AU"/>
          </a:p>
        </p:txBody>
      </p:sp>
    </p:spTree>
    <p:extLst>
      <p:ext uri="{BB962C8B-B14F-4D97-AF65-F5344CB8AC3E}">
        <p14:creationId xmlns:p14="http://schemas.microsoft.com/office/powerpoint/2010/main" val="2693686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82270" y="22768"/>
            <a:ext cx="9905998" cy="1478570"/>
          </a:xfrm>
        </p:spPr>
        <p:txBody>
          <a:bodyPr>
            <a:normAutofit/>
          </a:bodyPr>
          <a:lstStyle/>
          <a:p>
            <a:r>
              <a:rPr lang="en-US" sz="4000">
                <a:latin typeface="Rockwell" panose="02060603020205020403" pitchFamily="18" charset="0"/>
              </a:rPr>
              <a:t>Arithmetic operations in Python</a:t>
            </a:r>
          </a:p>
        </p:txBody>
      </p:sp>
      <p:sp>
        <p:nvSpPr>
          <p:cNvPr id="6" name="TextBox 5">
            <a:extLst>
              <a:ext uri="{FF2B5EF4-FFF2-40B4-BE49-F238E27FC236}">
                <a16:creationId xmlns:a16="http://schemas.microsoft.com/office/drawing/2014/main" id="{04AA3A34-3BB3-4DCE-143A-AEFACA576216}"/>
              </a:ext>
            </a:extLst>
          </p:cNvPr>
          <p:cNvSpPr txBox="1"/>
          <p:nvPr/>
        </p:nvSpPr>
        <p:spPr>
          <a:xfrm>
            <a:off x="1098603" y="1328212"/>
            <a:ext cx="2458430" cy="400110"/>
          </a:xfrm>
          <a:prstGeom prst="rect">
            <a:avLst/>
          </a:prstGeom>
          <a:noFill/>
        </p:spPr>
        <p:txBody>
          <a:bodyPr wrap="none" rtlCol="0">
            <a:spAutoFit/>
          </a:bodyPr>
          <a:lstStyle/>
          <a:p>
            <a:r>
              <a:rPr lang="en-US" sz="2000">
                <a:solidFill>
                  <a:schemeClr val="accent2">
                    <a:lumMod val="20000"/>
                    <a:lumOff val="80000"/>
                  </a:schemeClr>
                </a:solidFill>
              </a:rPr>
              <a:t>Binary infix operators:</a:t>
            </a:r>
            <a:endParaRPr lang="en-AU" sz="2000">
              <a:solidFill>
                <a:schemeClr val="accent2">
                  <a:lumMod val="20000"/>
                  <a:lumOff val="80000"/>
                </a:schemeClr>
              </a:solidFill>
            </a:endParaRPr>
          </a:p>
        </p:txBody>
      </p:sp>
      <p:sp>
        <p:nvSpPr>
          <p:cNvPr id="7" name="TextBox 6">
            <a:extLst>
              <a:ext uri="{FF2B5EF4-FFF2-40B4-BE49-F238E27FC236}">
                <a16:creationId xmlns:a16="http://schemas.microsoft.com/office/drawing/2014/main" id="{88EC9EEA-85F5-A9E0-A6AE-2B044DE41234}"/>
              </a:ext>
            </a:extLst>
          </p:cNvPr>
          <p:cNvSpPr txBox="1"/>
          <p:nvPr/>
        </p:nvSpPr>
        <p:spPr>
          <a:xfrm>
            <a:off x="5282977" y="3224138"/>
            <a:ext cx="3179975" cy="3416320"/>
          </a:xfrm>
          <a:prstGeom prst="rect">
            <a:avLst/>
          </a:prstGeom>
          <a:solidFill>
            <a:srgbClr val="002060"/>
          </a:solidFill>
        </p:spPr>
        <p:txBody>
          <a:bodyPr wrap="square" rtlCol="0">
            <a:spAutoFit/>
          </a:bodyPr>
          <a:lstStyle/>
          <a:p>
            <a:r>
              <a:rPr lang="en-US"/>
              <a:t>Demo in REPL:</a:t>
            </a:r>
          </a:p>
          <a:p>
            <a:endParaRPr lang="en-US"/>
          </a:p>
          <a:p>
            <a:r>
              <a:rPr lang="en-US"/>
              <a:t>$python</a:t>
            </a:r>
          </a:p>
          <a:p>
            <a:r>
              <a:rPr lang="en-US"/>
              <a:t>&gt;&gt;&gt; 5 + 2</a:t>
            </a:r>
          </a:p>
          <a:p>
            <a:r>
              <a:rPr lang="en-US"/>
              <a:t>7</a:t>
            </a:r>
          </a:p>
          <a:p>
            <a:r>
              <a:rPr lang="en-US"/>
              <a:t>&gt;&gt;&gt; 5 - 2</a:t>
            </a:r>
          </a:p>
          <a:p>
            <a:r>
              <a:rPr lang="en-US"/>
              <a:t>3</a:t>
            </a:r>
          </a:p>
          <a:p>
            <a:r>
              <a:rPr lang="en-US"/>
              <a:t>&gt;&gt;&gt; 5*2</a:t>
            </a:r>
          </a:p>
          <a:p>
            <a:r>
              <a:rPr lang="en-US"/>
              <a:t>10</a:t>
            </a:r>
          </a:p>
          <a:p>
            <a:r>
              <a:rPr lang="en-US"/>
              <a:t>&gt;&gt;&gt; 13/2</a:t>
            </a:r>
          </a:p>
          <a:p>
            <a:r>
              <a:rPr lang="en-US"/>
              <a:t>6.5</a:t>
            </a:r>
          </a:p>
          <a:p>
            <a:endParaRPr lang="en-AU"/>
          </a:p>
        </p:txBody>
      </p:sp>
      <p:pic>
        <p:nvPicPr>
          <p:cNvPr id="8" name="Picture 7" descr="Question Cat">
            <a:extLst>
              <a:ext uri="{FF2B5EF4-FFF2-40B4-BE49-F238E27FC236}">
                <a16:creationId xmlns:a16="http://schemas.microsoft.com/office/drawing/2014/main" id="{C27FAB9D-4C56-7752-C6A8-9040FD5D52C4}"/>
              </a:ext>
            </a:extLst>
          </p:cNvPr>
          <p:cNvPicPr>
            <a:picLocks noChangeAspect="1"/>
          </p:cNvPicPr>
          <p:nvPr/>
        </p:nvPicPr>
        <p:blipFill>
          <a:blip r:embed="rId2"/>
          <a:stretch>
            <a:fillRect/>
          </a:stretch>
        </p:blipFill>
        <p:spPr>
          <a:xfrm>
            <a:off x="1098603" y="4986930"/>
            <a:ext cx="844767" cy="844767"/>
          </a:xfrm>
          <a:prstGeom prst="rect">
            <a:avLst/>
          </a:prstGeom>
        </p:spPr>
      </p:pic>
      <p:sp>
        <p:nvSpPr>
          <p:cNvPr id="9" name="TextBox 8">
            <a:extLst>
              <a:ext uri="{FF2B5EF4-FFF2-40B4-BE49-F238E27FC236}">
                <a16:creationId xmlns:a16="http://schemas.microsoft.com/office/drawing/2014/main" id="{308EDC82-E56F-040E-32AF-5A076AA7776D}"/>
              </a:ext>
            </a:extLst>
          </p:cNvPr>
          <p:cNvSpPr txBox="1"/>
          <p:nvPr/>
        </p:nvSpPr>
        <p:spPr>
          <a:xfrm>
            <a:off x="1858083" y="5297429"/>
            <a:ext cx="3226163" cy="369332"/>
          </a:xfrm>
          <a:prstGeom prst="rect">
            <a:avLst/>
          </a:prstGeom>
          <a:solidFill>
            <a:schemeClr val="accent2"/>
          </a:solidFill>
        </p:spPr>
        <p:txBody>
          <a:bodyPr wrap="square" rtlCol="0">
            <a:spAutoFit/>
          </a:bodyPr>
          <a:lstStyle/>
          <a:p>
            <a:r>
              <a:rPr lang="en-US"/>
              <a:t>Mix-mode arithmetic in Python!</a:t>
            </a:r>
            <a:endParaRPr lang="en-AU"/>
          </a:p>
        </p:txBody>
      </p:sp>
      <p:graphicFrame>
        <p:nvGraphicFramePr>
          <p:cNvPr id="11" name="Table 10">
            <a:extLst>
              <a:ext uri="{FF2B5EF4-FFF2-40B4-BE49-F238E27FC236}">
                <a16:creationId xmlns:a16="http://schemas.microsoft.com/office/drawing/2014/main" id="{7D5B0AC1-C4B3-A713-E239-3FB725C3510B}"/>
              </a:ext>
            </a:extLst>
          </p:cNvPr>
          <p:cNvGraphicFramePr>
            <a:graphicFrameLocks noGrp="1"/>
          </p:cNvGraphicFramePr>
          <p:nvPr>
            <p:extLst>
              <p:ext uri="{D42A27DB-BD31-4B8C-83A1-F6EECF244321}">
                <p14:modId xmlns:p14="http://schemas.microsoft.com/office/powerpoint/2010/main" val="3196201516"/>
              </p:ext>
            </p:extLst>
          </p:nvPr>
        </p:nvGraphicFramePr>
        <p:xfrm>
          <a:off x="1196113" y="1781355"/>
          <a:ext cx="3584117" cy="2966720"/>
        </p:xfrm>
        <a:graphic>
          <a:graphicData uri="http://schemas.openxmlformats.org/drawingml/2006/table">
            <a:tbl>
              <a:tblPr firstRow="1" bandRow="1">
                <a:tableStyleId>{5C22544A-7EE6-4342-B048-85BDC9FD1C3A}</a:tableStyleId>
              </a:tblPr>
              <a:tblGrid>
                <a:gridCol w="1574252">
                  <a:extLst>
                    <a:ext uri="{9D8B030D-6E8A-4147-A177-3AD203B41FA5}">
                      <a16:colId xmlns:a16="http://schemas.microsoft.com/office/drawing/2014/main" val="846551362"/>
                    </a:ext>
                  </a:extLst>
                </a:gridCol>
                <a:gridCol w="2009865">
                  <a:extLst>
                    <a:ext uri="{9D8B030D-6E8A-4147-A177-3AD203B41FA5}">
                      <a16:colId xmlns:a16="http://schemas.microsoft.com/office/drawing/2014/main" val="3002866519"/>
                    </a:ext>
                  </a:extLst>
                </a:gridCol>
              </a:tblGrid>
              <a:tr h="370840">
                <a:tc>
                  <a:txBody>
                    <a:bodyPr/>
                    <a:lstStyle/>
                    <a:p>
                      <a:r>
                        <a:rPr lang="en-US"/>
                        <a:t>Operator</a:t>
                      </a:r>
                      <a:endParaRPr lang="en-AU"/>
                    </a:p>
                  </a:txBody>
                  <a:tcPr/>
                </a:tc>
                <a:tc>
                  <a:txBody>
                    <a:bodyPr/>
                    <a:lstStyle/>
                    <a:p>
                      <a:r>
                        <a:rPr lang="en-US"/>
                        <a:t>Meaning</a:t>
                      </a:r>
                      <a:endParaRPr lang="en-AU"/>
                    </a:p>
                  </a:txBody>
                  <a:tcPr/>
                </a:tc>
                <a:extLst>
                  <a:ext uri="{0D108BD9-81ED-4DB2-BD59-A6C34878D82A}">
                    <a16:rowId xmlns:a16="http://schemas.microsoft.com/office/drawing/2014/main" val="1091185829"/>
                  </a:ext>
                </a:extLst>
              </a:tr>
              <a:tr h="370840">
                <a:tc>
                  <a:txBody>
                    <a:bodyPr/>
                    <a:lstStyle/>
                    <a:p>
                      <a:r>
                        <a:rPr lang="en-US"/>
                        <a:t>+</a:t>
                      </a:r>
                      <a:endParaRPr lang="en-AU"/>
                    </a:p>
                  </a:txBody>
                  <a:tcPr/>
                </a:tc>
                <a:tc>
                  <a:txBody>
                    <a:bodyPr/>
                    <a:lstStyle/>
                    <a:p>
                      <a:r>
                        <a:rPr lang="en-US"/>
                        <a:t>Addition</a:t>
                      </a:r>
                      <a:endParaRPr lang="en-AU"/>
                    </a:p>
                  </a:txBody>
                  <a:tcPr/>
                </a:tc>
                <a:extLst>
                  <a:ext uri="{0D108BD9-81ED-4DB2-BD59-A6C34878D82A}">
                    <a16:rowId xmlns:a16="http://schemas.microsoft.com/office/drawing/2014/main" val="2688890833"/>
                  </a:ext>
                </a:extLst>
              </a:tr>
              <a:tr h="370840">
                <a:tc>
                  <a:txBody>
                    <a:bodyPr/>
                    <a:lstStyle/>
                    <a:p>
                      <a:r>
                        <a:rPr lang="en-US"/>
                        <a:t>-</a:t>
                      </a:r>
                      <a:endParaRPr lang="en-AU"/>
                    </a:p>
                  </a:txBody>
                  <a:tcPr/>
                </a:tc>
                <a:tc>
                  <a:txBody>
                    <a:bodyPr/>
                    <a:lstStyle/>
                    <a:p>
                      <a:r>
                        <a:rPr lang="en-US"/>
                        <a:t>Subtraction</a:t>
                      </a:r>
                      <a:endParaRPr lang="en-AU"/>
                    </a:p>
                  </a:txBody>
                  <a:tcPr/>
                </a:tc>
                <a:extLst>
                  <a:ext uri="{0D108BD9-81ED-4DB2-BD59-A6C34878D82A}">
                    <a16:rowId xmlns:a16="http://schemas.microsoft.com/office/drawing/2014/main" val="3944427746"/>
                  </a:ext>
                </a:extLst>
              </a:tr>
              <a:tr h="370840">
                <a:tc>
                  <a:txBody>
                    <a:bodyPr/>
                    <a:lstStyle/>
                    <a:p>
                      <a:r>
                        <a:rPr lang="en-US"/>
                        <a:t>*</a:t>
                      </a:r>
                      <a:endParaRPr lang="en-AU"/>
                    </a:p>
                  </a:txBody>
                  <a:tcPr/>
                </a:tc>
                <a:tc>
                  <a:txBody>
                    <a:bodyPr/>
                    <a:lstStyle/>
                    <a:p>
                      <a:r>
                        <a:rPr lang="en-US"/>
                        <a:t>Multiplication</a:t>
                      </a:r>
                      <a:endParaRPr lang="en-AU"/>
                    </a:p>
                  </a:txBody>
                  <a:tcPr/>
                </a:tc>
                <a:extLst>
                  <a:ext uri="{0D108BD9-81ED-4DB2-BD59-A6C34878D82A}">
                    <a16:rowId xmlns:a16="http://schemas.microsoft.com/office/drawing/2014/main" val="559371576"/>
                  </a:ext>
                </a:extLst>
              </a:tr>
              <a:tr h="370840">
                <a:tc>
                  <a:txBody>
                    <a:bodyPr/>
                    <a:lstStyle/>
                    <a:p>
                      <a:r>
                        <a:rPr lang="en-US"/>
                        <a:t>/</a:t>
                      </a:r>
                      <a:endParaRPr lang="en-AU"/>
                    </a:p>
                  </a:txBody>
                  <a:tcPr/>
                </a:tc>
                <a:tc>
                  <a:txBody>
                    <a:bodyPr/>
                    <a:lstStyle/>
                    <a:p>
                      <a:r>
                        <a:rPr lang="en-US"/>
                        <a:t>Fractional division</a:t>
                      </a:r>
                      <a:endParaRPr lang="en-AU"/>
                    </a:p>
                  </a:txBody>
                  <a:tcPr/>
                </a:tc>
                <a:extLst>
                  <a:ext uri="{0D108BD9-81ED-4DB2-BD59-A6C34878D82A}">
                    <a16:rowId xmlns:a16="http://schemas.microsoft.com/office/drawing/2014/main" val="4084172074"/>
                  </a:ext>
                </a:extLst>
              </a:tr>
              <a:tr h="370840">
                <a:tc>
                  <a:txBody>
                    <a:bodyPr/>
                    <a:lstStyle/>
                    <a:p>
                      <a:r>
                        <a:rPr lang="en-US"/>
                        <a:t>//</a:t>
                      </a:r>
                      <a:endParaRPr lang="en-AU"/>
                    </a:p>
                  </a:txBody>
                  <a:tcPr/>
                </a:tc>
                <a:tc>
                  <a:txBody>
                    <a:bodyPr/>
                    <a:lstStyle/>
                    <a:p>
                      <a:r>
                        <a:rPr lang="en-US"/>
                        <a:t>Floored division</a:t>
                      </a:r>
                      <a:endParaRPr lang="en-AU"/>
                    </a:p>
                  </a:txBody>
                  <a:tcPr/>
                </a:tc>
                <a:extLst>
                  <a:ext uri="{0D108BD9-81ED-4DB2-BD59-A6C34878D82A}">
                    <a16:rowId xmlns:a16="http://schemas.microsoft.com/office/drawing/2014/main" val="3244960275"/>
                  </a:ext>
                </a:extLst>
              </a:tr>
              <a:tr h="370840">
                <a:tc>
                  <a:txBody>
                    <a:bodyPr/>
                    <a:lstStyle/>
                    <a:p>
                      <a:r>
                        <a:rPr lang="en-US"/>
                        <a:t>%</a:t>
                      </a:r>
                      <a:endParaRPr lang="en-AU"/>
                    </a:p>
                  </a:txBody>
                  <a:tcPr/>
                </a:tc>
                <a:tc>
                  <a:txBody>
                    <a:bodyPr/>
                    <a:lstStyle/>
                    <a:p>
                      <a:r>
                        <a:rPr lang="en-US"/>
                        <a:t>Modulo (remainder)</a:t>
                      </a:r>
                      <a:endParaRPr lang="en-AU"/>
                    </a:p>
                  </a:txBody>
                  <a:tcPr/>
                </a:tc>
                <a:extLst>
                  <a:ext uri="{0D108BD9-81ED-4DB2-BD59-A6C34878D82A}">
                    <a16:rowId xmlns:a16="http://schemas.microsoft.com/office/drawing/2014/main" val="3675210492"/>
                  </a:ext>
                </a:extLst>
              </a:tr>
              <a:tr h="370840">
                <a:tc>
                  <a:txBody>
                    <a:bodyPr/>
                    <a:lstStyle/>
                    <a:p>
                      <a:r>
                        <a:rPr lang="en-US"/>
                        <a:t>**</a:t>
                      </a:r>
                      <a:endParaRPr lang="en-AU"/>
                    </a:p>
                  </a:txBody>
                  <a:tcPr/>
                </a:tc>
                <a:tc>
                  <a:txBody>
                    <a:bodyPr/>
                    <a:lstStyle/>
                    <a:p>
                      <a:r>
                        <a:rPr lang="en-US"/>
                        <a:t>Exponentiation</a:t>
                      </a:r>
                      <a:endParaRPr lang="en-AU"/>
                    </a:p>
                  </a:txBody>
                  <a:tcPr/>
                </a:tc>
                <a:extLst>
                  <a:ext uri="{0D108BD9-81ED-4DB2-BD59-A6C34878D82A}">
                    <a16:rowId xmlns:a16="http://schemas.microsoft.com/office/drawing/2014/main" val="2124508710"/>
                  </a:ext>
                </a:extLst>
              </a:tr>
            </a:tbl>
          </a:graphicData>
        </a:graphic>
      </p:graphicFrame>
      <p:sp>
        <p:nvSpPr>
          <p:cNvPr id="12" name="TextBox 11">
            <a:extLst>
              <a:ext uri="{FF2B5EF4-FFF2-40B4-BE49-F238E27FC236}">
                <a16:creationId xmlns:a16="http://schemas.microsoft.com/office/drawing/2014/main" id="{F7228DAD-41D5-7944-0FCD-4C0F4126530D}"/>
              </a:ext>
            </a:extLst>
          </p:cNvPr>
          <p:cNvSpPr txBox="1"/>
          <p:nvPr/>
        </p:nvSpPr>
        <p:spPr>
          <a:xfrm>
            <a:off x="5027507" y="1375905"/>
            <a:ext cx="2615524" cy="400110"/>
          </a:xfrm>
          <a:prstGeom prst="rect">
            <a:avLst/>
          </a:prstGeom>
          <a:noFill/>
        </p:spPr>
        <p:txBody>
          <a:bodyPr wrap="none" rtlCol="0">
            <a:spAutoFit/>
          </a:bodyPr>
          <a:lstStyle/>
          <a:p>
            <a:r>
              <a:rPr lang="en-US" sz="2000">
                <a:solidFill>
                  <a:schemeClr val="accent2">
                    <a:lumMod val="20000"/>
                    <a:lumOff val="80000"/>
                  </a:schemeClr>
                </a:solidFill>
              </a:rPr>
              <a:t>Unary prefix operators:</a:t>
            </a:r>
            <a:endParaRPr lang="en-AU" sz="2000">
              <a:solidFill>
                <a:schemeClr val="accent2">
                  <a:lumMod val="20000"/>
                  <a:lumOff val="80000"/>
                </a:schemeClr>
              </a:solidFill>
            </a:endParaRPr>
          </a:p>
        </p:txBody>
      </p:sp>
      <p:graphicFrame>
        <p:nvGraphicFramePr>
          <p:cNvPr id="13" name="Table 12">
            <a:extLst>
              <a:ext uri="{FF2B5EF4-FFF2-40B4-BE49-F238E27FC236}">
                <a16:creationId xmlns:a16="http://schemas.microsoft.com/office/drawing/2014/main" id="{9FB4E65E-A5B6-E590-6606-22959E07528F}"/>
              </a:ext>
            </a:extLst>
          </p:cNvPr>
          <p:cNvGraphicFramePr>
            <a:graphicFrameLocks noGrp="1"/>
          </p:cNvGraphicFramePr>
          <p:nvPr>
            <p:extLst>
              <p:ext uri="{D42A27DB-BD31-4B8C-83A1-F6EECF244321}">
                <p14:modId xmlns:p14="http://schemas.microsoft.com/office/powerpoint/2010/main" val="3471861625"/>
              </p:ext>
            </p:extLst>
          </p:nvPr>
        </p:nvGraphicFramePr>
        <p:xfrm>
          <a:off x="5144590" y="1776015"/>
          <a:ext cx="2576385" cy="1112520"/>
        </p:xfrm>
        <a:graphic>
          <a:graphicData uri="http://schemas.openxmlformats.org/drawingml/2006/table">
            <a:tbl>
              <a:tblPr firstRow="1" bandRow="1">
                <a:tableStyleId>{5C22544A-7EE6-4342-B048-85BDC9FD1C3A}</a:tableStyleId>
              </a:tblPr>
              <a:tblGrid>
                <a:gridCol w="1354167">
                  <a:extLst>
                    <a:ext uri="{9D8B030D-6E8A-4147-A177-3AD203B41FA5}">
                      <a16:colId xmlns:a16="http://schemas.microsoft.com/office/drawing/2014/main" val="3065923158"/>
                    </a:ext>
                  </a:extLst>
                </a:gridCol>
                <a:gridCol w="1222218">
                  <a:extLst>
                    <a:ext uri="{9D8B030D-6E8A-4147-A177-3AD203B41FA5}">
                      <a16:colId xmlns:a16="http://schemas.microsoft.com/office/drawing/2014/main" val="169516356"/>
                    </a:ext>
                  </a:extLst>
                </a:gridCol>
              </a:tblGrid>
              <a:tr h="370840">
                <a:tc>
                  <a:txBody>
                    <a:bodyPr/>
                    <a:lstStyle/>
                    <a:p>
                      <a:r>
                        <a:rPr lang="en-US"/>
                        <a:t>Operator</a:t>
                      </a:r>
                      <a:endParaRPr lang="en-AU"/>
                    </a:p>
                  </a:txBody>
                  <a:tcPr/>
                </a:tc>
                <a:tc>
                  <a:txBody>
                    <a:bodyPr/>
                    <a:lstStyle/>
                    <a:p>
                      <a:r>
                        <a:rPr lang="en-US"/>
                        <a:t>Meaning</a:t>
                      </a:r>
                      <a:endParaRPr lang="en-AU"/>
                    </a:p>
                  </a:txBody>
                  <a:tcPr/>
                </a:tc>
                <a:extLst>
                  <a:ext uri="{0D108BD9-81ED-4DB2-BD59-A6C34878D82A}">
                    <a16:rowId xmlns:a16="http://schemas.microsoft.com/office/drawing/2014/main" val="3449885880"/>
                  </a:ext>
                </a:extLst>
              </a:tr>
              <a:tr h="370840">
                <a:tc>
                  <a:txBody>
                    <a:bodyPr/>
                    <a:lstStyle/>
                    <a:p>
                      <a:r>
                        <a:rPr lang="en-US"/>
                        <a:t>+</a:t>
                      </a:r>
                      <a:endParaRPr lang="en-AU"/>
                    </a:p>
                  </a:txBody>
                  <a:tcPr/>
                </a:tc>
                <a:tc>
                  <a:txBody>
                    <a:bodyPr/>
                    <a:lstStyle/>
                    <a:p>
                      <a:r>
                        <a:rPr lang="en-US"/>
                        <a:t>Positive</a:t>
                      </a:r>
                      <a:endParaRPr lang="en-AU"/>
                    </a:p>
                  </a:txBody>
                  <a:tcPr/>
                </a:tc>
                <a:extLst>
                  <a:ext uri="{0D108BD9-81ED-4DB2-BD59-A6C34878D82A}">
                    <a16:rowId xmlns:a16="http://schemas.microsoft.com/office/drawing/2014/main" val="2866709095"/>
                  </a:ext>
                </a:extLst>
              </a:tr>
              <a:tr h="370840">
                <a:tc>
                  <a:txBody>
                    <a:bodyPr/>
                    <a:lstStyle/>
                    <a:p>
                      <a:r>
                        <a:rPr lang="en-US"/>
                        <a:t>-</a:t>
                      </a:r>
                      <a:endParaRPr lang="en-AU"/>
                    </a:p>
                  </a:txBody>
                  <a:tcPr/>
                </a:tc>
                <a:tc>
                  <a:txBody>
                    <a:bodyPr/>
                    <a:lstStyle/>
                    <a:p>
                      <a:r>
                        <a:rPr lang="en-US"/>
                        <a:t>Negative</a:t>
                      </a:r>
                      <a:endParaRPr lang="en-AU"/>
                    </a:p>
                  </a:txBody>
                  <a:tcPr/>
                </a:tc>
                <a:extLst>
                  <a:ext uri="{0D108BD9-81ED-4DB2-BD59-A6C34878D82A}">
                    <a16:rowId xmlns:a16="http://schemas.microsoft.com/office/drawing/2014/main" val="2881319799"/>
                  </a:ext>
                </a:extLst>
              </a:tr>
            </a:tbl>
          </a:graphicData>
        </a:graphic>
      </p:graphicFrame>
      <p:sp>
        <p:nvSpPr>
          <p:cNvPr id="14" name="TextBox 13">
            <a:extLst>
              <a:ext uri="{FF2B5EF4-FFF2-40B4-BE49-F238E27FC236}">
                <a16:creationId xmlns:a16="http://schemas.microsoft.com/office/drawing/2014/main" id="{76219BCB-5F93-F1F7-EC1B-854F0261B83A}"/>
              </a:ext>
            </a:extLst>
          </p:cNvPr>
          <p:cNvSpPr txBox="1"/>
          <p:nvPr/>
        </p:nvSpPr>
        <p:spPr>
          <a:xfrm>
            <a:off x="8743929" y="1839144"/>
            <a:ext cx="3179975" cy="4801314"/>
          </a:xfrm>
          <a:prstGeom prst="rect">
            <a:avLst/>
          </a:prstGeom>
          <a:solidFill>
            <a:srgbClr val="002060"/>
          </a:solidFill>
        </p:spPr>
        <p:txBody>
          <a:bodyPr wrap="square" rtlCol="0">
            <a:spAutoFit/>
          </a:bodyPr>
          <a:lstStyle/>
          <a:p>
            <a:r>
              <a:rPr lang="en-US"/>
              <a:t>Demo in REPL:</a:t>
            </a:r>
          </a:p>
          <a:p>
            <a:endParaRPr lang="en-US"/>
          </a:p>
          <a:p>
            <a:r>
              <a:rPr lang="en-US"/>
              <a:t>$python</a:t>
            </a:r>
          </a:p>
          <a:p>
            <a:endParaRPr lang="en-US"/>
          </a:p>
          <a:p>
            <a:r>
              <a:rPr lang="en-US"/>
              <a:t>&gt;&gt;&gt; 13//2</a:t>
            </a:r>
          </a:p>
          <a:p>
            <a:r>
              <a:rPr lang="en-US"/>
              <a:t>6</a:t>
            </a:r>
          </a:p>
          <a:p>
            <a:r>
              <a:rPr lang="en-US"/>
              <a:t>&gt;&gt;&gt; -13/2</a:t>
            </a:r>
          </a:p>
          <a:p>
            <a:r>
              <a:rPr lang="en-US"/>
              <a:t>-6.5</a:t>
            </a:r>
          </a:p>
          <a:p>
            <a:r>
              <a:rPr lang="en-US"/>
              <a:t>&gt;&gt;&gt; -13//2</a:t>
            </a:r>
          </a:p>
          <a:p>
            <a:r>
              <a:rPr lang="en-US"/>
              <a:t>-7</a:t>
            </a:r>
          </a:p>
          <a:p>
            <a:r>
              <a:rPr lang="en-US"/>
              <a:t>&gt;&gt;&gt; 13 % 2</a:t>
            </a:r>
          </a:p>
          <a:p>
            <a:r>
              <a:rPr lang="en-US"/>
              <a:t>1</a:t>
            </a:r>
          </a:p>
          <a:p>
            <a:r>
              <a:rPr lang="en-US"/>
              <a:t>&gt;&gt;&gt; 4**2</a:t>
            </a:r>
          </a:p>
          <a:p>
            <a:r>
              <a:rPr lang="en-US"/>
              <a:t>16</a:t>
            </a:r>
          </a:p>
          <a:p>
            <a:r>
              <a:rPr lang="en-US"/>
              <a:t>&gt;&gt;&gt; 1 + 3.5</a:t>
            </a:r>
          </a:p>
          <a:p>
            <a:r>
              <a:rPr lang="en-US"/>
              <a:t>4.5</a:t>
            </a:r>
          </a:p>
          <a:p>
            <a:endParaRPr lang="en-AU"/>
          </a:p>
        </p:txBody>
      </p:sp>
    </p:spTree>
    <p:extLst>
      <p:ext uri="{BB962C8B-B14F-4D97-AF65-F5344CB8AC3E}">
        <p14:creationId xmlns:p14="http://schemas.microsoft.com/office/powerpoint/2010/main" val="2420170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500337" y="0"/>
            <a:ext cx="9905998" cy="1478570"/>
          </a:xfrm>
        </p:spPr>
        <p:txBody>
          <a:bodyPr>
            <a:normAutofit/>
          </a:bodyPr>
          <a:lstStyle/>
          <a:p>
            <a:r>
              <a:rPr lang="en-US" sz="4400" dirty="0">
                <a:latin typeface="Rockwell" panose="02060603020205020403" pitchFamily="18" charset="0"/>
              </a:rPr>
              <a:t>Course information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363600" y="1574367"/>
            <a:ext cx="9728840" cy="4450417"/>
          </a:xfrm>
        </p:spPr>
        <p:txBody>
          <a:bodyPr>
            <a:normAutofit fontScale="77500" lnSpcReduction="20000"/>
          </a:bodyPr>
          <a:lstStyle/>
          <a:p>
            <a:pPr marL="0" indent="0">
              <a:buNone/>
            </a:pPr>
            <a:r>
              <a:rPr lang="en-US" sz="2800" dirty="0">
                <a:latin typeface="Tahoma" panose="020B0604030504040204" pitchFamily="34" charset="0"/>
                <a:ea typeface="Tahoma" panose="020B0604030504040204" pitchFamily="34" charset="0"/>
                <a:cs typeface="Tahoma" panose="020B0604030504040204" pitchFamily="34" charset="0"/>
              </a:rPr>
              <a:t>2 Main places for information:</a:t>
            </a:r>
          </a:p>
          <a:p>
            <a:pPr lvl="1"/>
            <a:r>
              <a:rPr lang="en-US" sz="24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Course site on </a:t>
            </a:r>
            <a:r>
              <a:rPr lang="en-US" sz="2400" err="1">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Learning@Griffith</a:t>
            </a:r>
            <a:endParaRPr lang="en-US" sz="24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pPr lvl="1"/>
            <a:r>
              <a:rPr lang="en-US" sz="24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Course Microsoft Teams space</a:t>
            </a:r>
            <a:endParaRPr lang="en-US" sz="24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20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200" dirty="0">
                <a:latin typeface="Tahoma" panose="020B0604030504040204" pitchFamily="34" charset="0"/>
                <a:ea typeface="Tahoma" panose="020B0604030504040204" pitchFamily="34" charset="0"/>
                <a:cs typeface="Tahoma" panose="020B0604030504040204" pitchFamily="34" charset="0"/>
              </a:rPr>
              <a:t>Course site:</a:t>
            </a:r>
          </a:p>
          <a:p>
            <a:pPr lvl="1"/>
            <a:r>
              <a:rPr lang="en-US" sz="24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4">
                  <a:extLst>
                    <a:ext uri="{A12FA001-AC4F-418D-AE19-62706E023703}">
                      <ahyp:hlinkClr xmlns:ahyp="http://schemas.microsoft.com/office/drawing/2018/hyperlinkcolor" val="tx"/>
                    </a:ext>
                  </a:extLst>
                </a:hlinkClick>
              </a:rPr>
              <a:t>Announcements</a:t>
            </a:r>
            <a:endParaRPr lang="en-US" sz="24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pPr lvl="1"/>
            <a:r>
              <a:rPr lang="en-US" sz="2400" dirty="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5">
                  <a:extLst>
                    <a:ext uri="{A12FA001-AC4F-418D-AE19-62706E023703}">
                      <ahyp:hlinkClr xmlns:ahyp="http://schemas.microsoft.com/office/drawing/2018/hyperlinkcolor" val="tx"/>
                    </a:ext>
                  </a:extLst>
                </a:hlinkClick>
              </a:rPr>
              <a:t>Learning Journey</a:t>
            </a:r>
            <a:r>
              <a:rPr lang="en-US" sz="2400" dirty="0">
                <a:latin typeface="Tahoma" panose="020B0604030504040204" pitchFamily="34" charset="0"/>
                <a:ea typeface="Tahoma" panose="020B0604030504040204" pitchFamily="34" charset="0"/>
                <a:cs typeface="Tahoma" panose="020B0604030504040204" pitchFamily="34" charset="0"/>
              </a:rPr>
              <a:t>:</a:t>
            </a:r>
          </a:p>
          <a:p>
            <a:pPr lvl="2">
              <a:buFont typeface="Wingdings" panose="05000000000000000000" pitchFamily="2" charset="2"/>
              <a:buChar char="ü"/>
            </a:pPr>
            <a:r>
              <a:rPr lang="en-US" sz="2200" dirty="0">
                <a:latin typeface="Tahoma" panose="020B0604030504040204" pitchFamily="34" charset="0"/>
                <a:ea typeface="Tahoma" panose="020B0604030504040204" pitchFamily="34" charset="0"/>
                <a:cs typeface="Tahoma" panose="020B0604030504040204" pitchFamily="34" charset="0"/>
              </a:rPr>
              <a:t>Activities Overview</a:t>
            </a:r>
          </a:p>
          <a:p>
            <a:pPr lvl="2">
              <a:buFont typeface="Wingdings" panose="05000000000000000000" pitchFamily="2" charset="2"/>
              <a:buChar char="ü"/>
            </a:pPr>
            <a:r>
              <a:rPr lang="en-US" sz="2200" dirty="0">
                <a:latin typeface="Tahoma" panose="020B0604030504040204" pitchFamily="34" charset="0"/>
                <a:ea typeface="Tahoma" panose="020B0604030504040204" pitchFamily="34" charset="0"/>
                <a:cs typeface="Tahoma" panose="020B0604030504040204" pitchFamily="34" charset="0"/>
              </a:rPr>
              <a:t>Course content</a:t>
            </a:r>
          </a:p>
          <a:p>
            <a:pPr lvl="1"/>
            <a:r>
              <a:rPr lang="en-US" sz="24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6">
                  <a:extLst>
                    <a:ext uri="{A12FA001-AC4F-418D-AE19-62706E023703}">
                      <ahyp:hlinkClr xmlns:ahyp="http://schemas.microsoft.com/office/drawing/2018/hyperlinkcolor" val="tx"/>
                    </a:ext>
                  </a:extLst>
                </a:hlinkClick>
              </a:rPr>
              <a:t>Assessments Overview</a:t>
            </a:r>
            <a:endParaRPr lang="en-US" sz="24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pPr lvl="1"/>
            <a:r>
              <a:rPr lang="en-US" sz="24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7">
                  <a:extLst>
                    <a:ext uri="{A12FA001-AC4F-418D-AE19-62706E023703}">
                      <ahyp:hlinkClr xmlns:ahyp="http://schemas.microsoft.com/office/drawing/2018/hyperlinkcolor" val="tx"/>
                    </a:ext>
                  </a:extLst>
                </a:hlinkClick>
              </a:rPr>
              <a:t>Teaching Staff</a:t>
            </a:r>
            <a:endParaRPr lang="en-US" sz="24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pPr lvl="1"/>
            <a:r>
              <a:rPr lang="en-US" sz="24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Important School of ICT information</a:t>
            </a:r>
            <a:endParaRPr lang="en-US" sz="24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Cartoon bee with megaphone">
            <a:extLst>
              <a:ext uri="{FF2B5EF4-FFF2-40B4-BE49-F238E27FC236}">
                <a16:creationId xmlns:a16="http://schemas.microsoft.com/office/drawing/2014/main" id="{9942DB39-34B8-C647-713A-61566737CE89}"/>
              </a:ext>
            </a:extLst>
          </p:cNvPr>
          <p:cNvPicPr>
            <a:picLocks noChangeAspect="1"/>
          </p:cNvPicPr>
          <p:nvPr/>
        </p:nvPicPr>
        <p:blipFill>
          <a:blip r:embed="rId8"/>
          <a:stretch>
            <a:fillRect/>
          </a:stretch>
        </p:blipFill>
        <p:spPr>
          <a:xfrm>
            <a:off x="10035918" y="308986"/>
            <a:ext cx="1311489" cy="1265382"/>
          </a:xfrm>
          <a:prstGeom prst="rect">
            <a:avLst/>
          </a:prstGeom>
        </p:spPr>
      </p:pic>
      <p:sp>
        <p:nvSpPr>
          <p:cNvPr id="9" name="TextBox 8">
            <a:extLst>
              <a:ext uri="{FF2B5EF4-FFF2-40B4-BE49-F238E27FC236}">
                <a16:creationId xmlns:a16="http://schemas.microsoft.com/office/drawing/2014/main" id="{85564DA1-C1EB-CBD1-88E6-A216592D1A80}"/>
              </a:ext>
            </a:extLst>
          </p:cNvPr>
          <p:cNvSpPr txBox="1"/>
          <p:nvPr/>
        </p:nvSpPr>
        <p:spPr>
          <a:xfrm>
            <a:off x="4421115" y="3244334"/>
            <a:ext cx="1806905" cy="369332"/>
          </a:xfrm>
          <a:prstGeom prst="rect">
            <a:avLst/>
          </a:prstGeom>
          <a:solidFill>
            <a:schemeClr val="accent2">
              <a:lumMod val="75000"/>
            </a:schemeClr>
          </a:solidFill>
        </p:spPr>
        <p:txBody>
          <a:bodyPr wrap="none" rtlCol="0">
            <a:spAutoFit/>
          </a:bodyPr>
          <a:lstStyle/>
          <a:p>
            <a:r>
              <a:rPr lang="en-US" dirty="0"/>
              <a:t>Demo Course Site</a:t>
            </a:r>
            <a:endParaRPr lang="en-AU" dirty="0"/>
          </a:p>
        </p:txBody>
      </p:sp>
    </p:spTree>
    <p:extLst>
      <p:ext uri="{BB962C8B-B14F-4D97-AF65-F5344CB8AC3E}">
        <p14:creationId xmlns:p14="http://schemas.microsoft.com/office/powerpoint/2010/main" val="1398410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654679" y="2150097"/>
            <a:ext cx="9905998" cy="1478570"/>
          </a:xfrm>
        </p:spPr>
        <p:txBody>
          <a:bodyPr>
            <a:normAutofit/>
          </a:bodyPr>
          <a:lstStyle/>
          <a:p>
            <a:r>
              <a:rPr lang="en-US" sz="4400" dirty="0">
                <a:latin typeface="Rockwell" panose="02060603020205020403" pitchFamily="18" charset="0"/>
              </a:rPr>
              <a:t>Any questions?</a:t>
            </a:r>
          </a:p>
        </p:txBody>
      </p:sp>
      <p:sp>
        <p:nvSpPr>
          <p:cNvPr id="6" name="TextBox 5">
            <a:extLst>
              <a:ext uri="{FF2B5EF4-FFF2-40B4-BE49-F238E27FC236}">
                <a16:creationId xmlns:a16="http://schemas.microsoft.com/office/drawing/2014/main" id="{0933F20F-88E7-E7C6-E33A-D6BD92469747}"/>
              </a:ext>
            </a:extLst>
          </p:cNvPr>
          <p:cNvSpPr txBox="1"/>
          <p:nvPr/>
        </p:nvSpPr>
        <p:spPr>
          <a:xfrm>
            <a:off x="1540929" y="3256277"/>
            <a:ext cx="7801688" cy="553998"/>
          </a:xfrm>
          <a:prstGeom prst="rect">
            <a:avLst/>
          </a:prstGeom>
          <a:noFill/>
        </p:spPr>
        <p:txBody>
          <a:bodyPr wrap="none" rtlCol="0">
            <a:spAutoFit/>
          </a:bodyPr>
          <a:lstStyle/>
          <a:p>
            <a:r>
              <a:rPr lang="en-US" sz="3000">
                <a:solidFill>
                  <a:schemeClr val="accent1">
                    <a:lumMod val="20000"/>
                    <a:lumOff val="80000"/>
                  </a:schemeClr>
                </a:solidFill>
              </a:rPr>
              <a:t>Type your question in the Q&amp;A or raise your hand</a:t>
            </a:r>
            <a:endParaRPr lang="en-AU" sz="3000">
              <a:solidFill>
                <a:schemeClr val="accent1">
                  <a:lumMod val="20000"/>
                  <a:lumOff val="80000"/>
                </a:schemeClr>
              </a:solidFill>
            </a:endParaRPr>
          </a:p>
        </p:txBody>
      </p:sp>
      <p:pic>
        <p:nvPicPr>
          <p:cNvPr id="7" name="Picture 6" descr="Confused Bee">
            <a:extLst>
              <a:ext uri="{FF2B5EF4-FFF2-40B4-BE49-F238E27FC236}">
                <a16:creationId xmlns:a16="http://schemas.microsoft.com/office/drawing/2014/main" id="{72847D1F-346B-AFF6-82C4-00B743377C7D}"/>
              </a:ext>
            </a:extLst>
          </p:cNvPr>
          <p:cNvPicPr>
            <a:picLocks noChangeAspect="1"/>
          </p:cNvPicPr>
          <p:nvPr/>
        </p:nvPicPr>
        <p:blipFill>
          <a:blip r:embed="rId2"/>
          <a:stretch>
            <a:fillRect/>
          </a:stretch>
        </p:blipFill>
        <p:spPr>
          <a:xfrm>
            <a:off x="9200561" y="2150097"/>
            <a:ext cx="1870434" cy="1870434"/>
          </a:xfrm>
          <a:prstGeom prst="rect">
            <a:avLst/>
          </a:prstGeom>
        </p:spPr>
      </p:pic>
    </p:spTree>
    <p:extLst>
      <p:ext uri="{BB962C8B-B14F-4D97-AF65-F5344CB8AC3E}">
        <p14:creationId xmlns:p14="http://schemas.microsoft.com/office/powerpoint/2010/main" val="1485334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286002" y="413419"/>
            <a:ext cx="9905998" cy="1478570"/>
          </a:xfrm>
        </p:spPr>
        <p:txBody>
          <a:bodyPr>
            <a:normAutofit/>
          </a:bodyPr>
          <a:lstStyle/>
          <a:p>
            <a:r>
              <a:rPr lang="en-US" sz="4400">
                <a:latin typeface="Rockwell" panose="02060603020205020403" pitchFamily="18" charset="0"/>
              </a:rPr>
              <a:t>Course Convenors</a:t>
            </a:r>
          </a:p>
        </p:txBody>
      </p:sp>
      <p:pic>
        <p:nvPicPr>
          <p:cNvPr id="5" name="Picture 4">
            <a:extLst>
              <a:ext uri="{FF2B5EF4-FFF2-40B4-BE49-F238E27FC236}">
                <a16:creationId xmlns:a16="http://schemas.microsoft.com/office/drawing/2014/main" id="{1B972A23-BA07-5201-43E9-C6262D13C9F9}"/>
              </a:ext>
            </a:extLst>
          </p:cNvPr>
          <p:cNvPicPr>
            <a:picLocks noChangeAspect="1"/>
          </p:cNvPicPr>
          <p:nvPr/>
        </p:nvPicPr>
        <p:blipFill>
          <a:blip r:embed="rId2"/>
          <a:stretch>
            <a:fillRect/>
          </a:stretch>
        </p:blipFill>
        <p:spPr>
          <a:xfrm>
            <a:off x="2451619" y="2587272"/>
            <a:ext cx="1111465" cy="1117927"/>
          </a:xfrm>
          <a:prstGeom prst="rect">
            <a:avLst/>
          </a:prstGeom>
        </p:spPr>
      </p:pic>
      <p:sp>
        <p:nvSpPr>
          <p:cNvPr id="7" name="TextBox 6">
            <a:extLst>
              <a:ext uri="{FF2B5EF4-FFF2-40B4-BE49-F238E27FC236}">
                <a16:creationId xmlns:a16="http://schemas.microsoft.com/office/drawing/2014/main" id="{A51A3F04-21C3-AF32-28EC-6231932CF78E}"/>
              </a:ext>
            </a:extLst>
          </p:cNvPr>
          <p:cNvSpPr txBox="1"/>
          <p:nvPr/>
        </p:nvSpPr>
        <p:spPr>
          <a:xfrm>
            <a:off x="2315910" y="3705199"/>
            <a:ext cx="3238387" cy="1585049"/>
          </a:xfrm>
          <a:prstGeom prst="rect">
            <a:avLst/>
          </a:prstGeom>
          <a:noFill/>
        </p:spPr>
        <p:txBody>
          <a:bodyPr wrap="none" rtlCol="0">
            <a:spAutoFit/>
          </a:bodyPr>
          <a:lstStyle/>
          <a:p>
            <a:r>
              <a:rPr lang="en-US" sz="2500" b="1"/>
              <a:t>Gold Coast and Online</a:t>
            </a:r>
          </a:p>
          <a:p>
            <a:r>
              <a:rPr lang="en-US">
                <a:solidFill>
                  <a:schemeClr val="accent1">
                    <a:lumMod val="40000"/>
                    <a:lumOff val="60000"/>
                  </a:schemeClr>
                </a:solidFill>
                <a:hlinkClick r:id="rId3">
                  <a:extLst>
                    <a:ext uri="{A12FA001-AC4F-418D-AE19-62706E023703}">
                      <ahyp:hlinkClr xmlns:ahyp="http://schemas.microsoft.com/office/drawing/2018/hyperlinkcolor" val="tx"/>
                    </a:ext>
                  </a:extLst>
                </a:hlinkClick>
              </a:rPr>
              <a:t>Dr </a:t>
            </a:r>
            <a:r>
              <a:rPr lang="en-US" err="1">
                <a:solidFill>
                  <a:schemeClr val="accent1">
                    <a:lumMod val="40000"/>
                    <a:lumOff val="60000"/>
                  </a:schemeClr>
                </a:solidFill>
                <a:hlinkClick r:id="rId3">
                  <a:extLst>
                    <a:ext uri="{A12FA001-AC4F-418D-AE19-62706E023703}">
                      <ahyp:hlinkClr xmlns:ahyp="http://schemas.microsoft.com/office/drawing/2018/hyperlinkcolor" val="tx"/>
                    </a:ext>
                  </a:extLst>
                </a:hlinkClick>
              </a:rPr>
              <a:t>Mardé</a:t>
            </a:r>
            <a:r>
              <a:rPr lang="en-US">
                <a:solidFill>
                  <a:schemeClr val="accent1">
                    <a:lumMod val="40000"/>
                    <a:lumOff val="60000"/>
                  </a:schemeClr>
                </a:solidFill>
                <a:hlinkClick r:id="rId3">
                  <a:extLst>
                    <a:ext uri="{A12FA001-AC4F-418D-AE19-62706E023703}">
                      <ahyp:hlinkClr xmlns:ahyp="http://schemas.microsoft.com/office/drawing/2018/hyperlinkcolor" val="tx"/>
                    </a:ext>
                  </a:extLst>
                </a:hlinkClick>
              </a:rPr>
              <a:t> Helbig</a:t>
            </a:r>
            <a:endParaRPr lang="en-US">
              <a:solidFill>
                <a:schemeClr val="accent1">
                  <a:lumMod val="40000"/>
                  <a:lumOff val="60000"/>
                </a:schemeClr>
              </a:solidFill>
            </a:endParaRPr>
          </a:p>
          <a:p>
            <a:r>
              <a:rPr lang="en-US"/>
              <a:t>G09 1.68</a:t>
            </a:r>
          </a:p>
          <a:p>
            <a:r>
              <a:rPr lang="en-US"/>
              <a:t>Email: </a:t>
            </a:r>
            <a:r>
              <a:rPr lang="en-US">
                <a:hlinkClick r:id="rId4">
                  <a:extLst>
                    <a:ext uri="{A12FA001-AC4F-418D-AE19-62706E023703}">
                      <ahyp:hlinkClr xmlns:ahyp="http://schemas.microsoft.com/office/drawing/2018/hyperlinkcolor" val="tx"/>
                    </a:ext>
                  </a:extLst>
                </a:hlinkClick>
              </a:rPr>
              <a:t>m.helbig@griffith.edu.au</a:t>
            </a:r>
            <a:r>
              <a:rPr lang="en-US"/>
              <a:t>  </a:t>
            </a:r>
            <a:endParaRPr lang="en-AU"/>
          </a:p>
          <a:p>
            <a:endParaRPr lang="en-AU"/>
          </a:p>
        </p:txBody>
      </p:sp>
      <p:sp>
        <p:nvSpPr>
          <p:cNvPr id="8" name="TextBox 7">
            <a:extLst>
              <a:ext uri="{FF2B5EF4-FFF2-40B4-BE49-F238E27FC236}">
                <a16:creationId xmlns:a16="http://schemas.microsoft.com/office/drawing/2014/main" id="{B59FB1AF-8533-558D-0FD8-1ABC88EF10C5}"/>
              </a:ext>
            </a:extLst>
          </p:cNvPr>
          <p:cNvSpPr txBox="1"/>
          <p:nvPr/>
        </p:nvSpPr>
        <p:spPr>
          <a:xfrm>
            <a:off x="6228459" y="3713745"/>
            <a:ext cx="3348994" cy="1585049"/>
          </a:xfrm>
          <a:prstGeom prst="rect">
            <a:avLst/>
          </a:prstGeom>
          <a:noFill/>
        </p:spPr>
        <p:txBody>
          <a:bodyPr wrap="none" rtlCol="0">
            <a:spAutoFit/>
          </a:bodyPr>
          <a:lstStyle/>
          <a:p>
            <a:r>
              <a:rPr lang="en-US" sz="2500" b="1"/>
              <a:t>Nathan and South Bank</a:t>
            </a:r>
          </a:p>
          <a:p>
            <a:r>
              <a:rPr lang="en-US">
                <a:solidFill>
                  <a:schemeClr val="accent1">
                    <a:lumMod val="40000"/>
                    <a:lumOff val="60000"/>
                  </a:schemeClr>
                </a:solidFill>
                <a:hlinkClick r:id="rId5">
                  <a:extLst>
                    <a:ext uri="{A12FA001-AC4F-418D-AE19-62706E023703}">
                      <ahyp:hlinkClr xmlns:ahyp="http://schemas.microsoft.com/office/drawing/2018/hyperlinkcolor" val="tx"/>
                    </a:ext>
                  </a:extLst>
                </a:hlinkClick>
              </a:rPr>
              <a:t>Dr Liat Rozenberg</a:t>
            </a:r>
            <a:endParaRPr lang="en-US">
              <a:solidFill>
                <a:schemeClr val="accent1">
                  <a:lumMod val="40000"/>
                  <a:lumOff val="60000"/>
                </a:schemeClr>
              </a:solidFill>
            </a:endParaRPr>
          </a:p>
          <a:p>
            <a:r>
              <a:rPr lang="en-US"/>
              <a:t>N44 2.28</a:t>
            </a:r>
          </a:p>
          <a:p>
            <a:r>
              <a:rPr lang="en-AU">
                <a:hlinkClick r:id="rId6">
                  <a:extLst>
                    <a:ext uri="{A12FA001-AC4F-418D-AE19-62706E023703}">
                      <ahyp:hlinkClr xmlns:ahyp="http://schemas.microsoft.com/office/drawing/2018/hyperlinkcolor" val="tx"/>
                    </a:ext>
                  </a:extLst>
                </a:hlinkClick>
              </a:rPr>
              <a:t>l.rozenberg@griffith.edu.au</a:t>
            </a:r>
            <a:r>
              <a:rPr lang="en-AU"/>
              <a:t> </a:t>
            </a:r>
          </a:p>
          <a:p>
            <a:endParaRPr lang="en-AU"/>
          </a:p>
        </p:txBody>
      </p:sp>
      <p:pic>
        <p:nvPicPr>
          <p:cNvPr id="11" name="Picture 10">
            <a:extLst>
              <a:ext uri="{FF2B5EF4-FFF2-40B4-BE49-F238E27FC236}">
                <a16:creationId xmlns:a16="http://schemas.microsoft.com/office/drawing/2014/main" id="{D54B521E-AA7A-A425-B2BD-2A767848AAE4}"/>
              </a:ext>
            </a:extLst>
          </p:cNvPr>
          <p:cNvPicPr>
            <a:picLocks noChangeAspect="1"/>
          </p:cNvPicPr>
          <p:nvPr/>
        </p:nvPicPr>
        <p:blipFill>
          <a:blip r:embed="rId7"/>
          <a:stretch>
            <a:fillRect/>
          </a:stretch>
        </p:blipFill>
        <p:spPr>
          <a:xfrm>
            <a:off x="6384712" y="2587272"/>
            <a:ext cx="1026536" cy="1070087"/>
          </a:xfrm>
          <a:prstGeom prst="rect">
            <a:avLst/>
          </a:prstGeom>
        </p:spPr>
      </p:pic>
    </p:spTree>
    <p:extLst>
      <p:ext uri="{BB962C8B-B14F-4D97-AF65-F5344CB8AC3E}">
        <p14:creationId xmlns:p14="http://schemas.microsoft.com/office/powerpoint/2010/main" val="21721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500337" y="0"/>
            <a:ext cx="9905998" cy="1478570"/>
          </a:xfrm>
        </p:spPr>
        <p:txBody>
          <a:bodyPr>
            <a:normAutofit/>
          </a:bodyPr>
          <a:lstStyle/>
          <a:p>
            <a:r>
              <a:rPr lang="en-US" sz="4400">
                <a:latin typeface="Rockwell" panose="02060603020205020403" pitchFamily="18" charset="0"/>
              </a:rPr>
              <a:t>Course Information </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314961" y="1883354"/>
            <a:ext cx="9728840" cy="3201913"/>
          </a:xfrm>
        </p:spPr>
        <p:txBody>
          <a:bodyPr>
            <a:normAutofit lnSpcReduction="10000"/>
          </a:bodyPr>
          <a:lstStyle/>
          <a:p>
            <a:pPr marL="0" indent="0">
              <a:buNone/>
            </a:pPr>
            <a:r>
              <a:rPr lang="en-US" sz="2800">
                <a:latin typeface="Tahoma" panose="020B0604030504040204" pitchFamily="34" charset="0"/>
                <a:ea typeface="Tahoma" panose="020B0604030504040204" pitchFamily="34" charset="0"/>
                <a:cs typeface="Tahoma" panose="020B0604030504040204" pitchFamily="34" charset="0"/>
              </a:rPr>
              <a:t>Microsoft Teams Space:</a:t>
            </a:r>
          </a:p>
          <a:p>
            <a:r>
              <a:rPr lang="en-US" sz="22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General information for course or general announcements</a:t>
            </a:r>
            <a:endParaRPr lang="en-US" sz="22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r>
              <a:rPr lang="en-US" sz="22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Online lectures</a:t>
            </a:r>
            <a:endParaRPr lang="en-US" sz="22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r>
              <a:rPr lang="en-US" sz="22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4">
                  <a:extLst>
                    <a:ext uri="{A12FA001-AC4F-418D-AE19-62706E023703}">
                      <ahyp:hlinkClr xmlns:ahyp="http://schemas.microsoft.com/office/drawing/2018/hyperlinkcolor" val="tx"/>
                    </a:ext>
                  </a:extLst>
                </a:hlinkClick>
              </a:rPr>
              <a:t>PASS information</a:t>
            </a:r>
            <a:endParaRPr lang="en-US" sz="22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r>
              <a:rPr lang="en-US" sz="22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5">
                  <a:extLst>
                    <a:ext uri="{A12FA001-AC4F-418D-AE19-62706E023703}">
                      <ahyp:hlinkClr xmlns:ahyp="http://schemas.microsoft.com/office/drawing/2018/hyperlinkcolor" val="tx"/>
                    </a:ext>
                  </a:extLst>
                </a:hlinkClick>
              </a:rPr>
              <a:t>Queries about the course</a:t>
            </a:r>
            <a:endParaRPr lang="en-US" sz="2200">
              <a:solidFill>
                <a:schemeClr val="accent1">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r>
              <a:rPr lang="en-US" sz="2200">
                <a:latin typeface="Tahoma" panose="020B0604030504040204" pitchFamily="34" charset="0"/>
                <a:ea typeface="Tahoma" panose="020B0604030504040204" pitchFamily="34" charset="0"/>
                <a:cs typeface="Tahoma" panose="020B0604030504040204" pitchFamily="34" charset="0"/>
              </a:rPr>
              <a:t>Workshop and workshop instructor information (to be added)</a:t>
            </a:r>
          </a:p>
          <a:p>
            <a:endParaRPr lang="en-US" sz="2200">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Cartoon bee with megaphone">
            <a:extLst>
              <a:ext uri="{FF2B5EF4-FFF2-40B4-BE49-F238E27FC236}">
                <a16:creationId xmlns:a16="http://schemas.microsoft.com/office/drawing/2014/main" id="{9942DB39-34B8-C647-713A-61566737CE89}"/>
              </a:ext>
            </a:extLst>
          </p:cNvPr>
          <p:cNvPicPr>
            <a:picLocks noChangeAspect="1"/>
          </p:cNvPicPr>
          <p:nvPr/>
        </p:nvPicPr>
        <p:blipFill>
          <a:blip r:embed="rId6"/>
          <a:stretch>
            <a:fillRect/>
          </a:stretch>
        </p:blipFill>
        <p:spPr>
          <a:xfrm>
            <a:off x="10035918" y="308986"/>
            <a:ext cx="1311489" cy="1265382"/>
          </a:xfrm>
          <a:prstGeom prst="rect">
            <a:avLst/>
          </a:prstGeom>
        </p:spPr>
      </p:pic>
      <p:sp>
        <p:nvSpPr>
          <p:cNvPr id="4" name="TextBox 3">
            <a:extLst>
              <a:ext uri="{FF2B5EF4-FFF2-40B4-BE49-F238E27FC236}">
                <a16:creationId xmlns:a16="http://schemas.microsoft.com/office/drawing/2014/main" id="{72530B34-B5A2-95CF-64CF-0DD2D9D05DD2}"/>
              </a:ext>
            </a:extLst>
          </p:cNvPr>
          <p:cNvSpPr txBox="1"/>
          <p:nvPr/>
        </p:nvSpPr>
        <p:spPr>
          <a:xfrm>
            <a:off x="5719864" y="1974715"/>
            <a:ext cx="1964769" cy="369332"/>
          </a:xfrm>
          <a:prstGeom prst="rect">
            <a:avLst/>
          </a:prstGeom>
          <a:solidFill>
            <a:schemeClr val="accent2">
              <a:lumMod val="75000"/>
            </a:schemeClr>
          </a:solidFill>
        </p:spPr>
        <p:txBody>
          <a:bodyPr wrap="none" rtlCol="0">
            <a:spAutoFit/>
          </a:bodyPr>
          <a:lstStyle/>
          <a:p>
            <a:r>
              <a:rPr lang="en-US"/>
              <a:t>Demo Teams Space</a:t>
            </a:r>
            <a:endParaRPr lang="en-AU"/>
          </a:p>
        </p:txBody>
      </p:sp>
      <p:pic>
        <p:nvPicPr>
          <p:cNvPr id="6" name="Picture 5" descr="Cartoon bee with magnifying glass">
            <a:extLst>
              <a:ext uri="{FF2B5EF4-FFF2-40B4-BE49-F238E27FC236}">
                <a16:creationId xmlns:a16="http://schemas.microsoft.com/office/drawing/2014/main" id="{657205CD-B41F-55DE-55EC-4F76C7E0F63A}"/>
              </a:ext>
            </a:extLst>
          </p:cNvPr>
          <p:cNvPicPr>
            <a:picLocks noChangeAspect="1"/>
          </p:cNvPicPr>
          <p:nvPr/>
        </p:nvPicPr>
        <p:blipFill>
          <a:blip r:embed="rId7"/>
          <a:stretch>
            <a:fillRect/>
          </a:stretch>
        </p:blipFill>
        <p:spPr>
          <a:xfrm>
            <a:off x="1314961" y="5394253"/>
            <a:ext cx="760380" cy="863225"/>
          </a:xfrm>
          <a:prstGeom prst="rect">
            <a:avLst/>
          </a:prstGeom>
        </p:spPr>
      </p:pic>
      <p:sp>
        <p:nvSpPr>
          <p:cNvPr id="7" name="TextBox 6">
            <a:extLst>
              <a:ext uri="{FF2B5EF4-FFF2-40B4-BE49-F238E27FC236}">
                <a16:creationId xmlns:a16="http://schemas.microsoft.com/office/drawing/2014/main" id="{1AC99BA2-1C42-F002-3D84-EDDC5CD92550}"/>
              </a:ext>
            </a:extLst>
          </p:cNvPr>
          <p:cNvSpPr txBox="1"/>
          <p:nvPr/>
        </p:nvSpPr>
        <p:spPr>
          <a:xfrm>
            <a:off x="2142975" y="5641199"/>
            <a:ext cx="8548687" cy="369332"/>
          </a:xfrm>
          <a:prstGeom prst="rect">
            <a:avLst/>
          </a:prstGeom>
          <a:solidFill>
            <a:schemeClr val="accent2">
              <a:lumMod val="50000"/>
            </a:schemeClr>
          </a:solidFill>
        </p:spPr>
        <p:txBody>
          <a:bodyPr wrap="none" rtlCol="0">
            <a:spAutoFit/>
          </a:bodyPr>
          <a:lstStyle/>
          <a:p>
            <a:r>
              <a:rPr lang="en-US"/>
              <a:t>Use the right channel for your post! Large cohort – need to make it easy to find information!</a:t>
            </a:r>
            <a:endParaRPr lang="en-AU"/>
          </a:p>
        </p:txBody>
      </p:sp>
    </p:spTree>
    <p:extLst>
      <p:ext uri="{BB962C8B-B14F-4D97-AF65-F5344CB8AC3E}">
        <p14:creationId xmlns:p14="http://schemas.microsoft.com/office/powerpoint/2010/main" val="336294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500337" y="0"/>
            <a:ext cx="9905998" cy="1478570"/>
          </a:xfrm>
        </p:spPr>
        <p:txBody>
          <a:bodyPr>
            <a:normAutofit/>
          </a:bodyPr>
          <a:lstStyle/>
          <a:p>
            <a:r>
              <a:rPr lang="en-US" sz="4400">
                <a:latin typeface="Rockwell" panose="02060603020205020403" pitchFamily="18" charset="0"/>
              </a:rPr>
              <a:t>Questions/queries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a:xfrm>
            <a:off x="1314961" y="1545368"/>
            <a:ext cx="9728840" cy="3510899"/>
          </a:xfrm>
        </p:spPr>
        <p:txBody>
          <a:bodyPr>
            <a:normAutofit fontScale="92500" lnSpcReduction="20000"/>
          </a:bodyPr>
          <a:lstStyle/>
          <a:p>
            <a:r>
              <a:rPr lang="en-US" sz="2200">
                <a:latin typeface="Tahoma" panose="020B0604030504040204" pitchFamily="34" charset="0"/>
                <a:ea typeface="Tahoma" panose="020B0604030504040204" pitchFamily="34" charset="0"/>
                <a:cs typeface="Tahoma" panose="020B0604030504040204" pitchFamily="34" charset="0"/>
              </a:rPr>
              <a:t>General questions about course or course content – Microsoft Teams </a:t>
            </a:r>
            <a:r>
              <a:rPr lang="en-US" sz="2200">
                <a:solidFill>
                  <a:schemeClr val="accent2">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Queries channel</a:t>
            </a:r>
            <a:endParaRPr lang="en-US" sz="2200">
              <a:solidFill>
                <a:schemeClr val="accent2">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r>
              <a:rPr lang="en-US" sz="2200">
                <a:latin typeface="Tahoma" panose="020B0604030504040204" pitchFamily="34" charset="0"/>
                <a:ea typeface="Tahoma" panose="020B0604030504040204" pitchFamily="34" charset="0"/>
                <a:cs typeface="Tahoma" panose="020B0604030504040204" pitchFamily="34" charset="0"/>
              </a:rPr>
              <a:t>Explanation of a concept you are struggling with - workshop instructor during the workshop or </a:t>
            </a:r>
            <a:r>
              <a:rPr lang="en-US" sz="2200">
                <a:solidFill>
                  <a:schemeClr val="accent2">
                    <a:lumMod val="40000"/>
                    <a:lumOff val="60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Queries channel</a:t>
            </a:r>
            <a:endParaRPr lang="en-US" sz="2200">
              <a:solidFill>
                <a:schemeClr val="accent2">
                  <a:lumMod val="40000"/>
                  <a:lumOff val="60000"/>
                </a:schemeClr>
              </a:solidFill>
              <a:latin typeface="Tahoma" panose="020B0604030504040204" pitchFamily="34" charset="0"/>
              <a:ea typeface="Tahoma" panose="020B0604030504040204" pitchFamily="34" charset="0"/>
              <a:cs typeface="Tahoma" panose="020B0604030504040204" pitchFamily="34" charset="0"/>
            </a:endParaRPr>
          </a:p>
          <a:p>
            <a:r>
              <a:rPr lang="en-US" sz="2200">
                <a:latin typeface="Tahoma" panose="020B0604030504040204" pitchFamily="34" charset="0"/>
                <a:ea typeface="Tahoma" panose="020B0604030504040204" pitchFamily="34" charset="0"/>
                <a:cs typeface="Tahoma" panose="020B0604030504040204" pitchFamily="34" charset="0"/>
              </a:rPr>
              <a:t>Personal query that you need to discuss with someone – send an email:</a:t>
            </a:r>
          </a:p>
          <a:p>
            <a:pPr lvl="1">
              <a:buFont typeface="Wingdings" panose="05000000000000000000" pitchFamily="2" charset="2"/>
              <a:buChar char="Ø"/>
            </a:pPr>
            <a:r>
              <a:rPr lang="en-US" sz="1800">
                <a:latin typeface="Tahoma" panose="020B0604030504040204" pitchFamily="34" charset="0"/>
                <a:ea typeface="Tahoma" panose="020B0604030504040204" pitchFamily="34" charset="0"/>
                <a:cs typeface="Tahoma" panose="020B0604030504040204" pitchFamily="34" charset="0"/>
              </a:rPr>
              <a:t>To your campus convenor (refer to Teaching Staff on </a:t>
            </a:r>
            <a:r>
              <a:rPr lang="en-US" sz="1800" err="1">
                <a:latin typeface="Tahoma" panose="020B0604030504040204" pitchFamily="34" charset="0"/>
                <a:ea typeface="Tahoma" panose="020B0604030504040204" pitchFamily="34" charset="0"/>
                <a:cs typeface="Tahoma" panose="020B0604030504040204" pitchFamily="34" charset="0"/>
              </a:rPr>
              <a:t>Learning@Griffith</a:t>
            </a:r>
            <a:r>
              <a:rPr lang="en-US" sz="1800">
                <a:latin typeface="Tahoma" panose="020B0604030504040204" pitchFamily="34" charset="0"/>
                <a:ea typeface="Tahoma" panose="020B0604030504040204" pitchFamily="34" charset="0"/>
                <a:cs typeface="Tahoma" panose="020B0604030504040204" pitchFamily="34" charset="0"/>
              </a:rPr>
              <a:t>)</a:t>
            </a:r>
          </a:p>
          <a:p>
            <a:pPr lvl="1">
              <a:buFont typeface="Wingdings" panose="05000000000000000000" pitchFamily="2" charset="2"/>
              <a:buChar char="Ø"/>
            </a:pPr>
            <a:r>
              <a:rPr lang="en-US" sz="1800">
                <a:latin typeface="Tahoma" panose="020B0604030504040204" pitchFamily="34" charset="0"/>
                <a:ea typeface="Tahoma" panose="020B0604030504040204" pitchFamily="34" charset="0"/>
                <a:cs typeface="Tahoma" panose="020B0604030504040204" pitchFamily="34" charset="0"/>
              </a:rPr>
              <a:t>Include your course code in the subject </a:t>
            </a:r>
          </a:p>
          <a:p>
            <a:pPr lvl="1">
              <a:buFont typeface="Wingdings" panose="05000000000000000000" pitchFamily="2" charset="2"/>
              <a:buChar char="Ø"/>
            </a:pPr>
            <a:r>
              <a:rPr lang="en-US" sz="1800">
                <a:latin typeface="Tahoma" panose="020B0604030504040204" pitchFamily="34" charset="0"/>
                <a:ea typeface="Tahoma" panose="020B0604030504040204" pitchFamily="34" charset="0"/>
                <a:cs typeface="Tahoma" panose="020B0604030504040204" pitchFamily="34" charset="0"/>
              </a:rPr>
              <a:t>Include your course code and student ID in the email </a:t>
            </a:r>
          </a:p>
          <a:p>
            <a:pPr lvl="1">
              <a:buFont typeface="Wingdings" panose="05000000000000000000" pitchFamily="2" charset="2"/>
              <a:buChar char="Ø"/>
            </a:pPr>
            <a:r>
              <a:rPr lang="en-US" sz="1800">
                <a:latin typeface="Tahoma" panose="020B0604030504040204" pitchFamily="34" charset="0"/>
                <a:ea typeface="Tahoma" panose="020B0604030504040204" pitchFamily="34" charset="0"/>
                <a:cs typeface="Tahoma" panose="020B0604030504040204" pitchFamily="34" charset="0"/>
              </a:rPr>
              <a:t>Remember, there are more than 500 students – it may take 3-4 business days to respond. If really urgent, add that to the subject</a:t>
            </a:r>
          </a:p>
          <a:p>
            <a:endParaRPr lang="en-US" sz="2200">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Cartoon bee with megaphone">
            <a:extLst>
              <a:ext uri="{FF2B5EF4-FFF2-40B4-BE49-F238E27FC236}">
                <a16:creationId xmlns:a16="http://schemas.microsoft.com/office/drawing/2014/main" id="{9942DB39-34B8-C647-713A-61566737CE89}"/>
              </a:ext>
            </a:extLst>
          </p:cNvPr>
          <p:cNvPicPr>
            <a:picLocks noChangeAspect="1"/>
          </p:cNvPicPr>
          <p:nvPr/>
        </p:nvPicPr>
        <p:blipFill>
          <a:blip r:embed="rId3"/>
          <a:stretch>
            <a:fillRect/>
          </a:stretch>
        </p:blipFill>
        <p:spPr>
          <a:xfrm>
            <a:off x="10035918" y="308986"/>
            <a:ext cx="1311489" cy="1265382"/>
          </a:xfrm>
          <a:prstGeom prst="rect">
            <a:avLst/>
          </a:prstGeom>
        </p:spPr>
      </p:pic>
      <p:pic>
        <p:nvPicPr>
          <p:cNvPr id="6" name="Picture 5" descr="Cartoon bee with magnifying glass">
            <a:extLst>
              <a:ext uri="{FF2B5EF4-FFF2-40B4-BE49-F238E27FC236}">
                <a16:creationId xmlns:a16="http://schemas.microsoft.com/office/drawing/2014/main" id="{657205CD-B41F-55DE-55EC-4F76C7E0F63A}"/>
              </a:ext>
            </a:extLst>
          </p:cNvPr>
          <p:cNvPicPr>
            <a:picLocks noChangeAspect="1"/>
          </p:cNvPicPr>
          <p:nvPr/>
        </p:nvPicPr>
        <p:blipFill>
          <a:blip r:embed="rId4"/>
          <a:stretch>
            <a:fillRect/>
          </a:stretch>
        </p:blipFill>
        <p:spPr>
          <a:xfrm>
            <a:off x="1314961" y="5394253"/>
            <a:ext cx="760380" cy="863225"/>
          </a:xfrm>
          <a:prstGeom prst="rect">
            <a:avLst/>
          </a:prstGeom>
        </p:spPr>
      </p:pic>
      <p:sp>
        <p:nvSpPr>
          <p:cNvPr id="7" name="TextBox 6">
            <a:extLst>
              <a:ext uri="{FF2B5EF4-FFF2-40B4-BE49-F238E27FC236}">
                <a16:creationId xmlns:a16="http://schemas.microsoft.com/office/drawing/2014/main" id="{1AC99BA2-1C42-F002-3D84-EDDC5CD92550}"/>
              </a:ext>
            </a:extLst>
          </p:cNvPr>
          <p:cNvSpPr txBox="1"/>
          <p:nvPr/>
        </p:nvSpPr>
        <p:spPr>
          <a:xfrm>
            <a:off x="2142975" y="5641199"/>
            <a:ext cx="8548687" cy="369332"/>
          </a:xfrm>
          <a:prstGeom prst="rect">
            <a:avLst/>
          </a:prstGeom>
          <a:solidFill>
            <a:schemeClr val="accent2">
              <a:lumMod val="50000"/>
            </a:schemeClr>
          </a:solidFill>
        </p:spPr>
        <p:txBody>
          <a:bodyPr wrap="none" rtlCol="0">
            <a:spAutoFit/>
          </a:bodyPr>
          <a:lstStyle/>
          <a:p>
            <a:r>
              <a:rPr lang="en-US"/>
              <a:t>Use the right channel for your post! Large cohort – need to make it easy to find information!</a:t>
            </a:r>
            <a:endParaRPr lang="en-AU"/>
          </a:p>
        </p:txBody>
      </p:sp>
    </p:spTree>
    <p:extLst>
      <p:ext uri="{BB962C8B-B14F-4D97-AF65-F5344CB8AC3E}">
        <p14:creationId xmlns:p14="http://schemas.microsoft.com/office/powerpoint/2010/main" val="306359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46204" y="257413"/>
            <a:ext cx="9905998" cy="1478570"/>
          </a:xfrm>
        </p:spPr>
        <p:txBody>
          <a:bodyPr>
            <a:normAutofit/>
          </a:bodyPr>
          <a:lstStyle/>
          <a:p>
            <a:r>
              <a:rPr lang="en-US" sz="4400">
                <a:latin typeface="Rockwell" panose="02060603020205020403" pitchFamily="18" charset="0"/>
              </a:rPr>
              <a:t>How is the course run?</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819502981"/>
              </p:ext>
            </p:extLst>
          </p:nvPr>
        </p:nvGraphicFramePr>
        <p:xfrm>
          <a:off x="1248534" y="1923435"/>
          <a:ext cx="9213937" cy="4056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Cartoon bee with pointer">
            <a:extLst>
              <a:ext uri="{FF2B5EF4-FFF2-40B4-BE49-F238E27FC236}">
                <a16:creationId xmlns:a16="http://schemas.microsoft.com/office/drawing/2014/main" id="{D3764564-33E8-CD3A-070E-1C6FBF1B9059}"/>
              </a:ext>
            </a:extLst>
          </p:cNvPr>
          <p:cNvPicPr>
            <a:picLocks noChangeAspect="1"/>
          </p:cNvPicPr>
          <p:nvPr/>
        </p:nvPicPr>
        <p:blipFill>
          <a:blip r:embed="rId7"/>
          <a:stretch>
            <a:fillRect/>
          </a:stretch>
        </p:blipFill>
        <p:spPr>
          <a:xfrm>
            <a:off x="10007633" y="104973"/>
            <a:ext cx="1079650" cy="1217579"/>
          </a:xfrm>
          <a:prstGeom prst="rect">
            <a:avLst/>
          </a:prstGeom>
        </p:spPr>
      </p:pic>
      <p:sp>
        <p:nvSpPr>
          <p:cNvPr id="3" name="TextBox 2">
            <a:extLst>
              <a:ext uri="{FF2B5EF4-FFF2-40B4-BE49-F238E27FC236}">
                <a16:creationId xmlns:a16="http://schemas.microsoft.com/office/drawing/2014/main" id="{6FAC3D6E-B857-E722-B737-C1DFC4F85171}"/>
              </a:ext>
            </a:extLst>
          </p:cNvPr>
          <p:cNvSpPr txBox="1"/>
          <p:nvPr/>
        </p:nvSpPr>
        <p:spPr>
          <a:xfrm>
            <a:off x="7226690" y="1551317"/>
            <a:ext cx="2295821" cy="369332"/>
          </a:xfrm>
          <a:prstGeom prst="rect">
            <a:avLst/>
          </a:prstGeom>
          <a:solidFill>
            <a:schemeClr val="accent2"/>
          </a:solidFill>
        </p:spPr>
        <p:txBody>
          <a:bodyPr wrap="none" rtlCol="0">
            <a:spAutoFit/>
          </a:bodyPr>
          <a:lstStyle/>
          <a:p>
            <a:r>
              <a:rPr lang="en-US"/>
              <a:t>Complete lab induction</a:t>
            </a:r>
            <a:endParaRPr lang="en-AU"/>
          </a:p>
        </p:txBody>
      </p:sp>
      <p:pic>
        <p:nvPicPr>
          <p:cNvPr id="7" name="Picture 6" descr="Cartoon bee with sign">
            <a:extLst>
              <a:ext uri="{FF2B5EF4-FFF2-40B4-BE49-F238E27FC236}">
                <a16:creationId xmlns:a16="http://schemas.microsoft.com/office/drawing/2014/main" id="{7EC35F19-41F3-21B1-FCF4-6BFD3A3DB3B6}"/>
              </a:ext>
            </a:extLst>
          </p:cNvPr>
          <p:cNvPicPr>
            <a:picLocks noChangeAspect="1"/>
          </p:cNvPicPr>
          <p:nvPr/>
        </p:nvPicPr>
        <p:blipFill>
          <a:blip r:embed="rId8"/>
          <a:stretch>
            <a:fillRect/>
          </a:stretch>
        </p:blipFill>
        <p:spPr>
          <a:xfrm>
            <a:off x="6399203" y="1428118"/>
            <a:ext cx="800136" cy="615730"/>
          </a:xfrm>
          <a:prstGeom prst="rect">
            <a:avLst/>
          </a:prstGeom>
        </p:spPr>
      </p:pic>
    </p:spTree>
    <p:extLst>
      <p:ext uri="{BB962C8B-B14F-4D97-AF65-F5344CB8AC3E}">
        <p14:creationId xmlns:p14="http://schemas.microsoft.com/office/powerpoint/2010/main" val="1880687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8290" y="0"/>
            <a:ext cx="9905998" cy="1478570"/>
          </a:xfrm>
        </p:spPr>
        <p:txBody>
          <a:bodyPr>
            <a:normAutofit/>
          </a:bodyPr>
          <a:lstStyle/>
          <a:p>
            <a:r>
              <a:rPr lang="en-US" sz="4400">
                <a:latin typeface="Rockwell" panose="02060603020205020403" pitchFamily="18" charset="0"/>
              </a:rPr>
              <a:t>Assessments</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99195442"/>
              </p:ext>
            </p:extLst>
          </p:nvPr>
        </p:nvGraphicFramePr>
        <p:xfrm>
          <a:off x="1452775" y="1478719"/>
          <a:ext cx="9263651" cy="3161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Reading cartoon bee">
            <a:extLst>
              <a:ext uri="{FF2B5EF4-FFF2-40B4-BE49-F238E27FC236}">
                <a16:creationId xmlns:a16="http://schemas.microsoft.com/office/drawing/2014/main" id="{D04F2F07-2D26-60F4-1196-2792C24FD7B9}"/>
              </a:ext>
            </a:extLst>
          </p:cNvPr>
          <p:cNvPicPr>
            <a:picLocks noChangeAspect="1"/>
          </p:cNvPicPr>
          <p:nvPr/>
        </p:nvPicPr>
        <p:blipFill>
          <a:blip r:embed="rId7"/>
          <a:stretch>
            <a:fillRect/>
          </a:stretch>
        </p:blipFill>
        <p:spPr>
          <a:xfrm>
            <a:off x="10321526" y="71748"/>
            <a:ext cx="940855" cy="1251214"/>
          </a:xfrm>
          <a:prstGeom prst="rect">
            <a:avLst/>
          </a:prstGeom>
        </p:spPr>
      </p:pic>
      <p:pic>
        <p:nvPicPr>
          <p:cNvPr id="7" name="Picture 6" descr="Sick Bee">
            <a:extLst>
              <a:ext uri="{FF2B5EF4-FFF2-40B4-BE49-F238E27FC236}">
                <a16:creationId xmlns:a16="http://schemas.microsoft.com/office/drawing/2014/main" id="{EF28AAA8-DF61-89A2-D330-83CF2D73DE3D}"/>
              </a:ext>
            </a:extLst>
          </p:cNvPr>
          <p:cNvPicPr>
            <a:picLocks noChangeAspect="1"/>
          </p:cNvPicPr>
          <p:nvPr/>
        </p:nvPicPr>
        <p:blipFill>
          <a:blip r:embed="rId8"/>
          <a:stretch>
            <a:fillRect/>
          </a:stretch>
        </p:blipFill>
        <p:spPr>
          <a:xfrm>
            <a:off x="1871940" y="5292494"/>
            <a:ext cx="1128035" cy="1128035"/>
          </a:xfrm>
          <a:prstGeom prst="rect">
            <a:avLst/>
          </a:prstGeom>
        </p:spPr>
      </p:pic>
      <p:pic>
        <p:nvPicPr>
          <p:cNvPr id="9" name="Picture 8" descr="Stop Bee">
            <a:extLst>
              <a:ext uri="{FF2B5EF4-FFF2-40B4-BE49-F238E27FC236}">
                <a16:creationId xmlns:a16="http://schemas.microsoft.com/office/drawing/2014/main" id="{CECBEDB4-BC2C-DC39-7100-E19928BE7D11}"/>
              </a:ext>
            </a:extLst>
          </p:cNvPr>
          <p:cNvPicPr>
            <a:picLocks noChangeAspect="1"/>
          </p:cNvPicPr>
          <p:nvPr/>
        </p:nvPicPr>
        <p:blipFill>
          <a:blip r:embed="rId9"/>
          <a:stretch>
            <a:fillRect/>
          </a:stretch>
        </p:blipFill>
        <p:spPr>
          <a:xfrm>
            <a:off x="2732195" y="5212322"/>
            <a:ext cx="1208207" cy="1208207"/>
          </a:xfrm>
          <a:prstGeom prst="rect">
            <a:avLst/>
          </a:prstGeom>
        </p:spPr>
      </p:pic>
      <p:sp>
        <p:nvSpPr>
          <p:cNvPr id="10" name="TextBox 9">
            <a:extLst>
              <a:ext uri="{FF2B5EF4-FFF2-40B4-BE49-F238E27FC236}">
                <a16:creationId xmlns:a16="http://schemas.microsoft.com/office/drawing/2014/main" id="{8378C528-B23C-D6FE-86F4-3260659A3D61}"/>
              </a:ext>
            </a:extLst>
          </p:cNvPr>
          <p:cNvSpPr txBox="1"/>
          <p:nvPr/>
        </p:nvSpPr>
        <p:spPr>
          <a:xfrm>
            <a:off x="4298535" y="5571858"/>
            <a:ext cx="6101697" cy="649480"/>
          </a:xfrm>
          <a:prstGeom prst="rect">
            <a:avLst/>
          </a:prstGeom>
          <a:solidFill>
            <a:schemeClr val="accent2">
              <a:lumMod val="20000"/>
              <a:lumOff val="80000"/>
            </a:schemeClr>
          </a:solidFill>
        </p:spPr>
        <p:txBody>
          <a:bodyPr wrap="square" rtlCol="0">
            <a:spAutoFit/>
          </a:bodyPr>
          <a:lstStyle/>
          <a:p>
            <a:r>
              <a:rPr lang="en-US" b="1">
                <a:solidFill>
                  <a:schemeClr val="accent2">
                    <a:lumMod val="75000"/>
                  </a:schemeClr>
                </a:solidFill>
              </a:rPr>
              <a:t>IMPORTANT:</a:t>
            </a:r>
            <a:r>
              <a:rPr lang="en-US">
                <a:solidFill>
                  <a:schemeClr val="accent2">
                    <a:lumMod val="75000"/>
                  </a:schemeClr>
                </a:solidFill>
              </a:rPr>
              <a:t> Apply for special consideration if you cannot do an assessment, but EVIDENCE must be provided</a:t>
            </a:r>
            <a:endParaRPr lang="en-AU">
              <a:solidFill>
                <a:schemeClr val="accent2">
                  <a:lumMod val="75000"/>
                </a:schemeClr>
              </a:solidFill>
            </a:endParaRPr>
          </a:p>
        </p:txBody>
      </p:sp>
    </p:spTree>
    <p:extLst>
      <p:ext uri="{BB962C8B-B14F-4D97-AF65-F5344CB8AC3E}">
        <p14:creationId xmlns:p14="http://schemas.microsoft.com/office/powerpoint/2010/main" val="252706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51789" y="229412"/>
            <a:ext cx="9905998" cy="1478570"/>
          </a:xfrm>
        </p:spPr>
        <p:txBody>
          <a:bodyPr>
            <a:normAutofit/>
          </a:bodyPr>
          <a:lstStyle/>
          <a:p>
            <a:r>
              <a:rPr lang="en-US" sz="4400">
                <a:latin typeface="Rockwell" panose="02060603020205020403" pitchFamily="18" charset="0"/>
              </a:rPr>
              <a:t>Assessment rules</a:t>
            </a:r>
          </a:p>
        </p:txBody>
      </p:sp>
      <p:pic>
        <p:nvPicPr>
          <p:cNvPr id="5" name="Picture 4" descr="Cartoon bee with pencil">
            <a:extLst>
              <a:ext uri="{FF2B5EF4-FFF2-40B4-BE49-F238E27FC236}">
                <a16:creationId xmlns:a16="http://schemas.microsoft.com/office/drawing/2014/main" id="{8EF081B4-909C-B01D-8C87-5133299D0B6B}"/>
              </a:ext>
            </a:extLst>
          </p:cNvPr>
          <p:cNvPicPr>
            <a:picLocks noChangeAspect="1"/>
          </p:cNvPicPr>
          <p:nvPr/>
        </p:nvPicPr>
        <p:blipFill>
          <a:blip r:embed="rId2"/>
          <a:stretch>
            <a:fillRect/>
          </a:stretch>
        </p:blipFill>
        <p:spPr>
          <a:xfrm>
            <a:off x="9927938" y="229412"/>
            <a:ext cx="1119473" cy="1201615"/>
          </a:xfrm>
          <a:prstGeom prst="rect">
            <a:avLst/>
          </a:prstGeom>
        </p:spPr>
      </p:pic>
      <p:graphicFrame>
        <p:nvGraphicFramePr>
          <p:cNvPr id="8" name="Content Placeholder 3">
            <a:extLst>
              <a:ext uri="{FF2B5EF4-FFF2-40B4-BE49-F238E27FC236}">
                <a16:creationId xmlns:a16="http://schemas.microsoft.com/office/drawing/2014/main" id="{294885F4-D2DC-C738-56E6-71B158B5FBBC}"/>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829613509"/>
              </p:ext>
            </p:extLst>
          </p:nvPr>
        </p:nvGraphicFramePr>
        <p:xfrm>
          <a:off x="1527315" y="1876972"/>
          <a:ext cx="8400623" cy="3353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1138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92d16fe-2316-4afb-8d84-264083cc4a81" xsi:nil="true"/>
    <lcf76f155ced4ddcb4097134ff3c332f xmlns="5ab5858c-e3b4-4572-9a20-0273a20b92b7">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5D979ED6DFFF944A3D8C0C8ED18EEFC" ma:contentTypeVersion="12" ma:contentTypeDescription="Create a new document." ma:contentTypeScope="" ma:versionID="d5f3bd848b1de2ca696b67fbbca7db90">
  <xsd:schema xmlns:xsd="http://www.w3.org/2001/XMLSchema" xmlns:xs="http://www.w3.org/2001/XMLSchema" xmlns:p="http://schemas.microsoft.com/office/2006/metadata/properties" xmlns:ns2="5ab5858c-e3b4-4572-9a20-0273a20b92b7" xmlns:ns3="292d16fe-2316-4afb-8d84-264083cc4a81" targetNamespace="http://schemas.microsoft.com/office/2006/metadata/properties" ma:root="true" ma:fieldsID="71a2ca8cbabce2be2561ab344807d579" ns2:_="" ns3:_="">
    <xsd:import namespace="5ab5858c-e3b4-4572-9a20-0273a20b92b7"/>
    <xsd:import namespace="292d16fe-2316-4afb-8d84-264083cc4a8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b5858c-e3b4-4572-9a20-0273a20b92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d7fcee89-5a73-4a7b-ac3d-7e05f09405fb"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92d16fe-2316-4afb-8d84-264083cc4a81"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7a9a5bd1-58cd-4d94-a911-86fe089a779c}" ma:internalName="TaxCatchAll" ma:showField="CatchAllData" ma:web="292d16fe-2316-4afb-8d84-264083cc4a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292d16fe-2316-4afb-8d84-264083cc4a81"/>
    <ds:schemaRef ds:uri="5ab5858c-e3b4-4572-9a20-0273a20b92b7"/>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A368F87-45F7-44DA-A32E-573E3B410627}">
  <ds:schemaRefs>
    <ds:schemaRef ds:uri="292d16fe-2316-4afb-8d84-264083cc4a81"/>
    <ds:schemaRef ds:uri="5ab5858c-e3b4-4572-9a20-0273a20b92b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Metadata/LabelInfo.xml><?xml version="1.0" encoding="utf-8"?>
<clbl:labelList xmlns:clbl="http://schemas.microsoft.com/office/2020/mipLabelMetadata">
  <clbl:label id="{adaa4be3-f650-4692-881a-64ae220cbceb}" enabled="1" method="Standard" siteId="{5a7cc8ab-a4dc-4f9b-bf60-66714049ad62}" removed="0"/>
</clbl:labelList>
</file>

<file path=docProps/app.xml><?xml version="1.0" encoding="utf-8"?>
<Properties xmlns="http://schemas.openxmlformats.org/officeDocument/2006/extended-properties" xmlns:vt="http://schemas.openxmlformats.org/officeDocument/2006/docPropsVTypes">
  <Template>Problemsolution cycle </Template>
  <TotalTime>0</TotalTime>
  <Words>1528</Words>
  <Application>Microsoft Office PowerPoint</Application>
  <PresentationFormat>Widescreen</PresentationFormat>
  <Paragraphs>297</Paragraphs>
  <Slides>30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Bahnschrift Light</vt:lpstr>
      <vt:lpstr>Calibri</vt:lpstr>
      <vt:lpstr>Cambria Math</vt:lpstr>
      <vt:lpstr>Rockwell</vt:lpstr>
      <vt:lpstr>Tahoma</vt:lpstr>
      <vt:lpstr>Tw Cen MT</vt:lpstr>
      <vt:lpstr>Wingdings</vt:lpstr>
      <vt:lpstr>Circuit</vt:lpstr>
      <vt:lpstr>Programming Principles</vt:lpstr>
      <vt:lpstr>PaSS Introduction</vt:lpstr>
      <vt:lpstr>Course information</vt:lpstr>
      <vt:lpstr>Course Convenors</vt:lpstr>
      <vt:lpstr>Course Information </vt:lpstr>
      <vt:lpstr>Questions/queries</vt:lpstr>
      <vt:lpstr>How is the course run?</vt:lpstr>
      <vt:lpstr>Assessments</vt:lpstr>
      <vt:lpstr>Assessment rules</vt:lpstr>
      <vt:lpstr>What are expected from you?</vt:lpstr>
      <vt:lpstr>What are expected from you?</vt:lpstr>
      <vt:lpstr>Frequently Asked Questions</vt:lpstr>
      <vt:lpstr>Frequently Asked Questions</vt:lpstr>
      <vt:lpstr>Any questions?</vt:lpstr>
      <vt:lpstr>PowerPoint Presentation</vt:lpstr>
      <vt:lpstr>Introduction</vt:lpstr>
      <vt:lpstr>About python</vt:lpstr>
      <vt:lpstr>About python (cont.)</vt:lpstr>
      <vt:lpstr>Installing and Running python</vt:lpstr>
      <vt:lpstr>Read-eval-print loop</vt:lpstr>
      <vt:lpstr>Introduction</vt:lpstr>
      <vt:lpstr>Numbers</vt:lpstr>
      <vt:lpstr>Numbers (cont.)</vt:lpstr>
      <vt:lpstr>Arithmetic operations</vt:lpstr>
      <vt:lpstr>Arithmetic operations (cont.)</vt:lpstr>
      <vt:lpstr>PowerPoint Presentation</vt:lpstr>
      <vt:lpstr>Introduction</vt:lpstr>
      <vt:lpstr>Numeric values and types</vt:lpstr>
      <vt:lpstr>Arithmetic operations in Python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Principles</dc:title>
  <dc:creator>Marde Helbig</dc:creator>
  <cp:lastModifiedBy>Adam Bartkowski</cp:lastModifiedBy>
  <cp:revision>4</cp:revision>
  <dcterms:created xsi:type="dcterms:W3CDTF">2024-07-16T05:37:24Z</dcterms:created>
  <dcterms:modified xsi:type="dcterms:W3CDTF">2024-08-18T06:55:44Z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0x01010085D979ED6DFFF944A3D8C0C8ED18EEFC</vt:lpwstr>
  </property>
  <property fmtid="{D5CDD505-2E9C-101B-9397-08002B2CF9AE}" pid="3" name="MediaServiceImageTags">
    <vt:lpwstr/>
  </property>
</Properties>
</file>