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D53271-4977-5880-36D7-0D4EED156A29}" name="Илья Романов" initials="ИР" userId="48b061a1b3b43b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59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D910-8803-45E5-B212-BDFE66409CF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7FCB-A49B-4D65-AABF-F134B0745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8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коллеги. Выступает студент группы ИДМ-23-08 Романов Илья. Научный руководитель Бердюгин Антон Валерьевич.</a:t>
            </a:r>
          </a:p>
          <a:p>
            <a:r>
              <a:rPr lang="ru-RU" dirty="0"/>
              <a:t>Тема статьи – Современные средства оценки качества проведённых занятий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9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  <a:p>
            <a:endParaRPr lang="ru-RU" dirty="0"/>
          </a:p>
          <a:p>
            <a:r>
              <a:rPr lang="ru-RU" dirty="0"/>
              <a:t>Целью исследования является проведения анализа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  <a:p>
            <a:endParaRPr lang="ru-RU" dirty="0"/>
          </a:p>
          <a:p>
            <a:r>
              <a:rPr lang="ru-RU" dirty="0"/>
              <a:t>Среди задач автор выделил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ru-RU" dirty="0"/>
              <a:t>Составление сравнительной характеристики существующих решений</a:t>
            </a:r>
          </a:p>
          <a:p>
            <a:pPr marL="228600" indent="-228600">
              <a:buAutoNum type="arabicPeriod"/>
            </a:pPr>
            <a:r>
              <a:rPr lang="ru-RU" dirty="0"/>
              <a:t>Формирование функциональных требований к целевой разрабатываемой системе.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5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215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Однако, готовые цифровые инструменты, существующие на рынке, которые позволяют автоматизировать сбор и проводить анализ собранных данных, не могут в полной мере удовлетворить потребность агрегации данных по различным административным единицам учреждений высшего образования.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этой связи, для улучшения качества предоставления услуг образования, анализа собранных данных и аудита, планируется разработать программное решение, которое обеспечит единую точку сбора метрик, их анализа и инструментов агрегации по целевым признакам и административным единицам.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разработкой целевой системы был проведён анализ существующих популярных решений и сформирована сравнительная характеристика по целевым критериям, описывающем необходимость в разработке.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репрезентативности, в сводную таблицу вошли те критерии, для достижения которых разрабатывается целевая система.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Так, в самых популярных  системах сбора метрик 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онлайн-образования отсутствуют возможности анализа вовлеченности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студентов, как числовой метрики, позволяющей наблюдать динамику и тенденции.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немаловажную роль играет оценка преподавателем «Группы» студентов, т.к. такая оценка может более гибко отражать субъективное восприятие качества проведённого занятия преподавателем, что позволит вовремя провести аудит, обнаружить и разрешить проблемные ситуации.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Агрегацией метрик по различным административным единицам подразумевается возможность собирать и анализировать показатели на различных административных уровнях. Такими уровнями могут быть Институты, кафедры, предметы, потоки, преподаватели, группы и т.д. Это позволит в динамике получать комплексную картину, основанную на числовых метриках, для возможности проведения объективного аудита.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9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9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5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A7DD-D80E-EE8E-681B-9300ABA1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885F-ED56-9E6F-E478-5BC3B5A3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707A-1C3F-7684-CE01-03F4F8B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1B1-7265-5946-C4CB-4F69C10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8B3-2643-8301-CCD1-80F55A6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879A-5888-B878-9EF0-D5A62531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79B-17D5-E827-544B-3B1000D7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613-8C8A-161F-6611-F4F2877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3959-7280-A6C6-8E7A-2F6C0709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0E0A-775A-D9FE-FA31-3678891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5307F-E68D-05D2-ED7A-DCD0A589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1EAB-7FA8-6A8D-FBE5-A896FEC0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C8D5-7ADE-F486-94EF-075D822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412A-2B06-5119-89B6-42EFB2D1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7EF-37B5-E854-F651-807CB7C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9FBE-3E8C-00B6-49BD-8948624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29FC-F5A8-BB2D-A004-82D5EBC6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6647-9086-A7DE-79C9-4E7A7234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E52-223E-1022-1586-5774E8EF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4F2C-AB34-EE3C-99C7-5E70C69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E7A-327D-AFE3-6A0E-0970F6AF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6F33-E389-C39E-3962-B315AC5D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7D8-564A-2E87-184E-BF512D8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3AA-CDDE-A57F-4BCD-C19EC29E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0F06-73F0-C8BE-5386-3662CBBC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E64-8955-2574-EA2E-C94686C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908D-B47D-920F-430B-88E78972C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8549-DE4B-6EAF-5074-6F1AB584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7E3B-C1BB-4A0E-782C-AF078E6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0BA0-E0C3-8D12-1B16-894FA533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4698-4DEA-2C53-15EE-21D86B86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08D-8E39-A755-9292-3AF81BC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D718-7DFB-FACB-0645-BE3EFD02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03BF-3B9D-0ADB-5076-90E686E3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7751-60E0-1309-9D2D-B3CC5717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A028-B962-92CC-8EE7-366573D7F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60E26-CF1B-187D-90E3-B6DA692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6ECF-668A-6E92-2DDE-180DE679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19F1-C15A-3D16-A0A8-5343FB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7BCD-A4A5-22BE-3AC0-E0FD87D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796C2-F6BF-8BF7-C77E-C2FA77A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6A2D-E84E-08F8-36B7-B3B9957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0D1E-DDE2-0D81-C386-851E06C5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7643-08AF-AD43-5CEF-4A1934A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6CADD-AF8A-99EC-7F1D-37D1874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BBBE-6DA9-30E3-5C62-C3240051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B25F-1AB7-F6EE-6FF3-81B0A1E0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351-6028-3A09-D1A4-90BD06E3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F98F-BD56-D02D-4BDD-CB1BF5A06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2B85-6375-BC63-6DB4-9E72776F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288E-5568-3993-BFE8-87DD1E8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DCA-10B7-72FB-174E-122D847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FCEA-3C64-12A6-3822-4813722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E154-F307-58D1-6F92-4A659245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D15B-E597-8B01-8FB9-685760C2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4C26-C5BB-943C-53CA-B0CD83D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8D88-D049-1C86-726E-BC1521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95F9-EB52-59B4-B79A-B08055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C5D13-5A2D-4BF3-71D1-15EBA05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FA69-42CC-75CD-4081-BA594289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C4A4-DBD5-E2C2-BD44-654A9E6E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E58D-ED2E-E261-205E-09D16362E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C8E4-AF09-95CF-6F50-14BA5922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72085" y="-4649405"/>
            <a:ext cx="1332043" cy="122762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482185-B49B-A7F9-FF5A-13C96AD7AABF}"/>
              </a:ext>
            </a:extLst>
          </p:cNvPr>
          <p:cNvSpPr/>
          <p:nvPr/>
        </p:nvSpPr>
        <p:spPr>
          <a:xfrm>
            <a:off x="2583763" y="-20863"/>
            <a:ext cx="702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Московский государственный технологический университет «СТАНКИН»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26809"/>
            <a:ext cx="1239244" cy="125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266CB-2630-B0DD-DA87-90D22CC7305F}"/>
              </a:ext>
            </a:extLst>
          </p:cNvPr>
          <p:cNvSpPr txBox="1"/>
          <p:nvPr/>
        </p:nvSpPr>
        <p:spPr>
          <a:xfrm>
            <a:off x="2050638" y="2966554"/>
            <a:ext cx="809072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СРЕДСТВА ОЦЕНКИ КАЧЕСТВА ПРОВЕДЁННЫХ ЗАНЯТИЙ</a:t>
            </a:r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id="{B1C7A730-C2B2-18BF-78CF-CEDC864995A8}"/>
              </a:ext>
            </a:extLst>
          </p:cNvPr>
          <p:cNvSpPr/>
          <p:nvPr/>
        </p:nvSpPr>
        <p:spPr>
          <a:xfrm>
            <a:off x="5423026" y="4724862"/>
            <a:ext cx="676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группы ИДМ-23-08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направления 09.04.04 «Программная инженерия»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Романов Илья Олегович</a:t>
            </a:r>
            <a:endParaRPr lang="en-US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Бердюгин Антон Валерьевич, старший преподаватель</a:t>
            </a:r>
            <a:endParaRPr lang="ru-RU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6">
            <a:extLst>
              <a:ext uri="{FF2B5EF4-FFF2-40B4-BE49-F238E27FC236}">
                <a16:creationId xmlns:a16="http://schemas.microsoft.com/office/drawing/2014/main" id="{F8A0EC59-C031-3F0C-13B9-5E324FBB3DBF}"/>
              </a:ext>
            </a:extLst>
          </p:cNvPr>
          <p:cNvSpPr/>
          <p:nvPr/>
        </p:nvSpPr>
        <p:spPr>
          <a:xfrm>
            <a:off x="3827841" y="6540744"/>
            <a:ext cx="4536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Москва 2024</a:t>
            </a:r>
            <a:endParaRPr lang="ru-RU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08709-CE65-0FD7-0001-8C187CB18D5A}"/>
              </a:ext>
            </a:extLst>
          </p:cNvPr>
          <p:cNvSpPr txBox="1"/>
          <p:nvPr/>
        </p:nvSpPr>
        <p:spPr>
          <a:xfrm>
            <a:off x="2765547" y="974724"/>
            <a:ext cx="531495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</p:txBody>
      </p:sp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3684407" y="1531568"/>
            <a:ext cx="8591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Информационных  Технологий и Вычислительных Систем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9BA5A-B7C8-942D-6497-C7D8DF07F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38C3-4CDF-2DFD-2C17-AD9EA2BAB6F0}"/>
              </a:ext>
            </a:extLst>
          </p:cNvPr>
          <p:cNvSpPr txBox="1"/>
          <p:nvPr/>
        </p:nvSpPr>
        <p:spPr>
          <a:xfrm>
            <a:off x="760914" y="2970654"/>
            <a:ext cx="10655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исследования – 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провести анализ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B02F3-3A10-CDEB-711C-1F86C34E857C}"/>
              </a:ext>
            </a:extLst>
          </p:cNvPr>
          <p:cNvSpPr txBox="1"/>
          <p:nvPr/>
        </p:nvSpPr>
        <p:spPr>
          <a:xfrm>
            <a:off x="2183604" y="4312261"/>
            <a:ext cx="9844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-провести анализ существующих решений оценки качества проведенных занятий;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-выявить функциональные требования для разрабатываемой системы.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677DCA-EB56-6B0B-7DA4-CD820FF3F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992C9-5A0E-0E26-CAD5-85274817B493}"/>
              </a:ext>
            </a:extLst>
          </p:cNvPr>
          <p:cNvSpPr txBox="1"/>
          <p:nvPr/>
        </p:nvSpPr>
        <p:spPr>
          <a:xfrm>
            <a:off x="2588284" y="2308934"/>
            <a:ext cx="9469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1BB590-A969-433F-7827-7DF2EE02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796976-752F-93C3-6D79-2D8F554F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52697"/>
              </p:ext>
            </p:extLst>
          </p:nvPr>
        </p:nvGraphicFramePr>
        <p:xfrm>
          <a:off x="3067367" y="2973292"/>
          <a:ext cx="6356505" cy="2970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79">
                  <a:extLst>
                    <a:ext uri="{9D8B030D-6E8A-4147-A177-3AD203B41FA5}">
                      <a16:colId xmlns:a16="http://schemas.microsoft.com/office/drawing/2014/main" val="1176265293"/>
                    </a:ext>
                  </a:extLst>
                </a:gridCol>
                <a:gridCol w="1358066">
                  <a:extLst>
                    <a:ext uri="{9D8B030D-6E8A-4147-A177-3AD203B41FA5}">
                      <a16:colId xmlns:a16="http://schemas.microsoft.com/office/drawing/2014/main" val="3639342411"/>
                    </a:ext>
                  </a:extLst>
                </a:gridCol>
                <a:gridCol w="1478312">
                  <a:extLst>
                    <a:ext uri="{9D8B030D-6E8A-4147-A177-3AD203B41FA5}">
                      <a16:colId xmlns:a16="http://schemas.microsoft.com/office/drawing/2014/main" val="3852032583"/>
                    </a:ext>
                  </a:extLst>
                </a:gridCol>
                <a:gridCol w="2168348">
                  <a:extLst>
                    <a:ext uri="{9D8B030D-6E8A-4147-A177-3AD203B41FA5}">
                      <a16:colId xmlns:a16="http://schemas.microsoft.com/office/drawing/2014/main" val="686382576"/>
                    </a:ext>
                  </a:extLst>
                </a:gridCol>
              </a:tblGrid>
              <a:tr h="1373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вовлеченности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студентов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проведённого занятия ролью «Преподаватель»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Агрегация метрик по различным административным единицам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23663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forms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138955"/>
                  </a:ext>
                </a:extLst>
              </a:tr>
              <a:tr h="81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СЭО 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895179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1666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450144-2AA5-60E5-E826-2F898F6CF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CC73-4C95-FC01-0BBC-F85E5CB67C37}"/>
              </a:ext>
            </a:extLst>
          </p:cNvPr>
          <p:cNvSpPr txBox="1"/>
          <p:nvPr/>
        </p:nvSpPr>
        <p:spPr>
          <a:xfrm>
            <a:off x="2183604" y="2828836"/>
            <a:ext cx="9421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B4F13E-C975-A468-90BB-6B22FC0C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3179-8112-51C9-64A0-0B88503B83EE}"/>
              </a:ext>
            </a:extLst>
          </p:cNvPr>
          <p:cNvSpPr txBox="1"/>
          <p:nvPr/>
        </p:nvSpPr>
        <p:spPr>
          <a:xfrm>
            <a:off x="1257299" y="3165033"/>
            <a:ext cx="6094378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13CE55-7BCB-98E5-BF1C-6DD00112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769</Words>
  <Application>Microsoft Office PowerPoint</Application>
  <PresentationFormat>Широкоэкранный</PresentationFormat>
  <Paragraphs>79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Shutkova Alina</dc:creator>
  <cp:lastModifiedBy>Илья Романов</cp:lastModifiedBy>
  <cp:revision>30</cp:revision>
  <dcterms:created xsi:type="dcterms:W3CDTF">2024-04-09T13:22:25Z</dcterms:created>
  <dcterms:modified xsi:type="dcterms:W3CDTF">2025-04-17T07:54:01Z</dcterms:modified>
</cp:coreProperties>
</file>