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1D53271-4977-5880-36D7-0D4EED156A29}" name="Илья Романов" initials="ИР" userId="48b061a1b3b43bb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6283" autoAdjust="0"/>
  </p:normalViewPr>
  <p:slideViewPr>
    <p:cSldViewPr snapToGrid="0">
      <p:cViewPr varScale="1">
        <p:scale>
          <a:sx n="112" d="100"/>
          <a:sy n="112" d="100"/>
        </p:scale>
        <p:origin x="51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FD910-8803-45E5-B212-BDFE66409CF8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C7FCB-A49B-4D65-AABF-F134B0745E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188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Добрый день, коллеги. Выступает студент группы ИДМ-23-08 Романов Илья. Научный руководитель Бердюгин Антон Валерьевич.</a:t>
            </a:r>
          </a:p>
          <a:p>
            <a:r>
              <a:rPr lang="ru-RU" dirty="0"/>
              <a:t>Тема доклада – Современные средства оценки качества проведённых занятий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C7FCB-A49B-4D65-AABF-F134B0745EA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190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Цели и задачи исследования</a:t>
            </a:r>
          </a:p>
          <a:p>
            <a:endParaRPr lang="ru-RU" dirty="0"/>
          </a:p>
          <a:p>
            <a:r>
              <a:rPr lang="ru-RU" dirty="0"/>
              <a:t>Целью исследования является проведения анализа существующих решений оценки качества проведённых занятий в образовании для формирования требований к разрабатываемой системе.</a:t>
            </a:r>
          </a:p>
          <a:p>
            <a:endParaRPr lang="ru-RU" dirty="0"/>
          </a:p>
          <a:p>
            <a:r>
              <a:rPr lang="ru-RU" dirty="0"/>
              <a:t>Среди задач автор выделил</a:t>
            </a:r>
            <a:r>
              <a:rPr lang="en-US" dirty="0"/>
              <a:t>:</a:t>
            </a:r>
          </a:p>
          <a:p>
            <a:pPr marL="228600" indent="-228600">
              <a:buAutoNum type="arabicPeriod"/>
            </a:pPr>
            <a:r>
              <a:rPr lang="ru-RU" dirty="0"/>
              <a:t>Составление сравнительной характеристики существующих решений</a:t>
            </a:r>
          </a:p>
          <a:p>
            <a:pPr marL="228600" indent="-228600">
              <a:buAutoNum type="arabicPeriod"/>
            </a:pPr>
            <a:r>
              <a:rPr lang="ru-RU" dirty="0"/>
              <a:t>Формирование функциональных требований к целевой разрабатываемой системе.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C7FCB-A49B-4D65-AABF-F134B0745EA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956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0215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Актуальность</a:t>
            </a:r>
          </a:p>
          <a:p>
            <a:pPr indent="450215" algn="just">
              <a:lnSpc>
                <a:spcPct val="115000"/>
              </a:lnSpc>
              <a:spcAft>
                <a:spcPts val="1000"/>
              </a:spcAft>
              <a:buNone/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450215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современной российской системе образования возрастает потребность в объективной и комплексной оценке качества учебных занятий</a:t>
            </a: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лекции, семинары, лабораторные работы). Традиционные методы, такие как наблюдение и анкетирование, дополняются цифровыми инструментами, которые позволяют автоматизировать сбор и анализ данных.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1000"/>
              </a:spcAft>
              <a:buNone/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Однако, готовые цифровые инструменты, существующие на рынке, которые позволяют автоматизировать сбор и проводить анализ собранных данных, не могут в полной мере удовлетворить потребность агрегации данных по различным административным единицам учреждений высшего образования.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этой связи, для улучшения качества предоставления услуг образования, анализа собранных данных и аудита, планируется разработать программное решение, которое обеспечит единую точку сбора метрик, их анализа и инструментов агрегации по целевым признакам и административным единицам.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C7FCB-A49B-4D65-AABF-F134B0745EA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66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Перед разработкой целевой системы был проведён анализ существующих популярных решений и сформирована сравнительная характеристика по целевым критериям, описывающем необходимость в разработке.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репрезентативности, в сводную таблицу вошли те критерии, для достижения которых разрабатывается целевая система.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Так, в самых популярных  системах сбора метрик и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или онлайн-образования отсутствуют возможности анализа вовлеченности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группы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студентов, как числовой метрики, позволяющей наблюдать динамику и тенденции.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Также немаловажную роль играет оценка преподавателем «Группы» студентов, т.к. такая оценка может более гибко отражать субъективное восприятие качества проведённого занятия преподавателем, что позволит вовремя провести аудит, обнаружить и разрешить проблемные ситуации.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 Агрегацией метрик по различным административным единицам подразумевается возможность собирать и анализировать показатели на различных административных уровнях. Такими уровнями могут быть Институты, кафедры, предметы, потоки, преподаватели, группы и т.д. Это позволит в динамике получать комплексную картину, основанную на числовых метриках, для возможности проведения объективного аудита.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C7FCB-A49B-4D65-AABF-F134B0745EA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195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анализа существующих решений, было принято решение </a:t>
            </a: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систему, которое обеспечит единую точку сбора метрик, их анализа и инструментов агрегации по целевым признакам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Перекрёстное оценивание (группы оценивают преподавателя и преподаватель группы)</a:t>
            </a:r>
          </a:p>
          <a:p>
            <a:pPr marL="342900" indent="-342900">
              <a:buFontTx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Анализа вовлечённости студентов (тестирование и результат перекрёстного оценивания)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Агрегация метрик по административным единицам (кафедра, институт, предмет, группа, поток и т.п.)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C7FCB-A49B-4D65-AABF-F134B0745EA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396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образом, в результате проведения сравнительного анализа, было принято решение разрабатывать целевую систему, так как ни одна из проанализированных не отвечает в полной мере рассмотренным критериям. Также, на основании проведённого анализа, были сформулированы функциональные требования к будущей системе.</a:t>
            </a:r>
            <a:endParaRPr lang="ru-RU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Спасибо за внимание!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C7FCB-A49B-4D65-AABF-F134B0745EA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65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A7DD-D80E-EE8E-681B-9300ABA1A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B885F-ED56-9E6F-E478-5BC3B5A35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C707A-1C3F-7684-CE01-03F4F8B4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57CD-DDB7-4973-8C17-F59560FC3DB5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351B1-7265-5946-C4CB-4F69C10A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028B3-2643-8301-CCD1-80F55A69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42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879A-5888-B878-9EF0-D5A62531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3279B-17D5-E827-544B-3B1000D7C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EB613-8C8A-161F-6611-F4F2877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57CD-DDB7-4973-8C17-F59560FC3DB5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F3959-7280-A6C6-8E7A-2F6C07098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80E0A-775A-D9FE-FA31-3678891C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08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45307F-E68D-05D2-ED7A-DCD0A589A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41EAB-7FA8-6A8D-FBE5-A896FEC0A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7C8D5-7ADE-F486-94EF-075D8226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57CD-DDB7-4973-8C17-F59560FC3DB5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7412A-2B06-5119-89B6-42EFB2D1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E37EF-37B5-E854-F651-807CB7CA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26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9FBE-3E8C-00B6-49BD-8948624D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929FC-F5A8-BB2D-A004-82D5EBC6C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16647-9086-A7DE-79C9-4E7A7234B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57CD-DDB7-4973-8C17-F59560FC3DB5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AE52-223E-1022-1586-5774E8EF7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D4F2C-AB34-EE3C-99C7-5E70C690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79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FE7A-327D-AFE3-6A0E-0970F6AF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B6F33-E389-C39E-3962-B315AC5DB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F87D8-564A-2E87-184E-BF512D85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57CD-DDB7-4973-8C17-F59560FC3DB5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7B3AA-CDDE-A57F-4BCD-C19EC29E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30F06-73F0-C8BE-5386-3662CBBC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15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BE64-8955-2574-EA2E-C94686CC7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E908D-B47D-920F-430B-88E78972C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88549-DE4B-6EAF-5074-6F1AB5848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57E3B-C1BB-4A0E-782C-AF078E63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57CD-DDB7-4973-8C17-F59560FC3DB5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C0BA0-E0C3-8D12-1B16-894FA533B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44698-4DEA-2C53-15EE-21D86B86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71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F408D-8E39-A755-9292-3AF81BC10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ED718-7DFB-FACB-0645-BE3EFD02E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C03BF-3B9D-0ADB-5076-90E686E33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1C7751-60E0-1309-9D2D-B3CC57176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DDA028-B962-92CC-8EE7-366573D7F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060E26-CF1B-187D-90E3-B6DA692F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57CD-DDB7-4973-8C17-F59560FC3DB5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A6ECF-668A-6E92-2DDE-180DE679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2719F1-C15A-3D16-A0A8-5343FB94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43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7BCD-A4A5-22BE-3AC0-E0FD87DD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796C2-F6BF-8BF7-C77E-C2FA77AD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57CD-DDB7-4973-8C17-F59560FC3DB5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6A2D-E84E-08F8-36B7-B3B9957C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70D1E-DDE2-0D81-C386-851E06C5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62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2E7643-08AF-AD43-5CEF-4A1934A1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57CD-DDB7-4973-8C17-F59560FC3DB5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6CADD-AF8A-99EC-7F1D-37D18743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EBBBE-6DA9-30E3-5C62-C3240051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80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B25F-1AB7-F6EE-6FF3-81B0A1E0A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BA351-6028-3A09-D1A4-90BD06E38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0F98F-BD56-D02D-4BDD-CB1BF5A06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62B85-6375-BC63-6DB4-9E72776F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57CD-DDB7-4973-8C17-F59560FC3DB5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C288E-5568-3993-BFE8-87DD1E86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46DCA-10B7-72FB-174E-122D8473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50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FCEA-3C64-12A6-3822-4813722A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E154-F307-58D1-6F92-4A6592452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BD15B-E597-8B01-8FB9-685760C21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54C26-C5BB-943C-53CA-B0CD83D2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57CD-DDB7-4973-8C17-F59560FC3DB5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F8D88-D049-1C86-726E-BC15211F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B95F9-EB52-59B4-B79A-B08055C7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70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C5D13-5A2D-4BF3-71D1-15EBA05F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EFA69-42CC-75CD-4081-BA5942899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DC4A4-DBD5-E2C2-BD44-654A9E6ED5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F457CD-DDB7-4973-8C17-F59560FC3DB5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2E58D-ED2E-E261-205E-09D16362E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9C8E4-AF09-95CF-6F50-14BA5922F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FF1834-C347-481E-A639-3A5A2AFC5D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87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4">
            <a:extLst>
              <a:ext uri="{FF2B5EF4-FFF2-40B4-BE49-F238E27FC236}">
                <a16:creationId xmlns:a16="http://schemas.microsoft.com/office/drawing/2014/main" id="{695504AE-E050-54DC-394D-A3B2320C2BF2}"/>
              </a:ext>
            </a:extLst>
          </p:cNvPr>
          <p:cNvSpPr/>
          <p:nvPr/>
        </p:nvSpPr>
        <p:spPr>
          <a:xfrm rot="16200000">
            <a:off x="5472085" y="-4649405"/>
            <a:ext cx="1332043" cy="122762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2482185-B49B-A7F9-FF5A-13C96AD7AABF}"/>
              </a:ext>
            </a:extLst>
          </p:cNvPr>
          <p:cNvSpPr/>
          <p:nvPr/>
        </p:nvSpPr>
        <p:spPr>
          <a:xfrm>
            <a:off x="2583763" y="-20863"/>
            <a:ext cx="7024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Московский государственный технологический университет «СТАНКИН» </a:t>
            </a:r>
            <a:endParaRPr lang="ru-RU" sz="16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6">
            <a:extLst>
              <a:ext uri="{FF2B5EF4-FFF2-40B4-BE49-F238E27FC236}">
                <a16:creationId xmlns:a16="http://schemas.microsoft.com/office/drawing/2014/main" id="{D60AE4C6-F46B-3854-7004-3153D5202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9" y="5499893"/>
            <a:ext cx="1254104" cy="1227757"/>
          </a:xfrm>
          <a:prstGeom prst="rect">
            <a:avLst/>
          </a:prstGeom>
        </p:spPr>
      </p:pic>
      <p:pic>
        <p:nvPicPr>
          <p:cNvPr id="12" name="Рисунок 8">
            <a:extLst>
              <a:ext uri="{FF2B5EF4-FFF2-40B4-BE49-F238E27FC236}">
                <a16:creationId xmlns:a16="http://schemas.microsoft.com/office/drawing/2014/main" id="{14F88DEF-892F-3DEB-C877-1BF9F3D1F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523" y="26809"/>
            <a:ext cx="1239244" cy="12531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4266CB-2630-B0DD-DA87-90D22CC7305F}"/>
              </a:ext>
            </a:extLst>
          </p:cNvPr>
          <p:cNvSpPr txBox="1"/>
          <p:nvPr/>
        </p:nvSpPr>
        <p:spPr>
          <a:xfrm>
            <a:off x="2050638" y="2966554"/>
            <a:ext cx="8090722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СРЕДСТВА ОЦЕНКИ КАЧЕСТВА ПРОВЕДЁННЫХ ЗАНЯТИЙ</a:t>
            </a:r>
          </a:p>
        </p:txBody>
      </p:sp>
      <p:sp>
        <p:nvSpPr>
          <p:cNvPr id="15" name="Прямоугольник 15">
            <a:extLst>
              <a:ext uri="{FF2B5EF4-FFF2-40B4-BE49-F238E27FC236}">
                <a16:creationId xmlns:a16="http://schemas.microsoft.com/office/drawing/2014/main" id="{B1C7A730-C2B2-18BF-78CF-CEDC864995A8}"/>
              </a:ext>
            </a:extLst>
          </p:cNvPr>
          <p:cNvSpPr/>
          <p:nvPr/>
        </p:nvSpPr>
        <p:spPr>
          <a:xfrm>
            <a:off x="5423026" y="4724862"/>
            <a:ext cx="676897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16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r"/>
            <a:r>
              <a:rPr lang="ru-RU" sz="16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студент группы ИДМ-23-08 </a:t>
            </a:r>
          </a:p>
          <a:p>
            <a:pPr algn="r"/>
            <a:r>
              <a:rPr lang="ru-RU" sz="16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направления 09.04.04 «Программная инженерия»</a:t>
            </a:r>
          </a:p>
          <a:p>
            <a:pPr algn="r"/>
            <a:r>
              <a:rPr lang="ru-RU" sz="16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Романов Илья Олегович</a:t>
            </a:r>
            <a:endParaRPr lang="en-US" sz="16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r"/>
            <a:endParaRPr lang="ru-RU" sz="16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6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16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  <a:endParaRPr lang="ru-RU" sz="16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6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Бердюгин Антон Валерьевич, старший преподаватель</a:t>
            </a:r>
            <a:endParaRPr lang="ru-RU" sz="20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6">
            <a:extLst>
              <a:ext uri="{FF2B5EF4-FFF2-40B4-BE49-F238E27FC236}">
                <a16:creationId xmlns:a16="http://schemas.microsoft.com/office/drawing/2014/main" id="{F8A0EC59-C031-3F0C-13B9-5E324FBB3DBF}"/>
              </a:ext>
            </a:extLst>
          </p:cNvPr>
          <p:cNvSpPr/>
          <p:nvPr/>
        </p:nvSpPr>
        <p:spPr>
          <a:xfrm>
            <a:off x="3827841" y="6540744"/>
            <a:ext cx="45363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Москва 2024</a:t>
            </a:r>
            <a:endParaRPr lang="ru-RU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308709-CE65-0FD7-0001-8C187CB18D5A}"/>
              </a:ext>
            </a:extLst>
          </p:cNvPr>
          <p:cNvSpPr txBox="1"/>
          <p:nvPr/>
        </p:nvSpPr>
        <p:spPr>
          <a:xfrm>
            <a:off x="2765547" y="974724"/>
            <a:ext cx="5314957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 algn="ctr">
              <a:defRPr sz="20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</a:t>
            </a:r>
          </a:p>
        </p:txBody>
      </p:sp>
      <p:sp>
        <p:nvSpPr>
          <p:cNvPr id="21" name="Прямоугольник 11">
            <a:extLst>
              <a:ext uri="{FF2B5EF4-FFF2-40B4-BE49-F238E27FC236}">
                <a16:creationId xmlns:a16="http://schemas.microsoft.com/office/drawing/2014/main" id="{12F00BF3-4B64-F77C-55EB-1423D1D27B9C}"/>
              </a:ext>
            </a:extLst>
          </p:cNvPr>
          <p:cNvSpPr/>
          <p:nvPr/>
        </p:nvSpPr>
        <p:spPr>
          <a:xfrm>
            <a:off x="3684407" y="1531568"/>
            <a:ext cx="85918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Кафедра Информационных  Технологий и Вычислительных Систем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29BA5A-B7C8-942D-6497-C7D8DF07FC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899" y="957797"/>
            <a:ext cx="2472949" cy="73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5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4">
            <a:extLst>
              <a:ext uri="{FF2B5EF4-FFF2-40B4-BE49-F238E27FC236}">
                <a16:creationId xmlns:a16="http://schemas.microsoft.com/office/drawing/2014/main" id="{695504AE-E050-54DC-394D-A3B2320C2BF2}"/>
              </a:ext>
            </a:extLst>
          </p:cNvPr>
          <p:cNvSpPr/>
          <p:nvPr/>
        </p:nvSpPr>
        <p:spPr>
          <a:xfrm rot="16200000">
            <a:off x="5429978" y="-4634459"/>
            <a:ext cx="1332043" cy="12192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6">
            <a:extLst>
              <a:ext uri="{FF2B5EF4-FFF2-40B4-BE49-F238E27FC236}">
                <a16:creationId xmlns:a16="http://schemas.microsoft.com/office/drawing/2014/main" id="{D60AE4C6-F46B-3854-7004-3153D5202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9" y="5499893"/>
            <a:ext cx="1254104" cy="1227757"/>
          </a:xfrm>
          <a:prstGeom prst="rect">
            <a:avLst/>
          </a:prstGeom>
        </p:spPr>
      </p:pic>
      <p:pic>
        <p:nvPicPr>
          <p:cNvPr id="12" name="Рисунок 8">
            <a:extLst>
              <a:ext uri="{FF2B5EF4-FFF2-40B4-BE49-F238E27FC236}">
                <a16:creationId xmlns:a16="http://schemas.microsoft.com/office/drawing/2014/main" id="{14F88DEF-892F-3DEB-C877-1BF9F3D1F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523" y="8699"/>
            <a:ext cx="1239244" cy="1253137"/>
          </a:xfrm>
          <a:prstGeom prst="rect">
            <a:avLst/>
          </a:prstGeom>
        </p:spPr>
      </p:pic>
      <p:sp>
        <p:nvSpPr>
          <p:cNvPr id="21" name="Прямоугольник 11">
            <a:extLst>
              <a:ext uri="{FF2B5EF4-FFF2-40B4-BE49-F238E27FC236}">
                <a16:creationId xmlns:a16="http://schemas.microsoft.com/office/drawing/2014/main" id="{12F00BF3-4B64-F77C-55EB-1423D1D27B9C}"/>
              </a:ext>
            </a:extLst>
          </p:cNvPr>
          <p:cNvSpPr/>
          <p:nvPr/>
        </p:nvSpPr>
        <p:spPr>
          <a:xfrm>
            <a:off x="2309714" y="1169156"/>
            <a:ext cx="85918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Цель и задачи исследования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9138C3-4CDF-2DFD-2C17-AD9EA2BAB6F0}"/>
              </a:ext>
            </a:extLst>
          </p:cNvPr>
          <p:cNvSpPr txBox="1"/>
          <p:nvPr/>
        </p:nvSpPr>
        <p:spPr>
          <a:xfrm>
            <a:off x="760914" y="2970654"/>
            <a:ext cx="106559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Цель исследования – </a:t>
            </a:r>
            <a:r>
              <a:rPr lang="ru-RU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провести анализ существующих решений оценки качества проведённых занятий в образовании для формирования требований к разрабатываемой системе.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CB02F3-3A10-CDEB-711C-1F86C34E857C}"/>
              </a:ext>
            </a:extLst>
          </p:cNvPr>
          <p:cNvSpPr txBox="1"/>
          <p:nvPr/>
        </p:nvSpPr>
        <p:spPr>
          <a:xfrm>
            <a:off x="2183604" y="4312261"/>
            <a:ext cx="9844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Задачи исследования:</a:t>
            </a:r>
          </a:p>
          <a:p>
            <a:r>
              <a:rPr lang="ru-RU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-провести анализ существующих решений оценки качества проведенных занятий;</a:t>
            </a:r>
          </a:p>
          <a:p>
            <a:r>
              <a:rPr lang="ru-RU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-выявить функциональные требования для разрабатываемой системы.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1677DCA-EB56-6B0B-7DA4-CD820FF3F0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899" y="957797"/>
            <a:ext cx="2472949" cy="73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4">
            <a:extLst>
              <a:ext uri="{FF2B5EF4-FFF2-40B4-BE49-F238E27FC236}">
                <a16:creationId xmlns:a16="http://schemas.microsoft.com/office/drawing/2014/main" id="{695504AE-E050-54DC-394D-A3B2320C2BF2}"/>
              </a:ext>
            </a:extLst>
          </p:cNvPr>
          <p:cNvSpPr/>
          <p:nvPr/>
        </p:nvSpPr>
        <p:spPr>
          <a:xfrm rot="16200000">
            <a:off x="5429978" y="-4634459"/>
            <a:ext cx="1332043" cy="12192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6">
            <a:extLst>
              <a:ext uri="{FF2B5EF4-FFF2-40B4-BE49-F238E27FC236}">
                <a16:creationId xmlns:a16="http://schemas.microsoft.com/office/drawing/2014/main" id="{D60AE4C6-F46B-3854-7004-3153D5202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9" y="5499893"/>
            <a:ext cx="1254104" cy="1227757"/>
          </a:xfrm>
          <a:prstGeom prst="rect">
            <a:avLst/>
          </a:prstGeom>
        </p:spPr>
      </p:pic>
      <p:pic>
        <p:nvPicPr>
          <p:cNvPr id="12" name="Рисунок 8">
            <a:extLst>
              <a:ext uri="{FF2B5EF4-FFF2-40B4-BE49-F238E27FC236}">
                <a16:creationId xmlns:a16="http://schemas.microsoft.com/office/drawing/2014/main" id="{14F88DEF-892F-3DEB-C877-1BF9F3D1F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523" y="8699"/>
            <a:ext cx="1239244" cy="1253137"/>
          </a:xfrm>
          <a:prstGeom prst="rect">
            <a:avLst/>
          </a:prstGeom>
        </p:spPr>
      </p:pic>
      <p:sp>
        <p:nvSpPr>
          <p:cNvPr id="21" name="Прямоугольник 11">
            <a:extLst>
              <a:ext uri="{FF2B5EF4-FFF2-40B4-BE49-F238E27FC236}">
                <a16:creationId xmlns:a16="http://schemas.microsoft.com/office/drawing/2014/main" id="{12F00BF3-4B64-F77C-55EB-1423D1D27B9C}"/>
              </a:ext>
            </a:extLst>
          </p:cNvPr>
          <p:cNvSpPr/>
          <p:nvPr/>
        </p:nvSpPr>
        <p:spPr>
          <a:xfrm>
            <a:off x="2309714" y="1169156"/>
            <a:ext cx="85918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2992C9-5A0E-0E26-CAD5-85274817B493}"/>
              </a:ext>
            </a:extLst>
          </p:cNvPr>
          <p:cNvSpPr txBox="1"/>
          <p:nvPr/>
        </p:nvSpPr>
        <p:spPr>
          <a:xfrm>
            <a:off x="2588284" y="2308934"/>
            <a:ext cx="946950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000"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современной российской системе образования возрастает потребность в объективной и комплексной оценке качества учебных занятий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лекции, семинары, лабораторные работы). Традиционные методы, такие как наблюдение и анкетирование, дополняются цифровыми инструментами, которые позволяют автоматизировать сбор и анализ данных. 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21BB590-A969-433F-7827-7DF2EE02FF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899" y="957797"/>
            <a:ext cx="2472949" cy="73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3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4">
            <a:extLst>
              <a:ext uri="{FF2B5EF4-FFF2-40B4-BE49-F238E27FC236}">
                <a16:creationId xmlns:a16="http://schemas.microsoft.com/office/drawing/2014/main" id="{695504AE-E050-54DC-394D-A3B2320C2BF2}"/>
              </a:ext>
            </a:extLst>
          </p:cNvPr>
          <p:cNvSpPr/>
          <p:nvPr/>
        </p:nvSpPr>
        <p:spPr>
          <a:xfrm rot="16200000">
            <a:off x="5429978" y="-4634459"/>
            <a:ext cx="1332043" cy="12192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6">
            <a:extLst>
              <a:ext uri="{FF2B5EF4-FFF2-40B4-BE49-F238E27FC236}">
                <a16:creationId xmlns:a16="http://schemas.microsoft.com/office/drawing/2014/main" id="{D60AE4C6-F46B-3854-7004-3153D5202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9" y="5499893"/>
            <a:ext cx="1254104" cy="1227757"/>
          </a:xfrm>
          <a:prstGeom prst="rect">
            <a:avLst/>
          </a:prstGeom>
        </p:spPr>
      </p:pic>
      <p:pic>
        <p:nvPicPr>
          <p:cNvPr id="12" name="Рисунок 8">
            <a:extLst>
              <a:ext uri="{FF2B5EF4-FFF2-40B4-BE49-F238E27FC236}">
                <a16:creationId xmlns:a16="http://schemas.microsoft.com/office/drawing/2014/main" id="{14F88DEF-892F-3DEB-C877-1BF9F3D1F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523" y="8699"/>
            <a:ext cx="1239244" cy="1253137"/>
          </a:xfrm>
          <a:prstGeom prst="rect">
            <a:avLst/>
          </a:prstGeom>
        </p:spPr>
      </p:pic>
      <p:sp>
        <p:nvSpPr>
          <p:cNvPr id="21" name="Прямоугольник 11">
            <a:extLst>
              <a:ext uri="{FF2B5EF4-FFF2-40B4-BE49-F238E27FC236}">
                <a16:creationId xmlns:a16="http://schemas.microsoft.com/office/drawing/2014/main" id="{12F00BF3-4B64-F77C-55EB-1423D1D27B9C}"/>
              </a:ext>
            </a:extLst>
          </p:cNvPr>
          <p:cNvSpPr/>
          <p:nvPr/>
        </p:nvSpPr>
        <p:spPr>
          <a:xfrm>
            <a:off x="2560009" y="1169155"/>
            <a:ext cx="85918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Анализ существующих решений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6796976-752F-93C3-6D79-2D8F554FF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752697"/>
              </p:ext>
            </p:extLst>
          </p:nvPr>
        </p:nvGraphicFramePr>
        <p:xfrm>
          <a:off x="3067367" y="2973292"/>
          <a:ext cx="6356505" cy="29703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1779">
                  <a:extLst>
                    <a:ext uri="{9D8B030D-6E8A-4147-A177-3AD203B41FA5}">
                      <a16:colId xmlns:a16="http://schemas.microsoft.com/office/drawing/2014/main" val="1176265293"/>
                    </a:ext>
                  </a:extLst>
                </a:gridCol>
                <a:gridCol w="1358066">
                  <a:extLst>
                    <a:ext uri="{9D8B030D-6E8A-4147-A177-3AD203B41FA5}">
                      <a16:colId xmlns:a16="http://schemas.microsoft.com/office/drawing/2014/main" val="3639342411"/>
                    </a:ext>
                  </a:extLst>
                </a:gridCol>
                <a:gridCol w="1478312">
                  <a:extLst>
                    <a:ext uri="{9D8B030D-6E8A-4147-A177-3AD203B41FA5}">
                      <a16:colId xmlns:a16="http://schemas.microsoft.com/office/drawing/2014/main" val="3852032583"/>
                    </a:ext>
                  </a:extLst>
                </a:gridCol>
                <a:gridCol w="2168348">
                  <a:extLst>
                    <a:ext uri="{9D8B030D-6E8A-4147-A177-3AD203B41FA5}">
                      <a16:colId xmlns:a16="http://schemas.microsoft.com/office/drawing/2014/main" val="686382576"/>
                    </a:ext>
                  </a:extLst>
                </a:gridCol>
              </a:tblGrid>
              <a:tr h="13736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Анализ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вовлеченности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студентов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 проведённого занятия ролью «Преподаватель»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Агрегация метрик по различным административным единицам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723663"/>
                  </a:ext>
                </a:extLst>
              </a:tr>
              <a:tr h="2633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forms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4138955"/>
                  </a:ext>
                </a:extLst>
              </a:tr>
              <a:tr h="8185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СЭО 3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KL 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Русский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Moodle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5895179"/>
                  </a:ext>
                </a:extLst>
              </a:tr>
              <a:tr h="514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Stepik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8416660"/>
                  </a:ext>
                </a:extLst>
              </a:tr>
            </a:tbl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8450144-2AA5-60E5-E826-2F898F6CF6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899" y="957797"/>
            <a:ext cx="2472949" cy="73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1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4">
            <a:extLst>
              <a:ext uri="{FF2B5EF4-FFF2-40B4-BE49-F238E27FC236}">
                <a16:creationId xmlns:a16="http://schemas.microsoft.com/office/drawing/2014/main" id="{695504AE-E050-54DC-394D-A3B2320C2BF2}"/>
              </a:ext>
            </a:extLst>
          </p:cNvPr>
          <p:cNvSpPr/>
          <p:nvPr/>
        </p:nvSpPr>
        <p:spPr>
          <a:xfrm rot="16200000">
            <a:off x="5429978" y="-4634459"/>
            <a:ext cx="1332043" cy="12192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6">
            <a:extLst>
              <a:ext uri="{FF2B5EF4-FFF2-40B4-BE49-F238E27FC236}">
                <a16:creationId xmlns:a16="http://schemas.microsoft.com/office/drawing/2014/main" id="{D60AE4C6-F46B-3854-7004-3153D5202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9" y="5499893"/>
            <a:ext cx="1254104" cy="1227757"/>
          </a:xfrm>
          <a:prstGeom prst="rect">
            <a:avLst/>
          </a:prstGeom>
        </p:spPr>
      </p:pic>
      <p:pic>
        <p:nvPicPr>
          <p:cNvPr id="12" name="Рисунок 8">
            <a:extLst>
              <a:ext uri="{FF2B5EF4-FFF2-40B4-BE49-F238E27FC236}">
                <a16:creationId xmlns:a16="http://schemas.microsoft.com/office/drawing/2014/main" id="{14F88DEF-892F-3DEB-C877-1BF9F3D1F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523" y="8699"/>
            <a:ext cx="1239244" cy="1253137"/>
          </a:xfrm>
          <a:prstGeom prst="rect">
            <a:avLst/>
          </a:prstGeom>
        </p:spPr>
      </p:pic>
      <p:sp>
        <p:nvSpPr>
          <p:cNvPr id="21" name="Прямоугольник 11">
            <a:extLst>
              <a:ext uri="{FF2B5EF4-FFF2-40B4-BE49-F238E27FC236}">
                <a16:creationId xmlns:a16="http://schemas.microsoft.com/office/drawing/2014/main" id="{12F00BF3-4B64-F77C-55EB-1423D1D27B9C}"/>
              </a:ext>
            </a:extLst>
          </p:cNvPr>
          <p:cNvSpPr/>
          <p:nvPr/>
        </p:nvSpPr>
        <p:spPr>
          <a:xfrm>
            <a:off x="2560009" y="1169155"/>
            <a:ext cx="85918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Функциональные требования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FCC73-4C95-FC01-0BBC-F85E5CB67C37}"/>
              </a:ext>
            </a:extLst>
          </p:cNvPr>
          <p:cNvSpPr txBox="1"/>
          <p:nvPr/>
        </p:nvSpPr>
        <p:spPr>
          <a:xfrm>
            <a:off x="2183604" y="2828836"/>
            <a:ext cx="94214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анализа существующих решений, было принято решение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систему, которое обеспечит единую точку сбора метрик, их анализа и инструментов агрегации по целевым признакам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Перекрёстное оценивание (группы оценивают преподавателя и преподаватель группы)</a:t>
            </a:r>
          </a:p>
          <a:p>
            <a:pPr marL="342900" indent="-342900">
              <a:buFontTx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Анализа вовлечённости студентов (тестирование и результат перекрёстного оценивания)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Агрегация метрик по административным единицам (кафедра, институт, предмет, группа, поток и т.п.)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6B4F13E-C975-A468-90BB-6B22FC0CBB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899" y="957797"/>
            <a:ext cx="2472949" cy="73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2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4">
            <a:extLst>
              <a:ext uri="{FF2B5EF4-FFF2-40B4-BE49-F238E27FC236}">
                <a16:creationId xmlns:a16="http://schemas.microsoft.com/office/drawing/2014/main" id="{695504AE-E050-54DC-394D-A3B2320C2BF2}"/>
              </a:ext>
            </a:extLst>
          </p:cNvPr>
          <p:cNvSpPr/>
          <p:nvPr/>
        </p:nvSpPr>
        <p:spPr>
          <a:xfrm rot="16200000">
            <a:off x="5429978" y="-4634459"/>
            <a:ext cx="1332043" cy="121920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6">
            <a:extLst>
              <a:ext uri="{FF2B5EF4-FFF2-40B4-BE49-F238E27FC236}">
                <a16:creationId xmlns:a16="http://schemas.microsoft.com/office/drawing/2014/main" id="{D60AE4C6-F46B-3854-7004-3153D5202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9" y="5499893"/>
            <a:ext cx="1254104" cy="1227757"/>
          </a:xfrm>
          <a:prstGeom prst="rect">
            <a:avLst/>
          </a:prstGeom>
        </p:spPr>
      </p:pic>
      <p:pic>
        <p:nvPicPr>
          <p:cNvPr id="12" name="Рисунок 8">
            <a:extLst>
              <a:ext uri="{FF2B5EF4-FFF2-40B4-BE49-F238E27FC236}">
                <a16:creationId xmlns:a16="http://schemas.microsoft.com/office/drawing/2014/main" id="{14F88DEF-892F-3DEB-C877-1BF9F3D1F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523" y="8699"/>
            <a:ext cx="1239244" cy="1253137"/>
          </a:xfrm>
          <a:prstGeom prst="rect">
            <a:avLst/>
          </a:prstGeom>
        </p:spPr>
      </p:pic>
      <p:sp>
        <p:nvSpPr>
          <p:cNvPr id="21" name="Прямоугольник 11">
            <a:extLst>
              <a:ext uri="{FF2B5EF4-FFF2-40B4-BE49-F238E27FC236}">
                <a16:creationId xmlns:a16="http://schemas.microsoft.com/office/drawing/2014/main" id="{12F00BF3-4B64-F77C-55EB-1423D1D27B9C}"/>
              </a:ext>
            </a:extLst>
          </p:cNvPr>
          <p:cNvSpPr/>
          <p:nvPr/>
        </p:nvSpPr>
        <p:spPr>
          <a:xfrm>
            <a:off x="2309714" y="1169156"/>
            <a:ext cx="85918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Вывод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443179-8112-51C9-64A0-0B88503B83EE}"/>
              </a:ext>
            </a:extLst>
          </p:cNvPr>
          <p:cNvSpPr txBox="1"/>
          <p:nvPr/>
        </p:nvSpPr>
        <p:spPr>
          <a:xfrm>
            <a:off x="1257299" y="3165033"/>
            <a:ext cx="6094378" cy="2301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образом, в результате проведения сравнительного анализа, было принято решение разрабатывать целевую систему, так как ни одна из проанализированных не отвечает в полной мере рассмотренным критериям. Также, на основании проведённого анализа, были сформулированы функциональные требования к будущей системе.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613CE55-7BCB-98E5-BF1C-6DD0011267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899" y="957797"/>
            <a:ext cx="2472949" cy="73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47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773</Words>
  <Application>Microsoft Office PowerPoint</Application>
  <PresentationFormat>Широкоэкранный</PresentationFormat>
  <Paragraphs>82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Shutkova Alina</dc:creator>
  <cp:lastModifiedBy>Илья Романов</cp:lastModifiedBy>
  <cp:revision>32</cp:revision>
  <dcterms:created xsi:type="dcterms:W3CDTF">2024-04-09T13:22:25Z</dcterms:created>
  <dcterms:modified xsi:type="dcterms:W3CDTF">2025-04-17T08:40:16Z</dcterms:modified>
</cp:coreProperties>
</file>