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83" d="100"/>
          <a:sy n="83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2B053-F061-460D-B706-D190145E5FA3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3050-59D9-4BC6-91EC-97F3C5C428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3050-59D9-4BC6-91EC-97F3C5C428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0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2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86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040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29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40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10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42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3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8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1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9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8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7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5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0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C587BF-BD11-45A6-B5A8-BFF0E05DB63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C5C747-72F7-419F-A1E5-A144F5091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0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8068-DF14-85E6-2DA7-2E0AAB304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Performance Analysis &amp;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74EFA-3E04-94E2-8278-18E553AD1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 Manzi Arsene </a:t>
            </a:r>
          </a:p>
          <a:p>
            <a:r>
              <a:rPr lang="en-US" dirty="0"/>
              <a:t> Introduction to Big Data</a:t>
            </a:r>
          </a:p>
          <a:p>
            <a:r>
              <a:rPr lang="en-US" dirty="0"/>
              <a:t> 2 August 2025</a:t>
            </a:r>
          </a:p>
        </p:txBody>
      </p:sp>
    </p:spTree>
    <p:extLst>
      <p:ext uri="{BB962C8B-B14F-4D97-AF65-F5344CB8AC3E}">
        <p14:creationId xmlns:p14="http://schemas.microsoft.com/office/powerpoint/2010/main" val="287412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FBB5-3B17-6F23-1014-317A49B9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311" y="982131"/>
            <a:ext cx="3383280" cy="6204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Math  Scores by Gender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37D-3E15-68E3-B181-80075F446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104" y="1883664"/>
            <a:ext cx="4425695" cy="4206243"/>
          </a:xfrm>
        </p:spPr>
        <p:txBody>
          <a:bodyPr/>
          <a:lstStyle/>
          <a:p>
            <a:r>
              <a:rPr lang="en-US" b="1" dirty="0"/>
              <a:t>This boxplot of math scores by gender shows:</a:t>
            </a:r>
            <a:endParaRPr lang="en-US" dirty="0"/>
          </a:p>
          <a:p>
            <a:pPr lvl="0"/>
            <a:r>
              <a:rPr lang="en-US" b="1" dirty="0"/>
              <a:t>Median: Males have a slightly higher median math score than females.</a:t>
            </a:r>
            <a:endParaRPr lang="en-US" dirty="0"/>
          </a:p>
          <a:p>
            <a:pPr lvl="0"/>
            <a:r>
              <a:rPr lang="en-US" b="1" dirty="0"/>
              <a:t>Spread: Both genders have a similar range of scores, though males show slightly more variation.</a:t>
            </a:r>
            <a:endParaRPr lang="en-US" dirty="0"/>
          </a:p>
          <a:p>
            <a:pPr lvl="0"/>
            <a:r>
              <a:rPr lang="en-US" b="1" dirty="0"/>
              <a:t>Outliers: A few outliers exist for males at the lower end (very low scores).</a:t>
            </a:r>
            <a:endParaRPr lang="en-US" dirty="0"/>
          </a:p>
          <a:p>
            <a:pPr lvl="0"/>
            <a:r>
              <a:rPr lang="en-US" b="1" dirty="0"/>
              <a:t>Insight: While both genders perform similarly overall, males tend to score slightly higher in math on average.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7CE9D-3BB1-797F-C2A1-8F5201991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1377554"/>
            <a:ext cx="5470525" cy="4102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09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31E-FC82-CEE4-ADC1-E5BCB828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8151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Power BI Dashboard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DC207-1052-AA9A-20C7-B8FDC169C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5257" y="2926080"/>
            <a:ext cx="4107010" cy="2949786"/>
          </a:xfrm>
        </p:spPr>
        <p:txBody>
          <a:bodyPr>
            <a:normAutofit/>
          </a:bodyPr>
          <a:lstStyle/>
          <a:p>
            <a:r>
              <a:rPr lang="en-US" b="1" dirty="0"/>
              <a:t>KPIs:</a:t>
            </a:r>
            <a:r>
              <a:rPr lang="en-US" dirty="0"/>
              <a:t> Average Math, Reading, Writing Scores</a:t>
            </a:r>
          </a:p>
          <a:p>
            <a:r>
              <a:rPr lang="en-US" b="1" dirty="0"/>
              <a:t>Donut Chart:</a:t>
            </a:r>
            <a:r>
              <a:rPr lang="en-US" dirty="0"/>
              <a:t> Pass vs Fail</a:t>
            </a:r>
          </a:p>
          <a:p>
            <a:r>
              <a:rPr lang="en-US" b="1" dirty="0"/>
              <a:t>Bar Chart:</a:t>
            </a:r>
            <a:r>
              <a:rPr lang="en-US" dirty="0"/>
              <a:t> Scores by Gender</a:t>
            </a:r>
          </a:p>
          <a:p>
            <a:r>
              <a:rPr lang="en-US" b="1" dirty="0"/>
              <a:t>Column Chart:</a:t>
            </a:r>
            <a:r>
              <a:rPr lang="en-US" dirty="0"/>
              <a:t> Scores by Parental Education</a:t>
            </a:r>
          </a:p>
          <a:p>
            <a:r>
              <a:rPr lang="en-US" b="1" dirty="0"/>
              <a:t>Scatter Plot:</a:t>
            </a:r>
            <a:r>
              <a:rPr lang="en-US" dirty="0"/>
              <a:t> Reading vs Writing Correlation</a:t>
            </a:r>
          </a:p>
          <a:p>
            <a:r>
              <a:rPr lang="en-US" b="1" dirty="0"/>
              <a:t>Slicers:</a:t>
            </a:r>
            <a:r>
              <a:rPr lang="en-US" dirty="0"/>
              <a:t> Gender, Education Level, Test Prep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786E4-630E-2592-DB5E-1694A0A24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802628"/>
            <a:ext cx="5470525" cy="32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5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DCAD-17D8-AAF3-9F0E-29CA4CC0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Key Insights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826B-A648-3E2F-14BD-745D0F33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who completed test prep scored higher on average.</a:t>
            </a:r>
          </a:p>
          <a:p>
            <a:r>
              <a:rPr lang="en-US" dirty="0"/>
              <a:t>Parental education level has a positive impact on student performance.</a:t>
            </a:r>
          </a:p>
          <a:p>
            <a:r>
              <a:rPr lang="en-US" dirty="0"/>
              <a:t>Gender differences in math are minor but present.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7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89DC-180E-B4B8-6116-EE35F86F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 &amp; Future Work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AD2E-09E8-65AB-973D-BE683C009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analytics can help identify at-risk students early.</a:t>
            </a:r>
          </a:p>
          <a:p>
            <a:r>
              <a:rPr lang="en-US" dirty="0"/>
              <a:t>Future: Add classification model for Pass/Fail prediction.</a:t>
            </a:r>
          </a:p>
          <a:p>
            <a:r>
              <a:rPr lang="en-US" dirty="0"/>
              <a:t>Potential to integrate with real school datasets for deeper 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2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28C6-5B6C-0003-2F0B-0242C951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C96792-191A-7ECF-4515-B7527C85E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616235"/>
            <a:ext cx="104406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Sector: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"Can we analyze and predict student performance based on socio-economic and academic factors?"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Python, Power BI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1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30E3D3-9D5A-C298-B4C2-A19F3475F319}"/>
              </a:ext>
            </a:extLst>
          </p:cNvPr>
          <p:cNvSpPr txBox="1"/>
          <p:nvPr/>
        </p:nvSpPr>
        <p:spPr>
          <a:xfrm>
            <a:off x="609599" y="605274"/>
            <a:ext cx="105756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I. Sector Selection</a:t>
            </a:r>
          </a:p>
          <a:p>
            <a:pPr>
              <a:buNone/>
            </a:pPr>
            <a:r>
              <a:rPr lang="en-US" b="1" dirty="0"/>
              <a:t>Sector:</a:t>
            </a:r>
            <a:br>
              <a:rPr lang="en-US" dirty="0"/>
            </a:br>
            <a:r>
              <a:rPr lang="en-US" dirty="0"/>
              <a:t>☑ </a:t>
            </a:r>
            <a:r>
              <a:rPr lang="en-US" b="1" dirty="0"/>
              <a:t>Education</a:t>
            </a:r>
            <a:endParaRPr lang="en-US" dirty="0"/>
          </a:p>
          <a:p>
            <a:r>
              <a:rPr lang="en-US" b="1" dirty="0"/>
              <a:t>Share link to GitHub (once uploaded):</a:t>
            </a:r>
            <a:br>
              <a:rPr lang="en-US" dirty="0"/>
            </a:br>
            <a:r>
              <a:rPr lang="en-US" i="1" dirty="0"/>
              <a:t>Link</a:t>
            </a:r>
            <a:r>
              <a:rPr lang="en-US" dirty="0"/>
              <a:t>: https://github.com/Manzii13/Student-Performance-Analysis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019F-5AB2-7EF1-8377-3BDAA71BB369}"/>
              </a:ext>
            </a:extLst>
          </p:cNvPr>
          <p:cNvSpPr txBox="1"/>
          <p:nvPr/>
        </p:nvSpPr>
        <p:spPr>
          <a:xfrm>
            <a:off x="535709" y="2082602"/>
            <a:ext cx="83404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II. Problem Statement</a:t>
            </a:r>
          </a:p>
          <a:p>
            <a:r>
              <a:rPr lang="en-US" i="1" dirty="0"/>
              <a:t>"Can we analyze and predict student performance based on demographic, parental, and preparation factors to identify key areas for academic improvement?"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C49FD-ABA1-EA64-E374-CC1987DAD67A}"/>
              </a:ext>
            </a:extLst>
          </p:cNvPr>
          <p:cNvSpPr txBox="1"/>
          <p:nvPr/>
        </p:nvSpPr>
        <p:spPr>
          <a:xfrm>
            <a:off x="609599" y="3005932"/>
            <a:ext cx="85436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III. Dataset Identification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Title:</a:t>
            </a:r>
            <a:r>
              <a:rPr lang="en-US" dirty="0"/>
              <a:t> </a:t>
            </a:r>
            <a:r>
              <a:rPr lang="en-US" i="1" dirty="0"/>
              <a:t>Students Performance Dataset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Source Link:</a:t>
            </a:r>
            <a:r>
              <a:rPr lang="en-US" dirty="0"/>
              <a:t> </a:t>
            </a:r>
            <a:r>
              <a:rPr lang="en-US" i="1" dirty="0"/>
              <a:t>(If from Kaggle or provided in class – add actual link)</a:t>
            </a:r>
            <a:br>
              <a:rPr lang="en-US" dirty="0"/>
            </a:br>
            <a:r>
              <a:rPr lang="en-US" dirty="0"/>
              <a:t>Link : https://www.kaggle.com/spscientist/students-performance-in-exams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Number of Rows and Columns:</a:t>
            </a:r>
            <a:r>
              <a:rPr lang="en-US" dirty="0"/>
              <a:t> </a:t>
            </a:r>
            <a:r>
              <a:rPr lang="en-US" i="1" dirty="0"/>
              <a:t>Approximately 1000 rows × 8 columns (before preprocessing)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Structure:</a:t>
            </a:r>
            <a:br>
              <a:rPr lang="en-US" dirty="0"/>
            </a:br>
            <a:r>
              <a:rPr lang="en-US" dirty="0"/>
              <a:t>☑ </a:t>
            </a:r>
            <a:r>
              <a:rPr lang="en-US" b="1" dirty="0"/>
              <a:t>Structured (CSV)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Status:</a:t>
            </a:r>
            <a:br>
              <a:rPr lang="en-US" dirty="0"/>
            </a:br>
            <a:r>
              <a:rPr lang="en-US" dirty="0"/>
              <a:t>☑ </a:t>
            </a:r>
            <a:r>
              <a:rPr lang="en-US" b="1" dirty="0"/>
              <a:t>Requires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6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76D4-134E-CA03-B148-0B9C435C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5FE629-F9E0-CFE1-3D94-C9F382624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491" y="982663"/>
            <a:ext cx="4735819" cy="4892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5CC58-DF61-C3B7-C37F-DFA03F6C3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Rows &amp; Columns:</a:t>
            </a:r>
            <a:r>
              <a:rPr lang="en-US" dirty="0"/>
              <a:t> (e.g., 1000 rows × 8 columns)</a:t>
            </a:r>
          </a:p>
          <a:p>
            <a:r>
              <a:rPr lang="en-US" b="1" dirty="0"/>
              <a:t>Features:</a:t>
            </a:r>
            <a:r>
              <a:rPr lang="en-US" dirty="0"/>
              <a:t> Gender, Race/Ethnicity, Parental Education, Lunch Type, Test Prep, Scores</a:t>
            </a:r>
          </a:p>
          <a:p>
            <a:r>
              <a:rPr lang="en-US" b="1" dirty="0"/>
              <a:t>New Columns Added:</a:t>
            </a:r>
            <a:r>
              <a:rPr lang="en-US" dirty="0"/>
              <a:t> Average Score, Pass/Fail, StudentID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DB03-2594-B5A1-2A40-75D2217E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Cleaning &amp; Preprocessing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8796-6DD2-52D4-FE1C-BFF7FC5F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Handled missing values (mode/median)</a:t>
            </a:r>
          </a:p>
          <a:p>
            <a:r>
              <a:rPr lang="en-US" dirty="0"/>
              <a:t>Removed outliers using IQR</a:t>
            </a:r>
          </a:p>
          <a:p>
            <a:r>
              <a:rPr lang="en-US" dirty="0"/>
              <a:t>One-hot encoded categorical variables</a:t>
            </a:r>
          </a:p>
          <a:p>
            <a:r>
              <a:rPr lang="en-US" dirty="0"/>
              <a:t>Added </a:t>
            </a:r>
            <a:r>
              <a:rPr lang="en-US" b="1" dirty="0"/>
              <a:t>Pass/Fail</a:t>
            </a:r>
            <a:r>
              <a:rPr lang="en-US" dirty="0"/>
              <a:t> &amp; </a:t>
            </a:r>
            <a:r>
              <a:rPr lang="en-US" b="1" dirty="0"/>
              <a:t>StudentID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7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2DE3-6AA0-DD29-0F15-0443EEE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7991-A953-BAA8-C476-6E0C5140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Distribution of Math Scores</a:t>
            </a:r>
            <a:r>
              <a:rPr lang="en-US" dirty="0"/>
              <a:t>: Most students scored between 60–80</a:t>
            </a:r>
          </a:p>
          <a:p>
            <a:r>
              <a:rPr lang="en-US" b="1" dirty="0"/>
              <a:t>Boxplot (by Gender):</a:t>
            </a:r>
            <a:r>
              <a:rPr lang="en-US" dirty="0"/>
              <a:t> Males slightly outperformed females in math</a:t>
            </a:r>
          </a:p>
          <a:p>
            <a:r>
              <a:rPr lang="en-US" b="1" dirty="0"/>
              <a:t>Correlation Heatmap:</a:t>
            </a:r>
            <a:r>
              <a:rPr lang="en-US" dirty="0"/>
              <a:t> Strong correlation between subjects &amp; average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3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005E-0376-A76B-7397-00B491BB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Slide 6: Machine Learning Model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EA42-4CEA-1BB2-D531-19FC70393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b="1" dirty="0"/>
              <a:t>Random Forest Regressor</a:t>
            </a:r>
            <a:endParaRPr lang="en-US" dirty="0"/>
          </a:p>
          <a:p>
            <a:r>
              <a:rPr lang="en-US" dirty="0"/>
              <a:t>Target: </a:t>
            </a:r>
            <a:r>
              <a:rPr lang="en-US" b="1" dirty="0"/>
              <a:t>Math Score</a:t>
            </a:r>
            <a:endParaRPr lang="en-US" dirty="0"/>
          </a:p>
          <a:p>
            <a:r>
              <a:rPr lang="en-US" dirty="0"/>
              <a:t>Metric: </a:t>
            </a:r>
            <a:r>
              <a:rPr lang="en-US" b="1" dirty="0"/>
              <a:t>RMSE</a:t>
            </a:r>
            <a:r>
              <a:rPr lang="en-US" dirty="0"/>
              <a:t> (Root Mean Squared Error)</a:t>
            </a:r>
          </a:p>
          <a:p>
            <a:r>
              <a:rPr lang="en-US" dirty="0"/>
              <a:t>Results: </a:t>
            </a:r>
            <a:r>
              <a:rPr lang="en-US" i="1" dirty="0"/>
              <a:t>(e.g., RMSE = XX.X)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3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B059-16BD-0A61-1DF0-7FE056E6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8" y="765109"/>
            <a:ext cx="3359021" cy="9517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br>
              <a:rPr lang="en-US" dirty="0"/>
            </a:br>
            <a:r>
              <a:rPr lang="en-US" b="1" dirty="0"/>
              <a:t>Correlation Heat map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A6379-2519-3FC5-BDB7-013110944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796" y="1401665"/>
            <a:ext cx="7175241" cy="47751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This is a correlation heatmap of your dataset, showing how strongly different variables are related to each other:</a:t>
            </a:r>
            <a:endParaRPr lang="en-US" sz="1600" dirty="0"/>
          </a:p>
          <a:p>
            <a:pPr lvl="0"/>
            <a:r>
              <a:rPr lang="en-US" b="1" dirty="0"/>
              <a:t>Dark red areas (close to 1.0) → Strong positive correlation (as one increases, the other also increases).</a:t>
            </a:r>
            <a:endParaRPr lang="en-US" sz="1600" dirty="0"/>
          </a:p>
          <a:p>
            <a:pPr lvl="0"/>
            <a:r>
              <a:rPr lang="en-US" b="1" dirty="0"/>
              <a:t>Dark blue areas (close to -1.0) → Strong negative correlation (as one increases, the other decreases).</a:t>
            </a:r>
            <a:endParaRPr lang="en-US" sz="1600" dirty="0"/>
          </a:p>
          <a:p>
            <a:pPr lvl="0"/>
            <a:r>
              <a:rPr lang="en-US" b="1" dirty="0"/>
              <a:t>Light areas (near 0) → Little to no correlation.</a:t>
            </a:r>
            <a:endParaRPr lang="en-US" sz="1600" dirty="0"/>
          </a:p>
          <a:p>
            <a:r>
              <a:rPr lang="en-US" b="1" dirty="0"/>
              <a:t>Key Observations:</a:t>
            </a:r>
            <a:endParaRPr lang="en-US" sz="1600" dirty="0"/>
          </a:p>
          <a:p>
            <a:pPr lvl="0"/>
            <a:r>
              <a:rPr lang="en-US" b="1" dirty="0"/>
              <a:t>Math, Reading, Writing, and Average Score</a:t>
            </a:r>
            <a:endParaRPr lang="en-US" sz="1600" dirty="0"/>
          </a:p>
          <a:p>
            <a:pPr lvl="1"/>
            <a:r>
              <a:rPr lang="en-US" b="1" dirty="0"/>
              <a:t>These are highly correlated (dark red) → makes sense since average is derived from these scores.</a:t>
            </a:r>
            <a:endParaRPr lang="en-US" sz="1100" dirty="0"/>
          </a:p>
          <a:p>
            <a:pPr lvl="0"/>
            <a:r>
              <a:rPr lang="en-US" b="1" dirty="0"/>
              <a:t>Pass/Fail vs Scores</a:t>
            </a:r>
            <a:endParaRPr lang="en-US" sz="1600" dirty="0"/>
          </a:p>
          <a:p>
            <a:pPr lvl="1"/>
            <a:r>
              <a:rPr lang="en-US" b="1" dirty="0"/>
              <a:t>Positive correlation with all scores (students with higher scores are more likely to pass).</a:t>
            </a:r>
            <a:endParaRPr lang="en-US" sz="1100" dirty="0"/>
          </a:p>
          <a:p>
            <a:pPr lvl="0"/>
            <a:r>
              <a:rPr lang="en-US" b="1" dirty="0"/>
              <a:t>Lunch Type &amp; Test Prep</a:t>
            </a:r>
            <a:endParaRPr lang="en-US" sz="1600" dirty="0"/>
          </a:p>
          <a:p>
            <a:pPr lvl="1"/>
            <a:r>
              <a:rPr lang="en-US" b="1" dirty="0"/>
              <a:t>Slight correlation with performance → students with standard lunch and completed test prep tend to perform a bit better.</a:t>
            </a:r>
            <a:endParaRPr lang="en-US" sz="1100" dirty="0"/>
          </a:p>
          <a:p>
            <a:pPr lvl="0"/>
            <a:r>
              <a:rPr lang="en-US" b="1" dirty="0"/>
              <a:t>Parental Education</a:t>
            </a:r>
            <a:endParaRPr lang="en-US" sz="1600" dirty="0"/>
          </a:p>
          <a:p>
            <a:pPr lvl="1"/>
            <a:r>
              <a:rPr lang="en-US" b="1" dirty="0"/>
              <a:t>Mild positive correlation with scores → higher education levels are linked to better performance.</a:t>
            </a:r>
            <a:endParaRPr lang="en-US" sz="1100" dirty="0"/>
          </a:p>
          <a:p>
            <a:pPr lvl="0"/>
            <a:r>
              <a:rPr lang="en-US" b="1" dirty="0"/>
              <a:t>Gender &amp; Ethnicity</a:t>
            </a:r>
            <a:endParaRPr lang="en-US" sz="1600" dirty="0"/>
          </a:p>
          <a:p>
            <a:pPr lvl="1"/>
            <a:r>
              <a:rPr lang="en-US" b="1" dirty="0"/>
              <a:t>Low correlation with scores (light colors) → indicates gender and ethnicity don’t strongly affect the scores in this dataset.</a:t>
            </a:r>
            <a:endParaRPr lang="en-US" sz="1100" dirty="0"/>
          </a:p>
          <a:p>
            <a:r>
              <a:rPr lang="en-US" b="1" dirty="0"/>
              <a:t>This heatmap helps quickly see which variables are most relevant when predicting student performance.</a:t>
            </a:r>
            <a:endParaRPr lang="en-US" sz="1600" dirty="0"/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D4CB2D8-D603-6DFD-AEE2-B9C11ADE69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5" r="31085"/>
          <a:stretch>
            <a:fillRect/>
          </a:stretch>
        </p:blipFill>
        <p:spPr bwMode="auto">
          <a:xfrm>
            <a:off x="7799832" y="765175"/>
            <a:ext cx="3584131" cy="532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33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DB9-15E5-73EA-A2AD-A29C18CA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3" y="679700"/>
            <a:ext cx="2734057" cy="10576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Distribution of Math Scores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0901D-CC5E-9A93-C538-9E44B5935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1965960"/>
            <a:ext cx="4471415" cy="4096511"/>
          </a:xfrm>
        </p:spPr>
        <p:txBody>
          <a:bodyPr/>
          <a:lstStyle/>
          <a:p>
            <a:r>
              <a:rPr lang="en-US" b="1" dirty="0"/>
              <a:t>The distribution of math scores shows how students performed in mathematics:</a:t>
            </a:r>
            <a:endParaRPr lang="en-US" dirty="0"/>
          </a:p>
          <a:p>
            <a:pPr lvl="0"/>
            <a:r>
              <a:rPr lang="en-US" b="1" dirty="0"/>
              <a:t>Shape: The scores are roughly bell-shaped, meaning most students cluster around the middle range.</a:t>
            </a:r>
            <a:endParaRPr lang="en-US" dirty="0"/>
          </a:p>
          <a:p>
            <a:pPr lvl="0"/>
            <a:r>
              <a:rPr lang="en-US" b="1" dirty="0"/>
              <a:t>Center: The majority of students scored between 60–80.</a:t>
            </a:r>
            <a:endParaRPr lang="en-US" dirty="0"/>
          </a:p>
          <a:p>
            <a:pPr lvl="0"/>
            <a:r>
              <a:rPr lang="en-US" b="1" dirty="0"/>
              <a:t>Spread: A few students scored very low or very high, but extreme outliers are rare.</a:t>
            </a:r>
            <a:endParaRPr lang="en-US" dirty="0"/>
          </a:p>
          <a:p>
            <a:pPr lvl="0"/>
            <a:r>
              <a:rPr lang="en-US" b="1" dirty="0"/>
              <a:t>Insight: Performance in math is fairly balanced, with no strong skew toward very low or very high scores.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0DAE3-8C00-770B-7349-670CEF688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1377554"/>
            <a:ext cx="5470525" cy="4102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144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822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Student Performance Analysis &amp; Prediction</vt:lpstr>
      <vt:lpstr>Introduction</vt:lpstr>
      <vt:lpstr>PowerPoint Presentation</vt:lpstr>
      <vt:lpstr>Dataset Overview</vt:lpstr>
      <vt:lpstr>Data Cleaning &amp; Preprocessing </vt:lpstr>
      <vt:lpstr>Exploratory Data Analysis </vt:lpstr>
      <vt:lpstr>Slide 6: Machine Learning Model </vt:lpstr>
      <vt:lpstr>  Correlation Heat map </vt:lpstr>
      <vt:lpstr>Distribution of Math Scores </vt:lpstr>
      <vt:lpstr>Math  Scores by Gender </vt:lpstr>
      <vt:lpstr>Power BI Dashboard </vt:lpstr>
      <vt:lpstr>Key Insights </vt:lpstr>
      <vt:lpstr>Conclusion &amp;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manzi Arsene</dc:creator>
  <cp:lastModifiedBy>manzi Arsene</cp:lastModifiedBy>
  <cp:revision>2</cp:revision>
  <dcterms:created xsi:type="dcterms:W3CDTF">2025-08-01T22:29:26Z</dcterms:created>
  <dcterms:modified xsi:type="dcterms:W3CDTF">2025-08-01T23:06:51Z</dcterms:modified>
</cp:coreProperties>
</file>