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27"/>
  </p:notesMasterIdLst>
  <p:sldIdLst>
    <p:sldId id="256" r:id="rId3"/>
    <p:sldId id="262" r:id="rId4"/>
    <p:sldId id="264" r:id="rId5"/>
    <p:sldId id="286" r:id="rId6"/>
    <p:sldId id="287" r:id="rId7"/>
    <p:sldId id="266" r:id="rId8"/>
    <p:sldId id="267" r:id="rId9"/>
    <p:sldId id="269" r:id="rId10"/>
    <p:sldId id="270" r:id="rId11"/>
    <p:sldId id="268" r:id="rId12"/>
    <p:sldId id="289" r:id="rId13"/>
    <p:sldId id="274" r:id="rId14"/>
    <p:sldId id="280" r:id="rId15"/>
    <p:sldId id="281" r:id="rId16"/>
    <p:sldId id="291" r:id="rId17"/>
    <p:sldId id="292" r:id="rId18"/>
    <p:sldId id="293" r:id="rId19"/>
    <p:sldId id="277" r:id="rId20"/>
    <p:sldId id="279" r:id="rId21"/>
    <p:sldId id="290" r:id="rId22"/>
    <p:sldId id="272" r:id="rId23"/>
    <p:sldId id="283" r:id="rId24"/>
    <p:sldId id="288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17B"/>
    <a:srgbClr val="B6DCA6"/>
    <a:srgbClr val="D4E8D3"/>
    <a:srgbClr val="FFE491"/>
    <a:srgbClr val="36D654"/>
    <a:srgbClr val="45C75E"/>
    <a:srgbClr val="ED73C4"/>
    <a:srgbClr val="E329A5"/>
    <a:srgbClr val="FDF66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3" autoAdjust="0"/>
    <p:restoredTop sz="84940" autoAdjust="0"/>
  </p:normalViewPr>
  <p:slideViewPr>
    <p:cSldViewPr showGuides="1">
      <p:cViewPr>
        <p:scale>
          <a:sx n="49" d="100"/>
          <a:sy n="49" d="100"/>
        </p:scale>
        <p:origin x="468" y="1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72536-C91D-4D81-869C-0013A7359684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9451-71FC-4470-AA85-CBE7E5F92F8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453838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David &lt;1min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3mins David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74274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Alex 3mins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Alex 1min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Alex 1min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err="1" smtClean="0"/>
              <a:t>Ph</a:t>
            </a:r>
            <a:r>
              <a:rPr lang="en-US" sz="1200" b="0" baseline="0" dirty="0" smtClean="0"/>
              <a:t> 2mins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780204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err="1" smtClean="0"/>
              <a:t>Ph</a:t>
            </a:r>
            <a:r>
              <a:rPr lang="en-US" sz="1200" b="0" baseline="0" dirty="0" smtClean="0"/>
              <a:t> 2-3mins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807875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err="1" smtClean="0"/>
              <a:t>Ph</a:t>
            </a:r>
            <a:r>
              <a:rPr lang="en-US" sz="1200" b="0" baseline="0" dirty="0" smtClean="0"/>
              <a:t> 2mins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466231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3mins David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1mins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3028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3mins David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79986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Le </a:t>
            </a:r>
            <a:r>
              <a:rPr lang="en-US" sz="1200" b="0" baseline="0" dirty="0" err="1" smtClean="0"/>
              <a:t>reste</a:t>
            </a:r>
            <a:r>
              <a:rPr lang="en-US" sz="1200" b="0" baseline="0" dirty="0" smtClean="0"/>
              <a:t> David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Le </a:t>
            </a:r>
            <a:r>
              <a:rPr lang="en-US" sz="1200" b="0" baseline="0" dirty="0" err="1" smtClean="0"/>
              <a:t>reste</a:t>
            </a:r>
            <a:r>
              <a:rPr lang="en-US" sz="1200" b="0" baseline="0" dirty="0" smtClean="0"/>
              <a:t> David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4240113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Alex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Alex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33273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Alex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429884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David (2mins)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2-3mins Fabien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err="1" smtClean="0"/>
              <a:t>Commentaire</a:t>
            </a:r>
            <a:r>
              <a:rPr lang="en-US" sz="1200" b="0" baseline="0" dirty="0" smtClean="0"/>
              <a:t> : </a:t>
            </a:r>
            <a:r>
              <a:rPr lang="en-US" sz="1200" b="0" baseline="0" dirty="0" err="1" smtClean="0"/>
              <a:t>affichage</a:t>
            </a:r>
            <a:r>
              <a:rPr lang="en-US" sz="1200" b="0" baseline="0" dirty="0" smtClean="0"/>
              <a:t> en </a:t>
            </a:r>
            <a:r>
              <a:rPr lang="en-US" sz="1200" b="0" baseline="0" dirty="0" err="1" smtClean="0"/>
              <a:t>deux</a:t>
            </a:r>
            <a:r>
              <a:rPr lang="en-US" sz="1200" b="0" baseline="0" dirty="0" smtClean="0"/>
              <a:t> </a:t>
            </a:r>
            <a:r>
              <a:rPr lang="en-US" sz="1200" b="0" baseline="0" dirty="0" err="1" smtClean="0"/>
              <a:t>fois</a:t>
            </a:r>
            <a:r>
              <a:rPr lang="en-US" sz="1200" b="0" baseline="0" dirty="0" smtClean="0"/>
              <a:t> (</a:t>
            </a:r>
            <a:r>
              <a:rPr lang="en-US" sz="1200" b="0" baseline="0" dirty="0" err="1" smtClean="0"/>
              <a:t>écran</a:t>
            </a:r>
            <a:r>
              <a:rPr lang="en-US" sz="1200" b="0" baseline="0" dirty="0" smtClean="0"/>
              <a:t> </a:t>
            </a:r>
            <a:r>
              <a:rPr lang="en-US" sz="1200" b="0" baseline="0" dirty="0" err="1" smtClean="0"/>
              <a:t>blanc</a:t>
            </a:r>
            <a:r>
              <a:rPr lang="en-US" sz="1200" b="0" baseline="0" dirty="0" smtClean="0"/>
              <a:t> </a:t>
            </a:r>
            <a:r>
              <a:rPr lang="en-US" sz="1200" b="0" baseline="0" dirty="0" err="1" smtClean="0"/>
              <a:t>à</a:t>
            </a:r>
            <a:r>
              <a:rPr lang="en-US" sz="1200" b="0" baseline="0" dirty="0" smtClean="0"/>
              <a:t> </a:t>
            </a:r>
            <a:r>
              <a:rPr lang="en-US" sz="1200" b="0" baseline="0" dirty="0" err="1" smtClean="0"/>
              <a:t>intégrer</a:t>
            </a:r>
            <a:r>
              <a:rPr lang="en-US" sz="1200" b="0" baseline="0" dirty="0" smtClean="0"/>
              <a:t>).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3-4mins </a:t>
            </a:r>
            <a:r>
              <a:rPr lang="en-US" sz="1200" b="0" baseline="0" dirty="0" err="1" smtClean="0"/>
              <a:t>fabien</a:t>
            </a: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err="1" smtClean="0"/>
              <a:t>Affichage</a:t>
            </a:r>
            <a:r>
              <a:rPr lang="en-US" sz="1200" b="0" baseline="0" dirty="0" smtClean="0"/>
              <a:t> en </a:t>
            </a:r>
            <a:r>
              <a:rPr lang="en-US" sz="1200" b="0" baseline="0" dirty="0" err="1" smtClean="0"/>
              <a:t>trois</a:t>
            </a:r>
            <a:r>
              <a:rPr lang="en-US" sz="1200" b="0" baseline="0" dirty="0" smtClean="0"/>
              <a:t> </a:t>
            </a:r>
            <a:r>
              <a:rPr lang="en-US" sz="1200" b="0" baseline="0" dirty="0" err="1" smtClean="0"/>
              <a:t>fois</a:t>
            </a:r>
            <a:r>
              <a:rPr lang="en-US" sz="1200" b="0" baseline="0" dirty="0" smtClean="0"/>
              <a:t> avec </a:t>
            </a:r>
            <a:r>
              <a:rPr lang="en-US" sz="1200" b="0" baseline="0" dirty="0" err="1" smtClean="0"/>
              <a:t>élargissement</a:t>
            </a:r>
            <a:r>
              <a:rPr lang="en-US" sz="1200" b="0" baseline="0" dirty="0" smtClean="0"/>
              <a:t> </a:t>
            </a:r>
            <a:r>
              <a:rPr lang="en-US" sz="1200" b="0" baseline="0" dirty="0" err="1" smtClean="0"/>
              <a:t>sur</a:t>
            </a:r>
            <a:r>
              <a:rPr lang="en-US" sz="1200" b="0" baseline="0" dirty="0" smtClean="0"/>
              <a:t> la </a:t>
            </a:r>
            <a:r>
              <a:rPr lang="en-US" sz="1200" b="0" baseline="0" dirty="0" err="1" smtClean="0"/>
              <a:t>partie</a:t>
            </a:r>
            <a:r>
              <a:rPr lang="en-US" sz="1200" b="0" baseline="0" dirty="0" smtClean="0"/>
              <a:t> </a:t>
            </a:r>
            <a:r>
              <a:rPr lang="en-US" sz="1200" b="0" baseline="0" dirty="0" err="1" smtClean="0"/>
              <a:t>dont</a:t>
            </a:r>
            <a:r>
              <a:rPr lang="en-US" sz="1200" b="0" baseline="0" dirty="0" smtClean="0"/>
              <a:t> on </a:t>
            </a:r>
            <a:r>
              <a:rPr lang="en-US" sz="1200" b="0" baseline="0" dirty="0" err="1" smtClean="0"/>
              <a:t>parle</a:t>
            </a:r>
            <a:r>
              <a:rPr lang="en-US" sz="1200" b="0" baseline="0" dirty="0" smtClean="0"/>
              <a:t> : 1) </a:t>
            </a:r>
            <a:r>
              <a:rPr lang="en-US" sz="1200" b="0" baseline="0" dirty="0" err="1" smtClean="0"/>
              <a:t>dispositifs+moniteur</a:t>
            </a:r>
            <a:r>
              <a:rPr lang="en-US" sz="1200" b="0" baseline="0" dirty="0" smtClean="0"/>
              <a:t> intelligent ; 2) Smart </a:t>
            </a:r>
            <a:r>
              <a:rPr lang="en-US" sz="1200" b="0" baseline="0" dirty="0" err="1" smtClean="0"/>
              <a:t>gateway+cloud</a:t>
            </a:r>
            <a:r>
              <a:rPr lang="en-US" sz="1200" b="0" baseline="0" dirty="0" smtClean="0"/>
              <a:t> ; 3) </a:t>
            </a:r>
            <a:r>
              <a:rPr lang="en-US" sz="1200" b="0" baseline="0" dirty="0" err="1" smtClean="0"/>
              <a:t>sécurité</a:t>
            </a:r>
            <a:r>
              <a:rPr lang="en-US" sz="1200" b="0" baseline="0" dirty="0" smtClean="0"/>
              <a:t> et vie </a:t>
            </a:r>
            <a:r>
              <a:rPr lang="en-US" sz="1200" b="0" baseline="0" dirty="0" err="1" smtClean="0"/>
              <a:t>privée</a:t>
            </a: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1-2mins Fabien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07B57-E84C-4B9E-BD52-34ADD31C8206}" type="datetime1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D4BF-1F9B-45EC-AD07-8741C46B88FC}" type="datetime1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67D-7664-4B95-8B02-5CAF71C19A57}" type="datetime1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CB83-A1F0-45C0-B5D9-D36604AD3C8E}" type="datetime1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B1F-D29C-46E8-829E-6B7A28C4D403}" type="datetime1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3809-8265-4CB1-84EF-F22F235A71BA}" type="datetime1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43C1-BFB7-460E-8E47-0371E08C06FF}" type="datetime1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A6B-9A0B-4D77-B294-3E82595E70C0}" type="datetime1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E58E-9BC2-4E6C-BE4A-6CB4AA157A39}" type="datetime1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127-07F6-4045-BE9A-DAA3059B885D}" type="datetime1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61C7-3BDB-4B92-808A-B042433A9547}" type="datetime1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7F8-6B48-4EAA-B7D2-456F8D36A871}" type="datetime1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1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43.jpe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g"/><Relationship Id="rId11" Type="http://schemas.openxmlformats.org/officeDocument/2006/relationships/image" Target="../media/image46.png"/><Relationship Id="rId5" Type="http://schemas.openxmlformats.org/officeDocument/2006/relationships/image" Target="../media/image5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1.jp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jpg"/><Relationship Id="rId18" Type="http://schemas.openxmlformats.org/officeDocument/2006/relationships/image" Target="../media/image33.jpg"/><Relationship Id="rId3" Type="http://schemas.openxmlformats.org/officeDocument/2006/relationships/image" Target="../media/image20.jpg"/><Relationship Id="rId7" Type="http://schemas.openxmlformats.org/officeDocument/2006/relationships/image" Target="../media/image5.png"/><Relationship Id="rId12" Type="http://schemas.openxmlformats.org/officeDocument/2006/relationships/image" Target="../media/image27.jpg"/><Relationship Id="rId17" Type="http://schemas.openxmlformats.org/officeDocument/2006/relationships/image" Target="../media/image32.jp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6.jpg"/><Relationship Id="rId5" Type="http://schemas.openxmlformats.org/officeDocument/2006/relationships/image" Target="../media/image22.jpg"/><Relationship Id="rId15" Type="http://schemas.openxmlformats.org/officeDocument/2006/relationships/image" Target="../media/image30.jpg"/><Relationship Id="rId10" Type="http://schemas.openxmlformats.org/officeDocument/2006/relationships/image" Target="../media/image25.jpg"/><Relationship Id="rId19" Type="http://schemas.openxmlformats.org/officeDocument/2006/relationships/image" Target="../media/image34.jpg"/><Relationship Id="rId4" Type="http://schemas.openxmlformats.org/officeDocument/2006/relationships/image" Target="../media/image21.jpg"/><Relationship Id="rId9" Type="http://schemas.openxmlformats.org/officeDocument/2006/relationships/image" Target="../media/image24.jpg"/><Relationship Id="rId14" Type="http://schemas.openxmlformats.org/officeDocument/2006/relationships/image" Target="../media/image2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2267744" y="4725144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796136" y="6110204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Adobe Caslon Pro" panose="0205050205050A020403" pitchFamily="18" charset="0"/>
              </a:rPr>
              <a:t>Présentation par </a:t>
            </a:r>
            <a:r>
              <a:rPr lang="fr-FR" dirty="0" err="1" smtClean="0">
                <a:latin typeface="Adobe Caslon Pro" panose="0205050205050A020403" pitchFamily="18" charset="0"/>
              </a:rPr>
              <a:t>F.Berquez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D.Johannes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A.Mao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Ph.Troclet</a:t>
            </a:r>
            <a:endParaRPr lang="fr-FR" dirty="0">
              <a:latin typeface="Adobe Caslon Pro" panose="0205050205050A020403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030342" y="4388768"/>
            <a:ext cx="5589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dobe Caslon Pro" panose="0205050205050A020403" pitchFamily="18" charset="0"/>
              </a:rPr>
              <a:t>a</a:t>
            </a:r>
            <a:r>
              <a:rPr lang="fr-FR" sz="2400" dirty="0" smtClean="0">
                <a:latin typeface="Adobe Caslon Pro" panose="0205050205050A020403" pitchFamily="18" charset="0"/>
              </a:rPr>
              <a:t>u sein du département des soins intensifs</a:t>
            </a:r>
            <a:endParaRPr lang="fr-FR" sz="2400" b="1" dirty="0">
              <a:latin typeface="Adobe Caslon Pro" panose="0205050205050A0204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2462" y="2230140"/>
            <a:ext cx="69847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dirty="0" smtClean="0">
                <a:latin typeface="Adobe Caslon Pro" panose="0205050205050A020403" pitchFamily="18" charset="0"/>
              </a:rPr>
              <a:t>Smart </a:t>
            </a:r>
            <a:r>
              <a:rPr lang="fr-FR" sz="6600" dirty="0" err="1" smtClean="0">
                <a:latin typeface="Adobe Caslon Pro" panose="0205050205050A020403" pitchFamily="18" charset="0"/>
              </a:rPr>
              <a:t>Health</a:t>
            </a:r>
            <a:r>
              <a:rPr lang="fr-FR" sz="6600" dirty="0" smtClean="0">
                <a:latin typeface="Adobe Caslon Pro" panose="0205050205050A020403" pitchFamily="18" charset="0"/>
              </a:rPr>
              <a:t> </a:t>
            </a:r>
            <a:endParaRPr lang="fr-FR" sz="3600" dirty="0">
              <a:latin typeface="Adobe Caslon Pro" panose="0205050205050A020403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516" y="3100647"/>
            <a:ext cx="2304256" cy="1218597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2" name="Arc 11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4862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Architecture - Services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pic>
        <p:nvPicPr>
          <p:cNvPr id="2" name="Picture 1" descr="Servi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846" y="908720"/>
            <a:ext cx="5801490" cy="5472608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0" name="Arc 9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4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pour l’architecte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99592" y="1154684"/>
            <a:ext cx="7660923" cy="4767197"/>
          </a:xfrm>
          <a:prstGeom prst="roundRect">
            <a:avLst/>
          </a:prstGeom>
          <a:gradFill flip="none" rotWithShape="1">
            <a:gsLst>
              <a:gs pos="100000">
                <a:srgbClr val="B4B4B4"/>
              </a:gs>
              <a:gs pos="42000">
                <a:schemeClr val="bg1">
                  <a:lumMod val="75000"/>
                  <a:tint val="44500"/>
                  <a:satMod val="160000"/>
                </a:schemeClr>
              </a:gs>
              <a:gs pos="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890691" y="5361138"/>
            <a:ext cx="766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Services architecturaux</a:t>
            </a:r>
            <a:endParaRPr lang="fr-FR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890691" y="1286648"/>
            <a:ext cx="7669824" cy="4078601"/>
            <a:chOff x="890691" y="1286648"/>
            <a:chExt cx="7669824" cy="4078601"/>
          </a:xfrm>
        </p:grpSpPr>
        <p:sp>
          <p:nvSpPr>
            <p:cNvPr id="5" name="Rounded Rectangle 4"/>
            <p:cNvSpPr/>
            <p:nvPr/>
          </p:nvSpPr>
          <p:spPr>
            <a:xfrm>
              <a:off x="1072127" y="1286648"/>
              <a:ext cx="7306952" cy="4074490"/>
            </a:xfrm>
            <a:prstGeom prst="roundRect">
              <a:avLst/>
            </a:prstGeom>
            <a:gradFill>
              <a:gsLst>
                <a:gs pos="100000">
                  <a:srgbClr val="99D17A"/>
                </a:gs>
                <a:gs pos="42000">
                  <a:srgbClr val="B4DBA3"/>
                </a:gs>
                <a:gs pos="0">
                  <a:srgbClr val="D4E8D3"/>
                </a:gs>
              </a:gsLst>
              <a:lin ang="5400000" scaled="1"/>
            </a:gra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0691" y="4965139"/>
              <a:ext cx="766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i="1" dirty="0" smtClean="0"/>
                <a:t>Application à but architectural</a:t>
              </a:r>
              <a:endParaRPr lang="fr-FR" sz="2000" i="1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254365" y="1475279"/>
            <a:ext cx="191253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Authentification et contrôle d’autorisation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83334" y="1475279"/>
            <a:ext cx="147297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Adaptation au rôle de l’utilisateur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49369" y="1475279"/>
            <a:ext cx="1451496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Gestion des permissions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255527" y="2712408"/>
            <a:ext cx="196779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Contextualisation des alertes et notifications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349604" y="1475279"/>
            <a:ext cx="184804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Auto-description des services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83619" y="2705262"/>
            <a:ext cx="1917882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Informer l’utilisateur sur le traitement des requêtes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54367" y="2705262"/>
            <a:ext cx="1533162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Temps réel de la localisation (RFID)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7872" y="3925927"/>
            <a:ext cx="1747588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Contrôles d’accès aux données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87816" y="3892933"/>
            <a:ext cx="2013686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Backup régulier des données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17416" y="3925927"/>
            <a:ext cx="293597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Sécurisation des transmissions et des données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53513" y="2712408"/>
            <a:ext cx="1336030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Empêcher le traçage RFID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– Équipe médicale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55413"/>
            <a:ext cx="7648575" cy="4505325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2" name="Arc 11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2283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– Équipe médicale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pic>
        <p:nvPicPr>
          <p:cNvPr id="14338" name="Picture 2" descr="C:\Users\Fabien\Documents\INF6404A\INF6404A\TP3\Applic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94" y="1390083"/>
            <a:ext cx="7224886" cy="4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5" name="Arc 1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092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– Équipe médicale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962756"/>
            <a:ext cx="5706372" cy="5284575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5" name="Arc 1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8280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1273636" y="845656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- L’hôpital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34" name="Rounded Rectangle 2"/>
          <p:cNvSpPr/>
          <p:nvPr/>
        </p:nvSpPr>
        <p:spPr>
          <a:xfrm>
            <a:off x="1345644" y="1138971"/>
            <a:ext cx="7660923" cy="4767197"/>
          </a:xfrm>
          <a:prstGeom prst="roundRect">
            <a:avLst/>
          </a:prstGeom>
          <a:gradFill flip="none" rotWithShape="1">
            <a:gsLst>
              <a:gs pos="100000">
                <a:srgbClr val="B4B4B4"/>
              </a:gs>
              <a:gs pos="42000">
                <a:schemeClr val="bg1">
                  <a:lumMod val="75000"/>
                  <a:tint val="44500"/>
                  <a:satMod val="160000"/>
                </a:schemeClr>
              </a:gs>
              <a:gs pos="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TextBox 3"/>
          <p:cNvSpPr txBox="1"/>
          <p:nvPr/>
        </p:nvSpPr>
        <p:spPr>
          <a:xfrm>
            <a:off x="1336743" y="5345425"/>
            <a:ext cx="766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Services pour l’hôpital</a:t>
            </a:r>
            <a:endParaRPr lang="fr-FR" sz="2400" b="1" dirty="0"/>
          </a:p>
        </p:txBody>
      </p:sp>
      <p:grpSp>
        <p:nvGrpSpPr>
          <p:cNvPr id="2" name="Groupe 1"/>
          <p:cNvGrpSpPr/>
          <p:nvPr/>
        </p:nvGrpSpPr>
        <p:grpSpPr>
          <a:xfrm>
            <a:off x="1359073" y="1214772"/>
            <a:ext cx="7669824" cy="4078601"/>
            <a:chOff x="890691" y="1286648"/>
            <a:chExt cx="7669824" cy="4078601"/>
          </a:xfrm>
        </p:grpSpPr>
        <p:grpSp>
          <p:nvGrpSpPr>
            <p:cNvPr id="36" name="Group 9"/>
            <p:cNvGrpSpPr/>
            <p:nvPr/>
          </p:nvGrpSpPr>
          <p:grpSpPr>
            <a:xfrm>
              <a:off x="890691" y="1286648"/>
              <a:ext cx="7669824" cy="4078601"/>
              <a:chOff x="890691" y="1286648"/>
              <a:chExt cx="7669824" cy="4078601"/>
            </a:xfrm>
          </p:grpSpPr>
          <p:sp>
            <p:nvSpPr>
              <p:cNvPr id="38" name="Rounded Rectangle 4"/>
              <p:cNvSpPr/>
              <p:nvPr/>
            </p:nvSpPr>
            <p:spPr>
              <a:xfrm>
                <a:off x="1072127" y="1286648"/>
                <a:ext cx="7306952" cy="4074490"/>
              </a:xfrm>
              <a:prstGeom prst="roundRect">
                <a:avLst/>
              </a:prstGeom>
              <a:gradFill>
                <a:gsLst>
                  <a:gs pos="100000">
                    <a:srgbClr val="99D17A"/>
                  </a:gs>
                  <a:gs pos="42000">
                    <a:srgbClr val="B4DBA3"/>
                  </a:gs>
                  <a:gs pos="0">
                    <a:srgbClr val="D4E8D3"/>
                  </a:gs>
                </a:gsLst>
                <a:lin ang="5400000" scaled="1"/>
              </a:gra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TextBox 6"/>
              <p:cNvSpPr txBox="1"/>
              <p:nvPr/>
            </p:nvSpPr>
            <p:spPr>
              <a:xfrm>
                <a:off x="890691" y="4965139"/>
                <a:ext cx="76698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i="1" dirty="0" smtClean="0"/>
                  <a:t>Application de gestion pour l’hôpital</a:t>
                </a:r>
                <a:endParaRPr lang="fr-FR" sz="2000" i="1" dirty="0"/>
              </a:p>
            </p:txBody>
          </p:sp>
        </p:grpSp>
        <p:sp>
          <p:nvSpPr>
            <p:cNvPr id="40" name="Rounded Rectangle 7"/>
            <p:cNvSpPr/>
            <p:nvPr/>
          </p:nvSpPr>
          <p:spPr>
            <a:xfrm>
              <a:off x="1254365" y="1475279"/>
              <a:ext cx="191253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Authentification et contrôle d’accès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1" name="Rounded Rectangle 15"/>
            <p:cNvSpPr/>
            <p:nvPr/>
          </p:nvSpPr>
          <p:spPr>
            <a:xfrm>
              <a:off x="4783334" y="1475279"/>
              <a:ext cx="147297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Mises à jour</a:t>
              </a:r>
            </a:p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(manuelles/</a:t>
              </a:r>
            </a:p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Auto)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2" name="Rounded Rectangle 16"/>
            <p:cNvSpPr/>
            <p:nvPr/>
          </p:nvSpPr>
          <p:spPr>
            <a:xfrm>
              <a:off x="3249369" y="1475279"/>
              <a:ext cx="1451496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Listes des dispositifs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3" name="Rounded Rectangle 17"/>
            <p:cNvSpPr/>
            <p:nvPr/>
          </p:nvSpPr>
          <p:spPr>
            <a:xfrm>
              <a:off x="4255527" y="2712408"/>
              <a:ext cx="196779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Graphes sur statistiques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4" name="Rounded Rectangle 18"/>
            <p:cNvSpPr/>
            <p:nvPr/>
          </p:nvSpPr>
          <p:spPr>
            <a:xfrm>
              <a:off x="6349604" y="1475279"/>
              <a:ext cx="184804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Données autres hôpitaux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5" name="Rounded Rectangle 23"/>
            <p:cNvSpPr/>
            <p:nvPr/>
          </p:nvSpPr>
          <p:spPr>
            <a:xfrm>
              <a:off x="6283619" y="2705262"/>
              <a:ext cx="1917882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Planification Achats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6" name="Rounded Rectangle 24"/>
            <p:cNvSpPr/>
            <p:nvPr/>
          </p:nvSpPr>
          <p:spPr>
            <a:xfrm>
              <a:off x="1254367" y="2705262"/>
              <a:ext cx="1533162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Statistiques dispositifs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7" name="Rounded Rectangle 25"/>
            <p:cNvSpPr/>
            <p:nvPr/>
          </p:nvSpPr>
          <p:spPr>
            <a:xfrm>
              <a:off x="1237872" y="3925927"/>
              <a:ext cx="1747588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Mises à jour dossiers patients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8" name="Rounded Rectangle 26"/>
            <p:cNvSpPr/>
            <p:nvPr/>
          </p:nvSpPr>
          <p:spPr>
            <a:xfrm>
              <a:off x="4817835" y="3931241"/>
              <a:ext cx="1531769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Gestion Paiement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9" name="Rounded Rectangle 27"/>
            <p:cNvSpPr/>
            <p:nvPr/>
          </p:nvSpPr>
          <p:spPr>
            <a:xfrm>
              <a:off x="3034947" y="3925927"/>
              <a:ext cx="1665918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Suppression données inutiles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0" name="Rounded Rectangle 28"/>
            <p:cNvSpPr/>
            <p:nvPr/>
          </p:nvSpPr>
          <p:spPr>
            <a:xfrm>
              <a:off x="2853513" y="2712408"/>
              <a:ext cx="1336030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Dossiers Patients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1" name="Rounded Rectangle 26"/>
            <p:cNvSpPr/>
            <p:nvPr/>
          </p:nvSpPr>
          <p:spPr>
            <a:xfrm>
              <a:off x="6464673" y="3925927"/>
              <a:ext cx="1799336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Données pour la recherche</a:t>
              </a:r>
              <a:endParaRPr lang="fr-FR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28" name="Arc 27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7434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- Maintenance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34" name="Rounded Rectangle 2"/>
          <p:cNvSpPr/>
          <p:nvPr/>
        </p:nvSpPr>
        <p:spPr>
          <a:xfrm>
            <a:off x="899592" y="973984"/>
            <a:ext cx="7704856" cy="5079382"/>
          </a:xfrm>
          <a:prstGeom prst="roundRect">
            <a:avLst/>
          </a:prstGeom>
          <a:gradFill flip="none" rotWithShape="1">
            <a:gsLst>
              <a:gs pos="100000">
                <a:srgbClr val="B4B4B4"/>
              </a:gs>
              <a:gs pos="42000">
                <a:schemeClr val="bg1">
                  <a:lumMod val="75000"/>
                  <a:tint val="44500"/>
                  <a:satMod val="160000"/>
                </a:schemeClr>
              </a:gs>
              <a:gs pos="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TextBox 3"/>
          <p:cNvSpPr txBox="1"/>
          <p:nvPr/>
        </p:nvSpPr>
        <p:spPr>
          <a:xfrm>
            <a:off x="853186" y="5606802"/>
            <a:ext cx="766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Services aux techniciens</a:t>
            </a:r>
            <a:endParaRPr lang="fr-FR" sz="2400" b="1" dirty="0"/>
          </a:p>
        </p:txBody>
      </p:sp>
      <p:grpSp>
        <p:nvGrpSpPr>
          <p:cNvPr id="2" name="Groupe 1"/>
          <p:cNvGrpSpPr/>
          <p:nvPr/>
        </p:nvGrpSpPr>
        <p:grpSpPr>
          <a:xfrm>
            <a:off x="827584" y="1190315"/>
            <a:ext cx="7669824" cy="2164565"/>
            <a:chOff x="836485" y="1261479"/>
            <a:chExt cx="7669824" cy="2995655"/>
          </a:xfrm>
        </p:grpSpPr>
        <p:grpSp>
          <p:nvGrpSpPr>
            <p:cNvPr id="36" name="Group 9"/>
            <p:cNvGrpSpPr/>
            <p:nvPr/>
          </p:nvGrpSpPr>
          <p:grpSpPr>
            <a:xfrm>
              <a:off x="836485" y="1261479"/>
              <a:ext cx="7669824" cy="2995655"/>
              <a:chOff x="827584" y="1286648"/>
              <a:chExt cx="7669824" cy="4074490"/>
            </a:xfrm>
          </p:grpSpPr>
          <p:sp>
            <p:nvSpPr>
              <p:cNvPr id="38" name="Rounded Rectangle 4"/>
              <p:cNvSpPr/>
              <p:nvPr/>
            </p:nvSpPr>
            <p:spPr>
              <a:xfrm>
                <a:off x="1072127" y="1286648"/>
                <a:ext cx="7306952" cy="4074490"/>
              </a:xfrm>
              <a:prstGeom prst="roundRect">
                <a:avLst/>
              </a:prstGeom>
              <a:gradFill>
                <a:gsLst>
                  <a:gs pos="100000">
                    <a:srgbClr val="99D17A"/>
                  </a:gs>
                  <a:gs pos="42000">
                    <a:srgbClr val="B4DBA3"/>
                  </a:gs>
                  <a:gs pos="0">
                    <a:srgbClr val="D4E8D3"/>
                  </a:gs>
                </a:gsLst>
                <a:lin ang="5400000" scaled="1"/>
              </a:gra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TextBox 6"/>
              <p:cNvSpPr txBox="1"/>
              <p:nvPr/>
            </p:nvSpPr>
            <p:spPr>
              <a:xfrm>
                <a:off x="827584" y="4558907"/>
                <a:ext cx="766982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i="1" dirty="0" smtClean="0"/>
                  <a:t>Application de maintenance du Smart Gateway</a:t>
                </a:r>
                <a:endParaRPr lang="fr-FR" sz="2000" i="1" dirty="0"/>
              </a:p>
            </p:txBody>
          </p:sp>
        </p:grpSp>
        <p:sp>
          <p:nvSpPr>
            <p:cNvPr id="40" name="Rounded Rectangle 7"/>
            <p:cNvSpPr/>
            <p:nvPr/>
          </p:nvSpPr>
          <p:spPr>
            <a:xfrm>
              <a:off x="1254367" y="1346611"/>
              <a:ext cx="191253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Historiques </a:t>
              </a:r>
            </a:p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(ordres, requêtes)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1" name="Rounded Rectangle 15"/>
            <p:cNvSpPr/>
            <p:nvPr/>
          </p:nvSpPr>
          <p:spPr>
            <a:xfrm>
              <a:off x="4713985" y="2490773"/>
              <a:ext cx="147297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Stockage des logs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2" name="Rounded Rectangle 16"/>
            <p:cNvSpPr/>
            <p:nvPr/>
          </p:nvSpPr>
          <p:spPr>
            <a:xfrm>
              <a:off x="3331015" y="1336902"/>
              <a:ext cx="2004604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Authentification, contrôle d’accès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3" name="Rounded Rectangle 17"/>
            <p:cNvSpPr/>
            <p:nvPr/>
          </p:nvSpPr>
          <p:spPr>
            <a:xfrm>
              <a:off x="6306966" y="2490775"/>
              <a:ext cx="196779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Protection des données personnelles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4" name="Rounded Rectangle 18"/>
            <p:cNvSpPr/>
            <p:nvPr/>
          </p:nvSpPr>
          <p:spPr>
            <a:xfrm>
              <a:off x="5604227" y="1326496"/>
              <a:ext cx="184804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Recherche et tri des logs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6" name="Rounded Rectangle 24"/>
            <p:cNvSpPr/>
            <p:nvPr/>
          </p:nvSpPr>
          <p:spPr>
            <a:xfrm>
              <a:off x="1254366" y="2502672"/>
              <a:ext cx="1891349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Suivi de la configuration moniteurs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0" name="Rounded Rectangle 28"/>
            <p:cNvSpPr/>
            <p:nvPr/>
          </p:nvSpPr>
          <p:spPr>
            <a:xfrm>
              <a:off x="3257947" y="2502672"/>
              <a:ext cx="1336030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Mode de tests</a:t>
              </a:r>
              <a:endParaRPr lang="fr-FR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827584" y="3474571"/>
            <a:ext cx="7669824" cy="2128269"/>
            <a:chOff x="836485" y="1261479"/>
            <a:chExt cx="7669824" cy="2995655"/>
          </a:xfrm>
        </p:grpSpPr>
        <p:grpSp>
          <p:nvGrpSpPr>
            <p:cNvPr id="28" name="Group 9"/>
            <p:cNvGrpSpPr/>
            <p:nvPr/>
          </p:nvGrpSpPr>
          <p:grpSpPr>
            <a:xfrm>
              <a:off x="836485" y="1261479"/>
              <a:ext cx="7669824" cy="2995655"/>
              <a:chOff x="827584" y="1286648"/>
              <a:chExt cx="7669824" cy="4074490"/>
            </a:xfrm>
          </p:grpSpPr>
          <p:sp>
            <p:nvSpPr>
              <p:cNvPr id="53" name="Rounded Rectangle 4"/>
              <p:cNvSpPr/>
              <p:nvPr/>
            </p:nvSpPr>
            <p:spPr>
              <a:xfrm>
                <a:off x="1072127" y="1286648"/>
                <a:ext cx="7306952" cy="4074490"/>
              </a:xfrm>
              <a:prstGeom prst="roundRect">
                <a:avLst/>
              </a:prstGeom>
              <a:gradFill>
                <a:gsLst>
                  <a:gs pos="100000">
                    <a:srgbClr val="99D17A"/>
                  </a:gs>
                  <a:gs pos="42000">
                    <a:srgbClr val="B4DBA3"/>
                  </a:gs>
                  <a:gs pos="0">
                    <a:srgbClr val="D4E8D3"/>
                  </a:gs>
                </a:gsLst>
                <a:lin ang="5400000" scaled="1"/>
              </a:gra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TextBox 6"/>
              <p:cNvSpPr txBox="1"/>
              <p:nvPr/>
            </p:nvSpPr>
            <p:spPr>
              <a:xfrm>
                <a:off x="827584" y="4558907"/>
                <a:ext cx="7669824" cy="778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i="1" dirty="0" smtClean="0"/>
                  <a:t>Application de maintenance moniteur</a:t>
                </a:r>
                <a:endParaRPr lang="fr-FR" sz="2000" i="1" dirty="0"/>
              </a:p>
            </p:txBody>
          </p:sp>
        </p:grpSp>
        <p:sp>
          <p:nvSpPr>
            <p:cNvPr id="29" name="Rounded Rectangle 7"/>
            <p:cNvSpPr/>
            <p:nvPr/>
          </p:nvSpPr>
          <p:spPr>
            <a:xfrm>
              <a:off x="1254367" y="1346611"/>
              <a:ext cx="191253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Historiques </a:t>
              </a:r>
            </a:p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(ordres, requêtes)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15"/>
            <p:cNvSpPr/>
            <p:nvPr/>
          </p:nvSpPr>
          <p:spPr>
            <a:xfrm>
              <a:off x="4599132" y="2542019"/>
              <a:ext cx="147297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Enregistrement des logs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31" name="Rounded Rectangle 16"/>
            <p:cNvSpPr/>
            <p:nvPr/>
          </p:nvSpPr>
          <p:spPr>
            <a:xfrm>
              <a:off x="3238872" y="1354354"/>
              <a:ext cx="2004604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Authentification, contrôle d’accès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32" name="Rounded Rectangle 17"/>
            <p:cNvSpPr/>
            <p:nvPr/>
          </p:nvSpPr>
          <p:spPr>
            <a:xfrm>
              <a:off x="6143219" y="2553575"/>
              <a:ext cx="196779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Protection des données personnelles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33" name="Rounded Rectangle 18"/>
            <p:cNvSpPr/>
            <p:nvPr/>
          </p:nvSpPr>
          <p:spPr>
            <a:xfrm>
              <a:off x="5313064" y="1355713"/>
              <a:ext cx="1572094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Recherche et tri des logs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37" name="Rounded Rectangle 24"/>
            <p:cNvSpPr/>
            <p:nvPr/>
          </p:nvSpPr>
          <p:spPr>
            <a:xfrm>
              <a:off x="1208860" y="2552272"/>
              <a:ext cx="1891349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Suivi de la configuration logicielle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2" name="Rounded Rectangle 28"/>
            <p:cNvSpPr/>
            <p:nvPr/>
          </p:nvSpPr>
          <p:spPr>
            <a:xfrm>
              <a:off x="3164782" y="2552272"/>
              <a:ext cx="1336030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Mode de tests</a:t>
              </a:r>
              <a:endParaRPr lang="fr-FR" dirty="0">
                <a:solidFill>
                  <a:srgbClr val="000000"/>
                </a:solidFill>
              </a:endParaRPr>
            </a:p>
          </p:txBody>
        </p:sp>
      </p:grpSp>
      <p:sp>
        <p:nvSpPr>
          <p:cNvPr id="66" name="Rounded Rectangle 18"/>
          <p:cNvSpPr/>
          <p:nvPr/>
        </p:nvSpPr>
        <p:spPr>
          <a:xfrm>
            <a:off x="6901119" y="3560559"/>
            <a:ext cx="1408310" cy="749271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Séparation données test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76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</a:t>
            </a: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aux proches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901676" y="1929134"/>
            <a:ext cx="7669824" cy="3426444"/>
            <a:chOff x="890691" y="1154684"/>
            <a:chExt cx="7669824" cy="4668119"/>
          </a:xfrm>
        </p:grpSpPr>
        <p:sp>
          <p:nvSpPr>
            <p:cNvPr id="34" name="Rounded Rectangle 2"/>
            <p:cNvSpPr/>
            <p:nvPr/>
          </p:nvSpPr>
          <p:spPr>
            <a:xfrm>
              <a:off x="899592" y="1154684"/>
              <a:ext cx="7660923" cy="4668119"/>
            </a:xfrm>
            <a:prstGeom prst="roundRect">
              <a:avLst/>
            </a:prstGeom>
            <a:gradFill flip="none" rotWithShape="1">
              <a:gsLst>
                <a:gs pos="100000">
                  <a:srgbClr val="B4B4B4"/>
                </a:gs>
                <a:gs pos="42000">
                  <a:schemeClr val="bg1">
                    <a:lumMod val="75000"/>
                    <a:tint val="44500"/>
                    <a:satMod val="160000"/>
                  </a:schemeClr>
                </a:gs>
                <a:gs pos="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TextBox 3"/>
            <p:cNvSpPr txBox="1"/>
            <p:nvPr/>
          </p:nvSpPr>
          <p:spPr>
            <a:xfrm>
              <a:off x="890691" y="5269384"/>
              <a:ext cx="7669824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/>
                <a:t>Services aux proches du patient</a:t>
              </a:r>
              <a:endParaRPr lang="fr-FR" sz="2400" b="1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910577" y="2055227"/>
            <a:ext cx="7669824" cy="2835391"/>
            <a:chOff x="888985" y="1326741"/>
            <a:chExt cx="7669824" cy="2835391"/>
          </a:xfrm>
        </p:grpSpPr>
        <p:grpSp>
          <p:nvGrpSpPr>
            <p:cNvPr id="36" name="Group 9"/>
            <p:cNvGrpSpPr/>
            <p:nvPr/>
          </p:nvGrpSpPr>
          <p:grpSpPr>
            <a:xfrm>
              <a:off x="888985" y="1326741"/>
              <a:ext cx="7669824" cy="2835391"/>
              <a:chOff x="916050" y="1286648"/>
              <a:chExt cx="7669824" cy="4074490"/>
            </a:xfrm>
          </p:grpSpPr>
          <p:sp>
            <p:nvSpPr>
              <p:cNvPr id="38" name="Rounded Rectangle 4"/>
              <p:cNvSpPr/>
              <p:nvPr/>
            </p:nvSpPr>
            <p:spPr>
              <a:xfrm>
                <a:off x="1072127" y="1286648"/>
                <a:ext cx="7306952" cy="4074490"/>
              </a:xfrm>
              <a:prstGeom prst="roundRect">
                <a:avLst/>
              </a:prstGeom>
              <a:gradFill>
                <a:gsLst>
                  <a:gs pos="100000">
                    <a:srgbClr val="99D17A"/>
                  </a:gs>
                  <a:gs pos="42000">
                    <a:srgbClr val="B4DBA3"/>
                  </a:gs>
                  <a:gs pos="0">
                    <a:srgbClr val="D4E8D3"/>
                  </a:gs>
                </a:gsLst>
                <a:lin ang="5400000" scaled="1"/>
              </a:gra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TextBox 6"/>
              <p:cNvSpPr txBox="1"/>
              <p:nvPr/>
            </p:nvSpPr>
            <p:spPr>
              <a:xfrm>
                <a:off x="916050" y="4885770"/>
                <a:ext cx="76698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i="1" dirty="0" smtClean="0"/>
                  <a:t>Application de suivi pour les proches du patient</a:t>
                </a:r>
                <a:endParaRPr lang="fr-FR" sz="2000" i="1" dirty="0"/>
              </a:p>
            </p:txBody>
          </p:sp>
        </p:grpSp>
        <p:sp>
          <p:nvSpPr>
            <p:cNvPr id="40" name="Rounded Rectangle 7"/>
            <p:cNvSpPr/>
            <p:nvPr/>
          </p:nvSpPr>
          <p:spPr>
            <a:xfrm>
              <a:off x="1290088" y="1421347"/>
              <a:ext cx="1912533" cy="1037510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Authentification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1" name="Rounded Rectangle 15"/>
            <p:cNvSpPr/>
            <p:nvPr/>
          </p:nvSpPr>
          <p:spPr>
            <a:xfrm>
              <a:off x="4819057" y="1421347"/>
              <a:ext cx="1472973" cy="1037510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Consultation horaires visite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2" name="Rounded Rectangle 16"/>
            <p:cNvSpPr/>
            <p:nvPr/>
          </p:nvSpPr>
          <p:spPr>
            <a:xfrm>
              <a:off x="3285092" y="1421347"/>
              <a:ext cx="1451496" cy="1037510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Information d’accès à l’hôpital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4" name="Rounded Rectangle 18"/>
            <p:cNvSpPr/>
            <p:nvPr/>
          </p:nvSpPr>
          <p:spPr>
            <a:xfrm>
              <a:off x="6385327" y="1421347"/>
              <a:ext cx="1848043" cy="1037510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Planification Visite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6" name="Rounded Rectangle 24"/>
            <p:cNvSpPr/>
            <p:nvPr/>
          </p:nvSpPr>
          <p:spPr>
            <a:xfrm>
              <a:off x="1290090" y="2611529"/>
              <a:ext cx="1533162" cy="1037510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Information sur le patient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0" name="Rounded Rectangle 28"/>
            <p:cNvSpPr/>
            <p:nvPr/>
          </p:nvSpPr>
          <p:spPr>
            <a:xfrm>
              <a:off x="3031510" y="2641384"/>
              <a:ext cx="1538748" cy="1037510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Conseils par rapport aux visites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1" name="Rounded Rectangle 26"/>
            <p:cNvSpPr/>
            <p:nvPr/>
          </p:nvSpPr>
          <p:spPr>
            <a:xfrm>
              <a:off x="5004048" y="2641384"/>
              <a:ext cx="1799336" cy="1037510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Protection des données médicales sensibles</a:t>
              </a:r>
              <a:endParaRPr lang="fr-FR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227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e 42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44" name="Arc 43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  <p:grpSp>
        <p:nvGrpSpPr>
          <p:cNvPr id="15" name="Groupe 14"/>
          <p:cNvGrpSpPr/>
          <p:nvPr/>
        </p:nvGrpSpPr>
        <p:grpSpPr>
          <a:xfrm>
            <a:off x="1724671" y="1052713"/>
            <a:ext cx="2661049" cy="5289245"/>
            <a:chOff x="1724671" y="1052713"/>
            <a:chExt cx="2661049" cy="5289245"/>
          </a:xfrm>
          <a:gradFill>
            <a:gsLst>
              <a:gs pos="100000">
                <a:srgbClr val="9AD17B"/>
              </a:gs>
              <a:gs pos="42000">
                <a:srgbClr val="B6DCA6"/>
              </a:gs>
              <a:gs pos="0">
                <a:srgbClr val="D4E8D3"/>
              </a:gs>
            </a:gsLst>
            <a:lin ang="5400000" scaled="1"/>
          </a:gradFill>
        </p:grpSpPr>
        <p:sp>
          <p:nvSpPr>
            <p:cNvPr id="2" name="Rectangle à coins arrondis 1"/>
            <p:cNvSpPr/>
            <p:nvPr/>
          </p:nvSpPr>
          <p:spPr>
            <a:xfrm>
              <a:off x="1787273" y="1052713"/>
              <a:ext cx="2529285" cy="5289245"/>
            </a:xfrm>
            <a:prstGeom prst="roundRect">
              <a:avLst/>
            </a:prstGeom>
            <a:grp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24671" y="5805264"/>
              <a:ext cx="266104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fr-FR" sz="2000" b="1" i="1" dirty="0" err="1" smtClean="0"/>
                <a:t>Qualite</a:t>
              </a:r>
              <a:r>
                <a:rPr lang="fr-FR" sz="2000" b="1" i="1" dirty="0" smtClean="0"/>
                <a:t> de service(</a:t>
              </a:r>
              <a:r>
                <a:rPr lang="fr-FR" sz="2000" b="1" i="1" dirty="0" err="1" smtClean="0"/>
                <a:t>QoS</a:t>
              </a:r>
              <a:r>
                <a:rPr lang="fr-FR" sz="2000" b="1" i="1" dirty="0" smtClean="0"/>
                <a:t>)</a:t>
              </a:r>
              <a:endParaRPr lang="fr-FR" sz="2000" b="1" i="1" dirty="0"/>
            </a:p>
          </p:txBody>
        </p:sp>
      </p:grp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Qualité de service - </a:t>
            </a:r>
            <a:r>
              <a:rPr lang="fr-FR" sz="36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QoS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4345560" y="2881316"/>
            <a:ext cx="4727111" cy="1225072"/>
            <a:chOff x="5220072" y="2759932"/>
            <a:chExt cx="3024336" cy="1039546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" name="Rectangle à coins arrondis 2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5220072" y="2780928"/>
              <a:ext cx="3024336" cy="101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 err="1" smtClean="0"/>
                <a:t>Alertes</a:t>
              </a:r>
              <a:r>
                <a:rPr lang="en-CA" sz="2400" dirty="0" smtClean="0"/>
                <a:t> et notifications </a:t>
              </a:r>
              <a:r>
                <a:rPr lang="en-CA" sz="2400" dirty="0" err="1" smtClean="0"/>
                <a:t>rapides</a:t>
              </a:r>
              <a:r>
                <a:rPr lang="en-CA" sz="2400" dirty="0" smtClean="0"/>
                <a:t> (</a:t>
              </a:r>
              <a:r>
                <a:rPr lang="en-CA" sz="2400" b="1" dirty="0" err="1" smtClean="0"/>
                <a:t>latence</a:t>
              </a:r>
              <a:r>
                <a:rPr lang="en-CA" sz="2400" b="1" dirty="0" smtClean="0"/>
                <a:t> </a:t>
              </a:r>
              <a:r>
                <a:rPr lang="en-CA" sz="2400" b="1" dirty="0" err="1" smtClean="0"/>
                <a:t>faible</a:t>
              </a:r>
              <a:r>
                <a:rPr lang="en-CA" sz="2400" dirty="0" smtClean="0"/>
                <a:t>) </a:t>
              </a:r>
              <a:r>
                <a:rPr lang="en-CA" sz="2400" dirty="0" err="1" smtClean="0"/>
                <a:t>en</a:t>
              </a:r>
              <a:r>
                <a:rPr lang="en-CA" sz="2400" dirty="0" smtClean="0"/>
                <a:t> </a:t>
              </a:r>
              <a:r>
                <a:rPr lang="en-CA" sz="2400" dirty="0" err="1" smtClean="0"/>
                <a:t>cas</a:t>
              </a:r>
              <a:r>
                <a:rPr lang="en-CA" sz="2400" dirty="0" smtClean="0"/>
                <a:t> de </a:t>
              </a:r>
              <a:r>
                <a:rPr lang="en-CA" sz="2400" b="1" dirty="0" err="1" smtClean="0"/>
                <a:t>dysfonctionnement</a:t>
              </a:r>
              <a:endParaRPr lang="en-CA" sz="24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275041" y="3255790"/>
            <a:ext cx="4797630" cy="886283"/>
            <a:chOff x="5220071" y="2752762"/>
            <a:chExt cx="3069453" cy="1016335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25" name="Rectangle à coins arrondis 24"/>
            <p:cNvSpPr/>
            <p:nvPr/>
          </p:nvSpPr>
          <p:spPr>
            <a:xfrm>
              <a:off x="5265188" y="2752762"/>
              <a:ext cx="3024336" cy="1016335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220071" y="2780927"/>
              <a:ext cx="3024336" cy="705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Les données sont relayées en temps réel (</a:t>
              </a:r>
              <a:r>
                <a:rPr lang="fr-FR" sz="2400" b="1" dirty="0"/>
                <a:t>faible latence</a:t>
              </a:r>
              <a:r>
                <a:rPr lang="fr-FR" sz="2400" dirty="0"/>
                <a:t>)</a:t>
              </a:r>
              <a:endParaRPr lang="en-CA" sz="2400" dirty="0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4345559" y="3745382"/>
            <a:ext cx="4727111" cy="999151"/>
            <a:chOff x="5220072" y="2759932"/>
            <a:chExt cx="3024336" cy="1016334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28" name="Rectangle à coins arrondis 27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220072" y="2780928"/>
              <a:ext cx="3024336" cy="705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Fiabilité</a:t>
              </a:r>
              <a:r>
                <a:rPr lang="fr-FR" sz="2400" dirty="0"/>
                <a:t> : les informations reçues sont celles transmises</a:t>
              </a:r>
              <a:endParaRPr lang="en-CA" sz="3200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345559" y="3858251"/>
            <a:ext cx="4727111" cy="1225073"/>
            <a:chOff x="5220072" y="2759932"/>
            <a:chExt cx="3024336" cy="1039547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1" name="Rectangle à coins arrondis 30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220072" y="2780929"/>
              <a:ext cx="3024336" cy="101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Disponibilité</a:t>
              </a:r>
              <a:r>
                <a:rPr lang="fr-FR" sz="2400" dirty="0"/>
                <a:t> : Les appareils et services sont utilisables la grande majorité du temps</a:t>
              </a:r>
              <a:endParaRPr lang="en-CA" sz="3200" dirty="0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352976" y="4018786"/>
            <a:ext cx="4727111" cy="1225072"/>
            <a:chOff x="5220072" y="2759932"/>
            <a:chExt cx="3024336" cy="1039546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7" name="Rectangle à coins arrondis 36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5220072" y="2780928"/>
              <a:ext cx="3024336" cy="101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Tolérance aux pannes</a:t>
              </a:r>
              <a:r>
                <a:rPr lang="fr-FR" sz="2400" dirty="0"/>
                <a:t> : en</a:t>
              </a:r>
              <a:r>
                <a:rPr lang="fr-FR" sz="3200" dirty="0"/>
                <a:t/>
              </a:r>
              <a:br>
                <a:rPr lang="fr-FR" sz="3200" dirty="0"/>
              </a:br>
              <a:r>
                <a:rPr lang="fr-FR" sz="2400" dirty="0"/>
                <a:t> cas de panne, un intervenant humain est notifié très rapidement</a:t>
              </a:r>
              <a:endParaRPr lang="en-CA" sz="3200" dirty="0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4345559" y="4265590"/>
            <a:ext cx="4727111" cy="2076368"/>
            <a:chOff x="5220072" y="2759932"/>
            <a:chExt cx="3024336" cy="1352946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40" name="Rectangle à coins arrondis 39"/>
            <p:cNvSpPr/>
            <p:nvPr/>
          </p:nvSpPr>
          <p:spPr>
            <a:xfrm>
              <a:off x="5220072" y="2759932"/>
              <a:ext cx="3024336" cy="1016335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220072" y="2780929"/>
              <a:ext cx="3024336" cy="1331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/>
                <a:t>Redondance</a:t>
              </a:r>
              <a:r>
                <a:rPr lang="fr-FR" sz="2400" dirty="0" smtClean="0"/>
                <a:t> : les </a:t>
              </a:r>
              <a:r>
                <a:rPr lang="fr-FR" sz="2400" b="1" dirty="0" smtClean="0"/>
                <a:t>données</a:t>
              </a:r>
              <a:r>
                <a:rPr lang="fr-FR" sz="2400" dirty="0" smtClean="0"/>
                <a:t> sont stockées sur un Cloud externe et en interne, les </a:t>
              </a:r>
              <a:r>
                <a:rPr lang="fr-FR" sz="2400" b="1" dirty="0" smtClean="0"/>
                <a:t>alertes</a:t>
              </a:r>
              <a:r>
                <a:rPr lang="fr-FR" sz="2400" dirty="0" smtClean="0"/>
                <a:t> sont envoyées sur plusieurs canaux distincts</a:t>
              </a:r>
              <a:endParaRPr lang="en-CA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5683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-0.39913 -0.2900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-14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39635 -0.21759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26" y="-108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40017 -0.19444 " pathEditMode="relative" rAng="0" ptsTypes="AA">
                                      <p:cBhvr>
                                        <p:cTn id="32" dur="1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17" y="-972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-0.40017 -0.12523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17" y="-627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-0.4 -0.03449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0" y="-173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-0.39913 0.01782 " pathEditMode="relative" rAng="0" ptsTypes="AA">
                                      <p:cBhvr>
                                        <p:cTn id="5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QoS</a:t>
            </a: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– Tolérance aux pannes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9" name="Arc 18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12" name="Flèche vers le bas 11"/>
          <p:cNvSpPr/>
          <p:nvPr/>
        </p:nvSpPr>
        <p:spPr>
          <a:xfrm rot="10800000">
            <a:off x="1561812" y="1012678"/>
            <a:ext cx="1422934" cy="5166263"/>
          </a:xfrm>
          <a:prstGeom prst="downArrow">
            <a:avLst>
              <a:gd name="adj1" fmla="val 50000"/>
              <a:gd name="adj2" fmla="val 84044"/>
            </a:avLst>
          </a:prstGeom>
          <a:gradFill flip="none" rotWithShape="1">
            <a:gsLst>
              <a:gs pos="21500">
                <a:srgbClr val="FF0000"/>
              </a:gs>
              <a:gs pos="0">
                <a:srgbClr val="FF0000"/>
              </a:gs>
              <a:gs pos="64000">
                <a:srgbClr val="FFC000"/>
              </a:gs>
              <a:gs pos="43000">
                <a:srgbClr val="FFC000"/>
              </a:gs>
              <a:gs pos="100000">
                <a:srgbClr val="FFFF00"/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3098876" y="1031289"/>
            <a:ext cx="5975752" cy="5242962"/>
            <a:chOff x="3582650" y="725714"/>
            <a:chExt cx="7510072" cy="5675086"/>
          </a:xfrm>
        </p:grpSpPr>
        <p:sp>
          <p:nvSpPr>
            <p:cNvPr id="16" name="Rectangle 15"/>
            <p:cNvSpPr/>
            <p:nvPr/>
          </p:nvSpPr>
          <p:spPr>
            <a:xfrm>
              <a:off x="3582650" y="2623279"/>
              <a:ext cx="7510072" cy="1903751"/>
            </a:xfrm>
            <a:prstGeom prst="rect">
              <a:avLst/>
            </a:prstGeom>
            <a:gradFill>
              <a:gsLst>
                <a:gs pos="19612">
                  <a:srgbClr val="FFC000"/>
                </a:gs>
                <a:gs pos="100000">
                  <a:srgbClr val="FFC000"/>
                </a:gs>
                <a:gs pos="48000">
                  <a:srgbClr val="FFC000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avec coins arrondis du même côté 16"/>
            <p:cNvSpPr/>
            <p:nvPr/>
          </p:nvSpPr>
          <p:spPr>
            <a:xfrm>
              <a:off x="3582650" y="725714"/>
              <a:ext cx="7510072" cy="2083484"/>
            </a:xfrm>
            <a:prstGeom prst="round2SameRect">
              <a:avLst/>
            </a:prstGeom>
            <a:gradFill flip="none" rotWithShape="1">
              <a:gsLst>
                <a:gs pos="89000">
                  <a:srgbClr val="FF1B00"/>
                </a:gs>
                <a:gs pos="0">
                  <a:srgbClr val="FF0000"/>
                </a:gs>
                <a:gs pos="100000">
                  <a:srgbClr val="FFC000"/>
                </a:gs>
                <a:gs pos="100000">
                  <a:srgbClr val="FFC000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avec coins arrondis du même côté 17"/>
            <p:cNvSpPr/>
            <p:nvPr/>
          </p:nvSpPr>
          <p:spPr>
            <a:xfrm rot="10800000">
              <a:off x="3582650" y="4527030"/>
              <a:ext cx="7510072" cy="1873770"/>
            </a:xfrm>
            <a:prstGeom prst="round2SameRect">
              <a:avLst/>
            </a:prstGeom>
            <a:gradFill>
              <a:gsLst>
                <a:gs pos="19612">
                  <a:srgbClr val="FFFF00"/>
                </a:gs>
                <a:gs pos="100000">
                  <a:srgbClr val="FFC000"/>
                </a:gs>
                <a:gs pos="82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090839" y="2930769"/>
            <a:ext cx="6270260" cy="1626816"/>
            <a:chOff x="3090839" y="2930769"/>
            <a:chExt cx="6270260" cy="1626816"/>
          </a:xfrm>
        </p:grpSpPr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358" y="3273779"/>
              <a:ext cx="1371632" cy="913746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169" y="3147610"/>
              <a:ext cx="1819149" cy="807375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721" y="2930769"/>
              <a:ext cx="1414864" cy="1414864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5143396" y="3905407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Pansement connecté</a:t>
              </a:r>
              <a:endParaRPr lang="fr-FR" i="1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090839" y="4137866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Capteur pour le cancer</a:t>
              </a:r>
              <a:endParaRPr lang="fr-FR" i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7020806" y="4188253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Bracelet connecté</a:t>
              </a:r>
              <a:endParaRPr lang="fr-FR" i="1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215166" y="809018"/>
            <a:ext cx="6124406" cy="2211102"/>
            <a:chOff x="3215166" y="809018"/>
            <a:chExt cx="6124406" cy="2211102"/>
          </a:xfrm>
        </p:grpSpPr>
        <p:sp>
          <p:nvSpPr>
            <p:cNvPr id="24" name="ZoneTexte 23"/>
            <p:cNvSpPr txBox="1"/>
            <p:nvPr/>
          </p:nvSpPr>
          <p:spPr>
            <a:xfrm>
              <a:off x="3296819" y="1914810"/>
              <a:ext cx="1461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 smtClean="0"/>
                <a:t>Health</a:t>
              </a:r>
              <a:r>
                <a:rPr lang="fr-FR" i="1" dirty="0" smtClean="0"/>
                <a:t> Patch</a:t>
              </a:r>
              <a:endParaRPr lang="fr-FR" i="1" dirty="0"/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299" y="1353722"/>
              <a:ext cx="2144758" cy="1206743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166" y="1034052"/>
              <a:ext cx="1621707" cy="104492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798" y="809018"/>
              <a:ext cx="1385139" cy="138513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412" y="1585699"/>
              <a:ext cx="1613724" cy="1434421"/>
            </a:xfrm>
            <a:prstGeom prst="rect">
              <a:avLst/>
            </a:prstGeom>
          </p:spPr>
        </p:pic>
        <p:sp>
          <p:nvSpPr>
            <p:cNvPr id="36" name="ZoneTexte 35"/>
            <p:cNvSpPr txBox="1"/>
            <p:nvPr/>
          </p:nvSpPr>
          <p:spPr>
            <a:xfrm>
              <a:off x="4172128" y="2477090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Capteur de convulsion</a:t>
              </a:r>
              <a:endParaRPr lang="fr-FR" i="1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5658542" y="1865874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Casque connecté</a:t>
              </a:r>
              <a:endParaRPr lang="fr-FR" i="1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6999279" y="2375799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moniteur connecté</a:t>
              </a:r>
              <a:endParaRPr lang="fr-FR" i="1" dirty="0"/>
            </a:p>
          </p:txBody>
        </p:sp>
      </p:grpSp>
      <p:graphicFrame>
        <p:nvGraphicFramePr>
          <p:cNvPr id="46" name="Tableau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330543"/>
              </p:ext>
            </p:extLst>
          </p:nvPr>
        </p:nvGraphicFramePr>
        <p:xfrm>
          <a:off x="1358274" y="1700808"/>
          <a:ext cx="1699776" cy="381000"/>
        </p:xfrm>
        <a:graphic>
          <a:graphicData uri="http://schemas.openxmlformats.org/drawingml/2006/table">
            <a:tbl>
              <a:tblPr/>
              <a:tblGrid>
                <a:gridCol w="1699776">
                  <a:extLst>
                    <a:ext uri="{9D8B030D-6E8A-4147-A177-3AD203B41FA5}">
                      <a16:colId xmlns:a16="http://schemas.microsoft.com/office/drawing/2014/main" val="478833179"/>
                    </a:ext>
                  </a:extLst>
                </a:gridCol>
              </a:tblGrid>
              <a:tr h="3677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Alerte</a:t>
                      </a:r>
                      <a:endParaRPr lang="fr-FR" dirty="0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2504"/>
                  </a:ext>
                </a:extLst>
              </a:tr>
            </a:tbl>
          </a:graphicData>
        </a:graphic>
      </p:graphicFrame>
      <p:graphicFrame>
        <p:nvGraphicFramePr>
          <p:cNvPr id="47" name="Tableau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60020"/>
              </p:ext>
            </p:extLst>
          </p:nvPr>
        </p:nvGraphicFramePr>
        <p:xfrm>
          <a:off x="1361204" y="3490791"/>
          <a:ext cx="1699776" cy="381000"/>
        </p:xfrm>
        <a:graphic>
          <a:graphicData uri="http://schemas.openxmlformats.org/drawingml/2006/table">
            <a:tbl>
              <a:tblPr/>
              <a:tblGrid>
                <a:gridCol w="1699776">
                  <a:extLst>
                    <a:ext uri="{9D8B030D-6E8A-4147-A177-3AD203B41FA5}">
                      <a16:colId xmlns:a16="http://schemas.microsoft.com/office/drawing/2014/main" val="3507546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Avertissement</a:t>
                      </a:r>
                      <a:endParaRPr lang="fr-FR" dirty="0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717646"/>
                  </a:ext>
                </a:extLst>
              </a:tr>
            </a:tbl>
          </a:graphicData>
        </a:graphic>
      </p:graphicFrame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43266"/>
              </p:ext>
            </p:extLst>
          </p:nvPr>
        </p:nvGraphicFramePr>
        <p:xfrm>
          <a:off x="1360154" y="5357663"/>
          <a:ext cx="1699776" cy="381000"/>
        </p:xfrm>
        <a:graphic>
          <a:graphicData uri="http://schemas.openxmlformats.org/drawingml/2006/table">
            <a:tbl>
              <a:tblPr/>
              <a:tblGrid>
                <a:gridCol w="1699776">
                  <a:extLst>
                    <a:ext uri="{9D8B030D-6E8A-4147-A177-3AD203B41FA5}">
                      <a16:colId xmlns:a16="http://schemas.microsoft.com/office/drawing/2014/main" val="3877435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Notification</a:t>
                      </a:r>
                      <a:endParaRPr lang="fr-FR" dirty="0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348416"/>
                  </a:ext>
                </a:extLst>
              </a:tr>
            </a:tbl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3046364" y="4708879"/>
            <a:ext cx="6300296" cy="1552915"/>
            <a:chOff x="3046364" y="4708879"/>
            <a:chExt cx="6300296" cy="1552915"/>
          </a:xfrm>
        </p:grpSpPr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458" y="4765978"/>
              <a:ext cx="855868" cy="855868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9826" y="4893739"/>
              <a:ext cx="1347806" cy="1347806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156" y="4745292"/>
              <a:ext cx="1183424" cy="836286"/>
            </a:xfrm>
            <a:prstGeom prst="rect">
              <a:avLst/>
            </a:prstGeom>
          </p:spPr>
        </p:pic>
        <p:sp>
          <p:nvSpPr>
            <p:cNvPr id="41" name="ZoneTexte 40"/>
            <p:cNvSpPr txBox="1"/>
            <p:nvPr/>
          </p:nvSpPr>
          <p:spPr>
            <a:xfrm>
              <a:off x="3046364" y="5615463"/>
              <a:ext cx="1764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Capteur environnemental</a:t>
              </a:r>
              <a:endParaRPr lang="fr-FR" i="1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7006367" y="5550277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Capteur de présence</a:t>
              </a:r>
              <a:endParaRPr lang="fr-FR" i="1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5432243" y="5872567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Capteur de poids</a:t>
              </a:r>
              <a:endParaRPr lang="fr-FR" i="1" dirty="0"/>
            </a:p>
          </p:txBody>
        </p:sp>
        <p:pic>
          <p:nvPicPr>
            <p:cNvPr id="49" name="Shape 96"/>
            <p:cNvPicPr preferRelativeResize="0"/>
            <p:nvPr/>
          </p:nvPicPr>
          <p:blipFill rotWithShape="1">
            <a:blip r:embed="rId16">
              <a:alphaModFix/>
            </a:blip>
            <a:srcRect r="16482"/>
            <a:stretch/>
          </p:blipFill>
          <p:spPr>
            <a:xfrm>
              <a:off x="4720759" y="4708879"/>
              <a:ext cx="966090" cy="903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Shape 98"/>
            <p:cNvSpPr txBox="1"/>
            <p:nvPr/>
          </p:nvSpPr>
          <p:spPr>
            <a:xfrm>
              <a:off x="4524103" y="5544318"/>
              <a:ext cx="1276876" cy="3635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b="0" i="1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Glycémie</a:t>
              </a:r>
              <a:endParaRPr lang="fr-FR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003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183324" y="1424117"/>
            <a:ext cx="433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43201" y="2542171"/>
            <a:ext cx="4525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Architecture et services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43200" y="3775617"/>
            <a:ext cx="5177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Sécurité - Vie privée - </a:t>
            </a:r>
            <a:r>
              <a:rPr lang="fr-FR" sz="22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QoS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66948" y="151491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35482" y="2623567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37464" y="3847612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2" name="TextBox 9"/>
          <p:cNvSpPr txBox="1"/>
          <p:nvPr/>
        </p:nvSpPr>
        <p:spPr>
          <a:xfrm flipH="1">
            <a:off x="3275856" y="4869160"/>
            <a:ext cx="475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3" name="Oval 16"/>
          <p:cNvSpPr/>
          <p:nvPr/>
        </p:nvSpPr>
        <p:spPr>
          <a:xfrm>
            <a:off x="2870119" y="494115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22449"/>
            <a:ext cx="1944216" cy="76001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24" name="Arc 23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400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1787273" y="1052713"/>
            <a:ext cx="2529285" cy="5289245"/>
            <a:chOff x="1787273" y="1052713"/>
            <a:chExt cx="2529285" cy="5289245"/>
          </a:xfrm>
          <a:gradFill>
            <a:gsLst>
              <a:gs pos="100000">
                <a:srgbClr val="9AD17B"/>
              </a:gs>
              <a:gs pos="42000">
                <a:srgbClr val="B6DCA6"/>
              </a:gs>
              <a:gs pos="0">
                <a:srgbClr val="D4E8D3"/>
              </a:gs>
            </a:gsLst>
            <a:lin ang="5400000" scaled="1"/>
          </a:gradFill>
        </p:grpSpPr>
        <p:sp>
          <p:nvSpPr>
            <p:cNvPr id="2" name="Rectangle à coins arrondis 1"/>
            <p:cNvSpPr/>
            <p:nvPr/>
          </p:nvSpPr>
          <p:spPr>
            <a:xfrm>
              <a:off x="1787273" y="1052713"/>
              <a:ext cx="2529285" cy="5289245"/>
            </a:xfrm>
            <a:prstGeom prst="roundRect">
              <a:avLst/>
            </a:prstGeom>
            <a:grp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1998" y="5805264"/>
              <a:ext cx="228639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CA" sz="2000" b="1" i="1" dirty="0" err="1"/>
                <a:t>Sécurité</a:t>
              </a:r>
              <a:r>
                <a:rPr lang="en-CA" sz="2000" b="1" i="1" dirty="0"/>
                <a:t> et </a:t>
              </a:r>
              <a:r>
                <a:rPr lang="en-CA" sz="2000" b="1" i="1" dirty="0" err="1"/>
                <a:t>privacité</a:t>
              </a:r>
              <a:endParaRPr lang="fr-FR" sz="2000" b="1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275041" y="3255790"/>
            <a:ext cx="4797630" cy="886283"/>
            <a:chOff x="5220071" y="2752762"/>
            <a:chExt cx="3069453" cy="1016335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25" name="Rectangle à coins arrondis 24"/>
            <p:cNvSpPr/>
            <p:nvPr/>
          </p:nvSpPr>
          <p:spPr>
            <a:xfrm>
              <a:off x="5265188" y="2752762"/>
              <a:ext cx="3024336" cy="1016335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220071" y="2780927"/>
              <a:ext cx="3024336" cy="95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Contrôle d'accès</a:t>
              </a:r>
              <a:r>
                <a:rPr lang="fr-FR" sz="2400" dirty="0"/>
                <a:t> et permissions pour les données et les ordres</a:t>
              </a:r>
              <a:endParaRPr lang="en-CA" sz="3200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4345560" y="2881316"/>
            <a:ext cx="4727111" cy="1225072"/>
            <a:chOff x="5220072" y="2759932"/>
            <a:chExt cx="3024336" cy="1039546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" name="Rectangle à coins arrondis 2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5220072" y="2780928"/>
              <a:ext cx="3024336" cy="101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Authentification </a:t>
              </a:r>
              <a:r>
                <a:rPr lang="fr-FR" sz="2400" dirty="0"/>
                <a:t>de l'utilisateur (médecin, infirmier, personnel administratif, technicien, ...)</a:t>
              </a:r>
              <a:endParaRPr lang="en-CA" sz="3200" b="1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304042" y="3858251"/>
            <a:ext cx="4768628" cy="1077626"/>
            <a:chOff x="5193510" y="2759932"/>
            <a:chExt cx="3050898" cy="1016334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1" name="Rectangle à coins arrondis 30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193510" y="2890773"/>
              <a:ext cx="3024336" cy="705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 err="1"/>
                <a:t>Intégrité</a:t>
              </a:r>
              <a:r>
                <a:rPr lang="en-CA" sz="2400" dirty="0"/>
                <a:t> </a:t>
              </a:r>
              <a:r>
                <a:rPr lang="en-CA" sz="2400" dirty="0" smtClean="0"/>
                <a:t/>
              </a:r>
              <a:br>
                <a:rPr lang="en-CA" sz="2400" dirty="0" smtClean="0"/>
              </a:br>
              <a:r>
                <a:rPr lang="en-CA" sz="2400" dirty="0" smtClean="0"/>
                <a:t>des </a:t>
              </a:r>
              <a:r>
                <a:rPr lang="en-CA" sz="2400" dirty="0"/>
                <a:t>transmissions</a:t>
              </a:r>
              <a:endParaRPr lang="en-CA" sz="4000" dirty="0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4345559" y="3745382"/>
            <a:ext cx="4727111" cy="999151"/>
            <a:chOff x="5220072" y="2759932"/>
            <a:chExt cx="3024336" cy="1016334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28" name="Rectangle à coins arrondis 27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220072" y="2780928"/>
              <a:ext cx="3024336" cy="84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 err="1"/>
                <a:t>Chiffrement</a:t>
              </a:r>
              <a:r>
                <a:rPr lang="en-CA" sz="2400" b="1" dirty="0"/>
                <a:t> </a:t>
              </a:r>
              <a:r>
                <a:rPr lang="en-CA" sz="2400" dirty="0"/>
                <a:t>des </a:t>
              </a:r>
              <a:r>
                <a:rPr lang="en-CA" sz="2400" dirty="0" smtClean="0"/>
                <a:t/>
              </a:r>
              <a:br>
                <a:rPr lang="en-CA" sz="2400" dirty="0" smtClean="0"/>
              </a:br>
              <a:r>
                <a:rPr lang="en-CA" sz="2400" dirty="0" smtClean="0"/>
                <a:t>communications</a:t>
              </a:r>
              <a:endParaRPr lang="en-CA" sz="4000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44" name="Arc 43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Qualité de service - </a:t>
            </a:r>
            <a:r>
              <a:rPr lang="fr-FR" sz="36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QoS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36" name="Groupe 35"/>
          <p:cNvGrpSpPr/>
          <p:nvPr/>
        </p:nvGrpSpPr>
        <p:grpSpPr>
          <a:xfrm>
            <a:off x="4352976" y="4018786"/>
            <a:ext cx="4727111" cy="1225072"/>
            <a:chOff x="5220072" y="2759932"/>
            <a:chExt cx="3024336" cy="1039546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7" name="Rectangle à coins arrondis 36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5220072" y="2780928"/>
              <a:ext cx="3024336" cy="101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Protection</a:t>
              </a:r>
              <a:r>
                <a:rPr lang="fr-FR" sz="2400" dirty="0"/>
                <a:t> contre les fuites de données (particulièrement les données personnelles)</a:t>
              </a:r>
              <a:endParaRPr lang="en-CA" sz="4000" dirty="0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4345559" y="4265591"/>
            <a:ext cx="4727111" cy="921887"/>
            <a:chOff x="5220072" y="2759932"/>
            <a:chExt cx="3024336" cy="1016335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40" name="Rectangle à coins arrondis 39"/>
            <p:cNvSpPr/>
            <p:nvPr/>
          </p:nvSpPr>
          <p:spPr>
            <a:xfrm>
              <a:off x="5220072" y="2759932"/>
              <a:ext cx="3024336" cy="1016335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220072" y="2780929"/>
              <a:ext cx="3024336" cy="54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Contrôle</a:t>
              </a:r>
              <a:r>
                <a:rPr lang="fr-FR" sz="2400" dirty="0"/>
                <a:t> </a:t>
              </a:r>
              <a:r>
                <a:rPr lang="fr-FR" sz="2400" dirty="0" smtClean="0"/>
                <a:t/>
              </a:r>
              <a:br>
                <a:rPr lang="fr-FR" sz="2400" dirty="0" smtClean="0"/>
              </a:br>
              <a:r>
                <a:rPr lang="fr-FR" sz="2400" dirty="0" smtClean="0"/>
                <a:t>du </a:t>
              </a:r>
              <a:r>
                <a:rPr lang="fr-FR" sz="2400" dirty="0"/>
                <a:t>comportement des applications</a:t>
              </a:r>
              <a:endParaRPr lang="en-CA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2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-0.39913 -0.25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-125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39687 -0.18449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92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39913 -0.16296 " pathEditMode="relative" rAng="0" ptsTypes="AA">
                                      <p:cBhvr>
                                        <p:cTn id="32" dur="1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-814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116 L -0.39687 -0.08657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428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-0.4 -0.01296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0" y="-64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-0.39913 0.07917 " pathEditMode="relative" rAng="0" ptsTypes="AA">
                                      <p:cBhvr>
                                        <p:cTn id="5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691680" y="1056653"/>
            <a:ext cx="7344816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96000" indent="-396000" algn="just">
              <a:buFont typeface="Arial" panose="020B0604020202020204" pitchFamily="34" charset="0"/>
              <a:buChar char="•"/>
            </a:pPr>
            <a:endParaRPr lang="fr-FR" sz="3600" dirty="0" smtClean="0"/>
          </a:p>
          <a:p>
            <a:pPr marL="396000" indent="-396000" algn="just">
              <a:buFont typeface="Arial" panose="020B0604020202020204" pitchFamily="34" charset="0"/>
              <a:buChar char="•"/>
            </a:pPr>
            <a:r>
              <a:rPr lang="fr-FR" sz="3600" dirty="0" smtClean="0"/>
              <a:t>Dispositifs + protocoles existent déjà</a:t>
            </a:r>
          </a:p>
          <a:p>
            <a:pPr marL="396000" indent="-396000" algn="just">
              <a:buFont typeface="Arial" panose="020B0604020202020204" pitchFamily="34" charset="0"/>
              <a:buChar char="•"/>
            </a:pPr>
            <a:endParaRPr lang="fr-FR" sz="3600" dirty="0" smtClean="0"/>
          </a:p>
          <a:p>
            <a:pPr marL="396000" indent="-396000" algn="just">
              <a:buFont typeface="Arial" panose="020B0604020202020204" pitchFamily="34" charset="0"/>
              <a:buChar char="•"/>
            </a:pPr>
            <a:endParaRPr lang="fr-FR" sz="3600" dirty="0" smtClean="0"/>
          </a:p>
          <a:p>
            <a:pPr marL="396000" indent="-396000" algn="just">
              <a:buFont typeface="Arial" panose="020B0604020202020204" pitchFamily="34" charset="0"/>
              <a:buChar char="•"/>
            </a:pPr>
            <a:r>
              <a:rPr lang="fr-FR" sz="3600" dirty="0" smtClean="0"/>
              <a:t>L’innovation est dans l’intégration globale et les services offerts (valeur ajoutée)</a:t>
            </a:r>
          </a:p>
          <a:p>
            <a:pPr marL="396000" indent="-396000">
              <a:buFont typeface="Arial" panose="020B0604020202020204" pitchFamily="34" charset="0"/>
              <a:buChar char="•"/>
            </a:pPr>
            <a:endParaRPr lang="fr-FR" sz="36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5" name="Arc 1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466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Smart </a:t>
            </a:r>
            <a:r>
              <a:rPr lang="fr-FR" sz="36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Health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691680" y="1056653"/>
            <a:ext cx="7344816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96000" indent="-396000" algn="just">
              <a:buFont typeface="Arial" panose="020B0604020202020204" pitchFamily="34" charset="0"/>
              <a:buChar char="•"/>
            </a:pPr>
            <a:endParaRPr lang="fr-FR" sz="3600" dirty="0" smtClean="0"/>
          </a:p>
          <a:p>
            <a:pPr marL="396000" indent="-396000">
              <a:buFont typeface="Arial" panose="020B0604020202020204" pitchFamily="34" charset="0"/>
              <a:buChar char="•"/>
            </a:pPr>
            <a:endParaRPr lang="fr-FR" sz="3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484497"/>
            <a:ext cx="2838450" cy="2133600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6" name="Arc 15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7248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Annexes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414185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918642" y="2772858"/>
            <a:ext cx="3744416" cy="18774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fr-FR" sz="8000" dirty="0" smtClean="0"/>
              <a:t>Annexes</a:t>
            </a:r>
          </a:p>
          <a:p>
            <a:pPr marL="396000" indent="-396000">
              <a:buFont typeface="Arial" panose="020B0604020202020204" pitchFamily="34" charset="0"/>
              <a:buChar char="•"/>
            </a:pPr>
            <a:endParaRPr lang="fr-FR" sz="36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5" name="Arc 1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650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6386" name="Picture 2" descr="C:\Users\Fabien\Documents\INF6404A\INF6404A\TP3\f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54" y="0"/>
            <a:ext cx="91636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 - Contexte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1524000" y="1127859"/>
            <a:ext cx="6388336" cy="1652276"/>
            <a:chOff x="1524000" y="1127859"/>
            <a:chExt cx="6388336" cy="1652276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1127859"/>
              <a:ext cx="3124312" cy="165227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524000" y="1542380"/>
              <a:ext cx="304378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96000" indent="-396000">
                <a:buFont typeface="Arial" panose="020B0604020202020204" pitchFamily="34" charset="0"/>
                <a:buChar char="•"/>
              </a:pPr>
              <a:r>
                <a:rPr lang="fr-FR" sz="3600" dirty="0"/>
                <a:t>Smart </a:t>
              </a:r>
              <a:r>
                <a:rPr lang="fr-FR" sz="3600" dirty="0" err="1"/>
                <a:t>Health</a:t>
              </a:r>
              <a:endParaRPr lang="fr-FR" sz="3600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1979712" y="2599327"/>
            <a:ext cx="4383395" cy="1768587"/>
            <a:chOff x="1979712" y="2599327"/>
            <a:chExt cx="4383395" cy="1768587"/>
          </a:xfrm>
        </p:grpSpPr>
        <p:sp>
          <p:nvSpPr>
            <p:cNvPr id="4" name="Rectangle 3"/>
            <p:cNvSpPr/>
            <p:nvPr/>
          </p:nvSpPr>
          <p:spPr>
            <a:xfrm>
              <a:off x="1979712" y="3163720"/>
              <a:ext cx="227511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96000" indent="-396000">
                <a:buFont typeface="Arial" panose="020B0604020202020204" pitchFamily="34" charset="0"/>
                <a:buChar char="•"/>
              </a:pPr>
              <a:r>
                <a:rPr lang="fr-FR" sz="3600" dirty="0"/>
                <a:t>Hôpitaux</a:t>
              </a:r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948" y="2599327"/>
              <a:ext cx="2124159" cy="1768587"/>
            </a:xfrm>
            <a:prstGeom prst="rect">
              <a:avLst/>
            </a:prstGeom>
          </p:spPr>
        </p:pic>
      </p:grpSp>
      <p:grpSp>
        <p:nvGrpSpPr>
          <p:cNvPr id="10" name="Groupe 9"/>
          <p:cNvGrpSpPr/>
          <p:nvPr/>
        </p:nvGrpSpPr>
        <p:grpSpPr>
          <a:xfrm>
            <a:off x="1524000" y="4785061"/>
            <a:ext cx="7377058" cy="1396314"/>
            <a:chOff x="1524000" y="4785061"/>
            <a:chExt cx="7377058" cy="1396314"/>
          </a:xfrm>
        </p:grpSpPr>
        <p:sp>
          <p:nvSpPr>
            <p:cNvPr id="2" name="ZoneTexte 1"/>
            <p:cNvSpPr txBox="1"/>
            <p:nvPr/>
          </p:nvSpPr>
          <p:spPr>
            <a:xfrm>
              <a:off x="1524000" y="4785061"/>
              <a:ext cx="684076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396000" indent="-396000">
                <a:buFont typeface="Arial" panose="020B0604020202020204" pitchFamily="34" charset="0"/>
                <a:buChar char="•"/>
              </a:pPr>
              <a:r>
                <a:rPr lang="fr-FR" sz="3600" dirty="0" smtClean="0"/>
                <a:t>Services de soins intensifs</a:t>
              </a:r>
              <a:endParaRPr lang="fr-FR" sz="3600" dirty="0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006" y="5320482"/>
              <a:ext cx="3009052" cy="860893"/>
            </a:xfrm>
            <a:prstGeom prst="rect">
              <a:avLst/>
            </a:prstGeom>
          </p:spPr>
        </p:pic>
      </p:grpSp>
      <p:grpSp>
        <p:nvGrpSpPr>
          <p:cNvPr id="24" name="Groupe 23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25" name="Arc 2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23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1661112" y="1116002"/>
            <a:ext cx="7416943" cy="7929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La transformation numérique de l’hôpital</a:t>
            </a:r>
            <a:endParaRPr lang="fr-FR" sz="3200" b="1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889323" y="2129340"/>
            <a:ext cx="1665911" cy="2038227"/>
            <a:chOff x="1889323" y="2129340"/>
            <a:chExt cx="1665911" cy="2038227"/>
          </a:xfrm>
        </p:grpSpPr>
        <p:grpSp>
          <p:nvGrpSpPr>
            <p:cNvPr id="7" name="Groupe 6"/>
            <p:cNvGrpSpPr/>
            <p:nvPr/>
          </p:nvGrpSpPr>
          <p:grpSpPr>
            <a:xfrm>
              <a:off x="1939837" y="2129340"/>
              <a:ext cx="1512168" cy="1986349"/>
              <a:chOff x="1971039" y="1893846"/>
              <a:chExt cx="1512168" cy="198634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971039" y="2075958"/>
                <a:ext cx="1512168" cy="1804237"/>
              </a:xfrm>
              <a:prstGeom prst="rect">
                <a:avLst/>
              </a:prstGeom>
              <a:solidFill>
                <a:srgbClr val="ED73C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8246" y="1893846"/>
                <a:ext cx="568959" cy="568959"/>
              </a:xfrm>
              <a:prstGeom prst="rect">
                <a:avLst/>
              </a:prstGeom>
            </p:spPr>
          </p:pic>
        </p:grpSp>
        <p:sp>
          <p:nvSpPr>
            <p:cNvPr id="30" name="ZoneTexte 29"/>
            <p:cNvSpPr txBox="1"/>
            <p:nvPr/>
          </p:nvSpPr>
          <p:spPr>
            <a:xfrm>
              <a:off x="2695921" y="2291295"/>
              <a:ext cx="771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 smtClean="0"/>
                <a:t>82%</a:t>
              </a:r>
              <a:endParaRPr lang="en-CA" sz="2400" b="1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1889323" y="2674851"/>
              <a:ext cx="1665911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 smtClean="0"/>
                <a:t>Des médecins estiment que la prescription électronique permet un gain de temps et une réduction des erreurs</a:t>
              </a:r>
              <a:endParaRPr lang="fr-FR" sz="1300" dirty="0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416124" y="1999915"/>
            <a:ext cx="1558662" cy="2077799"/>
            <a:chOff x="5416124" y="1999915"/>
            <a:chExt cx="1558662" cy="2077799"/>
          </a:xfrm>
        </p:grpSpPr>
        <p:grpSp>
          <p:nvGrpSpPr>
            <p:cNvPr id="39" name="Groupe 38"/>
            <p:cNvGrpSpPr/>
            <p:nvPr/>
          </p:nvGrpSpPr>
          <p:grpSpPr>
            <a:xfrm>
              <a:off x="5416124" y="1999915"/>
              <a:ext cx="1558662" cy="2077799"/>
              <a:chOff x="5416124" y="1999915"/>
              <a:chExt cx="1558662" cy="2077799"/>
            </a:xfrm>
          </p:grpSpPr>
          <p:grpSp>
            <p:nvGrpSpPr>
              <p:cNvPr id="28" name="Groupe 27"/>
              <p:cNvGrpSpPr/>
              <p:nvPr/>
            </p:nvGrpSpPr>
            <p:grpSpPr>
              <a:xfrm>
                <a:off x="5416124" y="1999915"/>
                <a:ext cx="1558662" cy="2077799"/>
                <a:chOff x="6275741" y="4197932"/>
                <a:chExt cx="1558662" cy="2077799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275741" y="4471494"/>
                  <a:ext cx="1512168" cy="1804237"/>
                </a:xfrm>
                <a:prstGeom prst="rect">
                  <a:avLst/>
                </a:prstGeom>
                <a:solidFill>
                  <a:srgbClr val="ED73C4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7" name="Image 1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39283" y="4197932"/>
                  <a:ext cx="695120" cy="695120"/>
                </a:xfrm>
                <a:prstGeom prst="rect">
                  <a:avLst/>
                </a:prstGeom>
              </p:spPr>
            </p:pic>
          </p:grpSp>
          <p:sp>
            <p:nvSpPr>
              <p:cNvPr id="31" name="ZoneTexte 30"/>
              <p:cNvSpPr txBox="1"/>
              <p:nvPr/>
            </p:nvSpPr>
            <p:spPr>
              <a:xfrm>
                <a:off x="5482892" y="2331436"/>
                <a:ext cx="841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dirty="0" smtClean="0"/>
                  <a:t>-20%</a:t>
                </a:r>
                <a:endParaRPr lang="en-CA" sz="2400" b="1" dirty="0"/>
              </a:p>
            </p:txBody>
          </p:sp>
        </p:grpSp>
        <p:sp>
          <p:nvSpPr>
            <p:cNvPr id="35" name="ZoneTexte 34"/>
            <p:cNvSpPr txBox="1"/>
            <p:nvPr/>
          </p:nvSpPr>
          <p:spPr>
            <a:xfrm>
              <a:off x="5421473" y="2717379"/>
              <a:ext cx="1512168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 smtClean="0"/>
                <a:t>Taux de mortalité dans les hôpitaux ayant mis en place des systèmes d’aide a la décision clinique</a:t>
              </a:r>
              <a:endParaRPr lang="fr-FR" sz="130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3617997" y="3956501"/>
            <a:ext cx="1685825" cy="2195578"/>
            <a:chOff x="3617997" y="3956501"/>
            <a:chExt cx="1685825" cy="2195578"/>
          </a:xfrm>
        </p:grpSpPr>
        <p:grpSp>
          <p:nvGrpSpPr>
            <p:cNvPr id="8" name="Groupe 7"/>
            <p:cNvGrpSpPr/>
            <p:nvPr/>
          </p:nvGrpSpPr>
          <p:grpSpPr>
            <a:xfrm>
              <a:off x="3661458" y="3956501"/>
              <a:ext cx="1642364" cy="2195578"/>
              <a:chOff x="4327371" y="4127912"/>
              <a:chExt cx="1642364" cy="219557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327371" y="4519253"/>
                <a:ext cx="1512168" cy="1804237"/>
              </a:xfrm>
              <a:prstGeom prst="rect">
                <a:avLst/>
              </a:prstGeom>
              <a:solidFill>
                <a:srgbClr val="00B05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7309" y="4127912"/>
                <a:ext cx="812426" cy="812426"/>
              </a:xfrm>
              <a:prstGeom prst="rect">
                <a:avLst/>
              </a:prstGeom>
            </p:spPr>
          </p:pic>
        </p:grpSp>
        <p:sp>
          <p:nvSpPr>
            <p:cNvPr id="32" name="ZoneTexte 31"/>
            <p:cNvSpPr txBox="1"/>
            <p:nvPr/>
          </p:nvSpPr>
          <p:spPr>
            <a:xfrm>
              <a:off x="3707904" y="4421886"/>
              <a:ext cx="841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 smtClean="0"/>
                <a:t>-50%</a:t>
              </a:r>
              <a:endParaRPr lang="en-CA" sz="2400" b="1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617997" y="4815676"/>
              <a:ext cx="1599089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 smtClean="0"/>
                <a:t>Temps passé sur chaque compte-rendu par le personnel médical grâce au dossier patient électronique</a:t>
              </a:r>
              <a:endParaRPr lang="fr-FR" sz="1300" dirty="0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7117282" y="4072267"/>
            <a:ext cx="1633638" cy="2124214"/>
            <a:chOff x="7117282" y="4072267"/>
            <a:chExt cx="1633638" cy="2124214"/>
          </a:xfrm>
        </p:grpSpPr>
        <p:grpSp>
          <p:nvGrpSpPr>
            <p:cNvPr id="29" name="Groupe 28"/>
            <p:cNvGrpSpPr/>
            <p:nvPr/>
          </p:nvGrpSpPr>
          <p:grpSpPr>
            <a:xfrm>
              <a:off x="7134870" y="4072267"/>
              <a:ext cx="1512168" cy="2073828"/>
              <a:chOff x="5931201" y="4174600"/>
              <a:chExt cx="1512168" cy="207382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931201" y="4444191"/>
                <a:ext cx="1512168" cy="1804237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7" name="Image 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2477" y="4174600"/>
                <a:ext cx="633534" cy="633534"/>
              </a:xfrm>
              <a:prstGeom prst="rect">
                <a:avLst/>
              </a:prstGeom>
            </p:spPr>
          </p:pic>
        </p:grpSp>
        <p:sp>
          <p:nvSpPr>
            <p:cNvPr id="33" name="ZoneTexte 32"/>
            <p:cNvSpPr txBox="1"/>
            <p:nvPr/>
          </p:nvSpPr>
          <p:spPr>
            <a:xfrm>
              <a:off x="7117282" y="4333330"/>
              <a:ext cx="16336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 smtClean="0"/>
                <a:t>36</a:t>
              </a:r>
            </a:p>
            <a:p>
              <a:pPr algn="ctr"/>
              <a:r>
                <a:rPr lang="en-CA" sz="2000" b="1" dirty="0"/>
                <a:t>m</a:t>
              </a:r>
              <a:r>
                <a:rPr lang="en-CA" sz="2000" b="1" dirty="0" smtClean="0"/>
                <a:t>illiards $</a:t>
              </a:r>
              <a:endParaRPr lang="en-CA" sz="2000" b="1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7117282" y="4903819"/>
              <a:ext cx="1599089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 smtClean="0"/>
                <a:t>Economisés en 5 ans grâce au </a:t>
              </a:r>
              <a:r>
                <a:rPr lang="fr-FR" sz="1300" dirty="0" err="1" smtClean="0"/>
                <a:t>tél</a:t>
              </a:r>
              <a:r>
                <a:rPr lang="fr-FR" sz="1300" dirty="0" err="1"/>
                <a:t>é</a:t>
              </a:r>
              <a:r>
                <a:rPr lang="fr-FR" sz="1300" dirty="0" err="1" smtClean="0"/>
                <a:t>suivi</a:t>
              </a:r>
              <a:r>
                <a:rPr lang="fr-FR" sz="1300" dirty="0" smtClean="0"/>
                <a:t> des malades, ainsi qu’a la modernisation des outils médicaux</a:t>
              </a:r>
              <a:endParaRPr lang="fr-FR" sz="1300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44" name="Arc 43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645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 - Objectifs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23" y="2119082"/>
            <a:ext cx="2222284" cy="1519234"/>
          </a:xfrm>
          <a:prstGeom prst="rect">
            <a:avLst/>
          </a:prstGeom>
        </p:spPr>
      </p:pic>
      <p:sp>
        <p:nvSpPr>
          <p:cNvPr id="28" name="Rectangle à coins arrondis 27"/>
          <p:cNvSpPr/>
          <p:nvPr/>
        </p:nvSpPr>
        <p:spPr>
          <a:xfrm>
            <a:off x="1835696" y="1101206"/>
            <a:ext cx="7020780" cy="7853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Le département des soins intensifs</a:t>
            </a:r>
            <a:endParaRPr lang="fr-FR" sz="3200" b="1" dirty="0"/>
          </a:p>
        </p:txBody>
      </p:sp>
      <p:grpSp>
        <p:nvGrpSpPr>
          <p:cNvPr id="39" name="Groupe 38"/>
          <p:cNvGrpSpPr/>
          <p:nvPr/>
        </p:nvGrpSpPr>
        <p:grpSpPr>
          <a:xfrm>
            <a:off x="1911073" y="2058770"/>
            <a:ext cx="1825129" cy="1979491"/>
            <a:chOff x="1379825" y="2201742"/>
            <a:chExt cx="1825129" cy="1979491"/>
          </a:xfrm>
        </p:grpSpPr>
        <p:grpSp>
          <p:nvGrpSpPr>
            <p:cNvPr id="38" name="Groupe 37"/>
            <p:cNvGrpSpPr/>
            <p:nvPr/>
          </p:nvGrpSpPr>
          <p:grpSpPr>
            <a:xfrm>
              <a:off x="1765247" y="2201742"/>
              <a:ext cx="1074756" cy="1093126"/>
              <a:chOff x="1765247" y="2201742"/>
              <a:chExt cx="1074756" cy="1093126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1765247" y="2201742"/>
                <a:ext cx="1074756" cy="10931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326" y="2397018"/>
                <a:ext cx="744128" cy="744128"/>
              </a:xfrm>
              <a:prstGeom prst="rect">
                <a:avLst/>
              </a:prstGeom>
            </p:spPr>
          </p:pic>
        </p:grpSp>
        <p:sp>
          <p:nvSpPr>
            <p:cNvPr id="24" name="ZoneTexte 23"/>
            <p:cNvSpPr txBox="1"/>
            <p:nvPr/>
          </p:nvSpPr>
          <p:spPr>
            <a:xfrm>
              <a:off x="1379825" y="3350236"/>
              <a:ext cx="1825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SURVEILLANCE</a:t>
              </a:r>
            </a:p>
            <a:p>
              <a:pPr algn="ctr"/>
              <a:r>
                <a:rPr lang="fr-FR" sz="1400" dirty="0" smtClean="0"/>
                <a:t>Facilité pour le personnel médical </a:t>
              </a:r>
              <a:endParaRPr lang="fr-FR" sz="1400" dirty="0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582832" y="4050232"/>
            <a:ext cx="1690655" cy="2022836"/>
            <a:chOff x="2636198" y="4177080"/>
            <a:chExt cx="1690655" cy="2022836"/>
          </a:xfrm>
        </p:grpSpPr>
        <p:sp>
          <p:nvSpPr>
            <p:cNvPr id="2" name="ZoneTexte 1"/>
            <p:cNvSpPr txBox="1"/>
            <p:nvPr/>
          </p:nvSpPr>
          <p:spPr>
            <a:xfrm>
              <a:off x="2636198" y="5368919"/>
              <a:ext cx="1690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CONFORT</a:t>
              </a:r>
            </a:p>
            <a:p>
              <a:pPr algn="ctr"/>
              <a:r>
                <a:rPr lang="fr-FR" sz="1400" dirty="0" smtClean="0"/>
                <a:t>Pour le patient pendant son séjour </a:t>
              </a:r>
              <a:endParaRPr lang="fr-FR" sz="1400" dirty="0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2939130" y="4177080"/>
              <a:ext cx="1074756" cy="1093126"/>
              <a:chOff x="1442334" y="4257843"/>
              <a:chExt cx="1074756" cy="1093126"/>
            </a:xfrm>
          </p:grpSpPr>
          <p:sp>
            <p:nvSpPr>
              <p:cNvPr id="32" name="Ellipse 31"/>
              <p:cNvSpPr/>
              <p:nvPr/>
            </p:nvSpPr>
            <p:spPr>
              <a:xfrm>
                <a:off x="1442334" y="4257843"/>
                <a:ext cx="1074756" cy="1093126"/>
              </a:xfrm>
              <a:prstGeom prst="ellipse">
                <a:avLst/>
              </a:prstGeom>
              <a:solidFill>
                <a:srgbClr val="FDF6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5" name="Image 2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3335" y="4419999"/>
                <a:ext cx="768814" cy="768814"/>
              </a:xfrm>
              <a:prstGeom prst="rect">
                <a:avLst/>
              </a:prstGeom>
            </p:spPr>
          </p:pic>
        </p:grpSp>
      </p:grpSp>
      <p:grpSp>
        <p:nvGrpSpPr>
          <p:cNvPr id="41" name="Groupe 40"/>
          <p:cNvGrpSpPr/>
          <p:nvPr/>
        </p:nvGrpSpPr>
        <p:grpSpPr>
          <a:xfrm>
            <a:off x="4470527" y="4050232"/>
            <a:ext cx="1686692" cy="2058053"/>
            <a:chOff x="4351153" y="4089834"/>
            <a:chExt cx="1686692" cy="2058053"/>
          </a:xfrm>
        </p:grpSpPr>
        <p:grpSp>
          <p:nvGrpSpPr>
            <p:cNvPr id="40" name="Groupe 39"/>
            <p:cNvGrpSpPr/>
            <p:nvPr/>
          </p:nvGrpSpPr>
          <p:grpSpPr>
            <a:xfrm>
              <a:off x="4351153" y="4089834"/>
              <a:ext cx="1686692" cy="2058053"/>
              <a:chOff x="4351153" y="4089834"/>
              <a:chExt cx="1686692" cy="2058053"/>
            </a:xfrm>
          </p:grpSpPr>
          <p:sp>
            <p:nvSpPr>
              <p:cNvPr id="26" name="ZoneTexte 25"/>
              <p:cNvSpPr txBox="1"/>
              <p:nvPr/>
            </p:nvSpPr>
            <p:spPr>
              <a:xfrm>
                <a:off x="4351153" y="5316890"/>
                <a:ext cx="16866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dirty="0" smtClean="0"/>
                  <a:t>MOBILITE</a:t>
                </a:r>
              </a:p>
              <a:p>
                <a:pPr algn="ctr"/>
                <a:r>
                  <a:rPr lang="fr-FR" sz="1400" dirty="0" smtClean="0"/>
                  <a:t>Pour le personnel médical </a:t>
                </a:r>
                <a:endParaRPr lang="fr-FR" sz="1400" dirty="0"/>
              </a:p>
            </p:txBody>
          </p:sp>
          <p:pic>
            <p:nvPicPr>
              <p:cNvPr id="18" name="Image 1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6811" y="4089834"/>
                <a:ext cx="1110336" cy="1110336"/>
              </a:xfrm>
              <a:prstGeom prst="rect">
                <a:avLst/>
              </a:prstGeom>
            </p:spPr>
          </p:pic>
        </p:grp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156" y="4509120"/>
              <a:ext cx="197646" cy="197646"/>
            </a:xfrm>
            <a:prstGeom prst="rect">
              <a:avLst/>
            </a:prstGeom>
          </p:spPr>
        </p:pic>
      </p:grpSp>
      <p:grpSp>
        <p:nvGrpSpPr>
          <p:cNvPr id="43" name="Groupe 42"/>
          <p:cNvGrpSpPr/>
          <p:nvPr/>
        </p:nvGrpSpPr>
        <p:grpSpPr>
          <a:xfrm>
            <a:off x="6354259" y="4065643"/>
            <a:ext cx="1908153" cy="2179163"/>
            <a:chOff x="6755719" y="3597674"/>
            <a:chExt cx="1908153" cy="2179163"/>
          </a:xfrm>
        </p:grpSpPr>
        <p:grpSp>
          <p:nvGrpSpPr>
            <p:cNvPr id="42" name="Groupe 41"/>
            <p:cNvGrpSpPr/>
            <p:nvPr/>
          </p:nvGrpSpPr>
          <p:grpSpPr>
            <a:xfrm>
              <a:off x="6755719" y="3597674"/>
              <a:ext cx="1908153" cy="2179163"/>
              <a:chOff x="6755719" y="3597674"/>
              <a:chExt cx="1908153" cy="2179163"/>
            </a:xfrm>
          </p:grpSpPr>
          <p:sp>
            <p:nvSpPr>
              <p:cNvPr id="27" name="ZoneTexte 26"/>
              <p:cNvSpPr txBox="1"/>
              <p:nvPr/>
            </p:nvSpPr>
            <p:spPr>
              <a:xfrm>
                <a:off x="6755719" y="4730397"/>
                <a:ext cx="1908153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dirty="0" smtClean="0"/>
                  <a:t>EFFICACITE</a:t>
                </a:r>
              </a:p>
              <a:p>
                <a:pPr algn="ctr"/>
                <a:r>
                  <a:rPr lang="fr-FR" sz="1400" dirty="0" smtClean="0"/>
                  <a:t>Dans la gestion et l’utilisation des différentes ressources</a:t>
                </a:r>
                <a:endParaRPr lang="fr-FR" sz="1400" dirty="0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7217600" y="3597674"/>
                <a:ext cx="1074756" cy="109312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1" name="Groupe 30"/>
            <p:cNvGrpSpPr/>
            <p:nvPr/>
          </p:nvGrpSpPr>
          <p:grpSpPr>
            <a:xfrm>
              <a:off x="7450106" y="3839079"/>
              <a:ext cx="638130" cy="638128"/>
              <a:chOff x="3559396" y="4104774"/>
              <a:chExt cx="1423944" cy="1423940"/>
            </a:xfrm>
          </p:grpSpPr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9396" y="4104774"/>
                <a:ext cx="1423944" cy="1423940"/>
              </a:xfrm>
              <a:prstGeom prst="rect">
                <a:avLst/>
              </a:prstGeom>
            </p:spPr>
          </p:pic>
          <p:pic>
            <p:nvPicPr>
              <p:cNvPr id="29" name="Image 2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4081925" y="4911076"/>
                <a:ext cx="378914" cy="378914"/>
              </a:xfrm>
              <a:prstGeom prst="rect">
                <a:avLst/>
              </a:prstGeom>
            </p:spPr>
          </p:pic>
        </p:grpSp>
      </p:grpSp>
      <p:grpSp>
        <p:nvGrpSpPr>
          <p:cNvPr id="45" name="Groupe 44"/>
          <p:cNvGrpSpPr/>
          <p:nvPr/>
        </p:nvGrpSpPr>
        <p:grpSpPr>
          <a:xfrm>
            <a:off x="6792541" y="2199502"/>
            <a:ext cx="2137636" cy="1986844"/>
            <a:chOff x="6788827" y="2147971"/>
            <a:chExt cx="2137636" cy="1986844"/>
          </a:xfrm>
        </p:grpSpPr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3699" y="2147971"/>
              <a:ext cx="960766" cy="960766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6788827" y="3057597"/>
              <a:ext cx="2137636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b="1" dirty="0" smtClean="0"/>
                <a:t>RESSOURCES</a:t>
              </a:r>
            </a:p>
            <a:p>
              <a:pPr algn="ctr"/>
              <a:r>
                <a:rPr lang="fr-FR" sz="1400" dirty="0" smtClean="0"/>
                <a:t>Optimisation de la gestion </a:t>
              </a:r>
              <a:br>
                <a:rPr lang="fr-FR" sz="1400" dirty="0" smtClean="0"/>
              </a:br>
              <a:r>
                <a:rPr lang="fr-FR" sz="1400" dirty="0" smtClean="0"/>
                <a:t>des ressources humaines</a:t>
              </a:r>
              <a:endParaRPr lang="fr-FR" sz="1400" dirty="0"/>
            </a:p>
            <a:p>
              <a:pPr algn="ctr"/>
              <a:endParaRPr lang="en-CA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47" name="Arc 46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080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51737" y="953233"/>
            <a:ext cx="3456384" cy="2470034"/>
            <a:chOff x="51737" y="953233"/>
            <a:chExt cx="3456384" cy="2470034"/>
          </a:xfrm>
        </p:grpSpPr>
        <p:sp>
          <p:nvSpPr>
            <p:cNvPr id="24" name="Rectangle à coins arrondis 23"/>
            <p:cNvSpPr/>
            <p:nvPr/>
          </p:nvSpPr>
          <p:spPr>
            <a:xfrm>
              <a:off x="51737" y="953233"/>
              <a:ext cx="3456384" cy="242361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9347" y="3053935"/>
              <a:ext cx="21708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ct val="25000"/>
              </a:pPr>
              <a:r>
                <a:rPr lang="fr-FR" i="1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Capteurs obligatoires</a:t>
              </a:r>
              <a:endPara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6367347" y="934925"/>
            <a:ext cx="2513711" cy="1097448"/>
            <a:chOff x="6367347" y="934925"/>
            <a:chExt cx="2513711" cy="1097448"/>
          </a:xfrm>
        </p:grpSpPr>
        <p:grpSp>
          <p:nvGrpSpPr>
            <p:cNvPr id="7" name="Groupe 6"/>
            <p:cNvGrpSpPr/>
            <p:nvPr/>
          </p:nvGrpSpPr>
          <p:grpSpPr>
            <a:xfrm>
              <a:off x="6367347" y="986679"/>
              <a:ext cx="1226983" cy="1045694"/>
              <a:chOff x="6025864" y="4600271"/>
              <a:chExt cx="1226983" cy="1045694"/>
            </a:xfrm>
          </p:grpSpPr>
          <p:pic>
            <p:nvPicPr>
              <p:cNvPr id="80" name="Shape 10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302986" y="4600271"/>
                <a:ext cx="731723" cy="7317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" name="Shape 111"/>
              <p:cNvSpPr txBox="1"/>
              <p:nvPr/>
            </p:nvSpPr>
            <p:spPr>
              <a:xfrm>
                <a:off x="6025864" y="5331994"/>
                <a:ext cx="1226983" cy="313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lang="fr-FR" sz="12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roupe 7"/>
            <p:cNvGrpSpPr/>
            <p:nvPr/>
          </p:nvGrpSpPr>
          <p:grpSpPr>
            <a:xfrm>
              <a:off x="7821894" y="934925"/>
              <a:ext cx="1059164" cy="1054807"/>
              <a:chOff x="5306700" y="3790200"/>
              <a:chExt cx="1059164" cy="1054807"/>
            </a:xfrm>
          </p:grpSpPr>
          <p:pic>
            <p:nvPicPr>
              <p:cNvPr id="84" name="Shape 10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306700" y="3790200"/>
                <a:ext cx="1046523" cy="73954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" name="Shape 112"/>
              <p:cNvSpPr txBox="1"/>
              <p:nvPr/>
            </p:nvSpPr>
            <p:spPr>
              <a:xfrm>
                <a:off x="5355756" y="4525910"/>
                <a:ext cx="1010108" cy="3190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lang="fr-FR" sz="12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61" name="Shape 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22550" y="1754601"/>
            <a:ext cx="3828464" cy="31568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Architecture - Dispositifs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5445319" y="4608279"/>
            <a:ext cx="1856333" cy="1058590"/>
            <a:chOff x="8892480" y="1512215"/>
            <a:chExt cx="1856333" cy="1058590"/>
          </a:xfrm>
        </p:grpSpPr>
        <p:pic>
          <p:nvPicPr>
            <p:cNvPr id="65" name="Shape 9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892480" y="1512215"/>
              <a:ext cx="1856333" cy="10444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Shape 92"/>
            <p:cNvSpPr txBox="1"/>
            <p:nvPr/>
          </p:nvSpPr>
          <p:spPr>
            <a:xfrm>
              <a:off x="9013519" y="2384940"/>
              <a:ext cx="1615874" cy="18586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12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Moniteur intelligent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7452811" y="2746037"/>
            <a:ext cx="1581502" cy="1515825"/>
            <a:chOff x="9898635" y="2982784"/>
            <a:chExt cx="1581502" cy="1515825"/>
          </a:xfrm>
        </p:grpSpPr>
        <p:pic>
          <p:nvPicPr>
            <p:cNvPr id="77" name="Shape 10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0116616" y="2982784"/>
              <a:ext cx="1145541" cy="1329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104"/>
            <p:cNvSpPr txBox="1"/>
            <p:nvPr/>
          </p:nvSpPr>
          <p:spPr>
            <a:xfrm>
              <a:off x="9898635" y="4281417"/>
              <a:ext cx="1581502" cy="2171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1200" b="0" i="1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Tablette/smartphone</a:t>
              </a:r>
              <a:endParaRPr lang="fr-FR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241987" y="1075557"/>
            <a:ext cx="3260112" cy="1944431"/>
            <a:chOff x="241987" y="1075557"/>
            <a:chExt cx="3260112" cy="1944431"/>
          </a:xfrm>
        </p:grpSpPr>
        <p:grpSp>
          <p:nvGrpSpPr>
            <p:cNvPr id="3" name="Groupe 2"/>
            <p:cNvGrpSpPr/>
            <p:nvPr/>
          </p:nvGrpSpPr>
          <p:grpSpPr>
            <a:xfrm>
              <a:off x="241987" y="1075557"/>
              <a:ext cx="1091975" cy="892451"/>
              <a:chOff x="5192673" y="1000397"/>
              <a:chExt cx="1091975" cy="892451"/>
            </a:xfrm>
          </p:grpSpPr>
          <p:pic>
            <p:nvPicPr>
              <p:cNvPr id="62" name="Shape 87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5192673" y="1000397"/>
                <a:ext cx="1091975" cy="763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Shape 88"/>
              <p:cNvSpPr txBox="1"/>
              <p:nvPr/>
            </p:nvSpPr>
            <p:spPr>
              <a:xfrm>
                <a:off x="5233607" y="1701390"/>
                <a:ext cx="1010108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</a:t>
                </a: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Patch</a:t>
                </a: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1276229" y="1125130"/>
              <a:ext cx="1354052" cy="789134"/>
              <a:chOff x="6267926" y="1019820"/>
              <a:chExt cx="1354052" cy="789134"/>
            </a:xfrm>
          </p:grpSpPr>
          <p:pic>
            <p:nvPicPr>
              <p:cNvPr id="82" name="Shape 107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6599502" y="1019820"/>
                <a:ext cx="616027" cy="6160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" name="Shape 116"/>
              <p:cNvSpPr txBox="1"/>
              <p:nvPr/>
            </p:nvSpPr>
            <p:spPr>
              <a:xfrm>
                <a:off x="6267926" y="1617496"/>
                <a:ext cx="1354052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Puce RFID d’identification</a:t>
                </a:r>
              </a:p>
            </p:txBody>
          </p:sp>
        </p:grpSp>
        <p:grpSp>
          <p:nvGrpSpPr>
            <p:cNvPr id="2" name="Groupe 1"/>
            <p:cNvGrpSpPr/>
            <p:nvPr/>
          </p:nvGrpSpPr>
          <p:grpSpPr>
            <a:xfrm>
              <a:off x="515492" y="2108219"/>
              <a:ext cx="1354052" cy="911769"/>
              <a:chOff x="1401043" y="2735955"/>
              <a:chExt cx="1354052" cy="911769"/>
            </a:xfrm>
          </p:grpSpPr>
          <p:pic>
            <p:nvPicPr>
              <p:cNvPr id="81" name="Shape 106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1595835" y="2735955"/>
                <a:ext cx="911769" cy="9117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" name="Shape 118"/>
              <p:cNvSpPr txBox="1"/>
              <p:nvPr/>
            </p:nvSpPr>
            <p:spPr>
              <a:xfrm>
                <a:off x="1401043" y="3411868"/>
                <a:ext cx="1354052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Capteur de poids</a:t>
                </a: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1803928" y="2175644"/>
              <a:ext cx="1354052" cy="809418"/>
              <a:chOff x="4923053" y="2133811"/>
              <a:chExt cx="1354052" cy="809418"/>
            </a:xfrm>
          </p:grpSpPr>
          <p:pic>
            <p:nvPicPr>
              <p:cNvPr id="95" name="Shape 121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5263911" y="2133811"/>
                <a:ext cx="672338" cy="6723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Shape 122"/>
              <p:cNvSpPr txBox="1"/>
              <p:nvPr/>
            </p:nvSpPr>
            <p:spPr>
              <a:xfrm>
                <a:off x="4923053" y="2751771"/>
                <a:ext cx="1354052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Bracelet connecté</a:t>
                </a:r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2148047" y="1091570"/>
              <a:ext cx="1354052" cy="803141"/>
              <a:chOff x="7343385" y="4470307"/>
              <a:chExt cx="1354052" cy="803141"/>
            </a:xfrm>
          </p:grpSpPr>
          <p:pic>
            <p:nvPicPr>
              <p:cNvPr id="98" name="Shape 124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7620029" y="4470307"/>
                <a:ext cx="734600" cy="734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" name="Shape 125"/>
              <p:cNvSpPr txBox="1"/>
              <p:nvPr/>
            </p:nvSpPr>
            <p:spPr>
              <a:xfrm>
                <a:off x="7343385" y="5081990"/>
                <a:ext cx="1354052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Bracelet RFID</a:t>
                </a:r>
              </a:p>
            </p:txBody>
          </p:sp>
        </p:grpSp>
      </p:grpSp>
      <p:grpSp>
        <p:nvGrpSpPr>
          <p:cNvPr id="33" name="Groupe 32"/>
          <p:cNvGrpSpPr/>
          <p:nvPr/>
        </p:nvGrpSpPr>
        <p:grpSpPr>
          <a:xfrm>
            <a:off x="-90483" y="3645024"/>
            <a:ext cx="3690536" cy="2007508"/>
            <a:chOff x="-90483" y="3645024"/>
            <a:chExt cx="3690536" cy="2007508"/>
          </a:xfrm>
        </p:grpSpPr>
        <p:grpSp>
          <p:nvGrpSpPr>
            <p:cNvPr id="18" name="Groupe 17"/>
            <p:cNvGrpSpPr/>
            <p:nvPr/>
          </p:nvGrpSpPr>
          <p:grpSpPr>
            <a:xfrm>
              <a:off x="2284670" y="4346293"/>
              <a:ext cx="1315383" cy="1169850"/>
              <a:chOff x="4969265" y="4949844"/>
              <a:chExt cx="1315383" cy="1169850"/>
            </a:xfrm>
          </p:grpSpPr>
          <p:pic>
            <p:nvPicPr>
              <p:cNvPr id="74" name="Shape 99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4999888" y="4949844"/>
                <a:ext cx="1056599" cy="1056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Shape 100"/>
              <p:cNvSpPr txBox="1"/>
              <p:nvPr/>
            </p:nvSpPr>
            <p:spPr>
              <a:xfrm>
                <a:off x="4969265" y="5741694"/>
                <a:ext cx="1315383" cy="37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Casque </a:t>
                </a:r>
                <a:r>
                  <a:rPr lang="fr-FR" sz="1200" b="0" i="1" u="none" strike="noStrike" cap="none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connecté</a:t>
                </a:r>
                <a:endParaRPr lang="fr-FR" sz="12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roupe 16"/>
            <p:cNvGrpSpPr/>
            <p:nvPr/>
          </p:nvGrpSpPr>
          <p:grpSpPr>
            <a:xfrm>
              <a:off x="1060758" y="4591569"/>
              <a:ext cx="1354052" cy="735400"/>
              <a:chOff x="2597941" y="5421866"/>
              <a:chExt cx="1354052" cy="735400"/>
            </a:xfrm>
          </p:grpSpPr>
          <p:pic>
            <p:nvPicPr>
              <p:cNvPr id="101" name="Shape 84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2901981" y="5421866"/>
                <a:ext cx="719630" cy="639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" name="Shape 85"/>
              <p:cNvSpPr txBox="1"/>
              <p:nvPr/>
            </p:nvSpPr>
            <p:spPr>
              <a:xfrm>
                <a:off x="2597941" y="5965808"/>
                <a:ext cx="1354052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Capteur de convulsion</a:t>
                </a:r>
              </a:p>
            </p:txBody>
          </p:sp>
        </p:grpSp>
        <p:grpSp>
          <p:nvGrpSpPr>
            <p:cNvPr id="12" name="Groupe 11"/>
            <p:cNvGrpSpPr/>
            <p:nvPr/>
          </p:nvGrpSpPr>
          <p:grpSpPr>
            <a:xfrm>
              <a:off x="198779" y="3689877"/>
              <a:ext cx="1152016" cy="632233"/>
              <a:chOff x="1840861" y="3686414"/>
              <a:chExt cx="1152016" cy="632233"/>
            </a:xfrm>
          </p:grpSpPr>
          <p:pic>
            <p:nvPicPr>
              <p:cNvPr id="68" name="Shape 93"/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 flipH="1">
                <a:off x="1840861" y="3686414"/>
                <a:ext cx="1152016" cy="5112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" name="Shape 94"/>
              <p:cNvSpPr txBox="1"/>
              <p:nvPr/>
            </p:nvSpPr>
            <p:spPr>
              <a:xfrm>
                <a:off x="1911815" y="4127189"/>
                <a:ext cx="1010108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Pansement connecté</a:t>
                </a:r>
              </a:p>
            </p:txBody>
          </p:sp>
        </p:grpSp>
        <p:grpSp>
          <p:nvGrpSpPr>
            <p:cNvPr id="15" name="Groupe 14"/>
            <p:cNvGrpSpPr/>
            <p:nvPr/>
          </p:nvGrpSpPr>
          <p:grpSpPr>
            <a:xfrm>
              <a:off x="1421842" y="3645024"/>
              <a:ext cx="1010108" cy="1095183"/>
              <a:chOff x="3114077" y="3869931"/>
              <a:chExt cx="1010108" cy="1095183"/>
            </a:xfrm>
          </p:grpSpPr>
          <p:pic>
            <p:nvPicPr>
              <p:cNvPr id="71" name="Shape 96"/>
              <p:cNvPicPr preferRelativeResize="0"/>
              <p:nvPr/>
            </p:nvPicPr>
            <p:blipFill rotWithShape="1">
              <a:blip r:embed="rId18">
                <a:alphaModFix/>
              </a:blip>
              <a:srcRect r="16482"/>
              <a:stretch/>
            </p:blipFill>
            <p:spPr>
              <a:xfrm>
                <a:off x="3136086" y="3869931"/>
                <a:ext cx="966090" cy="9037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Shape 98"/>
              <p:cNvSpPr txBox="1"/>
              <p:nvPr/>
            </p:nvSpPr>
            <p:spPr>
              <a:xfrm>
                <a:off x="3114077" y="4773656"/>
                <a:ext cx="1010108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DexcomG4</a:t>
                </a:r>
              </a:p>
            </p:txBody>
          </p:sp>
        </p:grpSp>
        <p:grpSp>
          <p:nvGrpSpPr>
            <p:cNvPr id="16" name="Groupe 15"/>
            <p:cNvGrpSpPr/>
            <p:nvPr/>
          </p:nvGrpSpPr>
          <p:grpSpPr>
            <a:xfrm>
              <a:off x="-90483" y="4532983"/>
              <a:ext cx="1461408" cy="1119549"/>
              <a:chOff x="1120223" y="5004140"/>
              <a:chExt cx="1461408" cy="1119549"/>
            </a:xfrm>
          </p:grpSpPr>
          <p:pic>
            <p:nvPicPr>
              <p:cNvPr id="83" name="Shape 108"/>
              <p:cNvPicPr preferRelativeResize="0"/>
              <p:nvPr/>
            </p:nvPicPr>
            <p:blipFill rotWithShape="1">
              <a:blip r:embed="rId19">
                <a:alphaModFix/>
              </a:blip>
              <a:srcRect/>
              <a:stretch/>
            </p:blipFill>
            <p:spPr>
              <a:xfrm>
                <a:off x="1376463" y="5004140"/>
                <a:ext cx="948928" cy="6321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" name="Shape 114"/>
              <p:cNvSpPr txBox="1"/>
              <p:nvPr/>
            </p:nvSpPr>
            <p:spPr>
              <a:xfrm>
                <a:off x="1120223" y="5662025"/>
                <a:ext cx="1461408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Capteur pour le cancer</a:t>
                </a:r>
              </a:p>
            </p:txBody>
          </p:sp>
        </p:grpSp>
      </p:grpSp>
      <p:grpSp>
        <p:nvGrpSpPr>
          <p:cNvPr id="32" name="Groupe 31"/>
          <p:cNvGrpSpPr/>
          <p:nvPr/>
        </p:nvGrpSpPr>
        <p:grpSpPr>
          <a:xfrm>
            <a:off x="1" y="3635741"/>
            <a:ext cx="3497202" cy="2438264"/>
            <a:chOff x="1" y="3635741"/>
            <a:chExt cx="3497202" cy="2438264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1" y="3635741"/>
              <a:ext cx="3497202" cy="2438264"/>
            </a:xfrm>
            <a:prstGeom prst="round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64419" y="5613072"/>
              <a:ext cx="20412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ct val="25000"/>
              </a:pPr>
              <a:r>
                <a:rPr lang="fr-FR" i="1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Capteurs optionnels</a:t>
              </a:r>
              <a:endPara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6314093" y="934925"/>
            <a:ext cx="2909480" cy="1107460"/>
            <a:chOff x="6314093" y="934925"/>
            <a:chExt cx="2909480" cy="1107460"/>
          </a:xfrm>
        </p:grpSpPr>
        <p:sp>
          <p:nvSpPr>
            <p:cNvPr id="27" name="Rectangle à coins arrondis 26"/>
            <p:cNvSpPr/>
            <p:nvPr/>
          </p:nvSpPr>
          <p:spPr>
            <a:xfrm>
              <a:off x="6429043" y="934925"/>
              <a:ext cx="2679580" cy="1107460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14093" y="1667805"/>
              <a:ext cx="2909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buSzPct val="25000"/>
              </a:pPr>
              <a:r>
                <a:rPr lang="fr-FR" i="1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Capteurs environnementaux</a:t>
              </a:r>
              <a:endPara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6811138" y="2539653"/>
            <a:ext cx="2909480" cy="2153468"/>
            <a:chOff x="6811138" y="2539653"/>
            <a:chExt cx="2909480" cy="2153468"/>
          </a:xfrm>
        </p:grpSpPr>
        <p:sp>
          <p:nvSpPr>
            <p:cNvPr id="28" name="Rectangle à coins arrondis 27"/>
            <p:cNvSpPr/>
            <p:nvPr/>
          </p:nvSpPr>
          <p:spPr>
            <a:xfrm>
              <a:off x="7351013" y="2539653"/>
              <a:ext cx="1757610" cy="21534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11138" y="4224819"/>
              <a:ext cx="2909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buSzPct val="25000"/>
              </a:pPr>
              <a:r>
                <a:rPr lang="fr-FR" i="1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Appareils mobiles</a:t>
              </a:r>
              <a:endPara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5445318" y="4644478"/>
            <a:ext cx="1917753" cy="1634839"/>
            <a:chOff x="5445318" y="4644478"/>
            <a:chExt cx="1917753" cy="1634839"/>
          </a:xfrm>
        </p:grpSpPr>
        <p:sp>
          <p:nvSpPr>
            <p:cNvPr id="29" name="Rectangle à coins arrondis 28"/>
            <p:cNvSpPr/>
            <p:nvPr/>
          </p:nvSpPr>
          <p:spPr>
            <a:xfrm>
              <a:off x="5447474" y="4644478"/>
              <a:ext cx="1915597" cy="1634839"/>
            </a:xfrm>
            <a:prstGeom prst="roundRect">
              <a:avLst/>
            </a:prstGeom>
            <a:noFill/>
            <a:ln>
              <a:solidFill>
                <a:srgbClr val="FDF6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445318" y="5856516"/>
              <a:ext cx="19056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buSzPct val="25000"/>
              </a:pPr>
              <a:r>
                <a:rPr lang="fr-FR" i="1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Moniteur</a:t>
              </a:r>
              <a:endPara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268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esArch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954381"/>
            <a:ext cx="5760639" cy="5354939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2609782" y="1021013"/>
            <a:ext cx="5508612" cy="1543817"/>
            <a:chOff x="2609782" y="548895"/>
            <a:chExt cx="5508612" cy="2015935"/>
          </a:xfrm>
        </p:grpSpPr>
        <p:sp>
          <p:nvSpPr>
            <p:cNvPr id="3" name="Rectangle 2"/>
            <p:cNvSpPr/>
            <p:nvPr/>
          </p:nvSpPr>
          <p:spPr>
            <a:xfrm>
              <a:off x="4085934" y="1412702"/>
              <a:ext cx="1656184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09782" y="548895"/>
              <a:ext cx="5508612" cy="1545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35996" y="1168449"/>
              <a:ext cx="1656184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2861809" y="2074973"/>
            <a:ext cx="5508612" cy="1971558"/>
            <a:chOff x="2609782" y="548895"/>
            <a:chExt cx="5508612" cy="2574485"/>
          </a:xfrm>
        </p:grpSpPr>
        <p:sp>
          <p:nvSpPr>
            <p:cNvPr id="24" name="Rectangle 23"/>
            <p:cNvSpPr/>
            <p:nvPr/>
          </p:nvSpPr>
          <p:spPr>
            <a:xfrm>
              <a:off x="4085934" y="1412702"/>
              <a:ext cx="1656184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09782" y="548895"/>
              <a:ext cx="5508612" cy="1740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64188" y="1855556"/>
              <a:ext cx="1854205" cy="1267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Architecture - Protocoles 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28" name="Arc 27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108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Architecture - Middleware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pic>
        <p:nvPicPr>
          <p:cNvPr id="2050" name="Picture 2" descr="C:\Users\Fabien\Documents\INF6404A\INF6404A\TP2\Figure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682" y="947567"/>
            <a:ext cx="6544766" cy="533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5" name="Arc 1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041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Découverte des ressources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pic>
        <p:nvPicPr>
          <p:cNvPr id="3074" name="Picture 2" descr="C:\Users\Fabien\Documents\INF6404A\INF6404A\TP2\Figure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881" y="999947"/>
            <a:ext cx="72294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5" name="Arc 1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583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Animated_pointer_and_light-up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519BB6-FA83-4C7A-A5C3-FEA49DBE1C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Texte éclairé et pointeur animé</Template>
  <TotalTime>0</TotalTime>
  <Words>726</Words>
  <Application>Microsoft Office PowerPoint</Application>
  <PresentationFormat>Affichage à l'écran (4:3)</PresentationFormat>
  <Paragraphs>227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Adobe Caslon Pro</vt:lpstr>
      <vt:lpstr>Arial</vt:lpstr>
      <vt:lpstr>Calibri</vt:lpstr>
      <vt:lpstr>Corbel</vt:lpstr>
      <vt:lpstr>Animated_pointer_and_light-up_text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2016-04-09T21:01:08Z</dcterms:created>
  <dcterms:modified xsi:type="dcterms:W3CDTF">2016-06-02T03:58:52Z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TC024787149991</vt:lpwstr>
  </property>
  <property fmtid="{D5CDD505-2E9C-101B-9397-08002B2CF9AE}" pid="3" name="Tfs.IsStoryboard">
    <vt:bool>true</vt:bool>
  </property>
</Properties>
</file>