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0" name="Line 1"/>
          <p:cNvSpPr/>
          <p:nvPr/>
        </p:nvSpPr>
        <p:spPr>
          <a:xfrm>
            <a:off x="2933640" y="2175840"/>
            <a:ext cx="877032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1" name="CustomShape 2" hidden="1"/>
          <p:cNvSpPr/>
          <p:nvPr/>
        </p:nvSpPr>
        <p:spPr>
          <a:xfrm>
            <a:off x="0" y="4680"/>
            <a:ext cx="3779280" cy="6852600"/>
          </a:xfrm>
          <a:custGeom>
            <a:avLst/>
            <a:gdLst/>
            <a:ahLst/>
            <a:rect l="l" t="t"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tyle>
          <a:lnRef idx="0"/>
          <a:fillRef idx="0"/>
          <a:effectRef idx="0"/>
          <a:fontRef idx="minor"/>
        </p:style>
      </p:sp>
      <p:grpSp>
        <p:nvGrpSpPr>
          <p:cNvPr id="2" name="Group 3"/>
          <p:cNvGrpSpPr/>
          <p:nvPr/>
        </p:nvGrpSpPr>
        <p:grpSpPr>
          <a:xfrm>
            <a:off x="0" y="-2160"/>
            <a:ext cx="12191400" cy="6923520"/>
            <a:chOff x="0" y="-2160"/>
            <a:chExt cx="12191400" cy="6923520"/>
          </a:xfrm>
        </p:grpSpPr>
        <p:sp>
          <p:nvSpPr>
            <p:cNvPr id="3" name="CustomShape 4"/>
            <p:cNvSpPr/>
            <p:nvPr/>
          </p:nvSpPr>
          <p:spPr>
            <a:xfrm>
              <a:off x="360" y="-2160"/>
              <a:ext cx="12191040" cy="6863400"/>
            </a:xfrm>
            <a:custGeom>
              <a:avLst/>
              <a:gdLst/>
              <a:ahLst/>
              <a:rect l="l" t="t"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tyle>
            <a:lnRef idx="0"/>
            <a:fillRef idx="0"/>
            <a:effectRef idx="0"/>
            <a:fontRef idx="minor"/>
          </p:style>
        </p:sp>
        <p:sp>
          <p:nvSpPr>
            <p:cNvPr id="4" name="CustomShape 5"/>
            <p:cNvSpPr/>
            <p:nvPr/>
          </p:nvSpPr>
          <p:spPr>
            <a:xfrm>
              <a:off x="0" y="-2160"/>
              <a:ext cx="12191040" cy="6863400"/>
            </a:xfrm>
            <a:custGeom>
              <a:avLst/>
              <a:gdLst/>
              <a:ahLst/>
              <a:rect l="l" t="t"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tyle>
            <a:lnRef idx="0"/>
            <a:fillRef idx="0"/>
            <a:effectRef idx="0"/>
            <a:fontRef idx="minor"/>
          </p:style>
        </p:sp>
        <p:sp>
          <p:nvSpPr>
            <p:cNvPr id="5" name="CustomShape 6"/>
            <p:cNvSpPr/>
            <p:nvPr/>
          </p:nvSpPr>
          <p:spPr>
            <a:xfrm>
              <a:off x="0" y="3240"/>
              <a:ext cx="12191040" cy="6918120"/>
            </a:xfrm>
            <a:custGeom>
              <a:avLst/>
              <a:gdLst/>
              <a:ahLst/>
              <a:rect l="l" t="t"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tyle>
            <a:lnRef idx="0"/>
            <a:fillRef idx="0"/>
            <a:effectRef idx="0"/>
            <a:fontRef idx="minor"/>
          </p:style>
        </p:sp>
      </p:grpSp>
      <p:grpSp>
        <p:nvGrpSpPr>
          <p:cNvPr id="6" name="Group 7"/>
          <p:cNvGrpSpPr/>
          <p:nvPr/>
        </p:nvGrpSpPr>
        <p:grpSpPr>
          <a:xfrm>
            <a:off x="7320240" y="467640"/>
            <a:ext cx="4874400" cy="5922360"/>
            <a:chOff x="7320240" y="467640"/>
            <a:chExt cx="4874400" cy="5922360"/>
          </a:xfrm>
        </p:grpSpPr>
        <p:sp>
          <p:nvSpPr>
            <p:cNvPr id="7" name="CustomShape 8"/>
            <p:cNvSpPr/>
            <p:nvPr/>
          </p:nvSpPr>
          <p:spPr>
            <a:xfrm>
              <a:off x="7320240" y="467640"/>
              <a:ext cx="4874400" cy="5922360"/>
            </a:xfrm>
            <a:custGeom>
              <a:avLst/>
              <a:gdLst/>
              <a:ahLst/>
              <a:rect l="l" t="t"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a:noFill/>
            </a:ln>
          </p:spPr>
          <p:style>
            <a:lnRef idx="0"/>
            <a:fillRef idx="0"/>
            <a:effectRef idx="0"/>
            <a:fontRef idx="minor"/>
          </p:style>
        </p:sp>
        <p:sp>
          <p:nvSpPr>
            <p:cNvPr id="8" name="CustomShape 9"/>
            <p:cNvSpPr/>
            <p:nvPr/>
          </p:nvSpPr>
          <p:spPr>
            <a:xfrm>
              <a:off x="7505640" y="662040"/>
              <a:ext cx="4685760" cy="5542920"/>
            </a:xfrm>
            <a:custGeom>
              <a:avLst/>
              <a:gdLst/>
              <a:ahLst/>
              <a:rect l="l" t="t"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a:noFill/>
            </a:ln>
          </p:spPr>
          <p:style>
            <a:lnRef idx="0"/>
            <a:fillRef idx="0"/>
            <a:effectRef idx="0"/>
            <a:fontRef idx="minor"/>
          </p:style>
        </p:sp>
        <p:sp>
          <p:nvSpPr>
            <p:cNvPr id="9" name="Line 10"/>
            <p:cNvSpPr/>
            <p:nvPr/>
          </p:nvSpPr>
          <p:spPr>
            <a:xfrm>
              <a:off x="8013240" y="4628520"/>
              <a:ext cx="694800" cy="360"/>
            </a:xfrm>
            <a:prstGeom prst="line">
              <a:avLst/>
            </a:prstGeom>
            <a:ln w="38160">
              <a:solidFill>
                <a:schemeClr val="bg2"/>
              </a:solidFill>
              <a:round/>
            </a:ln>
          </p:spPr>
          <p:style>
            <a:lnRef idx="1">
              <a:schemeClr val="accent1"/>
            </a:lnRef>
            <a:fillRef idx="0">
              <a:schemeClr val="accent1"/>
            </a:fillRef>
            <a:effectRef idx="0">
              <a:schemeClr val="accent1"/>
            </a:effectRef>
            <a:fontRef idx="minor"/>
          </p:style>
        </p:sp>
      </p:grpSp>
      <p:sp>
        <p:nvSpPr>
          <p:cNvPr id="10" name="PlaceHolder 11"/>
          <p:cNvSpPr>
            <a:spLocks noGrp="1"/>
          </p:cNvSpPr>
          <p:nvPr>
            <p:ph type="title"/>
          </p:nvPr>
        </p:nvSpPr>
        <p:spPr>
          <a:xfrm>
            <a:off x="2806560" y="775800"/>
            <a:ext cx="88966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48" name="Line 1"/>
          <p:cNvSpPr/>
          <p:nvPr/>
        </p:nvSpPr>
        <p:spPr>
          <a:xfrm>
            <a:off x="2933640" y="2175840"/>
            <a:ext cx="877032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49" name="CustomShape 2"/>
          <p:cNvSpPr/>
          <p:nvPr/>
        </p:nvSpPr>
        <p:spPr>
          <a:xfrm>
            <a:off x="0" y="4680"/>
            <a:ext cx="3779280" cy="6852600"/>
          </a:xfrm>
          <a:custGeom>
            <a:avLst/>
            <a:gdLst/>
            <a:ahLst/>
            <a:rect l="l" t="t"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tyle>
          <a:lnRef idx="0"/>
          <a:fillRef idx="0"/>
          <a:effectRef idx="0"/>
          <a:fontRef idx="minor"/>
        </p:style>
      </p:sp>
      <p:sp>
        <p:nvSpPr>
          <p:cNvPr id="50"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88" name="Line 1"/>
          <p:cNvSpPr/>
          <p:nvPr/>
        </p:nvSpPr>
        <p:spPr>
          <a:xfrm>
            <a:off x="2933640" y="2175840"/>
            <a:ext cx="877032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89" name="CustomShape 2"/>
          <p:cNvSpPr/>
          <p:nvPr/>
        </p:nvSpPr>
        <p:spPr>
          <a:xfrm>
            <a:off x="0" y="4680"/>
            <a:ext cx="3779280" cy="6852600"/>
          </a:xfrm>
          <a:custGeom>
            <a:avLst/>
            <a:gdLst/>
            <a:ahLst/>
            <a:rect l="l" t="t"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tyle>
          <a:lnRef idx="0"/>
          <a:fillRef idx="0"/>
          <a:effectRef idx="0"/>
          <a:fontRef idx="minor"/>
        </p:style>
      </p:sp>
      <p:sp>
        <p:nvSpPr>
          <p:cNvPr id="90" name="PlaceHolder 3"/>
          <p:cNvSpPr>
            <a:spLocks noGrp="1"/>
          </p:cNvSpPr>
          <p:nvPr>
            <p:ph type="title"/>
          </p:nvPr>
        </p:nvSpPr>
        <p:spPr>
          <a:xfrm>
            <a:off x="2806560" y="775800"/>
            <a:ext cx="88966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91" name="PlaceHolder 4"/>
          <p:cNvSpPr>
            <a:spLocks noGrp="1"/>
          </p:cNvSpPr>
          <p:nvPr>
            <p:ph type="body"/>
          </p:nvPr>
        </p:nvSpPr>
        <p:spPr>
          <a:xfrm>
            <a:off x="2933640" y="2438280"/>
            <a:ext cx="4279320" cy="3650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2" name="PlaceHolder 5"/>
          <p:cNvSpPr>
            <a:spLocks noGrp="1"/>
          </p:cNvSpPr>
          <p:nvPr>
            <p:ph type="body"/>
          </p:nvPr>
        </p:nvSpPr>
        <p:spPr>
          <a:xfrm>
            <a:off x="7427520" y="2438280"/>
            <a:ext cx="4279320" cy="3650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29" name="CustomShape 1"/>
          <p:cNvSpPr/>
          <p:nvPr/>
        </p:nvSpPr>
        <p:spPr>
          <a:xfrm>
            <a:off x="0" y="0"/>
            <a:ext cx="12191400" cy="68572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rgbClr val="fefcf7">
              <a:alpha val="30000"/>
            </a:srgbClr>
          </a:solidFill>
          <a:ln>
            <a:noFill/>
          </a:ln>
        </p:spPr>
        <p:style>
          <a:lnRef idx="0"/>
          <a:fillRef idx="0"/>
          <a:effectRef idx="0"/>
          <a:fontRef idx="minor"/>
        </p:style>
      </p:sp>
      <p:grpSp>
        <p:nvGrpSpPr>
          <p:cNvPr id="131" name="Group 3"/>
          <p:cNvGrpSpPr/>
          <p:nvPr/>
        </p:nvGrpSpPr>
        <p:grpSpPr>
          <a:xfrm>
            <a:off x="2452680" y="1262160"/>
            <a:ext cx="7286040" cy="4333320"/>
            <a:chOff x="2452680" y="1262160"/>
            <a:chExt cx="7286040" cy="4333320"/>
          </a:xfrm>
        </p:grpSpPr>
        <p:sp>
          <p:nvSpPr>
            <p:cNvPr id="132" name="CustomShape 4"/>
            <p:cNvSpPr/>
            <p:nvPr/>
          </p:nvSpPr>
          <p:spPr>
            <a:xfrm>
              <a:off x="2452680" y="1262160"/>
              <a:ext cx="7286040" cy="4333320"/>
            </a:xfrm>
            <a:custGeom>
              <a:avLst/>
              <a:gdLst/>
              <a:ahLst/>
              <a:rect l="l" t="t"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a:noFill/>
            </a:ln>
          </p:spPr>
          <p:style>
            <a:lnRef idx="0"/>
            <a:fillRef idx="0"/>
            <a:effectRef idx="0"/>
            <a:fontRef idx="minor"/>
          </p:style>
        </p:sp>
        <p:sp>
          <p:nvSpPr>
            <p:cNvPr id="133" name="CustomShape 5"/>
            <p:cNvSpPr/>
            <p:nvPr/>
          </p:nvSpPr>
          <p:spPr>
            <a:xfrm>
              <a:off x="2643120" y="1452600"/>
              <a:ext cx="6904800" cy="3952080"/>
            </a:xfrm>
            <a:custGeom>
              <a:avLst/>
              <a:gdLst/>
              <a:ahLst/>
              <a:rect l="l" t="t"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2">
                <a:lumMod val="75000"/>
              </a:schemeClr>
            </a:solidFill>
            <a:ln>
              <a:noFill/>
            </a:ln>
          </p:spPr>
          <p:style>
            <a:lnRef idx="0"/>
            <a:fillRef idx="0"/>
            <a:effectRef idx="0"/>
            <a:fontRef idx="minor"/>
          </p:style>
        </p:sp>
        <p:sp>
          <p:nvSpPr>
            <p:cNvPr id="134" name="Line 6"/>
            <p:cNvSpPr/>
            <p:nvPr/>
          </p:nvSpPr>
          <p:spPr>
            <a:xfrm>
              <a:off x="5410080" y="3862440"/>
              <a:ext cx="1371600" cy="36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sp>
      </p:grpSp>
      <p:sp>
        <p:nvSpPr>
          <p:cNvPr id="135" name="CustomShape 7"/>
          <p:cNvSpPr/>
          <p:nvPr/>
        </p:nvSpPr>
        <p:spPr>
          <a:xfrm>
            <a:off x="3174120" y="2022480"/>
            <a:ext cx="5860080" cy="729720"/>
          </a:xfrm>
          <a:prstGeom prst="rect">
            <a:avLst/>
          </a:prstGeom>
          <a:noFill/>
          <a:ln>
            <a:noFill/>
          </a:ln>
        </p:spPr>
        <p:style>
          <a:lnRef idx="0"/>
          <a:fillRef idx="0"/>
          <a:effectRef idx="0"/>
          <a:fontRef idx="minor"/>
        </p:style>
        <p:txBody>
          <a:bodyPr lIns="90000" rIns="90000" tIns="45000" bIns="45000" anchor="ctr">
            <a:normAutofit fontScale="40000"/>
          </a:bodyPr>
          <a:p>
            <a:pPr algn="ctr">
              <a:lnSpc>
                <a:spcPct val="105000"/>
              </a:lnSpc>
            </a:pPr>
            <a:r>
              <a:rPr b="0" lang="en-US" sz="3900" spc="-1" strike="noStrike">
                <a:solidFill>
                  <a:srgbClr val="663d4e"/>
                </a:solidFill>
                <a:latin typeface="Times New Roman"/>
              </a:rPr>
              <a:t>BÁO CÁO ĐỒ ÁN</a:t>
            </a:r>
            <a:br/>
            <a:endParaRPr b="0" lang="en-US" sz="3900" spc="-1" strike="noStrike">
              <a:latin typeface="Arial"/>
            </a:endParaRPr>
          </a:p>
        </p:txBody>
      </p:sp>
      <p:sp>
        <p:nvSpPr>
          <p:cNvPr id="136" name="CustomShape 8"/>
          <p:cNvSpPr/>
          <p:nvPr/>
        </p:nvSpPr>
        <p:spPr>
          <a:xfrm>
            <a:off x="3174120" y="2496240"/>
            <a:ext cx="5860080" cy="925560"/>
          </a:xfrm>
          <a:prstGeom prst="rect">
            <a:avLst/>
          </a:prstGeom>
          <a:noFill/>
          <a:ln>
            <a:noFill/>
          </a:ln>
        </p:spPr>
        <p:style>
          <a:lnRef idx="0"/>
          <a:fillRef idx="0"/>
          <a:effectRef idx="0"/>
          <a:fontRef idx="minor"/>
        </p:style>
        <p:txBody>
          <a:bodyPr lIns="90000" rIns="90000" tIns="45000" bIns="45000">
            <a:normAutofit/>
          </a:bodyPr>
          <a:p>
            <a:pPr algn="ctr">
              <a:lnSpc>
                <a:spcPct val="130000"/>
              </a:lnSpc>
              <a:spcBef>
                <a:spcPts val="930"/>
              </a:spcBef>
            </a:pPr>
            <a:r>
              <a:rPr b="1" lang="en-US" sz="2000" spc="-1" strike="noStrike">
                <a:solidFill>
                  <a:srgbClr val="663d4e"/>
                </a:solidFill>
                <a:latin typeface="Times New Roman"/>
              </a:rPr>
              <a:t>Môn:</a:t>
            </a:r>
            <a:r>
              <a:rPr b="0" lang="en-US" sz="2000" spc="-1" strike="noStrike">
                <a:solidFill>
                  <a:srgbClr val="663d4e"/>
                </a:solidFill>
                <a:latin typeface="Times New Roman"/>
              </a:rPr>
              <a:t> Khai thác dữ liệu</a:t>
            </a:r>
            <a:endParaRPr b="0" lang="en-US" sz="2000" spc="-1" strike="noStrike">
              <a:latin typeface="Arial"/>
            </a:endParaRPr>
          </a:p>
        </p:txBody>
      </p:sp>
      <p:sp>
        <p:nvSpPr>
          <p:cNvPr id="137" name="CustomShape 9"/>
          <p:cNvSpPr/>
          <p:nvPr/>
        </p:nvSpPr>
        <p:spPr>
          <a:xfrm>
            <a:off x="3174120" y="3119040"/>
            <a:ext cx="5860080" cy="925560"/>
          </a:xfrm>
          <a:prstGeom prst="rect">
            <a:avLst/>
          </a:prstGeom>
          <a:noFill/>
          <a:ln>
            <a:noFill/>
          </a:ln>
        </p:spPr>
        <p:style>
          <a:lnRef idx="0"/>
          <a:fillRef idx="0"/>
          <a:effectRef idx="0"/>
          <a:fontRef idx="minor"/>
        </p:style>
        <p:txBody>
          <a:bodyPr lIns="90000" rIns="90000" tIns="45000" bIns="45000">
            <a:normAutofit/>
          </a:bodyPr>
          <a:p>
            <a:pPr algn="ctr">
              <a:lnSpc>
                <a:spcPct val="130000"/>
              </a:lnSpc>
              <a:spcBef>
                <a:spcPts val="930"/>
              </a:spcBef>
            </a:pPr>
            <a:r>
              <a:rPr b="1" lang="en-US" sz="2000" spc="-1" strike="noStrike">
                <a:solidFill>
                  <a:srgbClr val="663d4e"/>
                </a:solidFill>
                <a:latin typeface="Times New Roman"/>
                <a:ea typeface="DejaVu Sans"/>
              </a:rPr>
              <a:t>Đề tài:</a:t>
            </a:r>
            <a:r>
              <a:rPr b="0" lang="en-US" sz="2000" spc="-1" strike="noStrike">
                <a:solidFill>
                  <a:srgbClr val="663d4e"/>
                </a:solidFill>
                <a:latin typeface="Times New Roman"/>
                <a:ea typeface="DejaVu Sans"/>
              </a:rPr>
              <a:t> Phân loại tiêu đề tin tức với Naive Bayes</a:t>
            </a:r>
            <a:endParaRPr b="0" lang="en-US" sz="2000" spc="-1" strike="noStrike">
              <a:latin typeface="Arial"/>
            </a:endParaRPr>
          </a:p>
        </p:txBody>
      </p:sp>
      <p:sp>
        <p:nvSpPr>
          <p:cNvPr id="138" name="CustomShape 10"/>
          <p:cNvSpPr/>
          <p:nvPr/>
        </p:nvSpPr>
        <p:spPr>
          <a:xfrm>
            <a:off x="2739240" y="4053240"/>
            <a:ext cx="5860080" cy="925560"/>
          </a:xfrm>
          <a:prstGeom prst="rect">
            <a:avLst/>
          </a:prstGeom>
          <a:noFill/>
          <a:ln>
            <a:noFill/>
          </a:ln>
        </p:spPr>
        <p:style>
          <a:lnRef idx="0"/>
          <a:fillRef idx="0"/>
          <a:effectRef idx="0"/>
          <a:fontRef idx="minor"/>
        </p:style>
        <p:txBody>
          <a:bodyPr lIns="90000" rIns="90000" tIns="45000" bIns="45000">
            <a:normAutofit fontScale="97000"/>
          </a:bodyPr>
          <a:p>
            <a:pPr>
              <a:lnSpc>
                <a:spcPct val="130000"/>
              </a:lnSpc>
              <a:spcBef>
                <a:spcPts val="930"/>
              </a:spcBef>
            </a:pPr>
            <a:r>
              <a:rPr b="1" lang="en-US" sz="2000" spc="-1" strike="noStrike">
                <a:solidFill>
                  <a:srgbClr val="663d4e"/>
                </a:solidFill>
                <a:latin typeface="Times New Roman"/>
                <a:ea typeface="DejaVu Sans"/>
              </a:rPr>
              <a:t>Lớp:</a:t>
            </a:r>
            <a:r>
              <a:rPr b="0" lang="en-US" sz="2000" spc="-1" strike="noStrike">
                <a:solidFill>
                  <a:srgbClr val="663d4e"/>
                </a:solidFill>
                <a:latin typeface="Times New Roman"/>
                <a:ea typeface="DejaVu Sans"/>
              </a:rPr>
              <a:t> IS252.J21.1</a:t>
            </a:r>
            <a:endParaRPr b="0" lang="en-US" sz="2000" spc="-1" strike="noStrike">
              <a:latin typeface="Arial"/>
            </a:endParaRPr>
          </a:p>
          <a:p>
            <a:pPr>
              <a:lnSpc>
                <a:spcPct val="130000"/>
              </a:lnSpc>
              <a:spcBef>
                <a:spcPts val="930"/>
              </a:spcBef>
            </a:pPr>
            <a:r>
              <a:rPr b="1" lang="en-US" sz="2000" spc="-1" strike="noStrike">
                <a:solidFill>
                  <a:srgbClr val="663d4e"/>
                </a:solidFill>
                <a:latin typeface="Times New Roman"/>
                <a:ea typeface="DejaVu Sans"/>
              </a:rPr>
              <a:t>GVHD:</a:t>
            </a:r>
            <a:r>
              <a:rPr b="0" lang="en-US" sz="2000" spc="-1" strike="noStrike">
                <a:solidFill>
                  <a:srgbClr val="663d4e"/>
                </a:solidFill>
                <a:latin typeface="Times New Roman"/>
                <a:ea typeface="DejaVu Sans"/>
              </a:rPr>
              <a:t> Nguyễn Hồ Duy Tri </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96" name="CustomShape 1"/>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alpha val="70000"/>
            </a:schemeClr>
          </a:solidFill>
          <a:ln>
            <a:noFill/>
          </a:ln>
        </p:spPr>
        <p:style>
          <a:lnRef idx="0"/>
          <a:fillRef idx="0"/>
          <a:effectRef idx="0"/>
          <a:fontRef idx="minor"/>
        </p:style>
      </p:sp>
      <p:sp>
        <p:nvSpPr>
          <p:cNvPr id="198" name="CustomShape 3"/>
          <p:cNvSpPr/>
          <p:nvPr/>
        </p:nvSpPr>
        <p:spPr>
          <a:xfrm>
            <a:off x="643320" y="643320"/>
            <a:ext cx="10904400" cy="5570280"/>
          </a:xfrm>
          <a:custGeom>
            <a:avLst/>
            <a:gdLst/>
            <a:ah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solidFill>
            <a:schemeClr val="bg2"/>
          </a:solidFill>
          <a:ln>
            <a:noFill/>
          </a:ln>
        </p:spPr>
        <p:style>
          <a:lnRef idx="0"/>
          <a:fillRef idx="0"/>
          <a:effectRef idx="0"/>
          <a:fontRef idx="minor"/>
        </p:style>
      </p:sp>
      <p:sp>
        <p:nvSpPr>
          <p:cNvPr id="199" name="CustomShape 4"/>
          <p:cNvSpPr/>
          <p:nvPr/>
        </p:nvSpPr>
        <p:spPr>
          <a:xfrm>
            <a:off x="846000" y="846000"/>
            <a:ext cx="10486080" cy="5165280"/>
          </a:xfrm>
          <a:prstGeom prst="roundRect">
            <a:avLst>
              <a:gd name="adj" fmla="val 3173"/>
            </a:avLst>
          </a:prstGeom>
          <a:noFill/>
          <a:ln w="44280">
            <a:solidFill>
              <a:schemeClr val="tx2">
                <a:lumMod val="75000"/>
                <a:lumOff val="25000"/>
              </a:schemeClr>
            </a:solidFill>
            <a:round/>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1217520" y="1159560"/>
            <a:ext cx="9676080" cy="968760"/>
          </a:xfrm>
          <a:prstGeom prst="rect">
            <a:avLst/>
          </a:prstGeom>
          <a:noFill/>
          <a:ln>
            <a:noFill/>
          </a:ln>
        </p:spPr>
        <p:style>
          <a:lnRef idx="0"/>
          <a:fillRef idx="0"/>
          <a:effectRef idx="0"/>
          <a:fontRef idx="minor"/>
        </p:style>
        <p:txBody>
          <a:bodyPr lIns="90000" rIns="90000" tIns="45000" bIns="45000" anchor="ctr">
            <a:normAutofit/>
          </a:bodyPr>
          <a:p>
            <a:pPr algn="ctr">
              <a:lnSpc>
                <a:spcPct val="99000"/>
              </a:lnSpc>
              <a:spcAft>
                <a:spcPts val="601"/>
              </a:spcAft>
            </a:pPr>
            <a:r>
              <a:rPr b="0" lang="en-US" sz="3600" spc="-1" strike="noStrike">
                <a:solidFill>
                  <a:srgbClr val="663d4e"/>
                </a:solidFill>
                <a:latin typeface="Times New Roman"/>
                <a:ea typeface="DejaVu Sans"/>
              </a:rPr>
              <a:t>TIỀN XỬ LÝ</a:t>
            </a:r>
            <a:endParaRPr b="0" lang="en-US" sz="3600" spc="-1" strike="noStrike">
              <a:latin typeface="Arial"/>
            </a:endParaRPr>
          </a:p>
        </p:txBody>
      </p:sp>
      <p:sp>
        <p:nvSpPr>
          <p:cNvPr id="201" name="Line 6"/>
          <p:cNvSpPr/>
          <p:nvPr/>
        </p:nvSpPr>
        <p:spPr>
          <a:xfrm>
            <a:off x="5410080" y="224064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202" name="CustomShape 7"/>
          <p:cNvSpPr/>
          <p:nvPr/>
        </p:nvSpPr>
        <p:spPr>
          <a:xfrm>
            <a:off x="1217520" y="2187000"/>
            <a:ext cx="9676080" cy="3645000"/>
          </a:xfrm>
          <a:prstGeom prst="rect">
            <a:avLst/>
          </a:prstGeom>
          <a:noFill/>
          <a:ln>
            <a:noFill/>
          </a:ln>
        </p:spPr>
        <p:style>
          <a:lnRef idx="0"/>
          <a:fillRef idx="0"/>
          <a:effectRef idx="0"/>
          <a:fontRef idx="minor"/>
        </p:style>
        <p:txBody>
          <a:bodyPr lIns="90000" rIns="90000" tIns="45000" bIns="45000" anchor="ctr">
            <a:normAutofit/>
          </a:bodyPr>
          <a:p>
            <a:pPr>
              <a:lnSpc>
                <a:spcPct val="101000"/>
              </a:lnSpc>
              <a:spcBef>
                <a:spcPts val="930"/>
              </a:spcBef>
            </a:pPr>
            <a:r>
              <a:rPr b="1" lang="en-US" sz="2000" spc="-1" strike="noStrike">
                <a:solidFill>
                  <a:srgbClr val="663d4e"/>
                </a:solidFill>
                <a:latin typeface="Times New Roman"/>
              </a:rPr>
              <a:t>Loại bỏ stop words</a:t>
            </a:r>
            <a:endParaRPr b="0" lang="en-US" sz="2000" spc="-1" strike="noStrike">
              <a:latin typeface="Arial"/>
            </a:endParaRPr>
          </a:p>
          <a:p>
            <a:pPr marL="320040" indent="-319320">
              <a:lnSpc>
                <a:spcPct val="111000"/>
              </a:lnSpc>
              <a:spcBef>
                <a:spcPts val="930"/>
              </a:spcBef>
              <a:buClr>
                <a:srgbClr val="663d4e"/>
              </a:buClr>
              <a:buFont typeface="Corbel"/>
              <a:buChar char="–"/>
            </a:pPr>
            <a:r>
              <a:rPr b="0" lang="en-US" sz="1800" spc="-1" strike="noStrike">
                <a:solidFill>
                  <a:srgbClr val="663d4e"/>
                </a:solidFill>
                <a:latin typeface="Times New Roman"/>
              </a:rPr>
              <a:t>Trong các câu văn, có những từ chứa ít dữ liệu cho quá trình xử lý phân lớp sẽ gây nhiễu rất lớn đối với mô hình BoW.</a:t>
            </a:r>
            <a:endParaRPr b="0" lang="en-US" sz="1800" spc="-1" strike="noStrike">
              <a:latin typeface="Arial"/>
            </a:endParaRPr>
          </a:p>
          <a:p>
            <a:pPr marL="320040" indent="-319320">
              <a:lnSpc>
                <a:spcPct val="111000"/>
              </a:lnSpc>
              <a:spcBef>
                <a:spcPts val="930"/>
              </a:spcBef>
              <a:buClr>
                <a:srgbClr val="663d4e"/>
              </a:buClr>
              <a:buFont typeface="Corbel"/>
              <a:buChar char="–"/>
            </a:pPr>
            <a:r>
              <a:rPr b="0" lang="en-US" sz="1800" spc="-1" strike="noStrike">
                <a:solidFill>
                  <a:srgbClr val="663d4e"/>
                </a:solidFill>
                <a:latin typeface="Times New Roman"/>
              </a:rPr>
              <a:t>Các stop words trong tiếng anh thường là giới từ, từ nối,...như </a:t>
            </a:r>
            <a:r>
              <a:rPr b="0" i="1" lang="en-US" sz="1800" spc="-1" strike="noStrike">
                <a:solidFill>
                  <a:srgbClr val="663d4e"/>
                </a:solidFill>
                <a:latin typeface="Times New Roman"/>
              </a:rPr>
              <a:t>the, there, an, anyway, hereby,...</a:t>
            </a:r>
            <a:endParaRPr b="0" lang="en-US" sz="1800" spc="-1" strike="noStrike">
              <a:latin typeface="Arial"/>
            </a:endParaRPr>
          </a:p>
          <a:p>
            <a:pPr>
              <a:lnSpc>
                <a:spcPct val="111000"/>
              </a:lnSpc>
              <a:spcBef>
                <a:spcPts val="930"/>
              </a:spcBef>
            </a:pPr>
            <a:r>
              <a:rPr b="0" lang="en-US" sz="1800" spc="-1" strike="noStrike">
                <a:solidFill>
                  <a:srgbClr val="663d4e"/>
                </a:solidFill>
                <a:latin typeface="Times New Roman"/>
              </a:rPr>
              <a:t>	</a:t>
            </a:r>
            <a:r>
              <a:rPr b="0" lang="en-US" sz="1800" spc="-1" strike="noStrike">
                <a:solidFill>
                  <a:srgbClr val="663d4e"/>
                </a:solidFill>
                <a:latin typeface="Times New Roman"/>
              </a:rPr>
              <a:t>Ví dụ:  </a:t>
            </a:r>
            <a:r>
              <a:rPr b="0" i="1" lang="en-US" sz="1800" spc="-1" strike="noStrike">
                <a:solidFill>
                  <a:srgbClr val="663d4e"/>
                </a:solidFill>
                <a:latin typeface="Times New Roman"/>
              </a:rPr>
              <a:t>I hope that, when I've built up my savings, I'll be able to travel to Mexico.</a:t>
            </a:r>
            <a:endParaRPr b="0" lang="en-US" sz="1800" spc="-1" strike="noStrike">
              <a:latin typeface="Arial"/>
            </a:endParaRPr>
          </a:p>
          <a:p>
            <a:pPr>
              <a:lnSpc>
                <a:spcPct val="111000"/>
              </a:lnSpc>
              <a:spcBef>
                <a:spcPts val="930"/>
              </a:spcBef>
            </a:pPr>
            <a:r>
              <a:rPr b="0" i="1" lang="en-US" sz="1800" spc="-1" strike="noStrike">
                <a:solidFill>
                  <a:srgbClr val="663d4e"/>
                </a:solidFill>
                <a:latin typeface="Times New Roman"/>
              </a:rPr>
              <a:t>	</a:t>
            </a:r>
            <a:r>
              <a:rPr b="1" i="1" lang="en-US" sz="1800" spc="-1" strike="noStrike">
                <a:solidFill>
                  <a:srgbClr val="663d4e"/>
                </a:solidFill>
                <a:latin typeface="Times New Roman"/>
              </a:rPr>
              <a:t>rút gọn: </a:t>
            </a:r>
            <a:r>
              <a:rPr b="0" i="1" lang="en-US" sz="1800" spc="-1" strike="noStrike">
                <a:solidFill>
                  <a:srgbClr val="663d4e"/>
                </a:solidFill>
                <a:latin typeface="Times New Roman"/>
              </a:rPr>
              <a:t>hope, built, up, savings, able, travel, Mexio</a:t>
            </a:r>
            <a:r>
              <a:rPr b="0" i="1" lang="en-US" sz="1800" spc="-1" strike="noStrike">
                <a:solidFill>
                  <a:srgbClr val="663d4e"/>
                </a:solidFill>
                <a:latin typeface="Times New Roman"/>
              </a:rPr>
              <a:t> </a:t>
            </a:r>
            <a:r>
              <a:rPr b="0" lang="en-US" sz="1800" spc="-1" strike="noStrike">
                <a:solidFill>
                  <a:srgbClr val="663d4e"/>
                </a:solidFill>
                <a:latin typeface="Times New Roman"/>
              </a:rPr>
              <a:t>sẽ vẫn dữ lại được khá đầy đủ ý nghĩa.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203" name="CustomShape 1"/>
          <p:cNvSpPr/>
          <p:nvPr/>
        </p:nvSpPr>
        <p:spPr>
          <a:xfrm>
            <a:off x="0" y="0"/>
            <a:ext cx="12191400" cy="685728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p:style>
      </p:sp>
      <p:sp>
        <p:nvSpPr>
          <p:cNvPr id="204"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2">
              <a:alpha val="30000"/>
            </a:schemeClr>
          </a:solidFill>
          <a:ln>
            <a:noFill/>
          </a:ln>
        </p:spPr>
        <p:style>
          <a:lnRef idx="0"/>
          <a:fillRef idx="0"/>
          <a:effectRef idx="0"/>
          <a:fontRef idx="minor"/>
        </p:style>
      </p:sp>
      <p:sp>
        <p:nvSpPr>
          <p:cNvPr id="205" name="CustomShape 3"/>
          <p:cNvSpPr/>
          <p:nvPr/>
        </p:nvSpPr>
        <p:spPr>
          <a:xfrm>
            <a:off x="643320" y="643320"/>
            <a:ext cx="10904400" cy="5570280"/>
          </a:xfrm>
          <a:custGeom>
            <a:avLst/>
            <a:gdLst/>
            <a:ah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solidFill>
            <a:schemeClr val="bg2"/>
          </a:solidFill>
          <a:ln>
            <a:noFill/>
          </a:ln>
        </p:spPr>
        <p:style>
          <a:lnRef idx="0"/>
          <a:fillRef idx="0"/>
          <a:effectRef idx="0"/>
          <a:fontRef idx="minor"/>
        </p:style>
      </p:sp>
      <p:sp>
        <p:nvSpPr>
          <p:cNvPr id="206" name="CustomShape 4"/>
          <p:cNvSpPr/>
          <p:nvPr/>
        </p:nvSpPr>
        <p:spPr>
          <a:xfrm>
            <a:off x="846000" y="846000"/>
            <a:ext cx="10486080" cy="5165280"/>
          </a:xfrm>
          <a:prstGeom prst="roundRect">
            <a:avLst>
              <a:gd name="adj" fmla="val 3173"/>
            </a:avLst>
          </a:prstGeom>
          <a:noFill/>
          <a:ln w="44280">
            <a:solidFill>
              <a:schemeClr val="tx2">
                <a:lumMod val="75000"/>
                <a:lumOff val="25000"/>
              </a:schemeClr>
            </a:solidFill>
            <a:round/>
          </a:ln>
        </p:spPr>
        <p:style>
          <a:lnRef idx="2">
            <a:schemeClr val="accent1">
              <a:shade val="50000"/>
            </a:schemeClr>
          </a:lnRef>
          <a:fillRef idx="1">
            <a:schemeClr val="accent1"/>
          </a:fillRef>
          <a:effectRef idx="0">
            <a:schemeClr val="accent1"/>
          </a:effectRef>
          <a:fontRef idx="minor"/>
        </p:style>
      </p:sp>
      <p:sp>
        <p:nvSpPr>
          <p:cNvPr id="207" name="CustomShape 5"/>
          <p:cNvSpPr/>
          <p:nvPr/>
        </p:nvSpPr>
        <p:spPr>
          <a:xfrm>
            <a:off x="1217520" y="1159560"/>
            <a:ext cx="9676080" cy="968760"/>
          </a:xfrm>
          <a:prstGeom prst="rect">
            <a:avLst/>
          </a:prstGeom>
          <a:noFill/>
          <a:ln>
            <a:noFill/>
          </a:ln>
        </p:spPr>
        <p:style>
          <a:lnRef idx="0"/>
          <a:fillRef idx="0"/>
          <a:effectRef idx="0"/>
          <a:fontRef idx="minor"/>
        </p:style>
        <p:txBody>
          <a:bodyPr lIns="90000" rIns="90000" tIns="45000" bIns="45000" anchor="ctr">
            <a:normAutofit/>
          </a:bodyPr>
          <a:p>
            <a:pPr algn="ctr">
              <a:lnSpc>
                <a:spcPct val="99000"/>
              </a:lnSpc>
              <a:spcAft>
                <a:spcPts val="601"/>
              </a:spcAft>
            </a:pPr>
            <a:r>
              <a:rPr b="0" lang="en-US" sz="3600" spc="-1" strike="noStrike">
                <a:solidFill>
                  <a:srgbClr val="663d4e"/>
                </a:solidFill>
                <a:latin typeface="Times New Roman"/>
                <a:ea typeface="DejaVu Sans"/>
              </a:rPr>
              <a:t>TIỀN XỬ LÝ</a:t>
            </a:r>
            <a:endParaRPr b="0" lang="en-US" sz="3600" spc="-1" strike="noStrike">
              <a:latin typeface="Arial"/>
            </a:endParaRPr>
          </a:p>
        </p:txBody>
      </p:sp>
      <p:sp>
        <p:nvSpPr>
          <p:cNvPr id="208" name="Line 6"/>
          <p:cNvSpPr/>
          <p:nvPr/>
        </p:nvSpPr>
        <p:spPr>
          <a:xfrm>
            <a:off x="5410080" y="224064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209" name="CustomShape 7"/>
          <p:cNvSpPr/>
          <p:nvPr/>
        </p:nvSpPr>
        <p:spPr>
          <a:xfrm>
            <a:off x="1217520" y="2129040"/>
            <a:ext cx="9985320" cy="3882240"/>
          </a:xfrm>
          <a:prstGeom prst="rect">
            <a:avLst/>
          </a:prstGeom>
          <a:noFill/>
          <a:ln>
            <a:noFill/>
          </a:ln>
        </p:spPr>
        <p:style>
          <a:lnRef idx="0"/>
          <a:fillRef idx="0"/>
          <a:effectRef idx="0"/>
          <a:fontRef idx="minor"/>
        </p:style>
        <p:txBody>
          <a:bodyPr lIns="90000" rIns="90000" tIns="45000" bIns="45000" anchor="ctr">
            <a:normAutofit/>
          </a:bodyPr>
          <a:p>
            <a:pPr>
              <a:lnSpc>
                <a:spcPct val="101000"/>
              </a:lnSpc>
              <a:spcBef>
                <a:spcPts val="930"/>
              </a:spcBef>
            </a:pPr>
            <a:r>
              <a:rPr b="1" lang="en-US" sz="2400" spc="-1" strike="noStrike">
                <a:solidFill>
                  <a:srgbClr val="663d4e"/>
                </a:solidFill>
                <a:latin typeface="Times New Roman"/>
              </a:rPr>
              <a:t>Tạo vector từ dữ liệu</a:t>
            </a:r>
            <a:endParaRPr b="0" lang="en-US" sz="2400" spc="-1" strike="noStrike">
              <a:latin typeface="Arial"/>
            </a:endParaRPr>
          </a:p>
          <a:p>
            <a:pPr marL="320040" indent="-319320">
              <a:lnSpc>
                <a:spcPct val="111000"/>
              </a:lnSpc>
              <a:spcBef>
                <a:spcPts val="930"/>
              </a:spcBef>
              <a:buClr>
                <a:srgbClr val="663d4e"/>
              </a:buClr>
              <a:buFont typeface="Corbel"/>
              <a:buChar char="–"/>
            </a:pPr>
            <a:r>
              <a:rPr b="0" lang="en-US" sz="2000" spc="-1" strike="noStrike">
                <a:solidFill>
                  <a:srgbClr val="663d4e"/>
                </a:solidFill>
                <a:latin typeface="Times New Roman"/>
              </a:rPr>
              <a:t>Kỹ thuật Bags Of Words sẽ gom tất cả các từ xuất hiện trong bộ huấn luyện tạo ra bộ từ điển từ, rồi từ đó biến đổi các câu sang dạng vector có số chiều bằng độ lớn bộ từ điển và giá trị là số lần từ xuất hiện trong câu đó</a:t>
            </a:r>
            <a:endParaRPr b="0" lang="en-US" sz="2000" spc="-1" strike="noStrike">
              <a:latin typeface="Arial"/>
            </a:endParaRPr>
          </a:p>
          <a:p>
            <a:pPr marL="320040" indent="-319320">
              <a:lnSpc>
                <a:spcPct val="111000"/>
              </a:lnSpc>
              <a:spcBef>
                <a:spcPts val="930"/>
              </a:spcBef>
              <a:buClr>
                <a:srgbClr val="663d4e"/>
              </a:buClr>
              <a:buFont typeface="Corbel"/>
              <a:buChar char="–"/>
            </a:pPr>
            <a:r>
              <a:rPr b="0" lang="en-US" sz="2000" spc="-1" strike="noStrike">
                <a:solidFill>
                  <a:srgbClr val="663d4e"/>
                </a:solidFill>
                <a:latin typeface="Times New Roman"/>
              </a:rPr>
              <a:t>Các vector này này sẽ có số chiều rất lớn và phần lớn sẽ có giá trị là 0 nên được gọi là sparse vector.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210" name="CustomShape 1"/>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1"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alpha val="70000"/>
            </a:schemeClr>
          </a:solidFill>
          <a:ln>
            <a:noFill/>
          </a:ln>
        </p:spPr>
        <p:style>
          <a:lnRef idx="0"/>
          <a:fillRef idx="0"/>
          <a:effectRef idx="0"/>
          <a:fontRef idx="minor"/>
        </p:style>
      </p:sp>
      <p:sp>
        <p:nvSpPr>
          <p:cNvPr id="212" name="CustomShape 3"/>
          <p:cNvSpPr/>
          <p:nvPr/>
        </p:nvSpPr>
        <p:spPr>
          <a:xfrm>
            <a:off x="643320" y="643320"/>
            <a:ext cx="10904400" cy="5570280"/>
          </a:xfrm>
          <a:custGeom>
            <a:avLst/>
            <a:gdLst/>
            <a:ah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solidFill>
            <a:schemeClr val="bg2"/>
          </a:solidFill>
          <a:ln>
            <a:noFill/>
          </a:ln>
        </p:spPr>
        <p:style>
          <a:lnRef idx="0"/>
          <a:fillRef idx="0"/>
          <a:effectRef idx="0"/>
          <a:fontRef idx="minor"/>
        </p:style>
      </p:sp>
      <p:sp>
        <p:nvSpPr>
          <p:cNvPr id="213" name="CustomShape 4"/>
          <p:cNvSpPr/>
          <p:nvPr/>
        </p:nvSpPr>
        <p:spPr>
          <a:xfrm>
            <a:off x="846000" y="846000"/>
            <a:ext cx="10486080" cy="5165280"/>
          </a:xfrm>
          <a:prstGeom prst="roundRect">
            <a:avLst>
              <a:gd name="adj" fmla="val 3173"/>
            </a:avLst>
          </a:prstGeom>
          <a:noFill/>
          <a:ln w="44280">
            <a:solidFill>
              <a:schemeClr val="tx2">
                <a:lumMod val="75000"/>
                <a:lumOff val="25000"/>
              </a:schemeClr>
            </a:solidFill>
            <a:round/>
          </a:ln>
        </p:spPr>
        <p:style>
          <a:lnRef idx="2">
            <a:schemeClr val="accent1">
              <a:shade val="50000"/>
            </a:schemeClr>
          </a:lnRef>
          <a:fillRef idx="1">
            <a:schemeClr val="accent1"/>
          </a:fillRef>
          <a:effectRef idx="0">
            <a:schemeClr val="accent1"/>
          </a:effectRef>
          <a:fontRef idx="minor"/>
        </p:style>
      </p:sp>
      <p:sp>
        <p:nvSpPr>
          <p:cNvPr id="214" name="CustomShape 5"/>
          <p:cNvSpPr/>
          <p:nvPr/>
        </p:nvSpPr>
        <p:spPr>
          <a:xfrm>
            <a:off x="1217520" y="1159560"/>
            <a:ext cx="9676080" cy="968760"/>
          </a:xfrm>
          <a:prstGeom prst="rect">
            <a:avLst/>
          </a:prstGeom>
          <a:noFill/>
          <a:ln>
            <a:noFill/>
          </a:ln>
        </p:spPr>
        <p:style>
          <a:lnRef idx="0"/>
          <a:fillRef idx="0"/>
          <a:effectRef idx="0"/>
          <a:fontRef idx="minor"/>
        </p:style>
        <p:txBody>
          <a:bodyPr lIns="90000" rIns="90000" tIns="45000" bIns="45000" anchor="ctr">
            <a:normAutofit/>
          </a:bodyPr>
          <a:p>
            <a:pPr algn="ctr">
              <a:lnSpc>
                <a:spcPct val="99000"/>
              </a:lnSpc>
              <a:spcAft>
                <a:spcPts val="601"/>
              </a:spcAft>
            </a:pPr>
            <a:r>
              <a:rPr b="0" lang="en-US" sz="3600" spc="-1" strike="noStrike">
                <a:solidFill>
                  <a:srgbClr val="663d4e"/>
                </a:solidFill>
                <a:latin typeface="Times New Roman"/>
                <a:ea typeface="DejaVu Sans"/>
              </a:rPr>
              <a:t>3. Tiền xử lý</a:t>
            </a:r>
            <a:endParaRPr b="0" lang="en-US" sz="3600" spc="-1" strike="noStrike">
              <a:latin typeface="Arial"/>
            </a:endParaRPr>
          </a:p>
        </p:txBody>
      </p:sp>
      <p:sp>
        <p:nvSpPr>
          <p:cNvPr id="215" name="Line 6"/>
          <p:cNvSpPr/>
          <p:nvPr/>
        </p:nvSpPr>
        <p:spPr>
          <a:xfrm>
            <a:off x="5410080" y="224064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216" name="CustomShape 7"/>
          <p:cNvSpPr/>
          <p:nvPr/>
        </p:nvSpPr>
        <p:spPr>
          <a:xfrm>
            <a:off x="1217520" y="2187000"/>
            <a:ext cx="10114560" cy="3920400"/>
          </a:xfrm>
          <a:prstGeom prst="rect">
            <a:avLst/>
          </a:prstGeom>
          <a:noFill/>
          <a:ln>
            <a:noFill/>
          </a:ln>
        </p:spPr>
        <p:style>
          <a:lnRef idx="0"/>
          <a:fillRef idx="0"/>
          <a:effectRef idx="0"/>
          <a:fontRef idx="minor"/>
        </p:style>
        <p:txBody>
          <a:bodyPr lIns="90000" rIns="90000" tIns="45000" bIns="45000" anchor="ctr">
            <a:normAutofit fontScale="94000"/>
          </a:bodyPr>
          <a:p>
            <a:pPr>
              <a:lnSpc>
                <a:spcPct val="101000"/>
              </a:lnSpc>
              <a:spcBef>
                <a:spcPts val="930"/>
              </a:spcBef>
            </a:pPr>
            <a:r>
              <a:rPr b="1" lang="en-US" sz="1600" spc="-1" strike="noStrike">
                <a:solidFill>
                  <a:srgbClr val="663d4e"/>
                </a:solidFill>
                <a:latin typeface="Times New Roman"/>
              </a:rPr>
              <a:t>3.5/ Giảm chiều dữ liệu và trực quan hóa</a:t>
            </a:r>
            <a:endParaRPr b="0" lang="en-US" sz="1600" spc="-1" strike="noStrike">
              <a:latin typeface="Arial"/>
            </a:endParaRPr>
          </a:p>
          <a:p>
            <a:pPr>
              <a:lnSpc>
                <a:spcPct val="101000"/>
              </a:lnSpc>
              <a:spcBef>
                <a:spcPts val="930"/>
              </a:spcBef>
            </a:pPr>
            <a:r>
              <a:rPr b="0" lang="en-US" sz="1400" spc="-1" strike="noStrike">
                <a:solidFill>
                  <a:srgbClr val="663d4e"/>
                </a:solidFill>
                <a:latin typeface="Times New Roman"/>
              </a:rPr>
              <a:t>Với dữ liệu có chiều lớn như trên, sẽ có những phương pháp để giảm đi số chiều mà vẫn cố gắng dữ tối đa tương quan giữa các điểm. Một số nguyên tắc của giảm chiều dữ liệu là:</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Dimension reduction là một kỹ thuật máy học giúp giảm số lượng thuộc tính đồng thời cố gắng giữ lại nhiều thông tin nhất có thể.</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Việc giảm chiều dữ liệu vữa dễ trực quan hóa vừa giảm sự dư thừa tối ưu quá trình tính toán.</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Một số phương pháp nổi tiếng như: PCA, NMF,…</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Ở đây, dùng t-SNE (t-Distributed Stochastic Neighbor Embedding):</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Thuật toán này nhúng dữ liệu chiều cao vào không gian chiều thấp hơn trong đó sự tương đồng giữa các mẫu dữ liệu lân cận là được bảo toàn.</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Ở đây dùng hàm TSNE dựng sẵn của thư viện sklearn.</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Trực quan hóa dữ liệu bằng đồ thị:</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Sau khi giảm chiều dữ liệu thành công, dữ liệu đầu ra này sẽ có thể được biểu diễn trên đồ thị dễ dàng.</a:t>
            </a:r>
            <a:endParaRPr b="0" lang="en-US" sz="1400" spc="-1" strike="noStrike">
              <a:latin typeface="Arial"/>
            </a:endParaRPr>
          </a:p>
          <a:p>
            <a:pPr marL="320040" indent="-319320">
              <a:lnSpc>
                <a:spcPct val="111000"/>
              </a:lnSpc>
              <a:spcBef>
                <a:spcPts val="930"/>
              </a:spcBef>
              <a:buClr>
                <a:srgbClr val="663d4e"/>
              </a:buClr>
              <a:buFont typeface="Corbel"/>
              <a:buChar char="–"/>
            </a:pPr>
            <a:r>
              <a:rPr b="0" lang="en-US" sz="1400" spc="-1" strike="noStrike">
                <a:solidFill>
                  <a:srgbClr val="663d4e"/>
                </a:solidFill>
                <a:latin typeface="Times New Roman"/>
              </a:rPr>
              <a:t>Ở đây dùng thư viện matplotlib để vẽ.</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600" spc="-1" strike="noStrike">
                <a:solidFill>
                  <a:srgbClr val="663d4e"/>
                </a:solidFill>
                <a:latin typeface="Times New Roman"/>
              </a:rPr>
              <a:t>4. Huấn luyện với Naive Bayes</a:t>
            </a:r>
            <a:endParaRPr b="0" lang="en-US" sz="3600" spc="-1" strike="noStrike">
              <a:latin typeface="Arial"/>
            </a:endParaRPr>
          </a:p>
        </p:txBody>
      </p:sp>
      <p:sp>
        <p:nvSpPr>
          <p:cNvPr id="218" name="CustomShape 2"/>
          <p:cNvSpPr/>
          <p:nvPr/>
        </p:nvSpPr>
        <p:spPr>
          <a:xfrm>
            <a:off x="2933640" y="2246040"/>
            <a:ext cx="8769960" cy="4527000"/>
          </a:xfrm>
          <a:prstGeom prst="rect">
            <a:avLst/>
          </a:prstGeom>
          <a:noFill/>
          <a:ln>
            <a:noFill/>
          </a:ln>
        </p:spPr>
        <p:style>
          <a:lnRef idx="0"/>
          <a:fillRef idx="0"/>
          <a:effectRef idx="0"/>
          <a:fontRef idx="minor"/>
        </p:style>
        <p:txBody>
          <a:bodyPr lIns="90000" rIns="90000" tIns="45000" bIns="45000">
            <a:noAutofit/>
          </a:bodyPr>
          <a:p>
            <a:pPr>
              <a:lnSpc>
                <a:spcPct val="111000"/>
              </a:lnSpc>
              <a:spcBef>
                <a:spcPts val="930"/>
              </a:spcBef>
            </a:pPr>
            <a:r>
              <a:rPr b="1" lang="en-US" sz="1800" spc="-1" strike="noStrike">
                <a:solidFill>
                  <a:srgbClr val="663d4e"/>
                </a:solidFill>
                <a:latin typeface="Times New Roman"/>
              </a:rPr>
              <a:t>4.1/ Lý do chọn Naive Bayes</a:t>
            </a:r>
            <a:endParaRPr b="0" lang="en-US" sz="1800" spc="-1" strike="noStrike">
              <a:latin typeface="Arial"/>
            </a:endParaRPr>
          </a:p>
          <a:p>
            <a:pPr marL="320040" indent="-319320">
              <a:lnSpc>
                <a:spcPct val="111000"/>
              </a:lnSpc>
              <a:spcBef>
                <a:spcPts val="930"/>
              </a:spcBef>
              <a:buClr>
                <a:srgbClr val="663d4e"/>
              </a:buClr>
              <a:buFont typeface="Corbel"/>
              <a:buChar char="–"/>
            </a:pPr>
            <a:r>
              <a:rPr b="0" lang="en-US" sz="1800" spc="-1" strike="noStrike">
                <a:solidFill>
                  <a:srgbClr val="663d4e"/>
                </a:solidFill>
                <a:latin typeface="Times New Roman"/>
              </a:rPr>
              <a:t>Với việc trực quan hóa, ta có thể thấy rõ rằng những phương pháp như regression hoặc svm có thể được sử dụng để giải quyết bài toán trên nhưng ở đây chúng tôi chọn naive bayes.</a:t>
            </a:r>
            <a:endParaRPr b="0" lang="en-US" sz="1800" spc="-1" strike="noStrike">
              <a:latin typeface="Arial"/>
            </a:endParaRPr>
          </a:p>
          <a:p>
            <a:pPr marL="320040" indent="-319320">
              <a:lnSpc>
                <a:spcPct val="111000"/>
              </a:lnSpc>
              <a:spcBef>
                <a:spcPts val="930"/>
              </a:spcBef>
              <a:buClr>
                <a:srgbClr val="663d4e"/>
              </a:buClr>
              <a:buFont typeface="Corbel"/>
              <a:buChar char="–"/>
            </a:pPr>
            <a:r>
              <a:rPr b="0" lang="en-US" sz="1800" spc="-1" strike="noStrike">
                <a:solidFill>
                  <a:srgbClr val="663d4e"/>
                </a:solidFill>
                <a:latin typeface="Times New Roman"/>
              </a:rPr>
              <a:t>Với những bài toán phân lớp với dữ liệu ngôn ngữ tự nhiên với mô hình bag of words, thường thuật toán naive bayes sẽ đưa ra kết quả tốt:</a:t>
            </a:r>
            <a:endParaRPr b="0" lang="en-US" sz="1800" spc="-1" strike="noStrike">
              <a:latin typeface="Arial"/>
            </a:endParaRPr>
          </a:p>
          <a:p>
            <a:pPr lvl="1" marL="640080" indent="-319320">
              <a:lnSpc>
                <a:spcPct val="111000"/>
              </a:lnSpc>
              <a:spcBef>
                <a:spcPts val="930"/>
              </a:spcBef>
              <a:buClr>
                <a:srgbClr val="663d4e"/>
              </a:buClr>
              <a:buFont typeface="Wingdings" charset="2"/>
              <a:buChar char=""/>
            </a:pPr>
            <a:r>
              <a:rPr b="0" lang="en-US" sz="1800" spc="-1" strike="noStrike">
                <a:solidFill>
                  <a:srgbClr val="663d4e"/>
                </a:solidFill>
                <a:latin typeface="Times New Roman"/>
              </a:rPr>
              <a:t>BoW coi các thuộc tính là độc lập, không có liên quan với nhau tương tự với thuật toán naive bayes.</a:t>
            </a:r>
            <a:endParaRPr b="0" lang="en-US" sz="1800" spc="-1" strike="noStrike">
              <a:latin typeface="Arial"/>
            </a:endParaRPr>
          </a:p>
          <a:p>
            <a:pPr lvl="1" marL="640080" indent="-319320">
              <a:lnSpc>
                <a:spcPct val="111000"/>
              </a:lnSpc>
              <a:spcBef>
                <a:spcPts val="930"/>
              </a:spcBef>
              <a:buClr>
                <a:srgbClr val="663d4e"/>
              </a:buClr>
              <a:buFont typeface="Wingdings" charset="2"/>
              <a:buChar char=""/>
            </a:pPr>
            <a:r>
              <a:rPr b="0" lang="en-US" sz="1800" spc="-1" strike="noStrike">
                <a:solidFill>
                  <a:srgbClr val="663d4e"/>
                </a:solidFill>
                <a:latin typeface="Times New Roman"/>
              </a:rPr>
              <a:t>Với bài toán có dữ liệu đầu vào nhiều chiều như thế này, các thuật toán phân lớp khác như KNN khó hiệu quả do đòi hỏi rất nhiều việc tính toán.</a:t>
            </a:r>
            <a:endParaRPr b="0" lang="en-US" sz="1800" spc="-1" strike="noStrike">
              <a:latin typeface="Arial"/>
            </a:endParaRPr>
          </a:p>
          <a:p>
            <a:pPr lvl="1" marL="640080" indent="-319320">
              <a:lnSpc>
                <a:spcPct val="111000"/>
              </a:lnSpc>
              <a:spcBef>
                <a:spcPts val="930"/>
              </a:spcBef>
              <a:buClr>
                <a:srgbClr val="663d4e"/>
              </a:buClr>
              <a:buFont typeface="Wingdings" charset="2"/>
              <a:buChar char=""/>
            </a:pPr>
            <a:r>
              <a:rPr b="0" lang="en-US" sz="1800" spc="-1" strike="noStrike">
                <a:solidFill>
                  <a:srgbClr val="663d4e"/>
                </a:solidFill>
                <a:latin typeface="Times New Roman"/>
              </a:rPr>
              <a:t>Decision tree sẽ tỏ ra không hiệu quả với sparse vector do dễ dàng gây ra overfit.</a:t>
            </a:r>
            <a:endParaRPr b="0" lang="en-US" sz="1800" spc="-1" strike="noStrike">
              <a:latin typeface="Arial"/>
            </a:endParaRPr>
          </a:p>
          <a:p>
            <a:pPr>
              <a:lnSpc>
                <a:spcPct val="111000"/>
              </a:lnSpc>
              <a:spcBef>
                <a:spcPts val="930"/>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600" spc="-1" strike="noStrike">
                <a:solidFill>
                  <a:srgbClr val="663d4e"/>
                </a:solidFill>
                <a:latin typeface="Times New Roman"/>
              </a:rPr>
              <a:t>4. Huấn luyện với Naïve Bayes</a:t>
            </a:r>
            <a:endParaRPr b="0" lang="en-US" sz="3600" spc="-1" strike="noStrike">
              <a:latin typeface="Arial"/>
            </a:endParaRPr>
          </a:p>
        </p:txBody>
      </p:sp>
      <p:sp>
        <p:nvSpPr>
          <p:cNvPr id="220" name="CustomShape 2"/>
          <p:cNvSpPr/>
          <p:nvPr/>
        </p:nvSpPr>
        <p:spPr>
          <a:xfrm>
            <a:off x="2806560" y="2201760"/>
            <a:ext cx="9304560" cy="44913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1" lang="en-US" sz="1600" spc="-1" strike="noStrike">
                <a:solidFill>
                  <a:srgbClr val="663d4e"/>
                </a:solidFill>
                <a:latin typeface="Times New Roman"/>
              </a:rPr>
              <a:t>4.2/ Thuật toán Naïve Bayes</a:t>
            </a:r>
            <a:endParaRPr b="0" lang="en-US" sz="1600" spc="-1" strike="noStrike">
              <a:latin typeface="Arial"/>
            </a:endParaRPr>
          </a:p>
          <a:p>
            <a:pPr>
              <a:lnSpc>
                <a:spcPct val="111000"/>
              </a:lnSpc>
              <a:spcBef>
                <a:spcPts val="930"/>
              </a:spcBef>
            </a:pPr>
            <a:r>
              <a:rPr b="1" lang="en-US" sz="1600" spc="-1" strike="noStrike">
                <a:solidFill>
                  <a:srgbClr val="663d4e"/>
                </a:solidFill>
                <a:latin typeface="Times New Roman"/>
              </a:rPr>
              <a:t>Ý tưởng:</a:t>
            </a:r>
            <a:r>
              <a:rPr b="0" lang="en-US" sz="1600" spc="-1" strike="noStrike">
                <a:solidFill>
                  <a:srgbClr val="663d4e"/>
                </a:solidFill>
                <a:latin typeface="Times New Roman"/>
              </a:rPr>
              <a:t> Với mỗi thuộc tính của dữ liệu cần dự đoán, xét xác suất của tất cả các nhãn có thể xảy ra và sẽ chọn nhãn có xác suất cao hơn.</a:t>
            </a:r>
            <a:endParaRPr b="0" lang="en-US" sz="1600" spc="-1" strike="noStrike">
              <a:latin typeface="Arial"/>
            </a:endParaRPr>
          </a:p>
          <a:p>
            <a:pPr>
              <a:lnSpc>
                <a:spcPct val="111000"/>
              </a:lnSpc>
              <a:spcBef>
                <a:spcPts val="930"/>
              </a:spcBef>
            </a:pPr>
            <a:r>
              <a:rPr b="1" lang="en-US" sz="1600" spc="-1" strike="noStrike">
                <a:solidFill>
                  <a:srgbClr val="663d4e"/>
                </a:solidFill>
                <a:latin typeface="Times New Roman"/>
              </a:rPr>
              <a:t>Thuật toán: </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Xét bài toán phân lớp với C lớp, xác suất một điểm dữ liệu X thuộc vào lớp c là xác suất có điều kiện của c với điều kiện X. Chúng ta cần tìm c để cho xác suất đó lớn nhất:</a:t>
            </a:r>
            <a:endParaRPr b="0" lang="en-US" sz="1600" spc="-1" strike="noStrike">
              <a:latin typeface="Arial"/>
            </a:endParaRPr>
          </a:p>
          <a:p>
            <a:pPr>
              <a:lnSpc>
                <a:spcPct val="111000"/>
              </a:lnSpc>
              <a:spcBef>
                <a:spcPts val="930"/>
              </a:spcBef>
            </a:pP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Theo công thức bayes:</a:t>
            </a:r>
            <a:endParaRPr b="0" lang="en-US" sz="1600" spc="-1" strike="noStrike">
              <a:latin typeface="Arial"/>
            </a:endParaRPr>
          </a:p>
          <a:p>
            <a:pPr>
              <a:lnSpc>
                <a:spcPct val="111000"/>
              </a:lnSpc>
              <a:spcBef>
                <a:spcPts val="930"/>
              </a:spcBef>
            </a:pP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Rút ra được:                                                                                       </a:t>
            </a:r>
            <a:endParaRPr b="0" lang="en-US" sz="1600" spc="-1" strike="noStrike">
              <a:latin typeface="Arial"/>
            </a:endParaRPr>
          </a:p>
          <a:p>
            <a:pPr>
              <a:lnSpc>
                <a:spcPct val="111000"/>
              </a:lnSpc>
              <a:spcBef>
                <a:spcPts val="930"/>
              </a:spcBef>
            </a:pPr>
            <a:endParaRPr b="0" lang="en-US" sz="1600" spc="-1" strike="noStrike">
              <a:latin typeface="Arial"/>
            </a:endParaRPr>
          </a:p>
        </p:txBody>
      </p:sp>
      <p:pic>
        <p:nvPicPr>
          <p:cNvPr id="221" name="Image2" descr=""/>
          <p:cNvPicPr/>
          <p:nvPr/>
        </p:nvPicPr>
        <p:blipFill>
          <a:blip r:embed="rId1"/>
          <a:stretch/>
        </p:blipFill>
        <p:spPr>
          <a:xfrm>
            <a:off x="6202800" y="4221720"/>
            <a:ext cx="2104200" cy="580320"/>
          </a:xfrm>
          <a:prstGeom prst="rect">
            <a:avLst/>
          </a:prstGeom>
          <a:ln>
            <a:noFill/>
          </a:ln>
          <a:effectLst>
            <a:outerShdw algn="tl" blurRad="292100" dir="2700000" dist="138988" rotWithShape="0">
              <a:srgbClr val="333333">
                <a:alpha val="65000"/>
              </a:srgbClr>
            </a:outerShdw>
          </a:effectLst>
        </p:spPr>
      </p:pic>
      <p:pic>
        <p:nvPicPr>
          <p:cNvPr id="222" name="Image1" descr=""/>
          <p:cNvPicPr/>
          <p:nvPr/>
        </p:nvPicPr>
        <p:blipFill>
          <a:blip r:embed="rId2"/>
          <a:stretch/>
        </p:blipFill>
        <p:spPr>
          <a:xfrm>
            <a:off x="6388560" y="4979520"/>
            <a:ext cx="1732680" cy="465840"/>
          </a:xfrm>
          <a:prstGeom prst="rect">
            <a:avLst/>
          </a:prstGeom>
          <a:ln>
            <a:noFill/>
          </a:ln>
          <a:effectLst>
            <a:outerShdw algn="tl" blurRad="292100" dir="2700000" dist="138988" rotWithShape="0">
              <a:srgbClr val="333333">
                <a:alpha val="65000"/>
              </a:srgbClr>
            </a:outerShdw>
          </a:effectLst>
        </p:spPr>
      </p:pic>
      <p:pic>
        <p:nvPicPr>
          <p:cNvPr id="223" name="Image3" descr=""/>
          <p:cNvPicPr/>
          <p:nvPr/>
        </p:nvPicPr>
        <p:blipFill>
          <a:blip r:embed="rId3"/>
          <a:stretch/>
        </p:blipFill>
        <p:spPr>
          <a:xfrm>
            <a:off x="6261840" y="5623200"/>
            <a:ext cx="2113920" cy="932760"/>
          </a:xfrm>
          <a:prstGeom prst="rect">
            <a:avLst/>
          </a:prstGeom>
          <a:ln>
            <a:noFill/>
          </a:ln>
          <a:effectLst>
            <a:outerShdw algn="tl" blurRad="292100" dir="2700000" dist="138988" rotWithShape="0">
              <a:srgbClr val="333333">
                <a:alpha val="65000"/>
              </a:srgbClr>
            </a:outerShdw>
          </a:effectLst>
        </p:spPr>
      </p:pic>
      <p:pic>
        <p:nvPicPr>
          <p:cNvPr id="224" name="Image4" descr=""/>
          <p:cNvPicPr/>
          <p:nvPr/>
        </p:nvPicPr>
        <p:blipFill>
          <a:blip r:embed="rId4"/>
          <a:stretch/>
        </p:blipFill>
        <p:spPr>
          <a:xfrm>
            <a:off x="8599680" y="5212800"/>
            <a:ext cx="3511800" cy="577800"/>
          </a:xfrm>
          <a:prstGeom prst="rect">
            <a:avLst/>
          </a:prstGeom>
          <a:ln>
            <a:noFill/>
          </a:ln>
          <a:effectLst>
            <a:outerShdw algn="tl" blurRad="292100" dir="2700000" dist="138988" rotWithShape="0">
              <a:srgbClr val="333333">
                <a:alpha val="65000"/>
              </a:srgbClr>
            </a:outerShdw>
          </a:effectLst>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600" spc="-1" strike="noStrike">
                <a:solidFill>
                  <a:srgbClr val="663d4e"/>
                </a:solidFill>
                <a:latin typeface="Times New Roman"/>
              </a:rPr>
              <a:t>4. Huấn luyện với Naïve Bayes</a:t>
            </a:r>
            <a:endParaRPr b="0" lang="en-US" sz="3600" spc="-1" strike="noStrike">
              <a:latin typeface="Arial"/>
            </a:endParaRPr>
          </a:p>
        </p:txBody>
      </p:sp>
      <p:sp>
        <p:nvSpPr>
          <p:cNvPr id="226" name="CustomShape 2"/>
          <p:cNvSpPr/>
          <p:nvPr/>
        </p:nvSpPr>
        <p:spPr>
          <a:xfrm>
            <a:off x="2806560" y="2201760"/>
            <a:ext cx="9304560" cy="44913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1" lang="en-US" sz="1600" spc="-1" strike="noStrike">
                <a:solidFill>
                  <a:srgbClr val="663d4e"/>
                </a:solidFill>
                <a:latin typeface="Times New Roman"/>
              </a:rPr>
              <a:t>4.2/ Thuật toán Naïve Bayes</a:t>
            </a:r>
            <a:endParaRPr b="0" lang="en-US" sz="1600" spc="-1" strike="noStrike">
              <a:latin typeface="Arial"/>
            </a:endParaRPr>
          </a:p>
          <a:p>
            <a:pPr>
              <a:lnSpc>
                <a:spcPct val="111000"/>
              </a:lnSpc>
              <a:spcBef>
                <a:spcPts val="930"/>
              </a:spcBef>
            </a:pPr>
            <a:r>
              <a:rPr b="1" lang="en-US" sz="1600" spc="-1" strike="noStrike">
                <a:solidFill>
                  <a:srgbClr val="663d4e"/>
                </a:solidFill>
                <a:latin typeface="Times New Roman"/>
              </a:rPr>
              <a:t>Giải thuật:</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Tính xác suất của các nhãn p(c) từ dữ liệu đầu vào</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Với dữ liệu đầu vào danh sách các từ xuất hiện trong câu và thuộc tính là một loạt các từ, vậy suy ra, xác suất để một câu có từ đó và có nhãn tương ứng là tỉ lệ số từ đó xuất hiện trên tổng số từ. Đây gọi là mô hình multinomial naive bayes.</a:t>
            </a:r>
            <a:endParaRPr b="0" lang="en-US" sz="1600" spc="-1" strike="noStrike">
              <a:latin typeface="Arial"/>
            </a:endParaRPr>
          </a:p>
          <a:p>
            <a:pPr>
              <a:lnSpc>
                <a:spcPct val="111000"/>
              </a:lnSpc>
              <a:spcBef>
                <a:spcPts val="930"/>
              </a:spcBef>
            </a:pP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Với Nci là số lần xuất hiện của từ thứ i.</a:t>
            </a: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Nc là tổng số từ xuất hiện.</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Tính ra xác suất điều kiện cần tìm với mỗi thuộc tính xuất hiện trong dữ liệut test theo công thức: </a:t>
            </a:r>
            <a:endParaRPr b="0" lang="en-US" sz="1600" spc="-1" strike="noStrike">
              <a:latin typeface="Arial"/>
            </a:endParaRPr>
          </a:p>
          <a:p>
            <a:pPr>
              <a:lnSpc>
                <a:spcPct val="111000"/>
              </a:lnSpc>
              <a:spcBef>
                <a:spcPts val="930"/>
              </a:spcBef>
            </a:pPr>
            <a:endParaRPr b="0" lang="en-US" sz="1600" spc="-1" strike="noStrike">
              <a:latin typeface="Arial"/>
            </a:endParaRPr>
          </a:p>
          <a:p>
            <a:pPr>
              <a:lnSpc>
                <a:spcPct val="111000"/>
              </a:lnSpc>
              <a:spcBef>
                <a:spcPts val="930"/>
              </a:spcBef>
            </a:pPr>
            <a:endParaRPr b="0" lang="en-US" sz="1600" spc="-1" strike="noStrike">
              <a:latin typeface="Arial"/>
            </a:endParaRPr>
          </a:p>
          <a:p>
            <a:pPr>
              <a:lnSpc>
                <a:spcPct val="111000"/>
              </a:lnSpc>
              <a:spcBef>
                <a:spcPts val="930"/>
              </a:spcBef>
            </a:pPr>
            <a:endParaRPr b="0" lang="en-US" sz="1600" spc="-1" strike="noStrike">
              <a:latin typeface="Arial"/>
            </a:endParaRPr>
          </a:p>
        </p:txBody>
      </p:sp>
      <p:pic>
        <p:nvPicPr>
          <p:cNvPr id="227" name="Image5" descr=""/>
          <p:cNvPicPr/>
          <p:nvPr/>
        </p:nvPicPr>
        <p:blipFill>
          <a:blip r:embed="rId1"/>
          <a:stretch/>
        </p:blipFill>
        <p:spPr>
          <a:xfrm>
            <a:off x="6588720" y="4100040"/>
            <a:ext cx="1332720" cy="694440"/>
          </a:xfrm>
          <a:prstGeom prst="rect">
            <a:avLst/>
          </a:prstGeom>
          <a:ln>
            <a:noFill/>
          </a:ln>
          <a:effectLst>
            <a:outerShdw algn="tl" blurRad="292100" dir="2700000" dist="138988" rotWithShape="0">
              <a:srgbClr val="333333">
                <a:alpha val="65000"/>
              </a:srgbClr>
            </a:outerShdw>
          </a:effectLst>
        </p:spPr>
      </p:pic>
      <p:pic>
        <p:nvPicPr>
          <p:cNvPr id="228" name="Image6" descr=""/>
          <p:cNvPicPr/>
          <p:nvPr/>
        </p:nvPicPr>
        <p:blipFill>
          <a:blip r:embed="rId2"/>
          <a:stretch/>
        </p:blipFill>
        <p:spPr>
          <a:xfrm>
            <a:off x="5745600" y="5812560"/>
            <a:ext cx="3018600" cy="799560"/>
          </a:xfrm>
          <a:prstGeom prst="rect">
            <a:avLst/>
          </a:prstGeom>
          <a:ln>
            <a:noFill/>
          </a:ln>
          <a:effectLst>
            <a:outerShdw algn="tl" blurRad="292100" dir="2700000" dist="138988" rotWithShape="0">
              <a:srgbClr val="333333">
                <a:alpha val="65000"/>
              </a:srgbClr>
            </a:outerShdw>
          </a:effectLst>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600" spc="-1" strike="noStrike">
                <a:solidFill>
                  <a:srgbClr val="663d4e"/>
                </a:solidFill>
                <a:latin typeface="Times New Roman"/>
              </a:rPr>
              <a:t>4. Huấn luyện với Naïve Bayes</a:t>
            </a:r>
            <a:endParaRPr b="0" lang="en-US" sz="3600" spc="-1" strike="noStrike">
              <a:latin typeface="Arial"/>
            </a:endParaRPr>
          </a:p>
        </p:txBody>
      </p:sp>
      <p:sp>
        <p:nvSpPr>
          <p:cNvPr id="230" name="CustomShape 2"/>
          <p:cNvSpPr/>
          <p:nvPr/>
        </p:nvSpPr>
        <p:spPr>
          <a:xfrm>
            <a:off x="2806560" y="2201760"/>
            <a:ext cx="9304560" cy="44913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1" lang="en-US" sz="1600" spc="-1" strike="noStrike">
                <a:solidFill>
                  <a:srgbClr val="663d4e"/>
                </a:solidFill>
                <a:latin typeface="Times New Roman"/>
              </a:rPr>
              <a:t>4.3/ Hiện thực với Python</a:t>
            </a: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Hàm tính xác suất của các nhãn p(c):</a:t>
            </a:r>
            <a:endParaRPr b="0" lang="en-US" sz="1600" spc="-1" strike="noStrike">
              <a:latin typeface="Arial"/>
            </a:endParaRPr>
          </a:p>
          <a:p>
            <a:pPr>
              <a:lnSpc>
                <a:spcPct val="111000"/>
              </a:lnSpc>
              <a:spcBef>
                <a:spcPts val="930"/>
              </a:spcBef>
            </a:pPr>
            <a:endParaRPr b="0" lang="en-US" sz="1600" spc="-1" strike="noStrike">
              <a:latin typeface="Arial"/>
            </a:endParaRPr>
          </a:p>
          <a:p>
            <a:pPr>
              <a:lnSpc>
                <a:spcPct val="111000"/>
              </a:lnSpc>
              <a:spcBef>
                <a:spcPts val="930"/>
              </a:spcBef>
            </a:pPr>
            <a:endParaRPr b="0" lang="en-US" sz="1600" spc="-1" strike="noStrike">
              <a:latin typeface="Arial"/>
            </a:endParaRPr>
          </a:p>
          <a:p>
            <a:pPr>
              <a:lnSpc>
                <a:spcPct val="111000"/>
              </a:lnSpc>
              <a:spcBef>
                <a:spcPts val="930"/>
              </a:spcBef>
            </a:pP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Hàm tính xác suất của các thuộc tính </a:t>
            </a:r>
            <a:endParaRPr b="0" lang="en-US" sz="1600" spc="-1" strike="noStrike">
              <a:latin typeface="Arial"/>
            </a:endParaRPr>
          </a:p>
          <a:p>
            <a:pPr>
              <a:lnSpc>
                <a:spcPct val="111000"/>
              </a:lnSpc>
              <a:spcBef>
                <a:spcPts val="930"/>
              </a:spcBef>
            </a:pPr>
            <a:r>
              <a:rPr b="0" lang="en-US" sz="1600" spc="-1" strike="noStrike">
                <a:solidFill>
                  <a:srgbClr val="663d4e"/>
                </a:solidFill>
                <a:latin typeface="Times New Roman"/>
              </a:rPr>
              <a:t>      </a:t>
            </a:r>
            <a:r>
              <a:rPr b="0" lang="en-US" sz="1600" spc="-1" strike="noStrike">
                <a:solidFill>
                  <a:srgbClr val="663d4e"/>
                </a:solidFill>
                <a:latin typeface="Times New Roman"/>
              </a:rPr>
              <a:t>với điều kiện là nhãn:</a:t>
            </a:r>
            <a:endParaRPr b="0" lang="en-US" sz="1600" spc="-1" strike="noStrike">
              <a:latin typeface="Arial"/>
            </a:endParaRPr>
          </a:p>
          <a:p>
            <a:pPr>
              <a:lnSpc>
                <a:spcPct val="111000"/>
              </a:lnSpc>
              <a:spcBef>
                <a:spcPts val="930"/>
              </a:spcBef>
            </a:pPr>
            <a:endParaRPr b="0" lang="en-US" sz="1600" spc="-1" strike="noStrike">
              <a:latin typeface="Arial"/>
            </a:endParaRPr>
          </a:p>
          <a:p>
            <a:pPr>
              <a:lnSpc>
                <a:spcPct val="111000"/>
              </a:lnSpc>
              <a:spcBef>
                <a:spcPts val="930"/>
              </a:spcBef>
            </a:pP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Các kết quả xác suất, tìm ra </a:t>
            </a:r>
            <a:endParaRPr b="0" lang="en-US" sz="1600" spc="-1" strike="noStrike">
              <a:latin typeface="Arial"/>
            </a:endParaRPr>
          </a:p>
          <a:p>
            <a:pPr>
              <a:lnSpc>
                <a:spcPct val="111000"/>
              </a:lnSpc>
              <a:spcBef>
                <a:spcPts val="930"/>
              </a:spcBef>
            </a:pPr>
            <a:r>
              <a:rPr b="0" lang="en-US" sz="1600" spc="-1" strike="noStrike">
                <a:solidFill>
                  <a:srgbClr val="663d4e"/>
                </a:solidFill>
                <a:latin typeface="Times New Roman"/>
              </a:rPr>
              <a:t>      </a:t>
            </a:r>
            <a:r>
              <a:rPr b="0" lang="en-US" sz="1600" spc="-1" strike="noStrike">
                <a:solidFill>
                  <a:srgbClr val="663d4e"/>
                </a:solidFill>
                <a:latin typeface="Times New Roman"/>
              </a:rPr>
              <a:t>dự đoán:</a:t>
            </a:r>
            <a:endParaRPr b="0" lang="en-US" sz="1600" spc="-1" strike="noStrike">
              <a:latin typeface="Arial"/>
            </a:endParaRPr>
          </a:p>
        </p:txBody>
      </p:sp>
      <p:pic>
        <p:nvPicPr>
          <p:cNvPr id="231" name="Image7" descr=""/>
          <p:cNvPicPr/>
          <p:nvPr/>
        </p:nvPicPr>
        <p:blipFill>
          <a:blip r:embed="rId1"/>
          <a:stretch/>
        </p:blipFill>
        <p:spPr>
          <a:xfrm>
            <a:off x="7335000" y="2352600"/>
            <a:ext cx="4099680" cy="1046520"/>
          </a:xfrm>
          <a:prstGeom prst="rect">
            <a:avLst/>
          </a:prstGeom>
          <a:ln>
            <a:noFill/>
          </a:ln>
          <a:effectLst>
            <a:outerShdw algn="tl" blurRad="190500" rotWithShape="0">
              <a:srgbClr val="000000">
                <a:alpha val="70000"/>
              </a:srgbClr>
            </a:outerShdw>
          </a:effectLst>
        </p:spPr>
      </p:pic>
      <p:pic>
        <p:nvPicPr>
          <p:cNvPr id="232" name="Image8" descr=""/>
          <p:cNvPicPr/>
          <p:nvPr/>
        </p:nvPicPr>
        <p:blipFill>
          <a:blip r:embed="rId2"/>
          <a:stretch/>
        </p:blipFill>
        <p:spPr>
          <a:xfrm>
            <a:off x="6660000" y="3551040"/>
            <a:ext cx="5271480" cy="1312920"/>
          </a:xfrm>
          <a:prstGeom prst="rect">
            <a:avLst/>
          </a:prstGeom>
          <a:ln>
            <a:noFill/>
          </a:ln>
          <a:effectLst>
            <a:outerShdw algn="tl" blurRad="190500" rotWithShape="0">
              <a:srgbClr val="000000">
                <a:alpha val="70000"/>
              </a:srgbClr>
            </a:outerShdw>
          </a:effectLst>
        </p:spPr>
      </p:pic>
      <p:pic>
        <p:nvPicPr>
          <p:cNvPr id="233" name="Image9" descr=""/>
          <p:cNvPicPr/>
          <p:nvPr/>
        </p:nvPicPr>
        <p:blipFill>
          <a:blip r:embed="rId3"/>
          <a:stretch/>
        </p:blipFill>
        <p:spPr>
          <a:xfrm>
            <a:off x="5984280" y="5117760"/>
            <a:ext cx="5947200" cy="1553040"/>
          </a:xfrm>
          <a:prstGeom prst="rect">
            <a:avLst/>
          </a:prstGeom>
          <a:ln>
            <a:noFill/>
          </a:ln>
          <a:effectLst>
            <a:outerShdw algn="tl" blurRad="190500" rotWithShape="0">
              <a:srgbClr val="000000">
                <a:alpha val="70000"/>
              </a:srgbClr>
            </a:outerShdw>
          </a:effectLst>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234"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35" name="CustomShape 2"/>
          <p:cNvSpPr/>
          <p:nvPr/>
        </p:nvSpPr>
        <p:spPr>
          <a:xfrm>
            <a:off x="6400800" y="768240"/>
            <a:ext cx="530280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4. Huấn luyện với Naïve Bayes</a:t>
            </a:r>
            <a:endParaRPr b="0" lang="en-US" sz="3200" spc="-1" strike="noStrike">
              <a:latin typeface="Arial"/>
            </a:endParaRPr>
          </a:p>
        </p:txBody>
      </p:sp>
      <p:pic>
        <p:nvPicPr>
          <p:cNvPr id="236" name="Image10" descr=""/>
          <p:cNvPicPr/>
          <p:nvPr/>
        </p:nvPicPr>
        <p:blipFill>
          <a:blip r:embed="rId1"/>
          <a:srcRect l="0" t="3773" r="0" b="2688"/>
          <a:stretch/>
        </p:blipFill>
        <p:spPr>
          <a:xfrm>
            <a:off x="643320" y="645120"/>
            <a:ext cx="5455080" cy="5247000"/>
          </a:xfrm>
          <a:prstGeom prst="rect">
            <a:avLst/>
          </a:prstGeom>
          <a:ln>
            <a:noFill/>
          </a:ln>
          <a:effectLst>
            <a:outerShdw algn="tl" blurRad="190500" rotWithShape="0">
              <a:srgbClr val="000000">
                <a:alpha val="70000"/>
              </a:srgbClr>
            </a:outerShdw>
          </a:effectLst>
        </p:spPr>
      </p:pic>
      <p:sp>
        <p:nvSpPr>
          <p:cNvPr id="237" name="Line 3"/>
          <p:cNvSpPr/>
          <p:nvPr/>
        </p:nvSpPr>
        <p:spPr>
          <a:xfrm>
            <a:off x="6400800" y="2175840"/>
            <a:ext cx="530316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238" name="CustomShape 4"/>
          <p:cNvSpPr/>
          <p:nvPr/>
        </p:nvSpPr>
        <p:spPr>
          <a:xfrm>
            <a:off x="6400800" y="2438280"/>
            <a:ext cx="5302800" cy="36507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1" lang="en-US" sz="1600" spc="-1" strike="noStrike">
                <a:solidFill>
                  <a:srgbClr val="663d4e"/>
                </a:solidFill>
                <a:latin typeface="Times New Roman"/>
              </a:rPr>
              <a:t>4.4/ Code với Naïve Bayes của thư viện sklearn</a:t>
            </a:r>
            <a:endParaRPr b="0" lang="en-US" sz="1600" spc="-1" strike="noStrike">
              <a:latin typeface="Arial"/>
            </a:endParaRPr>
          </a:p>
          <a:p>
            <a:pPr marL="320040" indent="-319320">
              <a:lnSpc>
                <a:spcPct val="111000"/>
              </a:lnSpc>
              <a:spcBef>
                <a:spcPts val="930"/>
              </a:spcBef>
              <a:buClr>
                <a:srgbClr val="663d4e"/>
              </a:buClr>
              <a:buFont typeface="Wingdings" charset="2"/>
              <a:buChar char=""/>
            </a:pPr>
            <a:r>
              <a:rPr b="0" lang="en-US" sz="1600" spc="-1" strike="noStrike">
                <a:solidFill>
                  <a:srgbClr val="663d4e"/>
                </a:solidFill>
                <a:latin typeface="Times New Roman"/>
              </a:rPr>
              <a:t>Sklearn là một thư viện máy học đồ sộ đã có xây dựng sẵn rất nhiều mô hình thuật toán cho các bài toán máy học.</a:t>
            </a:r>
            <a:endParaRPr b="0" lang="en-US" sz="1600" spc="-1" strike="noStrike">
              <a:latin typeface="Arial"/>
            </a:endParaRPr>
          </a:p>
          <a:p>
            <a:pPr>
              <a:lnSpc>
                <a:spcPct val="111000"/>
              </a:lnSpc>
              <a:spcBef>
                <a:spcPts val="930"/>
              </a:spcBef>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5. Kết quả, đánh giá</a:t>
            </a:r>
            <a:endParaRPr b="0" lang="en-US" sz="3200" spc="-1" strike="noStrike">
              <a:latin typeface="Arial"/>
            </a:endParaRPr>
          </a:p>
        </p:txBody>
      </p:sp>
      <p:sp>
        <p:nvSpPr>
          <p:cNvPr id="240" name="CustomShape 2"/>
          <p:cNvSpPr/>
          <p:nvPr/>
        </p:nvSpPr>
        <p:spPr>
          <a:xfrm>
            <a:off x="2933640" y="2438280"/>
            <a:ext cx="8769960" cy="36507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0" lang="en-US" sz="1600" spc="-1" strike="noStrike">
                <a:solidFill>
                  <a:srgbClr val="663d4e"/>
                </a:solidFill>
                <a:latin typeface="Times New Roman"/>
              </a:rPr>
              <a:t>5.1/ Phân tích kết quả</a:t>
            </a:r>
            <a:endParaRPr b="0" lang="en-US" sz="1600" spc="-1" strike="noStrike">
              <a:latin typeface="Arial"/>
            </a:endParaRPr>
          </a:p>
          <a:p>
            <a:pPr>
              <a:lnSpc>
                <a:spcPct val="111000"/>
              </a:lnSpc>
              <a:spcBef>
                <a:spcPts val="930"/>
              </a:spcBef>
            </a:pPr>
            <a:r>
              <a:rPr b="0" lang="en-US" sz="1600" spc="-1" strike="noStrike">
                <a:solidFill>
                  <a:srgbClr val="663d4e"/>
                </a:solidFill>
                <a:latin typeface="Times New Roman"/>
              </a:rPr>
              <a:t>5.2/ Kết luận</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6. Hướng phát triển</a:t>
            </a:r>
            <a:endParaRPr b="0" lang="en-US" sz="3200" spc="-1" strike="noStrike">
              <a:latin typeface="Arial"/>
            </a:endParaRPr>
          </a:p>
        </p:txBody>
      </p:sp>
      <p:sp>
        <p:nvSpPr>
          <p:cNvPr id="242" name="CustomShape 2"/>
          <p:cNvSpPr/>
          <p:nvPr/>
        </p:nvSpPr>
        <p:spPr>
          <a:xfrm>
            <a:off x="2933640" y="2281680"/>
            <a:ext cx="8769960" cy="4251600"/>
          </a:xfrm>
          <a:prstGeom prst="rect">
            <a:avLst/>
          </a:prstGeom>
          <a:noFill/>
          <a:ln>
            <a:noFill/>
          </a:ln>
        </p:spPr>
        <p:style>
          <a:lnRef idx="0"/>
          <a:fillRef idx="0"/>
          <a:effectRef idx="0"/>
          <a:fontRef idx="minor"/>
        </p:style>
        <p:txBody>
          <a:bodyPr lIns="90000" rIns="90000" tIns="45000" bIns="45000">
            <a:noAutofit/>
          </a:bodyPr>
          <a:p>
            <a:pPr>
              <a:lnSpc>
                <a:spcPct val="111000"/>
              </a:lnSpc>
              <a:spcBef>
                <a:spcPts val="930"/>
              </a:spcBef>
            </a:pPr>
            <a:r>
              <a:rPr b="1" lang="en-US" sz="1600" spc="-1" strike="noStrike">
                <a:solidFill>
                  <a:srgbClr val="663d4e"/>
                </a:solidFill>
                <a:latin typeface="Times New Roman"/>
              </a:rPr>
              <a:t>6.1/ Tối ưu phương pháp</a:t>
            </a:r>
            <a:endParaRPr b="0" lang="en-US" sz="1600" spc="-1" strike="noStrike">
              <a:latin typeface="Arial"/>
            </a:endParaRPr>
          </a:p>
          <a:p>
            <a:pPr>
              <a:lnSpc>
                <a:spcPct val="111000"/>
              </a:lnSpc>
              <a:spcBef>
                <a:spcPts val="930"/>
              </a:spcBef>
            </a:pPr>
            <a:r>
              <a:rPr b="0" lang="en-US" sz="1600" spc="-1" strike="noStrike">
                <a:solidFill>
                  <a:srgbClr val="663d4e"/>
                </a:solidFill>
                <a:latin typeface="Times New Roman"/>
              </a:rPr>
              <a:t>Trước hết, có thể có các biện pháp tối ưu quá trình tiền xử lý dữ liệu đầu vào như:</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Sử dụng phương pháp tách từ hiệu quả, toàn diện hơn kiểm tra các ký tự đặc biệt, rút ra quy luật dùng các dấu câu, chú ý đến từ loại của từ.</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Tìm hiểu sâu hơn về cấu trúc ngữ nghĩa của câu để có thể loại bỏ các từ như tên riêng, địa điểm, thời gian,… để giảm số lượng thuộc tính dữ liệu.</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Bags of Words là một phương pháp đơn giản nhưng có nhiều thiếu sót, có thể thay thế phương pháp trên bằng các phương pháp có phụ thuộc vào ngữ nghĩa của các từ để tăng độ chính xác dự đoán. ví dụ như word2vector, Glove, LSI,...</a:t>
            </a:r>
            <a:endParaRPr b="0" lang="en-US" sz="1600" spc="-1" strike="noStrike">
              <a:latin typeface="Arial"/>
            </a:endParaRPr>
          </a:p>
          <a:p>
            <a:pPr>
              <a:lnSpc>
                <a:spcPct val="111000"/>
              </a:lnSpc>
              <a:spcBef>
                <a:spcPts val="930"/>
              </a:spcBef>
            </a:pPr>
            <a:r>
              <a:rPr b="0" lang="en-US" sz="1600" spc="-1" strike="noStrike">
                <a:solidFill>
                  <a:srgbClr val="663d4e"/>
                </a:solidFill>
                <a:latin typeface="Times New Roman"/>
              </a:rPr>
              <a:t>Tiếp theo về mô hình thuật toán:</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Naive bayes thường không được đánh giá cao về mặt lý thuyết nhưng trên thực tế nó lại cho ra kết quả rất tốt, có thể tiếp tục sử dụng naive bayes tùy vào mô hình dữ liệu vector đầu vào.</a:t>
            </a:r>
            <a:endParaRPr b="0" lang="en-US" sz="1600" spc="-1" strike="noStrike">
              <a:latin typeface="Arial"/>
            </a:endParaRPr>
          </a:p>
          <a:p>
            <a:pPr marL="320040" indent="-319320">
              <a:lnSpc>
                <a:spcPct val="111000"/>
              </a:lnSpc>
              <a:spcBef>
                <a:spcPts val="930"/>
              </a:spcBef>
              <a:buClr>
                <a:srgbClr val="663d4e"/>
              </a:buClr>
              <a:buFont typeface="Corbel"/>
              <a:buChar char="–"/>
            </a:pPr>
            <a:r>
              <a:rPr b="0" lang="en-US" sz="1600" spc="-1" strike="noStrike">
                <a:solidFill>
                  <a:srgbClr val="663d4e"/>
                </a:solidFill>
                <a:latin typeface="Times New Roman"/>
              </a:rPr>
              <a:t>Thay đổi thuật toán sang dùng Neuron network để phân lớp.</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39"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8466120" y="2274120"/>
            <a:ext cx="3491280" cy="382104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THÀNH VIÊN</a:t>
            </a:r>
            <a:endParaRPr b="0" lang="en-US" sz="3200" spc="-1" strike="noStrike">
              <a:latin typeface="Arial"/>
            </a:endParaRPr>
          </a:p>
        </p:txBody>
      </p:sp>
      <p:sp>
        <p:nvSpPr>
          <p:cNvPr id="141" name="Line 3"/>
          <p:cNvSpPr/>
          <p:nvPr/>
        </p:nvSpPr>
        <p:spPr>
          <a:xfrm>
            <a:off x="8466120" y="2050560"/>
            <a:ext cx="322776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grpSp>
        <p:nvGrpSpPr>
          <p:cNvPr id="142" name="Group 4"/>
          <p:cNvGrpSpPr/>
          <p:nvPr/>
        </p:nvGrpSpPr>
        <p:grpSpPr>
          <a:xfrm>
            <a:off x="642960" y="1404720"/>
            <a:ext cx="7187400" cy="4048200"/>
            <a:chOff x="642960" y="1404720"/>
            <a:chExt cx="7187400" cy="4048200"/>
          </a:xfrm>
        </p:grpSpPr>
        <p:sp>
          <p:nvSpPr>
            <p:cNvPr id="143" name="CustomShape 5"/>
            <p:cNvSpPr/>
            <p:nvPr/>
          </p:nvSpPr>
          <p:spPr>
            <a:xfrm>
              <a:off x="642960" y="1744200"/>
              <a:ext cx="7187400" cy="578880"/>
            </a:xfrm>
            <a:prstGeom prst="rect">
              <a:avLst/>
            </a:prstGeom>
            <a:solidFill>
              <a:schemeClr val="lt1">
                <a:alpha val="90000"/>
                <a:hueOff val="0"/>
                <a:satOff val="0"/>
                <a:lumOff val="0"/>
                <a:alphaOff val="0"/>
              </a:schemeClr>
            </a:solidFill>
            <a:ln>
              <a:solidFill>
                <a:schemeClr val="accent2">
                  <a:hueOff val="0"/>
                  <a:satOff val="0"/>
                  <a:lumOff val="0"/>
                  <a:alphaOff val="0"/>
                </a:schemeClr>
              </a:solidFill>
              <a:round/>
            </a:ln>
          </p:spPr>
          <p:style>
            <a:lnRef idx="2"/>
            <a:fillRef idx="0"/>
            <a:effectRef idx="0"/>
            <a:fontRef idx="minor"/>
          </p:style>
        </p:sp>
        <p:sp>
          <p:nvSpPr>
            <p:cNvPr id="144" name="CustomShape 6"/>
            <p:cNvSpPr/>
            <p:nvPr/>
          </p:nvSpPr>
          <p:spPr>
            <a:xfrm>
              <a:off x="1002240" y="1404720"/>
              <a:ext cx="5031000" cy="6782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23200" rIns="190080" tIns="33120" bIns="33120" anchor="ctr">
              <a:noAutofit/>
            </a:bodyPr>
            <a:p>
              <a:pPr>
                <a:lnSpc>
                  <a:spcPct val="90000"/>
                </a:lnSpc>
                <a:spcAft>
                  <a:spcPts val="805"/>
                </a:spcAft>
              </a:pPr>
              <a:r>
                <a:rPr b="0" lang="en-US" sz="2300" spc="-1" strike="noStrike">
                  <a:solidFill>
                    <a:srgbClr val="ffffff"/>
                  </a:solidFill>
                  <a:latin typeface="Times New Roman"/>
                  <a:ea typeface="DejaVu Sans"/>
                </a:rPr>
                <a:t>Bùi Nguyên Mão</a:t>
              </a:r>
              <a:r>
                <a:rPr b="0" lang="en-US" sz="2300" spc="-1" strike="noStrike">
                  <a:solidFill>
                    <a:srgbClr val="ffffff"/>
                  </a:solidFill>
                  <a:latin typeface="Times New Roman"/>
                  <a:ea typeface="DejaVu Sans"/>
                </a:rPr>
                <a:t>	</a:t>
              </a:r>
              <a:r>
                <a:rPr b="0" lang="en-US" sz="2300" spc="-1" strike="noStrike">
                  <a:solidFill>
                    <a:srgbClr val="ffffff"/>
                  </a:solidFill>
                  <a:latin typeface="Times New Roman"/>
                  <a:ea typeface="DejaVu Sans"/>
                </a:rPr>
                <a:t>	</a:t>
              </a:r>
              <a:r>
                <a:rPr b="0" lang="en-US" sz="2300" spc="-1" strike="noStrike">
                  <a:solidFill>
                    <a:srgbClr val="ffffff"/>
                  </a:solidFill>
                  <a:latin typeface="Times New Roman"/>
                  <a:ea typeface="DejaVu Sans"/>
                </a:rPr>
                <a:t>- 16520724</a:t>
              </a:r>
              <a:endParaRPr b="0" lang="en-US" sz="2300" spc="-1" strike="noStrike">
                <a:latin typeface="Arial"/>
              </a:endParaRPr>
            </a:p>
          </p:txBody>
        </p:sp>
        <p:sp>
          <p:nvSpPr>
            <p:cNvPr id="145" name="CustomShape 7"/>
            <p:cNvSpPr/>
            <p:nvPr/>
          </p:nvSpPr>
          <p:spPr>
            <a:xfrm>
              <a:off x="642960" y="2787480"/>
              <a:ext cx="7187400" cy="578880"/>
            </a:xfrm>
            <a:prstGeom prst="rect">
              <a:avLst/>
            </a:prstGeom>
            <a:solidFill>
              <a:schemeClr val="lt1">
                <a:alpha val="90000"/>
                <a:hueOff val="0"/>
                <a:satOff val="0"/>
                <a:lumOff val="0"/>
                <a:alphaOff val="0"/>
              </a:schemeClr>
            </a:solidFill>
            <a:ln>
              <a:solidFill>
                <a:schemeClr val="accent3">
                  <a:hueOff val="0"/>
                  <a:satOff val="0"/>
                  <a:lumOff val="0"/>
                  <a:alphaOff val="0"/>
                </a:schemeClr>
              </a:solidFill>
              <a:round/>
            </a:ln>
          </p:spPr>
          <p:style>
            <a:lnRef idx="2"/>
            <a:fillRef idx="0"/>
            <a:effectRef idx="0"/>
            <a:fontRef idx="minor"/>
          </p:style>
        </p:sp>
        <p:sp>
          <p:nvSpPr>
            <p:cNvPr id="146" name="CustomShape 8"/>
            <p:cNvSpPr/>
            <p:nvPr/>
          </p:nvSpPr>
          <p:spPr>
            <a:xfrm>
              <a:off x="1002240" y="2448000"/>
              <a:ext cx="5031000" cy="67824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23200" rIns="190080" tIns="33120" bIns="33120" anchor="ctr">
              <a:noAutofit/>
            </a:bodyPr>
            <a:p>
              <a:pPr>
                <a:lnSpc>
                  <a:spcPct val="90000"/>
                </a:lnSpc>
                <a:spcAft>
                  <a:spcPts val="805"/>
                </a:spcAft>
              </a:pPr>
              <a:r>
                <a:rPr b="0" lang="en-US" sz="2300" spc="-1" strike="noStrike">
                  <a:solidFill>
                    <a:srgbClr val="ffffff"/>
                  </a:solidFill>
                  <a:latin typeface="Times New Roman"/>
                  <a:ea typeface="DejaVu Sans"/>
                </a:rPr>
                <a:t>Cao Văn Nam</a:t>
              </a:r>
              <a:r>
                <a:rPr b="0" lang="en-US" sz="2300" spc="-1" strike="noStrike">
                  <a:solidFill>
                    <a:srgbClr val="ffffff"/>
                  </a:solidFill>
                  <a:latin typeface="Times New Roman"/>
                  <a:ea typeface="DejaVu Sans"/>
                </a:rPr>
                <a:t>	</a:t>
              </a:r>
              <a:r>
                <a:rPr b="0" lang="en-US" sz="2300" spc="-1" strike="noStrike">
                  <a:solidFill>
                    <a:srgbClr val="ffffff"/>
                  </a:solidFill>
                  <a:latin typeface="Times New Roman"/>
                  <a:ea typeface="DejaVu Sans"/>
                </a:rPr>
                <a:t>	</a:t>
              </a:r>
              <a:r>
                <a:rPr b="0" lang="en-US" sz="2300" spc="-1" strike="noStrike">
                  <a:solidFill>
                    <a:srgbClr val="ffffff"/>
                  </a:solidFill>
                  <a:latin typeface="Times New Roman"/>
                  <a:ea typeface="DejaVu Sans"/>
                </a:rPr>
                <a:t>- 16521740</a:t>
              </a:r>
              <a:endParaRPr b="0" lang="en-US" sz="2300" spc="-1" strike="noStrike">
                <a:latin typeface="Arial"/>
              </a:endParaRPr>
            </a:p>
          </p:txBody>
        </p:sp>
        <p:sp>
          <p:nvSpPr>
            <p:cNvPr id="147" name="CustomShape 9"/>
            <p:cNvSpPr/>
            <p:nvPr/>
          </p:nvSpPr>
          <p:spPr>
            <a:xfrm>
              <a:off x="642960" y="3830760"/>
              <a:ext cx="7187400" cy="578880"/>
            </a:xfrm>
            <a:prstGeom prst="rect">
              <a:avLst/>
            </a:prstGeom>
            <a:solidFill>
              <a:schemeClr val="lt1">
                <a:alpha val="90000"/>
                <a:hueOff val="0"/>
                <a:satOff val="0"/>
                <a:lumOff val="0"/>
                <a:alphaOff val="0"/>
              </a:schemeClr>
            </a:solidFill>
            <a:ln>
              <a:solidFill>
                <a:schemeClr val="accent4">
                  <a:hueOff val="0"/>
                  <a:satOff val="0"/>
                  <a:lumOff val="0"/>
                  <a:alphaOff val="0"/>
                </a:schemeClr>
              </a:solidFill>
              <a:round/>
            </a:ln>
          </p:spPr>
          <p:style>
            <a:lnRef idx="2"/>
            <a:fillRef idx="0"/>
            <a:effectRef idx="0"/>
            <a:fontRef idx="minor"/>
          </p:style>
        </p:sp>
        <p:sp>
          <p:nvSpPr>
            <p:cNvPr id="148" name="CustomShape 10"/>
            <p:cNvSpPr/>
            <p:nvPr/>
          </p:nvSpPr>
          <p:spPr>
            <a:xfrm>
              <a:off x="1002240" y="3491280"/>
              <a:ext cx="5031000" cy="67824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23200" rIns="190080" tIns="33120" bIns="33120" anchor="ctr">
              <a:noAutofit/>
            </a:bodyPr>
            <a:p>
              <a:pPr>
                <a:lnSpc>
                  <a:spcPct val="90000"/>
                </a:lnSpc>
                <a:spcAft>
                  <a:spcPts val="805"/>
                </a:spcAft>
              </a:pPr>
              <a:r>
                <a:rPr b="0" lang="en-US" sz="2300" spc="-1" strike="noStrike">
                  <a:solidFill>
                    <a:srgbClr val="ffffff"/>
                  </a:solidFill>
                  <a:latin typeface="Times New Roman"/>
                  <a:ea typeface="DejaVu Sans"/>
                </a:rPr>
                <a:t>Thừa Lê Thanh Chương</a:t>
              </a:r>
              <a:r>
                <a:rPr b="0" lang="en-US" sz="2300" spc="-1" strike="noStrike">
                  <a:solidFill>
                    <a:srgbClr val="ffffff"/>
                  </a:solidFill>
                  <a:latin typeface="Times New Roman"/>
                  <a:ea typeface="DejaVu Sans"/>
                </a:rPr>
                <a:t>	</a:t>
              </a:r>
              <a:r>
                <a:rPr b="0" lang="en-US" sz="2300" spc="-1" strike="noStrike">
                  <a:solidFill>
                    <a:srgbClr val="ffffff"/>
                  </a:solidFill>
                  <a:latin typeface="Times New Roman"/>
                  <a:ea typeface="DejaVu Sans"/>
                </a:rPr>
                <a:t>- 16521637</a:t>
              </a:r>
              <a:endParaRPr b="0" lang="en-US" sz="2300" spc="-1" strike="noStrike">
                <a:latin typeface="Arial"/>
              </a:endParaRPr>
            </a:p>
          </p:txBody>
        </p:sp>
        <p:sp>
          <p:nvSpPr>
            <p:cNvPr id="149" name="CustomShape 11"/>
            <p:cNvSpPr/>
            <p:nvPr/>
          </p:nvSpPr>
          <p:spPr>
            <a:xfrm>
              <a:off x="642960" y="4874040"/>
              <a:ext cx="7187400" cy="578880"/>
            </a:xfrm>
            <a:prstGeom prst="rect">
              <a:avLst/>
            </a:prstGeom>
            <a:solidFill>
              <a:schemeClr val="lt1">
                <a:alpha val="90000"/>
                <a:hueOff val="0"/>
                <a:satOff val="0"/>
                <a:lumOff val="0"/>
                <a:alphaOff val="0"/>
              </a:schemeClr>
            </a:solidFill>
            <a:ln>
              <a:solidFill>
                <a:schemeClr val="accent5">
                  <a:hueOff val="0"/>
                  <a:satOff val="0"/>
                  <a:lumOff val="0"/>
                  <a:alphaOff val="0"/>
                </a:schemeClr>
              </a:solidFill>
              <a:round/>
            </a:ln>
          </p:spPr>
          <p:style>
            <a:lnRef idx="2"/>
            <a:fillRef idx="0"/>
            <a:effectRef idx="0"/>
            <a:fontRef idx="minor"/>
          </p:style>
        </p:sp>
        <p:sp>
          <p:nvSpPr>
            <p:cNvPr id="150" name="CustomShape 12"/>
            <p:cNvSpPr/>
            <p:nvPr/>
          </p:nvSpPr>
          <p:spPr>
            <a:xfrm>
              <a:off x="1002240" y="4534560"/>
              <a:ext cx="5031000" cy="6782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23200" rIns="190080" tIns="33120" bIns="33120" anchor="ctr">
              <a:noAutofit/>
            </a:bodyPr>
            <a:p>
              <a:pPr>
                <a:lnSpc>
                  <a:spcPct val="90000"/>
                </a:lnSpc>
                <a:spcAft>
                  <a:spcPts val="805"/>
                </a:spcAft>
              </a:pPr>
              <a:r>
                <a:rPr b="0" lang="en-US" sz="2300" spc="-1" strike="noStrike">
                  <a:solidFill>
                    <a:srgbClr val="ffffff"/>
                  </a:solidFill>
                  <a:latin typeface="Times New Roman"/>
                  <a:ea typeface="DejaVu Sans"/>
                </a:rPr>
                <a:t>Bùi Văn Thuận</a:t>
              </a:r>
              <a:r>
                <a:rPr b="0" lang="en-US" sz="2300" spc="-1" strike="noStrike">
                  <a:solidFill>
                    <a:srgbClr val="ffffff"/>
                  </a:solidFill>
                  <a:latin typeface="Calibri"/>
                  <a:ea typeface="DejaVu Sans"/>
                </a:rPr>
                <a:t>	</a:t>
              </a:r>
              <a:r>
                <a:rPr b="0" lang="en-US" sz="2300" spc="-1" strike="noStrike">
                  <a:solidFill>
                    <a:srgbClr val="ffffff"/>
                  </a:solidFill>
                  <a:latin typeface="Calibri"/>
                  <a:ea typeface="DejaVu Sans"/>
                </a:rPr>
                <a:t>	</a:t>
              </a:r>
              <a:r>
                <a:rPr b="0" lang="en-US" sz="2300" spc="-1" strike="noStrike">
                  <a:solidFill>
                    <a:srgbClr val="ffffff"/>
                  </a:solidFill>
                  <a:latin typeface="Times New Roman"/>
                  <a:ea typeface="DejaVu Sans"/>
                </a:rPr>
                <a:t>- 16521204</a:t>
              </a:r>
              <a:endParaRPr b="0" lang="en-US" sz="2300" spc="-1" strike="noStrike">
                <a:latin typeface="Arial"/>
              </a:endParaRPr>
            </a:p>
          </p:txBody>
        </p:sp>
      </p:grpSp>
      <p:grpSp>
        <p:nvGrpSpPr>
          <p:cNvPr id="151" name="Group 13"/>
          <p:cNvGrpSpPr/>
          <p:nvPr/>
        </p:nvGrpSpPr>
        <p:grpSpPr>
          <a:xfrm>
            <a:off x="0" y="0"/>
            <a:ext cx="36000" cy="36000"/>
            <a:chOff x="0" y="0"/>
            <a:chExt cx="36000" cy="36000"/>
          </a:xfrm>
        </p:grpSpPr>
      </p:gr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243"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6400800" y="568440"/>
            <a:ext cx="5302800" cy="1559880"/>
          </a:xfrm>
          <a:prstGeom prst="rect">
            <a:avLst/>
          </a:prstGeom>
          <a:noFill/>
          <a:ln>
            <a:noFill/>
          </a:ln>
        </p:spPr>
        <p:style>
          <a:lnRef idx="0"/>
          <a:fillRef idx="0"/>
          <a:effectRef idx="0"/>
          <a:fontRef idx="minor"/>
        </p:style>
        <p:txBody>
          <a:bodyPr lIns="90000" rIns="90000" tIns="45000" bIns="45000">
            <a:normAutofit/>
          </a:bodyPr>
          <a:p>
            <a:pPr>
              <a:lnSpc>
                <a:spcPct val="99000"/>
              </a:lnSpc>
              <a:spcAft>
                <a:spcPts val="601"/>
              </a:spcAft>
            </a:pPr>
            <a:r>
              <a:rPr b="0" lang="en-US" sz="3200" spc="-1" strike="noStrike">
                <a:solidFill>
                  <a:srgbClr val="663d4e"/>
                </a:solidFill>
                <a:latin typeface="Times New Roman"/>
                <a:ea typeface="DejaVu Sans"/>
              </a:rPr>
              <a:t>6. Hướng phát triển</a:t>
            </a:r>
            <a:endParaRPr b="0" lang="en-US" sz="3200" spc="-1" strike="noStrike">
              <a:latin typeface="Arial"/>
            </a:endParaRPr>
          </a:p>
        </p:txBody>
      </p:sp>
      <p:pic>
        <p:nvPicPr>
          <p:cNvPr id="245" name="Picture 6" descr=""/>
          <p:cNvPicPr/>
          <p:nvPr/>
        </p:nvPicPr>
        <p:blipFill>
          <a:blip r:embed="rId1"/>
          <a:stretch/>
        </p:blipFill>
        <p:spPr>
          <a:xfrm>
            <a:off x="643320" y="943560"/>
            <a:ext cx="5455080" cy="4650480"/>
          </a:xfrm>
          <a:prstGeom prst="rect">
            <a:avLst/>
          </a:prstGeom>
          <a:ln>
            <a:noFill/>
          </a:ln>
        </p:spPr>
      </p:pic>
      <p:sp>
        <p:nvSpPr>
          <p:cNvPr id="246" name="Line 3"/>
          <p:cNvSpPr/>
          <p:nvPr/>
        </p:nvSpPr>
        <p:spPr>
          <a:xfrm>
            <a:off x="6400800" y="2175840"/>
            <a:ext cx="530316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sp>
        <p:nvSpPr>
          <p:cNvPr id="247" name="CustomShape 4"/>
          <p:cNvSpPr/>
          <p:nvPr/>
        </p:nvSpPr>
        <p:spPr>
          <a:xfrm>
            <a:off x="6400800" y="2438280"/>
            <a:ext cx="5302800" cy="365076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1" lang="en-US" sz="1800" spc="-1" strike="noStrike">
                <a:solidFill>
                  <a:srgbClr val="663d4e"/>
                </a:solidFill>
                <a:latin typeface="Times New Roman"/>
              </a:rPr>
              <a:t>6.2/ Phát triển bài toán</a:t>
            </a:r>
            <a:endParaRPr b="0" lang="en-US" sz="1800" spc="-1" strike="noStrike">
              <a:latin typeface="Arial"/>
            </a:endParaRPr>
          </a:p>
          <a:p>
            <a:pPr marL="216000" indent="-319320">
              <a:lnSpc>
                <a:spcPct val="111000"/>
              </a:lnSpc>
              <a:spcBef>
                <a:spcPts val="930"/>
              </a:spcBef>
              <a:buClr>
                <a:srgbClr val="663d4e"/>
              </a:buClr>
              <a:buFont typeface="Corbel"/>
              <a:buChar char="–"/>
            </a:pPr>
            <a:r>
              <a:rPr b="0" lang="en-US" sz="1800" spc="-1" strike="noStrike">
                <a:solidFill>
                  <a:srgbClr val="663d4e"/>
                </a:solidFill>
                <a:latin typeface="Times New Roman"/>
              </a:rPr>
              <a:t>Bài toán trên có rất nhiều ứng dụng trong thực tế, bằng việc thu thập nhiều dữ liệu tin tức trên các trang mạng xã hội để xây dựng ra bộ dữ liệu training càng lớn càng tốt.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8475d"/>
        </a:solidFill>
      </p:bgPr>
    </p:bg>
    <p:spTree>
      <p:nvGrpSpPr>
        <p:cNvPr id="1" name=""/>
        <p:cNvGrpSpPr/>
        <p:nvPr/>
      </p:nvGrpSpPr>
      <p:grpSpPr>
        <a:xfrm>
          <a:off x="0" y="0"/>
          <a:ext cx="0" cy="0"/>
          <a:chOff x="0" y="0"/>
          <a:chExt cx="0" cy="0"/>
        </a:xfrm>
      </p:grpSpPr>
      <p:sp>
        <p:nvSpPr>
          <p:cNvPr id="248" name="CustomShape 1"/>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9" name="CustomShape 2"/>
          <p:cNvSpPr/>
          <p:nvPr/>
        </p:nvSpPr>
        <p:spPr>
          <a:xfrm>
            <a:off x="467640" y="467640"/>
            <a:ext cx="11260080" cy="5922360"/>
          </a:xfrm>
          <a:prstGeom prst="roundRect">
            <a:avLst>
              <a:gd name="adj" fmla="val 5227"/>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50" name="Line 3"/>
          <p:cNvSpPr/>
          <p:nvPr/>
        </p:nvSpPr>
        <p:spPr>
          <a:xfrm>
            <a:off x="1069560" y="2593440"/>
            <a:ext cx="6816960" cy="36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pic>
        <p:nvPicPr>
          <p:cNvPr id="251" name="Picture 4" descr=""/>
          <p:cNvPicPr/>
          <p:nvPr/>
        </p:nvPicPr>
        <p:blipFill>
          <a:blip r:embed="rId1"/>
          <a:srcRect l="21577" t="0" r="28373" b="-3"/>
          <a:stretch/>
        </p:blipFill>
        <p:spPr>
          <a:xfrm>
            <a:off x="8308080" y="671040"/>
            <a:ext cx="3218400" cy="5515920"/>
          </a:xfrm>
          <a:prstGeom prst="rect">
            <a:avLst/>
          </a:prstGeom>
          <a:ln>
            <a:noFill/>
          </a:ln>
        </p:spPr>
      </p:pic>
      <p:sp>
        <p:nvSpPr>
          <p:cNvPr id="252" name="CustomShape 4"/>
          <p:cNvSpPr/>
          <p:nvPr/>
        </p:nvSpPr>
        <p:spPr>
          <a:xfrm>
            <a:off x="461520" y="474120"/>
            <a:ext cx="11260080" cy="5922360"/>
          </a:xfrm>
          <a:custGeom>
            <a:avLst/>
            <a:gdLst/>
            <a:ah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53" name="CustomShape 5"/>
          <p:cNvSpPr/>
          <p:nvPr/>
        </p:nvSpPr>
        <p:spPr>
          <a:xfrm>
            <a:off x="671040" y="671040"/>
            <a:ext cx="10855440" cy="5515920"/>
          </a:xfrm>
          <a:prstGeom prst="roundRect">
            <a:avLst>
              <a:gd name="adj" fmla="val 2462"/>
            </a:avLst>
          </a:prstGeom>
          <a:no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54" name="CustomShape 6"/>
          <p:cNvSpPr/>
          <p:nvPr/>
        </p:nvSpPr>
        <p:spPr>
          <a:xfrm>
            <a:off x="1069920" y="985680"/>
            <a:ext cx="681624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7. Tài liệu tham khảo</a:t>
            </a:r>
            <a:endParaRPr b="0" lang="en-US" sz="3200" spc="-1" strike="noStrike">
              <a:latin typeface="Arial"/>
            </a:endParaRPr>
          </a:p>
        </p:txBody>
      </p:sp>
      <p:sp>
        <p:nvSpPr>
          <p:cNvPr id="255" name="CustomShape 7"/>
          <p:cNvSpPr/>
          <p:nvPr/>
        </p:nvSpPr>
        <p:spPr>
          <a:xfrm>
            <a:off x="1069920" y="2855880"/>
            <a:ext cx="6816240" cy="3148200"/>
          </a:xfrm>
          <a:prstGeom prst="rect">
            <a:avLst/>
          </a:prstGeom>
          <a:noFill/>
          <a:ln>
            <a:noFill/>
          </a:ln>
        </p:spPr>
        <p:style>
          <a:lnRef idx="0"/>
          <a:fillRef idx="0"/>
          <a:effectRef idx="0"/>
          <a:fontRef idx="minor"/>
        </p:style>
        <p:txBody>
          <a:bodyPr lIns="90000" rIns="90000" tIns="45000" bIns="45000">
            <a:normAutofit/>
          </a:bodyPr>
          <a:p>
            <a:pPr>
              <a:lnSpc>
                <a:spcPct val="111000"/>
              </a:lnSpc>
              <a:spcBef>
                <a:spcPts val="930"/>
              </a:spcBef>
            </a:pPr>
            <a:r>
              <a:rPr b="0" lang="en-US" sz="1800" spc="-1" strike="noStrike">
                <a:solidFill>
                  <a:srgbClr val="663d4e"/>
                </a:solidFill>
                <a:latin typeface="Times New Roman"/>
              </a:rPr>
              <a:t>[1] https://machinelearningcoban.com/2017/08/08/nbc/</a:t>
            </a:r>
            <a:endParaRPr b="0" lang="en-US" sz="1800" spc="-1" strike="noStrike">
              <a:latin typeface="Arial"/>
            </a:endParaRPr>
          </a:p>
          <a:p>
            <a:pPr>
              <a:lnSpc>
                <a:spcPct val="111000"/>
              </a:lnSpc>
              <a:spcBef>
                <a:spcPts val="930"/>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grpSp>
        <p:nvGrpSpPr>
          <p:cNvPr id="256" name="Group 1"/>
          <p:cNvGrpSpPr/>
          <p:nvPr/>
        </p:nvGrpSpPr>
        <p:grpSpPr>
          <a:xfrm>
            <a:off x="400680" y="362520"/>
            <a:ext cx="3495240" cy="6203520"/>
            <a:chOff x="400680" y="362520"/>
            <a:chExt cx="3495240" cy="6203520"/>
          </a:xfrm>
        </p:grpSpPr>
        <p:sp>
          <p:nvSpPr>
            <p:cNvPr id="257"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tyle>
            <a:lnRef idx="0"/>
            <a:fillRef idx="0"/>
            <a:effectRef idx="0"/>
            <a:fontRef idx="minor"/>
          </p:style>
        </p:sp>
        <p:sp>
          <p:nvSpPr>
            <p:cNvPr id="258"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tyle>
            <a:lnRef idx="0"/>
            <a:fillRef idx="0"/>
            <a:effectRef idx="0"/>
            <a:fontRef idx="minor"/>
          </p:style>
        </p:sp>
      </p:grpSp>
      <p:sp>
        <p:nvSpPr>
          <p:cNvPr id="259" name="CustomShape 4"/>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60" name="Picture 15" descr=""/>
          <p:cNvPicPr/>
          <p:nvPr/>
        </p:nvPicPr>
        <p:blipFill>
          <a:blip r:embed="rId1"/>
          <a:stretch/>
        </p:blipFill>
        <p:spPr>
          <a:xfrm>
            <a:off x="2520" y="0"/>
            <a:ext cx="12186720" cy="6857280"/>
          </a:xfrm>
          <a:prstGeom prst="rect">
            <a:avLst/>
          </a:prstGeom>
          <a:ln>
            <a:noFill/>
          </a:ln>
        </p:spPr>
      </p:pic>
      <p:sp>
        <p:nvSpPr>
          <p:cNvPr id="261" name="CustomShape 5"/>
          <p:cNvSpPr/>
          <p:nvPr/>
        </p:nvSpPr>
        <p:spPr>
          <a:xfrm>
            <a:off x="518040" y="511920"/>
            <a:ext cx="11154960" cy="5833080"/>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62" name="CustomShape 6"/>
          <p:cNvSpPr/>
          <p:nvPr/>
        </p:nvSpPr>
        <p:spPr>
          <a:xfrm>
            <a:off x="685080" y="677880"/>
            <a:ext cx="10821240" cy="5501160"/>
          </a:xfrm>
          <a:prstGeom prst="roundRect">
            <a:avLst>
              <a:gd name="adj" fmla="val 4760"/>
            </a:avLst>
          </a:prstGeom>
          <a:solidFill>
            <a:srgbClr val="ffffff"/>
          </a:solidFill>
          <a:ln w="76320">
            <a:solidFill>
              <a:schemeClr val="tx2"/>
            </a:solidFill>
            <a:round/>
          </a:ln>
        </p:spPr>
        <p:style>
          <a:lnRef idx="2">
            <a:schemeClr val="accent1">
              <a:shade val="50000"/>
            </a:schemeClr>
          </a:lnRef>
          <a:fillRef idx="1">
            <a:schemeClr val="accent1"/>
          </a:fillRef>
          <a:effectRef idx="0">
            <a:schemeClr val="accent1"/>
          </a:effectRef>
          <a:fontRef idx="minor"/>
        </p:style>
      </p:sp>
      <p:pic>
        <p:nvPicPr>
          <p:cNvPr id="263" name="Picture 4" descr=""/>
          <p:cNvPicPr/>
          <p:nvPr/>
        </p:nvPicPr>
        <p:blipFill>
          <a:blip r:embed="rId2"/>
          <a:stretch/>
        </p:blipFill>
        <p:spPr>
          <a:xfrm>
            <a:off x="2670480" y="1288080"/>
            <a:ext cx="6850080" cy="428112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52"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7863840" y="2274120"/>
            <a:ext cx="3916080" cy="382104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200" spc="-1" strike="noStrike">
                <a:solidFill>
                  <a:srgbClr val="663d4e"/>
                </a:solidFill>
                <a:latin typeface="Times New Roman"/>
              </a:rPr>
              <a:t>GIỚI THIỆU ĐỀ TÀI</a:t>
            </a:r>
            <a:endParaRPr b="0" lang="en-US" sz="3200" spc="-1" strike="noStrike">
              <a:latin typeface="Arial"/>
            </a:endParaRPr>
          </a:p>
        </p:txBody>
      </p:sp>
      <p:sp>
        <p:nvSpPr>
          <p:cNvPr id="154" name="Line 3"/>
          <p:cNvSpPr/>
          <p:nvPr/>
        </p:nvSpPr>
        <p:spPr>
          <a:xfrm>
            <a:off x="7772400" y="2011680"/>
            <a:ext cx="3921480" cy="39240"/>
          </a:xfrm>
          <a:prstGeom prst="line">
            <a:avLst/>
          </a:prstGeom>
          <a:ln w="38160">
            <a:solidFill>
              <a:schemeClr val="accent2"/>
            </a:solidFill>
            <a:round/>
          </a:ln>
        </p:spPr>
        <p:style>
          <a:lnRef idx="1">
            <a:schemeClr val="accent1"/>
          </a:lnRef>
          <a:fillRef idx="0">
            <a:schemeClr val="accent1"/>
          </a:fillRef>
          <a:effectRef idx="0">
            <a:schemeClr val="accent1"/>
          </a:effectRef>
          <a:fontRef idx="minor"/>
        </p:style>
      </p:sp>
      <p:grpSp>
        <p:nvGrpSpPr>
          <p:cNvPr id="155" name="Group 4"/>
          <p:cNvGrpSpPr/>
          <p:nvPr/>
        </p:nvGrpSpPr>
        <p:grpSpPr>
          <a:xfrm>
            <a:off x="1371600" y="365760"/>
            <a:ext cx="6034680" cy="6034680"/>
            <a:chOff x="1371600" y="365760"/>
            <a:chExt cx="6034680" cy="6034680"/>
          </a:xfrm>
        </p:grpSpPr>
        <p:sp>
          <p:nvSpPr>
            <p:cNvPr id="156" name="CustomShape 5"/>
            <p:cNvSpPr/>
            <p:nvPr/>
          </p:nvSpPr>
          <p:spPr>
            <a:xfrm>
              <a:off x="1371600" y="365760"/>
              <a:ext cx="6034680" cy="6034680"/>
            </a:xfrm>
            <a:prstGeom prst="diamond">
              <a:avLst/>
            </a:prstGeom>
            <a:solidFill>
              <a:schemeClr val="accent2">
                <a:tint val="40000"/>
                <a:hueOff val="0"/>
                <a:satOff val="0"/>
                <a:lumOff val="0"/>
                <a:alphaOff val="0"/>
              </a:schemeClr>
            </a:solidFill>
            <a:ln>
              <a:noFill/>
            </a:ln>
          </p:spPr>
          <p:style>
            <a:lnRef idx="0"/>
            <a:fillRef idx="0"/>
            <a:effectRef idx="0"/>
            <a:fontRef idx="minor"/>
          </p:style>
        </p:sp>
        <p:sp>
          <p:nvSpPr>
            <p:cNvPr id="157" name="CustomShape 6"/>
            <p:cNvSpPr/>
            <p:nvPr/>
          </p:nvSpPr>
          <p:spPr>
            <a:xfrm>
              <a:off x="1945080" y="938880"/>
              <a:ext cx="2352960" cy="235296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3440" rIns="57240" tIns="163440" bIns="163080" anchor="ctr">
              <a:noAutofit/>
            </a:bodyPr>
            <a:p>
              <a:pPr algn="just">
                <a:lnSpc>
                  <a:spcPct val="90000"/>
                </a:lnSpc>
                <a:spcAft>
                  <a:spcPts val="524"/>
                </a:spcAft>
              </a:pPr>
              <a:r>
                <a:rPr b="0" lang="en-US" sz="1500" spc="-1" strike="noStrike">
                  <a:solidFill>
                    <a:srgbClr val="ffffff"/>
                  </a:solidFill>
                  <a:latin typeface="Times New Roman"/>
                  <a:ea typeface="DejaVu Sans"/>
                </a:rPr>
                <a:t>Mạng xã hội phát triển mạnh, nơi con người có thể tiếp cận tin tức dễ dàng</a:t>
              </a:r>
              <a:endParaRPr b="0" lang="en-US" sz="1500" spc="-1" strike="noStrike">
                <a:latin typeface="Arial"/>
              </a:endParaRPr>
            </a:p>
          </p:txBody>
        </p:sp>
        <p:sp>
          <p:nvSpPr>
            <p:cNvPr id="158" name="CustomShape 7"/>
            <p:cNvSpPr/>
            <p:nvPr/>
          </p:nvSpPr>
          <p:spPr>
            <a:xfrm>
              <a:off x="4480200" y="938880"/>
              <a:ext cx="2352960" cy="235296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3440" rIns="57240" tIns="163440" bIns="163080" anchor="ctr">
              <a:noAutofit/>
            </a:bodyPr>
            <a:p>
              <a:pPr algn="just">
                <a:lnSpc>
                  <a:spcPct val="90000"/>
                </a:lnSpc>
                <a:spcAft>
                  <a:spcPts val="524"/>
                </a:spcAft>
              </a:pPr>
              <a:r>
                <a:rPr b="0" lang="en-US" sz="1500" spc="-1" strike="noStrike">
                  <a:solidFill>
                    <a:srgbClr val="ffffff"/>
                  </a:solidFill>
                  <a:latin typeface="Times New Roman"/>
                  <a:ea typeface="DejaVu Sans"/>
                </a:rPr>
                <a:t>Các tin bài sai sự thật hoặc nội dung nhảm nhí đã dần xuất hiện và phát triển</a:t>
              </a:r>
              <a:endParaRPr b="0" lang="en-US" sz="1500" spc="-1" strike="noStrike">
                <a:latin typeface="Arial"/>
              </a:endParaRPr>
            </a:p>
          </p:txBody>
        </p:sp>
        <p:sp>
          <p:nvSpPr>
            <p:cNvPr id="159" name="CustomShape 8"/>
            <p:cNvSpPr/>
            <p:nvPr/>
          </p:nvSpPr>
          <p:spPr>
            <a:xfrm>
              <a:off x="1945080" y="3474000"/>
              <a:ext cx="2352960" cy="235296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3440" rIns="57240" tIns="163440" bIns="163080" anchor="ctr">
              <a:noAutofit/>
            </a:bodyPr>
            <a:p>
              <a:pPr algn="just">
                <a:lnSpc>
                  <a:spcPct val="90000"/>
                </a:lnSpc>
                <a:spcAft>
                  <a:spcPts val="524"/>
                </a:spcAft>
              </a:pPr>
              <a:r>
                <a:rPr b="0" lang="en-US" sz="1500" spc="-1" strike="noStrike">
                  <a:solidFill>
                    <a:srgbClr val="ffffff"/>
                  </a:solidFill>
                  <a:latin typeface="Times New Roman"/>
                  <a:ea typeface="DejaVu Sans"/>
                </a:rPr>
                <a:t>Chưa có tổ chức, cá nhân nào có thể kiểm soát hết tất cả các tin bài ở mọi nơi </a:t>
              </a:r>
              <a:endParaRPr b="0" lang="en-US" sz="1500" spc="-1" strike="noStrike">
                <a:latin typeface="Arial"/>
              </a:endParaRPr>
            </a:p>
          </p:txBody>
        </p:sp>
        <p:sp>
          <p:nvSpPr>
            <p:cNvPr id="160" name="CustomShape 9"/>
            <p:cNvSpPr/>
            <p:nvPr/>
          </p:nvSpPr>
          <p:spPr>
            <a:xfrm>
              <a:off x="4480200" y="3474000"/>
              <a:ext cx="2352960" cy="235296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3440" rIns="57240" tIns="163440" bIns="163080" anchor="ctr">
              <a:noAutofit/>
            </a:bodyPr>
            <a:p>
              <a:pPr algn="just">
                <a:lnSpc>
                  <a:spcPct val="90000"/>
                </a:lnSpc>
                <a:spcAft>
                  <a:spcPts val="524"/>
                </a:spcAft>
              </a:pPr>
              <a:r>
                <a:rPr b="0" lang="en-US" sz="1500" spc="-1" strike="noStrike">
                  <a:solidFill>
                    <a:srgbClr val="ffffff"/>
                  </a:solidFill>
                  <a:latin typeface="Times New Roman"/>
                  <a:ea typeface="DejaVu Sans"/>
                </a:rPr>
                <a:t>Đây trở thành vấn để quan trọng cần cấp bách giải quyết để bảo vệ môi trường thông tin phát triển</a:t>
              </a:r>
              <a:endParaRPr b="0" lang="en-US" sz="1500" spc="-1" strike="noStrike">
                <a:latin typeface="Arial"/>
              </a:endParaRPr>
            </a:p>
          </p:txBody>
        </p:sp>
      </p:grpSp>
      <p:grpSp>
        <p:nvGrpSpPr>
          <p:cNvPr id="161" name="Group 10"/>
          <p:cNvGrpSpPr/>
          <p:nvPr/>
        </p:nvGrpSpPr>
        <p:grpSpPr>
          <a:xfrm>
            <a:off x="0" y="0"/>
            <a:ext cx="36000" cy="36000"/>
            <a:chOff x="0" y="0"/>
            <a:chExt cx="36000" cy="36000"/>
          </a:xfrm>
        </p:grpSpPr>
      </p:gr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3600" spc="-1" strike="noStrike">
                <a:solidFill>
                  <a:srgbClr val="663d4e"/>
                </a:solidFill>
                <a:latin typeface="Times New Roman"/>
              </a:rPr>
              <a:t>GIỚI THIỆU ĐỀ TÀI</a:t>
            </a:r>
            <a:endParaRPr b="0" lang="en-US" sz="3600" spc="-1" strike="noStrike">
              <a:latin typeface="Arial"/>
            </a:endParaRPr>
          </a:p>
        </p:txBody>
      </p:sp>
      <p:sp>
        <p:nvSpPr>
          <p:cNvPr id="163" name="CustomShape 2"/>
          <p:cNvSpPr/>
          <p:nvPr/>
        </p:nvSpPr>
        <p:spPr>
          <a:xfrm>
            <a:off x="2933640" y="2438280"/>
            <a:ext cx="4159800" cy="3656880"/>
          </a:xfrm>
          <a:prstGeom prst="rect">
            <a:avLst/>
          </a:prstGeom>
          <a:noFill/>
          <a:ln>
            <a:noFill/>
          </a:ln>
        </p:spPr>
        <p:style>
          <a:lnRef idx="0"/>
          <a:fillRef idx="0"/>
          <a:effectRef idx="0"/>
          <a:fontRef idx="minor"/>
        </p:style>
        <p:txBody>
          <a:bodyPr lIns="90000" rIns="90000" tIns="45000" bIns="45000">
            <a:noAutofit/>
          </a:bodyPr>
          <a:p>
            <a:pPr algn="just">
              <a:lnSpc>
                <a:spcPct val="111000"/>
              </a:lnSpc>
              <a:spcBef>
                <a:spcPts val="930"/>
              </a:spcBef>
            </a:pPr>
            <a:r>
              <a:rPr b="1" lang="en-US" sz="1800" spc="-1" strike="noStrike">
                <a:solidFill>
                  <a:srgbClr val="663d4e"/>
                </a:solidFill>
                <a:latin typeface="Times New Roman"/>
              </a:rPr>
              <a:t>Bài toán đặt ra:</a:t>
            </a:r>
            <a:endParaRPr b="0" lang="en-US" sz="1800" spc="-1" strike="noStrike">
              <a:latin typeface="Arial"/>
            </a:endParaRPr>
          </a:p>
          <a:p>
            <a:pPr marL="216000" indent="-215640" algn="just">
              <a:lnSpc>
                <a:spcPct val="111000"/>
              </a:lnSpc>
              <a:spcBef>
                <a:spcPts val="930"/>
              </a:spcBef>
              <a:buClr>
                <a:srgbClr val="000000"/>
              </a:buClr>
              <a:buSzPct val="45000"/>
              <a:buFont typeface="Wingdings" charset="2"/>
              <a:buChar char=""/>
            </a:pPr>
            <a:r>
              <a:rPr b="0" lang="en-US" sz="1800" spc="-1" strike="noStrike">
                <a:solidFill>
                  <a:srgbClr val="663d4e"/>
                </a:solidFill>
                <a:latin typeface="Times New Roman"/>
              </a:rPr>
              <a:t>Số lượng tin tức được đưa lên mạng xã hội ngày càng nhiều tuy nhiên độ xác thực và chất lượng nội dung chưa được kiểm soát chặt chẽ</a:t>
            </a:r>
            <a:endParaRPr b="0" lang="en-US" sz="1800" spc="-1" strike="noStrike">
              <a:latin typeface="Arial"/>
            </a:endParaRPr>
          </a:p>
          <a:p>
            <a:pPr marL="216000" indent="-215640" algn="just">
              <a:lnSpc>
                <a:spcPct val="111000"/>
              </a:lnSpc>
              <a:spcBef>
                <a:spcPts val="930"/>
              </a:spcBef>
              <a:buClr>
                <a:srgbClr val="000000"/>
              </a:buClr>
              <a:buSzPct val="45000"/>
              <a:buFont typeface="Wingdings" charset="2"/>
              <a:buChar char=""/>
            </a:pPr>
            <a:r>
              <a:rPr b="0" lang="en-US" sz="1800" spc="-1" strike="noStrike">
                <a:solidFill>
                  <a:srgbClr val="663d4e"/>
                </a:solidFill>
                <a:latin typeface="Times New Roman"/>
              </a:rPr>
              <a:t>Cần có công cụ tự động kiểm tra, đánh giá nội dung, chất lượng bài viết </a:t>
            </a:r>
            <a:endParaRPr b="0" lang="en-US" sz="1800" spc="-1" strike="noStrike">
              <a:latin typeface="Arial"/>
            </a:endParaRPr>
          </a:p>
        </p:txBody>
      </p:sp>
      <p:sp>
        <p:nvSpPr>
          <p:cNvPr id="164" name="CustomShape 3"/>
          <p:cNvSpPr/>
          <p:nvPr/>
        </p:nvSpPr>
        <p:spPr>
          <a:xfrm>
            <a:off x="7361280" y="2438280"/>
            <a:ext cx="4159800" cy="3656880"/>
          </a:xfrm>
          <a:prstGeom prst="rect">
            <a:avLst/>
          </a:prstGeom>
          <a:noFill/>
          <a:ln>
            <a:noFill/>
          </a:ln>
        </p:spPr>
        <p:style>
          <a:lnRef idx="0"/>
          <a:fillRef idx="0"/>
          <a:effectRef idx="0"/>
          <a:fontRef idx="minor"/>
        </p:style>
        <p:txBody>
          <a:bodyPr lIns="90000" rIns="90000" tIns="45000" bIns="45000">
            <a:normAutofit/>
          </a:bodyPr>
          <a:p>
            <a:pPr algn="just">
              <a:lnSpc>
                <a:spcPct val="111000"/>
              </a:lnSpc>
              <a:spcBef>
                <a:spcPts val="930"/>
              </a:spcBef>
            </a:pPr>
            <a:r>
              <a:rPr b="1" lang="en-US" sz="1800" spc="-1" strike="noStrike">
                <a:solidFill>
                  <a:srgbClr val="663d4e"/>
                </a:solidFill>
                <a:latin typeface="Times New Roman"/>
              </a:rPr>
              <a:t>Giải pháp:</a:t>
            </a:r>
            <a:endParaRPr b="0" lang="en-US" sz="1800" spc="-1" strike="noStrike">
              <a:latin typeface="Arial"/>
            </a:endParaRPr>
          </a:p>
          <a:p>
            <a:pPr marL="320040" indent="-319320" algn="just">
              <a:lnSpc>
                <a:spcPct val="111000"/>
              </a:lnSpc>
              <a:spcBef>
                <a:spcPts val="930"/>
              </a:spcBef>
              <a:buClr>
                <a:srgbClr val="663d4e"/>
              </a:buClr>
              <a:buFont typeface="Wingdings" charset="2"/>
              <a:buChar char=""/>
            </a:pPr>
            <a:r>
              <a:rPr b="0" lang="en-US" sz="1800" spc="-1" strike="noStrike">
                <a:solidFill>
                  <a:srgbClr val="663d4e"/>
                </a:solidFill>
                <a:latin typeface="Times New Roman"/>
              </a:rPr>
              <a:t>Sử dụng máy tính để làm việc phân loại, kiểm duyệt thay thế cho con người.</a:t>
            </a:r>
            <a:endParaRPr b="0" lang="en-US" sz="1800" spc="-1" strike="noStrike">
              <a:latin typeface="Arial"/>
            </a:endParaRPr>
          </a:p>
          <a:p>
            <a:pPr marL="320040" indent="-319320" algn="just">
              <a:lnSpc>
                <a:spcPct val="111000"/>
              </a:lnSpc>
              <a:spcBef>
                <a:spcPts val="930"/>
              </a:spcBef>
              <a:buClr>
                <a:srgbClr val="663d4e"/>
              </a:buClr>
              <a:buFont typeface="Wingdings" charset="2"/>
              <a:buChar char=""/>
            </a:pPr>
            <a:r>
              <a:rPr b="0" lang="en-US" sz="1800" spc="-1" strike="noStrike">
                <a:solidFill>
                  <a:srgbClr val="663d4e"/>
                </a:solidFill>
                <a:latin typeface="Times New Roman"/>
              </a:rPr>
              <a:t>Tiêu chí phân loại các bài sử dụng các từ tương đồng nhau thường có mục đích như nhau. </a:t>
            </a:r>
            <a:endParaRPr b="0" lang="en-US" sz="1800" spc="-1" strike="noStrike">
              <a:latin typeface="Arial"/>
            </a:endParaRPr>
          </a:p>
          <a:p>
            <a:pPr marL="320040" indent="-319320" algn="just">
              <a:lnSpc>
                <a:spcPct val="111000"/>
              </a:lnSpc>
              <a:spcBef>
                <a:spcPts val="930"/>
              </a:spcBef>
              <a:buClr>
                <a:srgbClr val="663d4e"/>
              </a:buClr>
              <a:buFont typeface="Wingdings" charset="2"/>
              <a:buChar char=""/>
            </a:pPr>
            <a:r>
              <a:rPr b="0" lang="en-US" sz="1800" spc="-1" strike="noStrike">
                <a:solidFill>
                  <a:srgbClr val="663d4e"/>
                </a:solidFill>
                <a:latin typeface="Times New Roman"/>
              </a:rPr>
              <a:t>Trước mặt chỉ phân lớp bằng tiêu đề của bài viết.</a:t>
            </a:r>
            <a:endParaRPr b="0" lang="en-US" sz="1800" spc="-1" strike="noStrike">
              <a:latin typeface="Arial"/>
            </a:endParaRPr>
          </a:p>
          <a:p>
            <a:pPr algn="just">
              <a:lnSpc>
                <a:spcPct val="111000"/>
              </a:lnSpc>
              <a:spcBef>
                <a:spcPts val="930"/>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65" name="CustomShape 1"/>
          <p:cNvSpPr/>
          <p:nvPr/>
        </p:nvSpPr>
        <p:spPr>
          <a:xfrm>
            <a:off x="0" y="0"/>
            <a:ext cx="12191400" cy="685728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p:style>
      </p:sp>
      <p:grpSp>
        <p:nvGrpSpPr>
          <p:cNvPr id="166" name="Group 2"/>
          <p:cNvGrpSpPr/>
          <p:nvPr/>
        </p:nvGrpSpPr>
        <p:grpSpPr>
          <a:xfrm>
            <a:off x="0" y="0"/>
            <a:ext cx="12191400" cy="6923520"/>
            <a:chOff x="0" y="0"/>
            <a:chExt cx="12191400" cy="6923520"/>
          </a:xfrm>
        </p:grpSpPr>
        <p:sp>
          <p:nvSpPr>
            <p:cNvPr id="167" name="CustomShape 3"/>
            <p:cNvSpPr/>
            <p:nvPr/>
          </p:nvSpPr>
          <p:spPr>
            <a:xfrm>
              <a:off x="360" y="0"/>
              <a:ext cx="12191040" cy="6863400"/>
            </a:xfrm>
            <a:custGeom>
              <a:avLst/>
              <a:gdLst/>
              <a:ahLst/>
              <a:rect l="l" t="t"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2">
                <a:alpha val="25000"/>
              </a:schemeClr>
            </a:solidFill>
            <a:ln>
              <a:noFill/>
            </a:ln>
          </p:spPr>
          <p:style>
            <a:lnRef idx="0"/>
            <a:fillRef idx="0"/>
            <a:effectRef idx="0"/>
            <a:fontRef idx="minor"/>
          </p:style>
        </p:sp>
        <p:sp>
          <p:nvSpPr>
            <p:cNvPr id="168" name="CustomShape 4"/>
            <p:cNvSpPr/>
            <p:nvPr/>
          </p:nvSpPr>
          <p:spPr>
            <a:xfrm>
              <a:off x="0" y="0"/>
              <a:ext cx="12191040" cy="6863400"/>
            </a:xfrm>
            <a:custGeom>
              <a:avLst/>
              <a:gdLst/>
              <a:ahLst/>
              <a:rect l="l" t="t"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alpha val="25000"/>
              </a:schemeClr>
            </a:solidFill>
            <a:ln>
              <a:noFill/>
            </a:ln>
          </p:spPr>
          <p:style>
            <a:lnRef idx="0"/>
            <a:fillRef idx="0"/>
            <a:effectRef idx="0"/>
            <a:fontRef idx="minor"/>
          </p:style>
        </p:sp>
        <p:sp>
          <p:nvSpPr>
            <p:cNvPr id="169" name="CustomShape 5"/>
            <p:cNvSpPr/>
            <p:nvPr/>
          </p:nvSpPr>
          <p:spPr>
            <a:xfrm>
              <a:off x="0" y="5400"/>
              <a:ext cx="12191040" cy="6918120"/>
            </a:xfrm>
            <a:custGeom>
              <a:avLst/>
              <a:gdLst/>
              <a:ahLst/>
              <a:rect l="l" t="t"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2">
                <a:alpha val="25000"/>
              </a:schemeClr>
            </a:solidFill>
            <a:ln>
              <a:noFill/>
            </a:ln>
          </p:spPr>
          <p:style>
            <a:lnRef idx="0"/>
            <a:fillRef idx="0"/>
            <a:effectRef idx="0"/>
            <a:fontRef idx="minor"/>
          </p:style>
        </p:sp>
      </p:grpSp>
      <p:sp>
        <p:nvSpPr>
          <p:cNvPr id="170" name="CustomShape 6"/>
          <p:cNvSpPr/>
          <p:nvPr/>
        </p:nvSpPr>
        <p:spPr>
          <a:xfrm>
            <a:off x="3492000" y="0"/>
            <a:ext cx="8699040" cy="6857280"/>
          </a:xfrm>
          <a:custGeom>
            <a:avLst/>
            <a:gdLst/>
            <a:ah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71" name="CustomShape 7"/>
          <p:cNvSpPr/>
          <p:nvPr/>
        </p:nvSpPr>
        <p:spPr>
          <a:xfrm>
            <a:off x="3931920" y="914400"/>
            <a:ext cx="8137800" cy="82260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2800" spc="-1" strike="noStrike">
                <a:solidFill>
                  <a:srgbClr val="663d4e"/>
                </a:solidFill>
                <a:latin typeface="Times New Roman"/>
              </a:rPr>
              <a:t>DỮ LIỆU – PHÂN TÍCH – HƯỚNG GIẢI QUYẾT</a:t>
            </a:r>
            <a:endParaRPr b="0" lang="en-US" sz="2800" spc="-1" strike="noStrike">
              <a:latin typeface="Arial"/>
            </a:endParaRPr>
          </a:p>
        </p:txBody>
      </p:sp>
      <p:sp>
        <p:nvSpPr>
          <p:cNvPr id="172" name="CustomShape 8"/>
          <p:cNvSpPr/>
          <p:nvPr/>
        </p:nvSpPr>
        <p:spPr>
          <a:xfrm flipH="1">
            <a:off x="2994120" y="0"/>
            <a:ext cx="967680" cy="6857280"/>
          </a:xfrm>
          <a:custGeom>
            <a:avLst/>
            <a:gdLst/>
            <a:ah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style>
          <a:lnRef idx="0"/>
          <a:fillRef idx="0"/>
          <a:effectRef idx="0"/>
          <a:fontRef idx="minor"/>
        </p:style>
      </p:sp>
      <p:sp>
        <p:nvSpPr>
          <p:cNvPr id="173" name="CustomShape 9"/>
          <p:cNvSpPr/>
          <p:nvPr/>
        </p:nvSpPr>
        <p:spPr>
          <a:xfrm>
            <a:off x="4206240" y="1884600"/>
            <a:ext cx="7580880" cy="4204440"/>
          </a:xfrm>
          <a:prstGeom prst="rect">
            <a:avLst/>
          </a:prstGeom>
          <a:noFill/>
          <a:ln>
            <a:noFill/>
          </a:ln>
        </p:spPr>
        <p:style>
          <a:lnRef idx="0"/>
          <a:fillRef idx="0"/>
          <a:effectRef idx="0"/>
          <a:fontRef idx="minor"/>
        </p:style>
        <p:txBody>
          <a:bodyPr lIns="90000" rIns="90000" tIns="45000" bIns="45000">
            <a:normAutofit/>
          </a:bodyPr>
          <a:p>
            <a:pPr>
              <a:lnSpc>
                <a:spcPct val="101000"/>
              </a:lnSpc>
              <a:spcBef>
                <a:spcPts val="930"/>
              </a:spcBef>
            </a:pPr>
            <a:r>
              <a:rPr b="1" lang="en-US" sz="2200" spc="-1" strike="noStrike">
                <a:solidFill>
                  <a:srgbClr val="663d4e"/>
                </a:solidFill>
                <a:latin typeface="Times New Roman"/>
              </a:rPr>
              <a:t>Bộ dữ liệu:</a:t>
            </a:r>
            <a:endParaRPr b="0" lang="en-US" sz="2200" spc="-1" strike="noStrike">
              <a:latin typeface="Arial"/>
            </a:endParaRPr>
          </a:p>
          <a:p>
            <a:pPr marL="216000" indent="-215640">
              <a:lnSpc>
                <a:spcPct val="101000"/>
              </a:lnSpc>
              <a:spcBef>
                <a:spcPts val="930"/>
              </a:spcBef>
              <a:buClr>
                <a:srgbClr val="000000"/>
              </a:buClr>
              <a:buSzPct val="45000"/>
              <a:buFont typeface="Wingdings" charset="2"/>
              <a:buChar char=""/>
            </a:pPr>
            <a:r>
              <a:rPr b="0" lang="en-US" sz="2000" spc="-1" strike="noStrike">
                <a:solidFill>
                  <a:srgbClr val="663d4e"/>
                </a:solidFill>
                <a:latin typeface="Times New Roman"/>
              </a:rPr>
              <a:t>Dữ liệu được thu thập ở 2 trang: </a:t>
            </a:r>
            <a:r>
              <a:rPr b="0" i="1" lang="en-US" sz="2000" spc="-1" strike="noStrike">
                <a:solidFill>
                  <a:srgbClr val="663d4e"/>
                </a:solidFill>
                <a:latin typeface="Times New Roman"/>
              </a:rPr>
              <a:t>theonion </a:t>
            </a:r>
            <a:r>
              <a:rPr b="0" lang="en-US" sz="2000" spc="-1" strike="noStrike">
                <a:solidFill>
                  <a:srgbClr val="663d4e"/>
                </a:solidFill>
                <a:latin typeface="Times New Roman"/>
              </a:rPr>
              <a:t>chuyên viết các bài châm biếm, mỉa mai và </a:t>
            </a:r>
            <a:r>
              <a:rPr b="0" i="1" lang="en-US" sz="2000" spc="-1" strike="noStrike">
                <a:solidFill>
                  <a:srgbClr val="663d4e"/>
                </a:solidFill>
                <a:latin typeface="Times New Roman"/>
              </a:rPr>
              <a:t>huffingtonpost </a:t>
            </a:r>
            <a:r>
              <a:rPr b="0" lang="en-US" sz="2000" spc="-1" strike="noStrike">
                <a:solidFill>
                  <a:srgbClr val="663d4e"/>
                </a:solidFill>
                <a:latin typeface="Times New Roman"/>
              </a:rPr>
              <a:t>chuyên viết tin chính thống.</a:t>
            </a:r>
            <a:endParaRPr b="0" lang="en-US" sz="2000" spc="-1" strike="noStrike">
              <a:latin typeface="Arial"/>
            </a:endParaRPr>
          </a:p>
          <a:p>
            <a:pPr marL="216000" indent="-215640">
              <a:lnSpc>
                <a:spcPct val="101000"/>
              </a:lnSpc>
              <a:spcBef>
                <a:spcPts val="930"/>
              </a:spcBef>
              <a:buClr>
                <a:srgbClr val="000000"/>
              </a:buClr>
              <a:buSzPct val="45000"/>
              <a:buFont typeface="Wingdings" charset="2"/>
              <a:buChar char=""/>
            </a:pPr>
            <a:r>
              <a:rPr b="0" lang="en-US" sz="2000" spc="-1" strike="noStrike">
                <a:solidFill>
                  <a:srgbClr val="663d4e"/>
                </a:solidFill>
                <a:latin typeface="Times New Roman"/>
              </a:rPr>
              <a:t>Gồm 26709 dòng dữ liệu kiểu JSON, có các thông tin: link bài viết, tiêu đề và nhãn (có phải tin bài mỉa mai).</a:t>
            </a:r>
            <a:endParaRPr b="0" lang="en-US" sz="2000" spc="-1" strike="noStrike">
              <a:latin typeface="Arial"/>
            </a:endParaRPr>
          </a:p>
          <a:p>
            <a:pPr marL="216000" indent="-215640">
              <a:lnSpc>
                <a:spcPct val="101000"/>
              </a:lnSpc>
              <a:spcBef>
                <a:spcPts val="930"/>
              </a:spcBef>
              <a:buClr>
                <a:srgbClr val="000000"/>
              </a:buClr>
              <a:buSzPct val="45000"/>
              <a:buFont typeface="Wingdings" charset="2"/>
              <a:buChar char=""/>
            </a:pPr>
            <a:r>
              <a:rPr b="0" lang="en-US" sz="2000" spc="-1" strike="noStrike">
                <a:solidFill>
                  <a:srgbClr val="663d4e"/>
                </a:solidFill>
                <a:latin typeface="Times New Roman"/>
              </a:rPr>
              <a:t>Các thông tin tiêu đề đều bằng tiếng Anh.</a:t>
            </a:r>
            <a:endParaRPr b="0" lang="en-US" sz="2000" spc="-1" strike="noStrike">
              <a:latin typeface="Arial"/>
            </a:endParaRPr>
          </a:p>
          <a:p>
            <a:pPr>
              <a:lnSpc>
                <a:spcPct val="101000"/>
              </a:lnSpc>
              <a:spcBef>
                <a:spcPts val="930"/>
              </a:spcBef>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74" name="CustomShape 1"/>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5" name="CustomShape 2"/>
          <p:cNvSpPr/>
          <p:nvPr/>
        </p:nvSpPr>
        <p:spPr>
          <a:xfrm>
            <a:off x="4206240" y="0"/>
            <a:ext cx="799308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76" name="CustomShape 3"/>
          <p:cNvSpPr/>
          <p:nvPr/>
        </p:nvSpPr>
        <p:spPr>
          <a:xfrm>
            <a:off x="4480560" y="976680"/>
            <a:ext cx="7772040" cy="943200"/>
          </a:xfrm>
          <a:prstGeom prst="rect">
            <a:avLst/>
          </a:prstGeom>
          <a:noFill/>
          <a:ln>
            <a:noFill/>
          </a:ln>
        </p:spPr>
        <p:style>
          <a:lnRef idx="0"/>
          <a:fillRef idx="0"/>
          <a:effectRef idx="0"/>
          <a:fontRef idx="minor"/>
        </p:style>
        <p:txBody>
          <a:bodyPr lIns="90000" rIns="90000" tIns="45000" bIns="45000">
            <a:normAutofit/>
          </a:bodyPr>
          <a:p>
            <a:pPr>
              <a:lnSpc>
                <a:spcPct val="99000"/>
              </a:lnSpc>
            </a:pPr>
            <a:r>
              <a:rPr b="0" lang="en-US" sz="2800" spc="-1" strike="noStrike">
                <a:solidFill>
                  <a:srgbClr val="663d4e"/>
                </a:solidFill>
                <a:latin typeface="Times New Roman"/>
              </a:rPr>
              <a:t>DỮ LIỆU – PHÂN TÍCH – HƯỚNG GIẢI QUYẾT</a:t>
            </a:r>
            <a:endParaRPr b="0" lang="en-US" sz="2800" spc="-1" strike="noStrike">
              <a:latin typeface="Arial"/>
            </a:endParaRPr>
          </a:p>
        </p:txBody>
      </p:sp>
      <p:sp>
        <p:nvSpPr>
          <p:cNvPr id="177" name="CustomShape 4"/>
          <p:cNvSpPr/>
          <p:nvPr/>
        </p:nvSpPr>
        <p:spPr>
          <a:xfrm flipH="1">
            <a:off x="512640" y="0"/>
            <a:ext cx="3601440" cy="6852600"/>
          </a:xfrm>
          <a:custGeom>
            <a:avLst/>
            <a:gdLst/>
            <a:ahLst/>
            <a:rect l="l" t="t"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1">
              <a:lumMod val="60000"/>
              <a:lumOff val="40000"/>
              <a:alpha val="25000"/>
            </a:schemeClr>
          </a:solidFill>
          <a:ln>
            <a:noFill/>
          </a:ln>
        </p:spPr>
        <p:style>
          <a:lnRef idx="0"/>
          <a:fillRef idx="0"/>
          <a:effectRef idx="0"/>
          <a:fontRef idx="minor"/>
        </p:style>
      </p:sp>
      <p:sp>
        <p:nvSpPr>
          <p:cNvPr id="178" name="Line 5"/>
          <p:cNvSpPr/>
          <p:nvPr/>
        </p:nvSpPr>
        <p:spPr>
          <a:xfrm>
            <a:off x="5140800" y="186120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179" name="CustomShape 6"/>
          <p:cNvSpPr/>
          <p:nvPr/>
        </p:nvSpPr>
        <p:spPr>
          <a:xfrm>
            <a:off x="4996800" y="2186280"/>
            <a:ext cx="6562440" cy="3650760"/>
          </a:xfrm>
          <a:prstGeom prst="rect">
            <a:avLst/>
          </a:prstGeom>
          <a:noFill/>
          <a:ln>
            <a:noFill/>
          </a:ln>
        </p:spPr>
        <p:style>
          <a:lnRef idx="0"/>
          <a:fillRef idx="0"/>
          <a:effectRef idx="0"/>
          <a:fontRef idx="minor"/>
        </p:style>
        <p:txBody>
          <a:bodyPr lIns="90000" rIns="90000" tIns="45000" bIns="45000">
            <a:normAutofit/>
          </a:bodyPr>
          <a:p>
            <a:pPr>
              <a:lnSpc>
                <a:spcPct val="101000"/>
              </a:lnSpc>
              <a:spcBef>
                <a:spcPts val="930"/>
              </a:spcBef>
            </a:pPr>
            <a:r>
              <a:rPr b="1" lang="en-US" sz="1800" spc="-1" strike="noStrike">
                <a:solidFill>
                  <a:srgbClr val="663d4e"/>
                </a:solidFill>
                <a:latin typeface="Times New Roman"/>
              </a:rPr>
              <a:t>Hướng giải quyết:</a:t>
            </a:r>
            <a:endParaRPr b="0" lang="en-US" sz="1800" spc="-1" strike="noStrike">
              <a:latin typeface="Arial"/>
            </a:endParaRPr>
          </a:p>
          <a:p>
            <a:pPr marL="320040" indent="-319320">
              <a:lnSpc>
                <a:spcPct val="101000"/>
              </a:lnSpc>
              <a:spcBef>
                <a:spcPts val="930"/>
              </a:spcBef>
              <a:buClr>
                <a:srgbClr val="663d4e"/>
              </a:buClr>
              <a:buFont typeface="Corbel"/>
              <a:buChar char="–"/>
            </a:pPr>
            <a:r>
              <a:rPr b="0" lang="en-US" sz="1600" spc="-1" strike="noStrike">
                <a:solidFill>
                  <a:srgbClr val="663d4e"/>
                </a:solidFill>
                <a:latin typeface="Times New Roman"/>
              </a:rPr>
              <a:t>Phân lớp và xử lý ngôn ngữ tự nhiên với kỹ thuật Bag Of Words, và thuật toán </a:t>
            </a:r>
            <a:endParaRPr b="0" lang="en-US" sz="1600" spc="-1" strike="noStrike">
              <a:latin typeface="Arial"/>
            </a:endParaRPr>
          </a:p>
          <a:p>
            <a:pPr marL="320040" indent="-319320">
              <a:lnSpc>
                <a:spcPct val="101000"/>
              </a:lnSpc>
              <a:spcBef>
                <a:spcPts val="930"/>
              </a:spcBef>
              <a:buClr>
                <a:srgbClr val="663d4e"/>
              </a:buClr>
              <a:buFont typeface="Corbel"/>
              <a:buChar char="–"/>
            </a:pPr>
            <a:r>
              <a:rPr b="0" lang="en-US" sz="1600" spc="-1" strike="noStrike">
                <a:solidFill>
                  <a:srgbClr val="663d4e"/>
                </a:solidFill>
                <a:latin typeface="Times New Roman"/>
              </a:rPr>
              <a:t>Tuy nhiên, trước đó dữ liệu văn bản cần một bước làm sạch với các quá trình chuẩn hóa từ và loại bỏ các từ không cần thiết</a:t>
            </a:r>
            <a:endParaRPr b="0" lang="en-US" sz="1600" spc="-1" strike="noStrike">
              <a:latin typeface="Arial"/>
            </a:endParaRPr>
          </a:p>
          <a:p>
            <a:pPr marL="320040" indent="-319320">
              <a:lnSpc>
                <a:spcPct val="101000"/>
              </a:lnSpc>
              <a:spcBef>
                <a:spcPts val="930"/>
              </a:spcBef>
              <a:buClr>
                <a:srgbClr val="663d4e"/>
              </a:buClr>
              <a:buFont typeface="Corbel"/>
              <a:buChar char="–"/>
            </a:pPr>
            <a:r>
              <a:rPr b="0" lang="en-US" sz="1600" spc="-1" strike="noStrike">
                <a:solidFill>
                  <a:srgbClr val="663d4e"/>
                </a:solidFill>
                <a:latin typeface="Times New Roman"/>
              </a:rPr>
              <a:t>Sau khi đã chuyển dữ liệu sang dạng số, các vector ở đây là vector thưa có chiều rất lớn</a:t>
            </a:r>
            <a:endParaRPr b="0" lang="en-US" sz="1600" spc="-1" strike="noStrike">
              <a:latin typeface="Arial"/>
            </a:endParaRPr>
          </a:p>
          <a:p>
            <a:pPr marL="320040" indent="-319320">
              <a:lnSpc>
                <a:spcPct val="101000"/>
              </a:lnSpc>
              <a:spcBef>
                <a:spcPts val="930"/>
              </a:spcBef>
              <a:buClr>
                <a:srgbClr val="663d4e"/>
              </a:buClr>
              <a:buFont typeface="Corbel"/>
              <a:buChar char="–"/>
            </a:pPr>
            <a:r>
              <a:rPr b="0" lang="en-US" sz="1600" spc="-1" strike="noStrike">
                <a:solidFill>
                  <a:srgbClr val="663d4e"/>
                </a:solidFill>
                <a:latin typeface="Times New Roman"/>
              </a:rPr>
              <a:t>Sau khi xong phần chuẩn bị dữ liệu và tiền xử lý, cần lựa chọn thuật toán phù hợp</a:t>
            </a:r>
            <a:endParaRPr b="0" lang="en-US" sz="1600" spc="-1" strike="noStrike">
              <a:latin typeface="Arial"/>
            </a:endParaRPr>
          </a:p>
          <a:p>
            <a:pPr marL="320040" indent="-319320">
              <a:lnSpc>
                <a:spcPct val="101000"/>
              </a:lnSpc>
              <a:spcBef>
                <a:spcPts val="930"/>
              </a:spcBef>
              <a:buClr>
                <a:srgbClr val="663d4e"/>
              </a:buClr>
              <a:buFont typeface="Corbel"/>
              <a:buChar char="–"/>
            </a:pPr>
            <a:r>
              <a:rPr b="0" lang="en-US" sz="1600" spc="-1" strike="noStrike">
                <a:solidFill>
                  <a:srgbClr val="663d4e"/>
                </a:solidFill>
                <a:latin typeface="Times New Roman"/>
              </a:rPr>
              <a:t>Ở đây, chúng ta dùng Naive Bayes.</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806560" y="568440"/>
            <a:ext cx="8896680" cy="1559880"/>
          </a:xfrm>
          <a:prstGeom prst="rect">
            <a:avLst/>
          </a:prstGeom>
          <a:noFill/>
          <a:ln>
            <a:noFill/>
          </a:ln>
        </p:spPr>
        <p:style>
          <a:lnRef idx="0"/>
          <a:fillRef idx="0"/>
          <a:effectRef idx="0"/>
          <a:fontRef idx="minor"/>
        </p:style>
        <p:txBody>
          <a:bodyPr lIns="90000" rIns="90000" tIns="45000" bIns="45000">
            <a:noAutofit/>
          </a:bodyPr>
          <a:p>
            <a:pPr>
              <a:lnSpc>
                <a:spcPct val="99000"/>
              </a:lnSpc>
            </a:pPr>
            <a:r>
              <a:rPr b="0" lang="en-US" sz="4400" spc="-1" strike="noStrike">
                <a:solidFill>
                  <a:srgbClr val="663d4e"/>
                </a:solidFill>
                <a:latin typeface="Century Schoolbook"/>
              </a:rPr>
              <a:t>TIỀN XỬ LÝ</a:t>
            </a:r>
            <a:endParaRPr b="0" lang="en-US" sz="4400" spc="-1" strike="noStrike">
              <a:latin typeface="Arial"/>
            </a:endParaRPr>
          </a:p>
        </p:txBody>
      </p:sp>
      <p:sp>
        <p:nvSpPr>
          <p:cNvPr id="181" name="CustomShape 2"/>
          <p:cNvSpPr/>
          <p:nvPr/>
        </p:nvSpPr>
        <p:spPr>
          <a:xfrm>
            <a:off x="2933640" y="2438280"/>
            <a:ext cx="8769960" cy="3850560"/>
          </a:xfrm>
          <a:prstGeom prst="rect">
            <a:avLst/>
          </a:prstGeom>
          <a:noFill/>
          <a:ln>
            <a:noFill/>
          </a:ln>
        </p:spPr>
        <p:style>
          <a:lnRef idx="0"/>
          <a:fillRef idx="0"/>
          <a:effectRef idx="0"/>
          <a:fontRef idx="minor"/>
        </p:style>
        <p:txBody>
          <a:bodyPr lIns="90000" rIns="90000" tIns="45000" bIns="45000">
            <a:normAutofit/>
          </a:bodyPr>
          <a:p>
            <a:pPr marL="320040" indent="-319320">
              <a:lnSpc>
                <a:spcPct val="111000"/>
              </a:lnSpc>
              <a:spcBef>
                <a:spcPts val="930"/>
              </a:spcBef>
              <a:buClr>
                <a:srgbClr val="663d4e"/>
              </a:buClr>
              <a:buFont typeface="Wingdings" charset="2"/>
              <a:buChar char=""/>
            </a:pPr>
            <a:r>
              <a:rPr b="0" i="1" lang="en-US" sz="1800" spc="-1" strike="noStrike">
                <a:solidFill>
                  <a:srgbClr val="663d4e"/>
                </a:solidFill>
                <a:latin typeface="Times New Roman"/>
              </a:rPr>
              <a:t>file make_vector.py và visuallize.py</a:t>
            </a:r>
            <a:endParaRPr b="0" lang="en-US" sz="1800" spc="-1" strike="noStrike">
              <a:latin typeface="Arial"/>
            </a:endParaRPr>
          </a:p>
          <a:p>
            <a:pPr marL="320040" indent="-319320">
              <a:lnSpc>
                <a:spcPct val="111000"/>
              </a:lnSpc>
              <a:spcBef>
                <a:spcPts val="930"/>
              </a:spcBef>
              <a:buClr>
                <a:srgbClr val="663d4e"/>
              </a:buClr>
              <a:buFont typeface="Wingdings" charset="2"/>
              <a:buChar char=""/>
            </a:pPr>
            <a:r>
              <a:rPr b="0" lang="en-US" sz="1800" spc="-1" strike="noStrike">
                <a:solidFill>
                  <a:srgbClr val="663d4e"/>
                </a:solidFill>
                <a:latin typeface="Times New Roman"/>
              </a:rPr>
              <a:t>Đây là giai đoạn cực kỳ quan trọng của quá trình học máy, thường chiếm một phần lớn thời gian của cả quá trình.</a:t>
            </a:r>
            <a:endParaRPr b="0" lang="en-US" sz="1800" spc="-1" strike="noStrike">
              <a:latin typeface="Arial"/>
            </a:endParaRPr>
          </a:p>
          <a:p>
            <a:pPr marL="320040" indent="-319320">
              <a:lnSpc>
                <a:spcPct val="111000"/>
              </a:lnSpc>
              <a:spcBef>
                <a:spcPts val="930"/>
              </a:spcBef>
              <a:buClr>
                <a:srgbClr val="663d4e"/>
              </a:buClr>
              <a:buFont typeface="Wingdings" charset="2"/>
              <a:buChar char=""/>
            </a:pPr>
            <a:r>
              <a:rPr b="0" lang="en-US" sz="1800" spc="-1" strike="noStrike">
                <a:solidFill>
                  <a:srgbClr val="663d4e"/>
                </a:solidFill>
                <a:latin typeface="Times New Roman"/>
              </a:rPr>
              <a:t>Đối với bài toán này, có những bước tiền xử lý sau:</a:t>
            </a:r>
            <a:endParaRPr b="0" lang="en-US" sz="1800" spc="-1" strike="noStrike">
              <a:latin typeface="Arial"/>
            </a:endParaRPr>
          </a:p>
          <a:p>
            <a:pPr lvl="1" marL="640080" indent="-319320">
              <a:lnSpc>
                <a:spcPct val="111000"/>
              </a:lnSpc>
              <a:spcBef>
                <a:spcPts val="930"/>
              </a:spcBef>
              <a:buClr>
                <a:srgbClr val="663d4e"/>
              </a:buClr>
              <a:buFont typeface="Corbel"/>
              <a:buChar char="–"/>
            </a:pPr>
            <a:r>
              <a:rPr b="0" lang="en-US" sz="1800" spc="-1" strike="noStrike">
                <a:solidFill>
                  <a:srgbClr val="663d4e"/>
                </a:solidFill>
                <a:latin typeface="Times New Roman"/>
              </a:rPr>
              <a:t>Chuẩn hóa dữ liệu và tách từ</a:t>
            </a:r>
            <a:endParaRPr b="0" lang="en-US" sz="1800" spc="-1" strike="noStrike">
              <a:latin typeface="Arial"/>
            </a:endParaRPr>
          </a:p>
          <a:p>
            <a:pPr lvl="1" marL="640080" indent="-319320">
              <a:lnSpc>
                <a:spcPct val="111000"/>
              </a:lnSpc>
              <a:spcBef>
                <a:spcPts val="930"/>
              </a:spcBef>
              <a:buClr>
                <a:srgbClr val="663d4e"/>
              </a:buClr>
              <a:buFont typeface="Corbel"/>
              <a:buChar char="–"/>
            </a:pPr>
            <a:r>
              <a:rPr b="0" lang="en-US" sz="1800" spc="-1" strike="noStrike">
                <a:solidFill>
                  <a:srgbClr val="663d4e"/>
                </a:solidFill>
                <a:latin typeface="Times New Roman"/>
              </a:rPr>
              <a:t>Hoàn nguyên từ</a:t>
            </a:r>
            <a:endParaRPr b="0" lang="en-US" sz="1800" spc="-1" strike="noStrike">
              <a:latin typeface="Arial"/>
            </a:endParaRPr>
          </a:p>
          <a:p>
            <a:pPr lvl="1" marL="640080" indent="-319320">
              <a:lnSpc>
                <a:spcPct val="111000"/>
              </a:lnSpc>
              <a:spcBef>
                <a:spcPts val="930"/>
              </a:spcBef>
              <a:buClr>
                <a:srgbClr val="663d4e"/>
              </a:buClr>
              <a:buFont typeface="Corbel"/>
              <a:buChar char="–"/>
            </a:pPr>
            <a:r>
              <a:rPr b="0" lang="en-US" sz="1800" spc="-1" strike="noStrike">
                <a:solidFill>
                  <a:srgbClr val="663d4e"/>
                </a:solidFill>
                <a:latin typeface="Times New Roman"/>
              </a:rPr>
              <a:t>Loại bỏ stop words</a:t>
            </a:r>
            <a:endParaRPr b="0" lang="en-US" sz="1800" spc="-1" strike="noStrike">
              <a:latin typeface="Arial"/>
            </a:endParaRPr>
          </a:p>
          <a:p>
            <a:pPr lvl="1" marL="640080" indent="-319320">
              <a:lnSpc>
                <a:spcPct val="111000"/>
              </a:lnSpc>
              <a:spcBef>
                <a:spcPts val="930"/>
              </a:spcBef>
              <a:buClr>
                <a:srgbClr val="663d4e"/>
              </a:buClr>
              <a:buFont typeface="Corbel"/>
              <a:buChar char="–"/>
            </a:pPr>
            <a:r>
              <a:rPr b="0" lang="en-US" sz="1800" spc="-1" strike="noStrike">
                <a:solidFill>
                  <a:srgbClr val="663d4e"/>
                </a:solidFill>
                <a:latin typeface="Times New Roman"/>
              </a:rPr>
              <a:t>Tạo vector từ dữ liệu</a:t>
            </a:r>
            <a:endParaRPr b="0" lang="en-US" sz="1800" spc="-1" strike="noStrike">
              <a:latin typeface="Arial"/>
            </a:endParaRPr>
          </a:p>
          <a:p>
            <a:pPr lvl="1" marL="640080" indent="-319320">
              <a:lnSpc>
                <a:spcPct val="111000"/>
              </a:lnSpc>
              <a:spcBef>
                <a:spcPts val="930"/>
              </a:spcBef>
              <a:buClr>
                <a:srgbClr val="663d4e"/>
              </a:buClr>
              <a:buFont typeface="Corbel"/>
              <a:buChar char="–"/>
            </a:pPr>
            <a:r>
              <a:rPr b="0" lang="en-US" sz="1800" spc="-1" strike="noStrike">
                <a:solidFill>
                  <a:srgbClr val="663d4e"/>
                </a:solidFill>
                <a:latin typeface="Times New Roman"/>
              </a:rPr>
              <a:t>Giảm chiều dữ liệu và trực quan hóa</a:t>
            </a:r>
            <a:endParaRPr b="0" lang="en-US" sz="1800" spc="-1" strike="noStrike">
              <a:latin typeface="Arial"/>
            </a:endParaRPr>
          </a:p>
          <a:p>
            <a:pPr>
              <a:lnSpc>
                <a:spcPct val="111000"/>
              </a:lnSpc>
              <a:spcBef>
                <a:spcPts val="930"/>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82" name="CustomShape 1"/>
          <p:cNvSpPr/>
          <p:nvPr/>
        </p:nvSpPr>
        <p:spPr>
          <a:xfrm>
            <a:off x="0" y="0"/>
            <a:ext cx="121914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alpha val="70000"/>
            </a:schemeClr>
          </a:solidFill>
          <a:ln>
            <a:noFill/>
          </a:ln>
        </p:spPr>
        <p:style>
          <a:lnRef idx="0"/>
          <a:fillRef idx="0"/>
          <a:effectRef idx="0"/>
          <a:fontRef idx="minor"/>
        </p:style>
      </p:sp>
      <p:sp>
        <p:nvSpPr>
          <p:cNvPr id="184" name="CustomShape 3"/>
          <p:cNvSpPr/>
          <p:nvPr/>
        </p:nvSpPr>
        <p:spPr>
          <a:xfrm>
            <a:off x="643320" y="643320"/>
            <a:ext cx="10904400" cy="5570280"/>
          </a:xfrm>
          <a:custGeom>
            <a:avLst/>
            <a:gdLst/>
            <a:ah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solidFill>
            <a:schemeClr val="bg2"/>
          </a:solidFill>
          <a:ln>
            <a:noFill/>
          </a:ln>
        </p:spPr>
        <p:style>
          <a:lnRef idx="0"/>
          <a:fillRef idx="0"/>
          <a:effectRef idx="0"/>
          <a:fontRef idx="minor"/>
        </p:style>
      </p:sp>
      <p:sp>
        <p:nvSpPr>
          <p:cNvPr id="185" name="CustomShape 4"/>
          <p:cNvSpPr/>
          <p:nvPr/>
        </p:nvSpPr>
        <p:spPr>
          <a:xfrm>
            <a:off x="846000" y="846000"/>
            <a:ext cx="10486080" cy="5165280"/>
          </a:xfrm>
          <a:prstGeom prst="roundRect">
            <a:avLst>
              <a:gd name="adj" fmla="val 3173"/>
            </a:avLst>
          </a:prstGeom>
          <a:noFill/>
          <a:ln w="44280">
            <a:solidFill>
              <a:schemeClr val="tx2">
                <a:lumMod val="75000"/>
                <a:lumOff val="25000"/>
              </a:schemeClr>
            </a:solidFill>
            <a:round/>
          </a:ln>
        </p:spPr>
        <p:style>
          <a:lnRef idx="2">
            <a:schemeClr val="accent1">
              <a:shade val="50000"/>
            </a:schemeClr>
          </a:lnRef>
          <a:fillRef idx="1">
            <a:schemeClr val="accent1"/>
          </a:fillRef>
          <a:effectRef idx="0">
            <a:schemeClr val="accent1"/>
          </a:effectRef>
          <a:fontRef idx="minor"/>
        </p:style>
      </p:sp>
      <p:sp>
        <p:nvSpPr>
          <p:cNvPr id="186" name="CustomShape 5"/>
          <p:cNvSpPr/>
          <p:nvPr/>
        </p:nvSpPr>
        <p:spPr>
          <a:xfrm>
            <a:off x="1217520" y="1159560"/>
            <a:ext cx="9676080" cy="968760"/>
          </a:xfrm>
          <a:prstGeom prst="rect">
            <a:avLst/>
          </a:prstGeom>
          <a:noFill/>
          <a:ln>
            <a:noFill/>
          </a:ln>
        </p:spPr>
        <p:style>
          <a:lnRef idx="0"/>
          <a:fillRef idx="0"/>
          <a:effectRef idx="0"/>
          <a:fontRef idx="minor"/>
        </p:style>
        <p:txBody>
          <a:bodyPr lIns="90000" rIns="90000" tIns="45000" bIns="45000" anchor="ctr">
            <a:normAutofit/>
          </a:bodyPr>
          <a:p>
            <a:pPr algn="ctr">
              <a:lnSpc>
                <a:spcPct val="99000"/>
              </a:lnSpc>
              <a:spcAft>
                <a:spcPts val="601"/>
              </a:spcAft>
            </a:pPr>
            <a:r>
              <a:rPr b="0" lang="en-US" sz="3600" spc="-1" strike="noStrike">
                <a:solidFill>
                  <a:srgbClr val="663d4e"/>
                </a:solidFill>
                <a:latin typeface="Times New Roman"/>
                <a:ea typeface="DejaVu Sans"/>
              </a:rPr>
              <a:t>TIỀN XỬ LÝ</a:t>
            </a:r>
            <a:endParaRPr b="0" lang="en-US" sz="3600" spc="-1" strike="noStrike">
              <a:latin typeface="Arial"/>
            </a:endParaRPr>
          </a:p>
        </p:txBody>
      </p:sp>
      <p:sp>
        <p:nvSpPr>
          <p:cNvPr id="187" name="Line 6"/>
          <p:cNvSpPr/>
          <p:nvPr/>
        </p:nvSpPr>
        <p:spPr>
          <a:xfrm>
            <a:off x="5410080" y="224064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188" name="CustomShape 7"/>
          <p:cNvSpPr/>
          <p:nvPr/>
        </p:nvSpPr>
        <p:spPr>
          <a:xfrm>
            <a:off x="1217520" y="2561400"/>
            <a:ext cx="9676080" cy="3135960"/>
          </a:xfrm>
          <a:prstGeom prst="rect">
            <a:avLst/>
          </a:prstGeom>
          <a:noFill/>
          <a:ln>
            <a:noFill/>
          </a:ln>
        </p:spPr>
        <p:style>
          <a:lnRef idx="0"/>
          <a:fillRef idx="0"/>
          <a:effectRef idx="0"/>
          <a:fontRef idx="minor"/>
        </p:style>
        <p:txBody>
          <a:bodyPr lIns="90000" rIns="90000" tIns="45000" bIns="45000" anchor="ctr">
            <a:normAutofit/>
          </a:bodyPr>
          <a:p>
            <a:pPr>
              <a:lnSpc>
                <a:spcPct val="101000"/>
              </a:lnSpc>
              <a:spcBef>
                <a:spcPts val="930"/>
              </a:spcBef>
            </a:pPr>
            <a:r>
              <a:rPr b="1" lang="en-US" sz="2000" spc="-1" strike="noStrike">
                <a:solidFill>
                  <a:srgbClr val="663d4e"/>
                </a:solidFill>
                <a:latin typeface="Times New Roman"/>
              </a:rPr>
              <a:t>Chuẩn hóa dữ liệu và tách từ</a:t>
            </a:r>
            <a:endParaRPr b="0" lang="en-US" sz="2000" spc="-1" strike="noStrike">
              <a:latin typeface="Arial"/>
            </a:endParaRPr>
          </a:p>
          <a:p>
            <a:pPr marL="320040" indent="-319320">
              <a:lnSpc>
                <a:spcPct val="101000"/>
              </a:lnSpc>
              <a:spcBef>
                <a:spcPts val="930"/>
              </a:spcBef>
              <a:buClr>
                <a:srgbClr val="663d4e"/>
              </a:buClr>
              <a:buFont typeface="Corbel"/>
              <a:buChar char="–"/>
            </a:pPr>
            <a:r>
              <a:rPr b="0" lang="en-US" sz="2000" spc="-1" strike="noStrike">
                <a:solidFill>
                  <a:srgbClr val="663d4e"/>
                </a:solidFill>
                <a:latin typeface="Times New Roman"/>
              </a:rPr>
              <a:t>Dữ liệu hiện tại đã được chuẩn hóa về nội dung, cấu trúc, không có trùng lặp, vô lý,…</a:t>
            </a:r>
            <a:endParaRPr b="0" lang="en-US" sz="2000" spc="-1" strike="noStrike">
              <a:latin typeface="Arial"/>
            </a:endParaRPr>
          </a:p>
          <a:p>
            <a:pPr marL="320040" indent="-319320">
              <a:lnSpc>
                <a:spcPct val="101000"/>
              </a:lnSpc>
              <a:spcBef>
                <a:spcPts val="930"/>
              </a:spcBef>
              <a:buClr>
                <a:srgbClr val="663d4e"/>
              </a:buClr>
              <a:buFont typeface="Corbel"/>
              <a:buChar char="–"/>
            </a:pPr>
            <a:r>
              <a:rPr b="0" lang="en-US" sz="2000" spc="-1" strike="noStrike">
                <a:solidFill>
                  <a:srgbClr val="663d4e"/>
                </a:solidFill>
                <a:latin typeface="Times New Roman"/>
              </a:rPr>
              <a:t>Tách câu thành các đơn vị nhỏ hơn, ở đây là từ.</a:t>
            </a:r>
            <a:endParaRPr b="0" lang="en-US" sz="2000" spc="-1" strike="noStrike">
              <a:latin typeface="Arial"/>
            </a:endParaRPr>
          </a:p>
          <a:p>
            <a:pPr marL="320040" indent="-319320">
              <a:lnSpc>
                <a:spcPct val="101000"/>
              </a:lnSpc>
              <a:spcBef>
                <a:spcPts val="930"/>
              </a:spcBef>
              <a:buClr>
                <a:srgbClr val="663d4e"/>
              </a:buClr>
              <a:buFont typeface="Corbel"/>
              <a:buChar char="–"/>
            </a:pPr>
            <a:r>
              <a:rPr b="0" lang="en-US" sz="2000" spc="-1" strike="noStrike">
                <a:solidFill>
                  <a:srgbClr val="663d4e"/>
                </a:solidFill>
                <a:latin typeface="Times New Roman"/>
              </a:rPr>
              <a:t>Phương pháp tách đơn giản nhất là tách theo khoảng trắng.</a:t>
            </a:r>
            <a:endParaRPr b="0" lang="en-US" sz="2000" spc="-1" strike="noStrike">
              <a:latin typeface="Arial"/>
            </a:endParaRPr>
          </a:p>
          <a:p>
            <a:pPr>
              <a:lnSpc>
                <a:spcPct val="101000"/>
              </a:lnSpc>
              <a:spcBef>
                <a:spcPts val="930"/>
              </a:spcBef>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dfd"/>
        </a:solidFill>
      </p:bgPr>
    </p:bg>
    <p:spTree>
      <p:nvGrpSpPr>
        <p:cNvPr id="1" name=""/>
        <p:cNvGrpSpPr/>
        <p:nvPr/>
      </p:nvGrpSpPr>
      <p:grpSpPr>
        <a:xfrm>
          <a:off x="0" y="0"/>
          <a:ext cx="0" cy="0"/>
          <a:chOff x="0" y="0"/>
          <a:chExt cx="0" cy="0"/>
        </a:xfrm>
      </p:grpSpPr>
      <p:sp>
        <p:nvSpPr>
          <p:cNvPr id="189" name="CustomShape 1"/>
          <p:cNvSpPr/>
          <p:nvPr/>
        </p:nvSpPr>
        <p:spPr>
          <a:xfrm>
            <a:off x="0" y="0"/>
            <a:ext cx="12191400" cy="685728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3240" y="0"/>
            <a:ext cx="12183480" cy="6911280"/>
          </a:xfrm>
          <a:custGeom>
            <a:avLst/>
            <a:gdLst/>
            <a:ahLst/>
            <a:rect l="l" t="t"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2">
              <a:alpha val="30000"/>
            </a:schemeClr>
          </a:solidFill>
          <a:ln>
            <a:noFill/>
          </a:ln>
        </p:spPr>
        <p:style>
          <a:lnRef idx="0"/>
          <a:fillRef idx="0"/>
          <a:effectRef idx="0"/>
          <a:fontRef idx="minor"/>
        </p:style>
      </p:sp>
      <p:sp>
        <p:nvSpPr>
          <p:cNvPr id="191" name="CustomShape 3"/>
          <p:cNvSpPr/>
          <p:nvPr/>
        </p:nvSpPr>
        <p:spPr>
          <a:xfrm>
            <a:off x="643320" y="643320"/>
            <a:ext cx="10904400" cy="5570280"/>
          </a:xfrm>
          <a:custGeom>
            <a:avLst/>
            <a:gdLst/>
            <a:ah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solidFill>
            <a:schemeClr val="bg2"/>
          </a:solidFill>
          <a:ln>
            <a:noFill/>
          </a:ln>
        </p:spPr>
        <p:style>
          <a:lnRef idx="0"/>
          <a:fillRef idx="0"/>
          <a:effectRef idx="0"/>
          <a:fontRef idx="minor"/>
        </p:style>
      </p:sp>
      <p:sp>
        <p:nvSpPr>
          <p:cNvPr id="192" name="CustomShape 4"/>
          <p:cNvSpPr/>
          <p:nvPr/>
        </p:nvSpPr>
        <p:spPr>
          <a:xfrm>
            <a:off x="846000" y="846000"/>
            <a:ext cx="10486080" cy="5165280"/>
          </a:xfrm>
          <a:prstGeom prst="roundRect">
            <a:avLst>
              <a:gd name="adj" fmla="val 3173"/>
            </a:avLst>
          </a:prstGeom>
          <a:noFill/>
          <a:ln w="44280">
            <a:solidFill>
              <a:schemeClr val="tx2">
                <a:lumMod val="75000"/>
                <a:lumOff val="25000"/>
              </a:schemeClr>
            </a:solidFill>
            <a:round/>
          </a:ln>
        </p:spPr>
        <p:style>
          <a:lnRef idx="2">
            <a:schemeClr val="accent1">
              <a:shade val="50000"/>
            </a:schemeClr>
          </a:lnRef>
          <a:fillRef idx="1">
            <a:schemeClr val="accent1"/>
          </a:fillRef>
          <a:effectRef idx="0">
            <a:schemeClr val="accent1"/>
          </a:effectRef>
          <a:fontRef idx="minor"/>
        </p:style>
      </p:sp>
      <p:sp>
        <p:nvSpPr>
          <p:cNvPr id="193" name="CustomShape 5"/>
          <p:cNvSpPr/>
          <p:nvPr/>
        </p:nvSpPr>
        <p:spPr>
          <a:xfrm>
            <a:off x="1217520" y="1159560"/>
            <a:ext cx="9676080" cy="968760"/>
          </a:xfrm>
          <a:prstGeom prst="rect">
            <a:avLst/>
          </a:prstGeom>
          <a:noFill/>
          <a:ln>
            <a:noFill/>
          </a:ln>
        </p:spPr>
        <p:style>
          <a:lnRef idx="0"/>
          <a:fillRef idx="0"/>
          <a:effectRef idx="0"/>
          <a:fontRef idx="minor"/>
        </p:style>
        <p:txBody>
          <a:bodyPr lIns="90000" rIns="90000" tIns="45000" bIns="45000" anchor="ctr">
            <a:normAutofit/>
          </a:bodyPr>
          <a:p>
            <a:pPr algn="ctr">
              <a:lnSpc>
                <a:spcPct val="99000"/>
              </a:lnSpc>
              <a:spcAft>
                <a:spcPts val="601"/>
              </a:spcAft>
            </a:pPr>
            <a:r>
              <a:rPr b="0" lang="en-US" sz="3600" spc="-1" strike="noStrike">
                <a:solidFill>
                  <a:srgbClr val="663d4e"/>
                </a:solidFill>
                <a:latin typeface="Times New Roman"/>
                <a:ea typeface="DejaVu Sans"/>
              </a:rPr>
              <a:t>TIỀN XỬ LÝ</a:t>
            </a:r>
            <a:endParaRPr b="0" lang="en-US" sz="3600" spc="-1" strike="noStrike">
              <a:latin typeface="Arial"/>
            </a:endParaRPr>
          </a:p>
        </p:txBody>
      </p:sp>
      <p:sp>
        <p:nvSpPr>
          <p:cNvPr id="194" name="Line 6"/>
          <p:cNvSpPr/>
          <p:nvPr/>
        </p:nvSpPr>
        <p:spPr>
          <a:xfrm>
            <a:off x="5410080" y="2240640"/>
            <a:ext cx="1371600" cy="360"/>
          </a:xfrm>
          <a:prstGeom prst="line">
            <a:avLst/>
          </a:prstGeom>
          <a:ln w="38160">
            <a:solidFill>
              <a:schemeClr val="tx2">
                <a:lumMod val="75000"/>
                <a:lumOff val="25000"/>
              </a:schemeClr>
            </a:solidFill>
            <a:round/>
          </a:ln>
        </p:spPr>
        <p:style>
          <a:lnRef idx="1">
            <a:schemeClr val="accent1"/>
          </a:lnRef>
          <a:fillRef idx="0">
            <a:schemeClr val="accent1"/>
          </a:fillRef>
          <a:effectRef idx="0">
            <a:schemeClr val="accent1"/>
          </a:effectRef>
          <a:fontRef idx="minor"/>
        </p:style>
      </p:sp>
      <p:sp>
        <p:nvSpPr>
          <p:cNvPr id="195" name="CustomShape 7"/>
          <p:cNvSpPr/>
          <p:nvPr/>
        </p:nvSpPr>
        <p:spPr>
          <a:xfrm>
            <a:off x="1217520" y="2129040"/>
            <a:ext cx="9985320" cy="3882240"/>
          </a:xfrm>
          <a:prstGeom prst="rect">
            <a:avLst/>
          </a:prstGeom>
          <a:noFill/>
          <a:ln>
            <a:noFill/>
          </a:ln>
        </p:spPr>
        <p:style>
          <a:lnRef idx="0"/>
          <a:fillRef idx="0"/>
          <a:effectRef idx="0"/>
          <a:fontRef idx="minor"/>
        </p:style>
        <p:txBody>
          <a:bodyPr lIns="90000" rIns="90000" tIns="45000" bIns="45000" anchor="ctr">
            <a:normAutofit fontScale="42000"/>
          </a:bodyPr>
          <a:p>
            <a:pPr>
              <a:lnSpc>
                <a:spcPct val="101000"/>
              </a:lnSpc>
              <a:spcBef>
                <a:spcPts val="930"/>
              </a:spcBef>
            </a:pPr>
            <a:r>
              <a:rPr b="1" lang="en-US" sz="3600" spc="-1" strike="noStrike">
                <a:solidFill>
                  <a:srgbClr val="663d4e"/>
                </a:solidFill>
                <a:latin typeface="Times New Roman"/>
              </a:rPr>
              <a:t>Hoàn nguyên từ</a:t>
            </a:r>
            <a:endParaRPr b="0" lang="en-US" sz="3600" spc="-1" strike="noStrike">
              <a:latin typeface="Arial"/>
            </a:endParaRPr>
          </a:p>
          <a:p>
            <a:pPr marL="320040" indent="-319320">
              <a:lnSpc>
                <a:spcPct val="101000"/>
              </a:lnSpc>
              <a:spcBef>
                <a:spcPts val="930"/>
              </a:spcBef>
              <a:buClr>
                <a:srgbClr val="663d4e"/>
              </a:buClr>
              <a:buFont typeface="Corbel"/>
              <a:buChar char="–"/>
            </a:pPr>
            <a:r>
              <a:rPr b="0" lang="en-US" sz="3600" spc="-1" strike="noStrike">
                <a:solidFill>
                  <a:srgbClr val="663d4e"/>
                </a:solidFill>
                <a:latin typeface="Times New Roman"/>
              </a:rPr>
              <a:t> </a:t>
            </a:r>
            <a:r>
              <a:rPr b="0" lang="en-US" sz="3600" spc="-1" strike="noStrike">
                <a:solidFill>
                  <a:srgbClr val="663d4e"/>
                </a:solidFill>
                <a:latin typeface="Times New Roman"/>
              </a:rPr>
              <a:t>Với một số ngôn ngữ trong đó có tiếng Anh, các từ trong quá trình sử dụng có sự biến đổi thành các dạng khác nhau nhưng phần lớn tạo ra ý nghĩa khá là gần nhau.</a:t>
            </a:r>
            <a:endParaRPr b="0" lang="en-US" sz="3600" spc="-1" strike="noStrike">
              <a:latin typeface="Arial"/>
            </a:endParaRPr>
          </a:p>
          <a:p>
            <a:pPr>
              <a:lnSpc>
                <a:spcPct val="101000"/>
              </a:lnSpc>
              <a:spcBef>
                <a:spcPts val="930"/>
              </a:spcBef>
            </a:pPr>
            <a:r>
              <a:rPr b="0" lang="en-US" sz="3600" spc="-1" strike="noStrike">
                <a:solidFill>
                  <a:srgbClr val="663d4e"/>
                </a:solidFill>
                <a:latin typeface="Times New Roman"/>
              </a:rPr>
              <a:t>	</a:t>
            </a:r>
            <a:r>
              <a:rPr b="0" lang="en-US" sz="3600" spc="-1" strike="noStrike">
                <a:solidFill>
                  <a:srgbClr val="663d4e"/>
                </a:solidFill>
                <a:latin typeface="Times New Roman"/>
              </a:rPr>
              <a:t>Ví dụ: learn → learns → learning</a:t>
            </a:r>
            <a:endParaRPr b="0" lang="en-US" sz="3600" spc="-1" strike="noStrike">
              <a:latin typeface="Arial"/>
            </a:endParaRPr>
          </a:p>
          <a:p>
            <a:pPr marL="320040" indent="-319320">
              <a:lnSpc>
                <a:spcPct val="101000"/>
              </a:lnSpc>
              <a:spcBef>
                <a:spcPts val="930"/>
              </a:spcBef>
              <a:buClr>
                <a:srgbClr val="663d4e"/>
              </a:buClr>
              <a:buFont typeface="Corbel"/>
              <a:buChar char="–"/>
            </a:pPr>
            <a:r>
              <a:rPr b="0" lang="en-US" sz="3600" spc="-1" strike="noStrike">
                <a:solidFill>
                  <a:srgbClr val="663d4e"/>
                </a:solidFill>
                <a:latin typeface="Times New Roman"/>
              </a:rPr>
              <a:t> </a:t>
            </a:r>
            <a:r>
              <a:rPr b="0" lang="en-US" sz="3600" spc="-1" strike="noStrike">
                <a:solidFill>
                  <a:srgbClr val="663d4e"/>
                </a:solidFill>
                <a:latin typeface="Times New Roman"/>
              </a:rPr>
              <a:t>Trong máy học với công nghệ hiện tại, các sự biến đổi này là không cần thiết, nó chỉ làm tăng thêm độ phức tạp mà máy cần phải xử lý vì vậy cần có một bước để đưa các từ về với dạng gốc ban đầu.</a:t>
            </a:r>
            <a:endParaRPr b="0" lang="en-US" sz="3600" spc="-1" strike="noStrike">
              <a:latin typeface="Arial"/>
            </a:endParaRPr>
          </a:p>
          <a:p>
            <a:pPr marL="320040" indent="-319320">
              <a:lnSpc>
                <a:spcPct val="101000"/>
              </a:lnSpc>
              <a:spcBef>
                <a:spcPts val="930"/>
              </a:spcBef>
              <a:buClr>
                <a:srgbClr val="663d4e"/>
              </a:buClr>
              <a:buFont typeface="Corbel"/>
              <a:buChar char="–"/>
            </a:pPr>
            <a:r>
              <a:rPr b="0" lang="en-US" sz="3600" spc="-1" strike="noStrike">
                <a:solidFill>
                  <a:srgbClr val="663d4e"/>
                </a:solidFill>
                <a:latin typeface="Times New Roman"/>
              </a:rPr>
              <a:t> </a:t>
            </a:r>
            <a:r>
              <a:rPr b="0" lang="en-US" sz="3600" spc="-1" strike="noStrike">
                <a:solidFill>
                  <a:srgbClr val="663d4e"/>
                </a:solidFill>
                <a:latin typeface="Times New Roman"/>
              </a:rPr>
              <a:t>Có 2 phương pháp đưa từ về dạng gốc: stemming và lematizing</a:t>
            </a:r>
            <a:endParaRPr b="0" lang="en-US" sz="3600" spc="-1" strike="noStrike">
              <a:latin typeface="Arial"/>
            </a:endParaRPr>
          </a:p>
          <a:p>
            <a:pPr>
              <a:lnSpc>
                <a:spcPct val="101000"/>
              </a:lnSpc>
              <a:spcBef>
                <a:spcPts val="930"/>
              </a:spcBef>
            </a:pP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LibreOffice/6.1.6.3$Linux_X86_64 LibreOffice_project/10$Build-3</Application>
  <Words>2105</Words>
  <Paragraphs>143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2019-06-16T08:45:27Z</dcterms:created>
  <dc:creator>Thừa Lê Thanh Chương</dc:creator>
  <dc:description/>
  <dc:language>en-US</dc:language>
  <cp:lastModifiedBy/>
  <dcterms:modified xsi:type="dcterms:W3CDTF">2019-06-16T22:59:48Z</dcterms:modified>
  <cp:revision>46</cp:revision>
  <dc:subject/>
  <dc:title>BÁO CÁO ĐỒ ÁN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