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9"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7"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1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79280" cy="580320"/>
          </a:xfrm>
          <a:prstGeom prst="rect">
            <a:avLst/>
          </a:prstGeom>
          <a:ln>
            <a:noFill/>
          </a:ln>
        </p:spPr>
      </p:pic>
      <p:pic>
        <p:nvPicPr>
          <p:cNvPr id="1" name="" descr=""/>
          <p:cNvPicPr/>
          <p:nvPr/>
        </p:nvPicPr>
        <p:blipFill>
          <a:blip r:embed="rId3"/>
          <a:stretch/>
        </p:blipFill>
        <p:spPr>
          <a:xfrm>
            <a:off x="0" y="0"/>
            <a:ext cx="10079280" cy="323280"/>
          </a:xfrm>
          <a:prstGeom prst="rect">
            <a:avLst/>
          </a:prstGeom>
          <a:ln>
            <a:noFill/>
          </a:ln>
        </p:spPr>
      </p:pic>
      <p:sp>
        <p:nvSpPr>
          <p:cNvPr id="2" name="PlaceHolder 1"/>
          <p:cNvSpPr>
            <a:spLocks noGrp="1"/>
          </p:cNvSpPr>
          <p:nvPr>
            <p:ph type="title"/>
          </p:nvPr>
        </p:nvSpPr>
        <p:spPr>
          <a:xfrm>
            <a:off x="504000" y="2376360"/>
            <a:ext cx="9072000" cy="946440"/>
          </a:xfrm>
          <a:prstGeom prst="rect">
            <a:avLst/>
          </a:prstGeom>
        </p:spPr>
        <p:txBody>
          <a:bodyPr lIns="0" rIns="0" tIns="0" bIns="0" anchor="ctr">
            <a:normAutofit/>
          </a:bodyP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504000" y="3564360"/>
            <a:ext cx="8870400" cy="2882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6120" y="0"/>
            <a:ext cx="10079280" cy="323280"/>
          </a:xfrm>
          <a:prstGeom prst="rect">
            <a:avLst/>
          </a:prstGeom>
          <a:ln>
            <a:noFill/>
          </a:ln>
        </p:spPr>
      </p:pic>
      <p:pic>
        <p:nvPicPr>
          <p:cNvPr id="41" name="" descr=""/>
          <p:cNvPicPr/>
          <p:nvPr/>
        </p:nvPicPr>
        <p:blipFill>
          <a:blip r:embed="rId3"/>
          <a:stretch/>
        </p:blipFill>
        <p:spPr>
          <a:xfrm>
            <a:off x="6120" y="5357160"/>
            <a:ext cx="10079280" cy="323280"/>
          </a:xfrm>
          <a:prstGeom prst="rect">
            <a:avLst/>
          </a:prstGeom>
          <a:ln>
            <a:noFill/>
          </a:ln>
        </p:spPr>
      </p:pic>
      <p:sp>
        <p:nvSpPr>
          <p:cNvPr id="42" name="CustomShape 1"/>
          <p:cNvSpPr/>
          <p:nvPr/>
        </p:nvSpPr>
        <p:spPr>
          <a:xfrm>
            <a:off x="1728360" y="5400360"/>
            <a:ext cx="2347560" cy="39024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ffffff"/>
                </a:solidFill>
                <a:latin typeface="Times New Roman"/>
                <a:ea typeface="DejaVu Sans"/>
              </a:rPr>
              <a:t>&lt;date/time&gt;</a:t>
            </a:r>
            <a:endParaRPr b="0" lang="en-US" sz="1400" spc="-1" strike="noStrike">
              <a:latin typeface="Arial"/>
            </a:endParaRPr>
          </a:p>
        </p:txBody>
      </p:sp>
      <p:sp>
        <p:nvSpPr>
          <p:cNvPr id="43" name="CustomShape 2"/>
          <p:cNvSpPr/>
          <p:nvPr/>
        </p:nvSpPr>
        <p:spPr>
          <a:xfrm>
            <a:off x="4221360" y="5400360"/>
            <a:ext cx="3194280" cy="39024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1400" spc="-1" strike="noStrike">
                <a:solidFill>
                  <a:srgbClr val="ffffff"/>
                </a:solidFill>
                <a:latin typeface="Times New Roman"/>
                <a:ea typeface="DejaVu Sans"/>
              </a:rPr>
              <a:t>&lt;footer&gt;</a:t>
            </a:r>
            <a:endParaRPr b="0" lang="en-US" sz="1400" spc="-1" strike="noStrike">
              <a:latin typeface="Arial"/>
            </a:endParaRPr>
          </a:p>
        </p:txBody>
      </p:sp>
      <p:sp>
        <p:nvSpPr>
          <p:cNvPr id="44" name="CustomShape 3"/>
          <p:cNvSpPr/>
          <p:nvPr/>
        </p:nvSpPr>
        <p:spPr>
          <a:xfrm>
            <a:off x="7659720" y="5400360"/>
            <a:ext cx="2347560" cy="390240"/>
          </a:xfrm>
          <a:prstGeom prst="rect">
            <a:avLst/>
          </a:prstGeom>
          <a:noFill/>
          <a:ln>
            <a:noFill/>
          </a:ln>
        </p:spPr>
        <p:style>
          <a:lnRef idx="0"/>
          <a:fillRef idx="0"/>
          <a:effectRef idx="0"/>
          <a:fontRef idx="minor"/>
        </p:style>
        <p:txBody>
          <a:bodyPr lIns="0" rIns="0" tIns="0" bIns="0">
            <a:noAutofit/>
          </a:bodyPr>
          <a:p>
            <a:pPr algn="r">
              <a:lnSpc>
                <a:spcPct val="100000"/>
              </a:lnSpc>
            </a:pPr>
            <a:fld id="{B8854521-CF23-40BC-B920-E9ACECA30FCD}" type="slidenum">
              <a:rPr b="0" lang="en-US" sz="1400" spc="-1" strike="noStrike">
                <a:solidFill>
                  <a:srgbClr val="ffffff"/>
                </a:solidFill>
                <a:latin typeface="Times New Roman"/>
                <a:ea typeface="DejaVu Sans"/>
              </a:rPr>
              <a:t>&lt;number&gt;</a:t>
            </a:fld>
            <a:endParaRPr b="0" lang="en-US" sz="1400" spc="-1" strike="noStrike">
              <a:latin typeface="Arial"/>
            </a:endParaRPr>
          </a:p>
        </p:txBody>
      </p:sp>
      <p:sp>
        <p:nvSpPr>
          <p:cNvPr id="45" name="PlaceHolder 4"/>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6" name="PlaceHolder 5"/>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2"/>
          <a:stretch/>
        </p:blipFill>
        <p:spPr>
          <a:xfrm>
            <a:off x="0" y="0"/>
            <a:ext cx="10080360" cy="5670360"/>
          </a:xfrm>
          <a:prstGeom prst="rect">
            <a:avLst/>
          </a:prstGeom>
          <a:ln>
            <a:noFill/>
          </a:ln>
        </p:spPr>
      </p:pic>
      <p:sp>
        <p:nvSpPr>
          <p:cNvPr id="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920" y="1680120"/>
            <a:ext cx="9070920" cy="670680"/>
          </a:xfrm>
          <a:prstGeom prst="rect">
            <a:avLst/>
          </a:prstGeom>
          <a:solidFill>
            <a:srgbClr val="c7243a"/>
          </a:solidFill>
          <a:ln>
            <a:noFill/>
          </a:ln>
        </p:spPr>
        <p:style>
          <a:lnRef idx="0"/>
          <a:fillRef idx="0"/>
          <a:effectRef idx="0"/>
          <a:fontRef idx="minor"/>
        </p:style>
        <p:txBody>
          <a:bodyPr lIns="72000" rIns="0" tIns="0" bIns="0" anchor="ctr">
            <a:spAutoFit/>
          </a:bodyPr>
          <a:p>
            <a:pPr>
              <a:lnSpc>
                <a:spcPct val="100000"/>
              </a:lnSpc>
            </a:pPr>
            <a:r>
              <a:rPr b="0" lang="en-US" sz="4400" spc="-1" strike="noStrike">
                <a:solidFill>
                  <a:srgbClr val="ffffff"/>
                </a:solidFill>
                <a:latin typeface="Arial"/>
                <a:ea typeface="DejaVu Sans"/>
              </a:rPr>
              <a:t>TẠO WEBSITE SO SÁNH GIÁ</a:t>
            </a:r>
            <a:endParaRPr b="0" lang="en-US" sz="4400" spc="-1" strike="noStrike">
              <a:latin typeface="Arial"/>
            </a:endParaRPr>
          </a:p>
        </p:txBody>
      </p:sp>
      <p:sp>
        <p:nvSpPr>
          <p:cNvPr id="123" name="CustomShape 2"/>
          <p:cNvSpPr/>
          <p:nvPr/>
        </p:nvSpPr>
        <p:spPr>
          <a:xfrm>
            <a:off x="3816000" y="3600000"/>
            <a:ext cx="5254920" cy="594000"/>
          </a:xfrm>
          <a:prstGeom prst="rect">
            <a:avLst/>
          </a:prstGeom>
          <a:noFill/>
          <a:ln>
            <a:noFill/>
          </a:ln>
        </p:spPr>
        <p:style>
          <a:lnRef idx="0"/>
          <a:fillRef idx="0"/>
          <a:effectRef idx="0"/>
          <a:fontRef idx="minor"/>
        </p:style>
        <p:txBody>
          <a:bodyPr lIns="0" rIns="0" tIns="0" bIns="0">
            <a:spAutoFit/>
          </a:bodyPr>
          <a:p>
            <a:pPr>
              <a:lnSpc>
                <a:spcPct val="100000"/>
              </a:lnSpc>
            </a:pPr>
            <a:r>
              <a:rPr b="0" lang="en-US" sz="2400" spc="-1" strike="noStrike">
                <a:solidFill>
                  <a:srgbClr val="000000"/>
                </a:solidFill>
                <a:latin typeface="Arial"/>
                <a:ea typeface="DejaVu Sans"/>
              </a:rPr>
              <a:t>Thương mại điện tử – IS334.J21</a:t>
            </a:r>
            <a:endParaRPr b="0" lang="en-US" sz="2400" spc="-1" strike="noStrike">
              <a:latin typeface="Arial"/>
            </a:endParaRPr>
          </a:p>
          <a:p>
            <a:pPr>
              <a:lnSpc>
                <a:spcPct val="100000"/>
              </a:lnSpc>
            </a:pPr>
            <a:r>
              <a:rPr b="0" lang="en-US" sz="1500" spc="-1" strike="noStrike">
                <a:solidFill>
                  <a:srgbClr val="000000"/>
                </a:solidFill>
                <a:latin typeface="Arial"/>
                <a:ea typeface="DejaVu Sans"/>
              </a:rPr>
              <a:t>Giáo viên hướng dẫn: Văn Đức Sơn Hà</a:t>
            </a: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GIAO DIỆN CHÍNH</a:t>
            </a:r>
            <a:endParaRPr b="0" lang="en-US" sz="4400" spc="-1" strike="noStrike">
              <a:latin typeface="Arial"/>
            </a:endParaRPr>
          </a:p>
        </p:txBody>
      </p:sp>
      <p:pic>
        <p:nvPicPr>
          <p:cNvPr id="160" name="" descr=""/>
          <p:cNvPicPr/>
          <p:nvPr/>
        </p:nvPicPr>
        <p:blipFill>
          <a:blip r:embed="rId1"/>
          <a:stretch/>
        </p:blipFill>
        <p:spPr>
          <a:xfrm>
            <a:off x="1737360" y="1679040"/>
            <a:ext cx="6162120" cy="335016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DEMO TÍNH NĂNG</a:t>
            </a:r>
            <a:endParaRPr b="0" lang="en-US" sz="4400" spc="-1" strike="noStrike">
              <a:latin typeface="Arial"/>
            </a:endParaRPr>
          </a:p>
        </p:txBody>
      </p:sp>
      <p:sp>
        <p:nvSpPr>
          <p:cNvPr id="162" name="CustomShape 2"/>
          <p:cNvSpPr/>
          <p:nvPr/>
        </p:nvSpPr>
        <p:spPr>
          <a:xfrm>
            <a:off x="1828800" y="2560320"/>
            <a:ext cx="1462680" cy="548280"/>
          </a:xfrm>
          <a:custGeom>
            <a:avLst/>
            <a:gdLst/>
            <a:ahLst/>
            <a:rect l="l" t="t" r="r" b="b"/>
            <a:pathLst>
              <a:path w="4066" h="1525">
                <a:moveTo>
                  <a:pt x="0" y="381"/>
                </a:moveTo>
                <a:lnTo>
                  <a:pt x="3048" y="381"/>
                </a:lnTo>
                <a:lnTo>
                  <a:pt x="3048" y="0"/>
                </a:lnTo>
                <a:lnTo>
                  <a:pt x="4065" y="762"/>
                </a:lnTo>
                <a:lnTo>
                  <a:pt x="3048" y="1524"/>
                </a:lnTo>
                <a:lnTo>
                  <a:pt x="3048" y="1143"/>
                </a:lnTo>
                <a:lnTo>
                  <a:pt x="0" y="1143"/>
                </a:lnTo>
                <a:lnTo>
                  <a:pt x="508" y="762"/>
                </a:lnTo>
                <a:lnTo>
                  <a:pt x="0" y="381"/>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Link:</a:t>
            </a:r>
            <a:endParaRPr b="0" lang="en-US" sz="1800" spc="-1" strike="noStrike">
              <a:latin typeface="Arial"/>
            </a:endParaRPr>
          </a:p>
        </p:txBody>
      </p:sp>
      <p:sp>
        <p:nvSpPr>
          <p:cNvPr id="163" name="Line 3"/>
          <p:cNvSpPr/>
          <p:nvPr/>
        </p:nvSpPr>
        <p:spPr>
          <a:xfrm>
            <a:off x="3749040" y="3017520"/>
            <a:ext cx="3657600" cy="360"/>
          </a:xfrm>
          <a:prstGeom prst="line">
            <a:avLst/>
          </a:prstGeom>
          <a:ln>
            <a:solidFill>
              <a:srgbClr val="000000"/>
            </a:solidFill>
          </a:ln>
        </p:spPr>
        <p:style>
          <a:lnRef idx="0"/>
          <a:fillRef idx="0"/>
          <a:effectRef idx="0"/>
          <a:fontRef idx="minor"/>
        </p:style>
      </p:sp>
      <p:sp>
        <p:nvSpPr>
          <p:cNvPr id="164" name="CustomShape 4"/>
          <p:cNvSpPr/>
          <p:nvPr/>
        </p:nvSpPr>
        <p:spPr>
          <a:xfrm>
            <a:off x="3749040" y="2530800"/>
            <a:ext cx="502884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latin typeface="Arial"/>
              </a:rPr>
              <a:t>sosanh.ga</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KẾT LUÂN - HƯỚNG PHÁT TRIỂN</a:t>
            </a:r>
            <a:endParaRPr b="0" lang="en-US" sz="4400" spc="-1" strike="noStrike">
              <a:latin typeface="Arial"/>
            </a:endParaRPr>
          </a:p>
        </p:txBody>
      </p:sp>
      <p:sp>
        <p:nvSpPr>
          <p:cNvPr id="166" name="CustomShape 2"/>
          <p:cNvSpPr/>
          <p:nvPr/>
        </p:nvSpPr>
        <p:spPr>
          <a:xfrm>
            <a:off x="1097280" y="2468880"/>
            <a:ext cx="1919880" cy="265140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a:solidFill>
              <a:srgbClr val="3465a4"/>
            </a:solidFill>
          </a:ln>
        </p:spPr>
        <p:style>
          <a:lnRef idx="0"/>
          <a:fillRef idx="0"/>
          <a:effectRef idx="0"/>
          <a:fontRef idx="minor"/>
        </p:style>
      </p:sp>
      <p:sp>
        <p:nvSpPr>
          <p:cNvPr id="167" name="Line 3"/>
          <p:cNvSpPr/>
          <p:nvPr/>
        </p:nvSpPr>
        <p:spPr>
          <a:xfrm>
            <a:off x="1097280" y="2377440"/>
            <a:ext cx="6766560" cy="360"/>
          </a:xfrm>
          <a:prstGeom prst="line">
            <a:avLst/>
          </a:prstGeom>
          <a:ln>
            <a:solidFill>
              <a:srgbClr val="000000"/>
            </a:solidFill>
          </a:ln>
        </p:spPr>
        <p:style>
          <a:lnRef idx="0"/>
          <a:fillRef idx="0"/>
          <a:effectRef idx="0"/>
          <a:fontRef idx="minor"/>
        </p:style>
      </p:sp>
      <p:sp>
        <p:nvSpPr>
          <p:cNvPr id="168" name="CustomShape 4"/>
          <p:cNvSpPr/>
          <p:nvPr/>
        </p:nvSpPr>
        <p:spPr>
          <a:xfrm>
            <a:off x="1005840" y="1775160"/>
            <a:ext cx="6674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Thành công trong thực hiện một website so sánh giá cơ bản quy mô nhỏ</a:t>
            </a:r>
            <a:endParaRPr b="0" lang="en-US" sz="1800" spc="-1" strike="noStrike">
              <a:latin typeface="Arial"/>
            </a:endParaRPr>
          </a:p>
        </p:txBody>
      </p:sp>
      <p:sp>
        <p:nvSpPr>
          <p:cNvPr id="169" name="Line 5"/>
          <p:cNvSpPr/>
          <p:nvPr/>
        </p:nvSpPr>
        <p:spPr>
          <a:xfrm>
            <a:off x="3474720" y="2743200"/>
            <a:ext cx="360" cy="2286000"/>
          </a:xfrm>
          <a:prstGeom prst="line">
            <a:avLst/>
          </a:prstGeom>
          <a:ln>
            <a:solidFill>
              <a:srgbClr val="000000"/>
            </a:solidFill>
          </a:ln>
        </p:spPr>
        <p:style>
          <a:lnRef idx="0"/>
          <a:fillRef idx="0"/>
          <a:effectRef idx="0"/>
          <a:fontRef idx="minor"/>
        </p:style>
      </p:sp>
      <p:sp>
        <p:nvSpPr>
          <p:cNvPr id="170" name="CustomShape 6"/>
          <p:cNvSpPr/>
          <p:nvPr/>
        </p:nvSpPr>
        <p:spPr>
          <a:xfrm>
            <a:off x="3657600" y="2834640"/>
            <a:ext cx="4571640" cy="228420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000000"/>
              </a:buClr>
              <a:buSzPct val="45000"/>
              <a:buFont typeface="Wingdings" charset="2"/>
              <a:buChar char=""/>
            </a:pPr>
            <a:r>
              <a:rPr b="0" lang="en-US" sz="1800" spc="-1" strike="noStrike">
                <a:latin typeface="Arial"/>
              </a:rPr>
              <a:t>Xây dựng quy mô nhóm mặt hàng rộng lớn</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Đẩy mạnh liên kết nơi bán, xây dựng thương hiệu như một kênh giới thiệu chất lượng, uy tín</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Tích hợp thu thập thông tin, thói quen mua hàng xây dựng tính năng gợi ý bằng ML, AI</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565560"/>
            <a:ext cx="9070920" cy="945720"/>
          </a:xfrm>
          <a:prstGeom prst="rect">
            <a:avLst/>
          </a:prstGeom>
          <a:noFill/>
          <a:ln>
            <a:noFill/>
          </a:ln>
        </p:spPr>
        <p:style>
          <a:lnRef idx="0"/>
          <a:fillRef idx="0"/>
          <a:effectRef idx="0"/>
          <a:fontRef idx="minor"/>
        </p:style>
      </p:sp>
      <p:sp>
        <p:nvSpPr>
          <p:cNvPr id="172" name="CustomShape 2"/>
          <p:cNvSpPr/>
          <p:nvPr/>
        </p:nvSpPr>
        <p:spPr>
          <a:xfrm>
            <a:off x="1371600" y="2517480"/>
            <a:ext cx="7497720" cy="820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latin typeface="Arial"/>
              </a:rPr>
              <a:t>CHÂN THÀNH CẢM ƠN </a:t>
            </a:r>
            <a:endParaRPr b="0" lang="en-US" sz="4800" spc="-1" strike="noStrike">
              <a:latin typeface="Arial"/>
            </a:endParaRPr>
          </a:p>
        </p:txBody>
      </p:sp>
      <p:sp>
        <p:nvSpPr>
          <p:cNvPr id="173" name="CustomShape 3"/>
          <p:cNvSpPr/>
          <p:nvPr/>
        </p:nvSpPr>
        <p:spPr>
          <a:xfrm>
            <a:off x="3931920" y="3506400"/>
            <a:ext cx="1645560" cy="820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latin typeface="URW Bookman"/>
              </a:rPr>
              <a:t>Q&amp;A</a:t>
            </a:r>
            <a:endParaRPr b="0" lang="en-US" sz="4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DANH SÁCH THÀNH VIÊN</a:t>
            </a:r>
            <a:endParaRPr b="0" lang="en-US" sz="4400" spc="-1" strike="noStrike">
              <a:latin typeface="Arial"/>
            </a:endParaRPr>
          </a:p>
        </p:txBody>
      </p:sp>
      <p:sp>
        <p:nvSpPr>
          <p:cNvPr id="125" name="CustomShape 2"/>
          <p:cNvSpPr/>
          <p:nvPr/>
        </p:nvSpPr>
        <p:spPr>
          <a:xfrm>
            <a:off x="504000" y="1656000"/>
            <a:ext cx="9070920" cy="3527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DejaVu Sans"/>
              </a:rPr>
              <a:t>Bùi Nguyên Mão</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- 16520724</a:t>
            </a:r>
            <a:endParaRPr b="0" lang="en-US" sz="3200" spc="-1" strike="noStrike">
              <a:latin typeface="Arial"/>
            </a:endParaRPr>
          </a:p>
          <a:p>
            <a:pPr marL="432000" indent="-32328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DejaVu Sans"/>
              </a:rPr>
              <a:t>Bùi Thị Huyền Trân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- 16521275</a:t>
            </a:r>
            <a:endParaRPr b="0" lang="en-US" sz="3200" spc="-1" strike="noStrike">
              <a:latin typeface="Arial"/>
            </a:endParaRPr>
          </a:p>
          <a:p>
            <a:pPr marL="432000" indent="-32328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DejaVu Sans"/>
              </a:rPr>
              <a:t>Nguyễn Thị Kim Yến</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- 16521485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NỘI DUNG TRÌNH BÀY</a:t>
            </a:r>
            <a:endParaRPr b="0" lang="en-US" sz="4400" spc="-1" strike="noStrike">
              <a:latin typeface="Arial"/>
            </a:endParaRPr>
          </a:p>
        </p:txBody>
      </p:sp>
      <mc:AlternateContent>
        <mc:Choice xmlns:a14="http://schemas.microsoft.com/office/drawing/2010/main" Requires="a14">
          <p:sp>
            <p:nvSpPr>
              <p:cNvPr id="127" name="Formula 2"/>
              <p:cNvSpPr txBox="1"/>
              <p:nvPr/>
            </p:nvSpPr>
            <p:spPr>
              <a:xfrm>
                <a:off x="4680720" y="2652120"/>
                <a:ext cx="718920" cy="358920"/>
              </a:xfrm>
              <a:prstGeom prst="rect">
                <a:avLst/>
              </a:prstGeom>
            </p:spPr>
            <p:txBody>
              <a:bodyPr/>
              <a:p>
                <a14:m>
                  <m:oMath xmlns:m="http://schemas.openxmlformats.org/officeDocument/2006/math"/>
                </a14:m>
              </a:p>
            </p:txBody>
          </p:sp>
        </mc:Choice>
        <mc:Fallback/>
      </mc:AlternateContent>
      <p:sp>
        <p:nvSpPr>
          <p:cNvPr id="128" name="Line 3"/>
          <p:cNvSpPr/>
          <p:nvPr/>
        </p:nvSpPr>
        <p:spPr>
          <a:xfrm>
            <a:off x="1188720" y="1737360"/>
            <a:ext cx="360" cy="3291840"/>
          </a:xfrm>
          <a:prstGeom prst="line">
            <a:avLst/>
          </a:prstGeom>
          <a:ln>
            <a:solidFill>
              <a:srgbClr val="c9211e"/>
            </a:solidFill>
          </a:ln>
        </p:spPr>
        <p:style>
          <a:lnRef idx="0"/>
          <a:fillRef idx="0"/>
          <a:effectRef idx="0"/>
          <a:fontRef idx="minor"/>
        </p:style>
      </p:sp>
      <p:sp>
        <p:nvSpPr>
          <p:cNvPr id="129" name="CustomShape 4"/>
          <p:cNvSpPr/>
          <p:nvPr/>
        </p:nvSpPr>
        <p:spPr>
          <a:xfrm>
            <a:off x="1828800" y="1737360"/>
            <a:ext cx="6217200" cy="364320"/>
          </a:xfrm>
          <a:prstGeom prst="rect">
            <a:avLst/>
          </a:prstGeom>
          <a:solidFill>
            <a:srgbClr val="c0c0c0"/>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Giới thiệu đồ án</a:t>
            </a:r>
            <a:endParaRPr b="0" lang="en-US" sz="1800" spc="-1" strike="noStrike">
              <a:latin typeface="Arial"/>
            </a:endParaRPr>
          </a:p>
        </p:txBody>
      </p:sp>
      <p:sp>
        <p:nvSpPr>
          <p:cNvPr id="130" name="CustomShape 5"/>
          <p:cNvSpPr/>
          <p:nvPr/>
        </p:nvSpPr>
        <p:spPr>
          <a:xfrm>
            <a:off x="1828800" y="2468880"/>
            <a:ext cx="6217200" cy="364320"/>
          </a:xfrm>
          <a:prstGeom prst="rect">
            <a:avLst/>
          </a:prstGeom>
          <a:solidFill>
            <a:srgbClr val="41190d"/>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Phân tích thị trường và các sản phẩm hiện có</a:t>
            </a:r>
            <a:endParaRPr b="0" lang="en-US" sz="1800" spc="-1" strike="noStrike">
              <a:latin typeface="Arial"/>
            </a:endParaRPr>
          </a:p>
        </p:txBody>
      </p:sp>
      <p:sp>
        <p:nvSpPr>
          <p:cNvPr id="131" name="CustomShape 6"/>
          <p:cNvSpPr/>
          <p:nvPr/>
        </p:nvSpPr>
        <p:spPr>
          <a:xfrm>
            <a:off x="1828800" y="3200400"/>
            <a:ext cx="6217200" cy="364320"/>
          </a:xfrm>
          <a:prstGeom prst="rect">
            <a:avLst/>
          </a:prstGeom>
          <a:solidFill>
            <a:srgbClr val="c0c0c0"/>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Chi tiết sản phẩm thực hiện</a:t>
            </a:r>
            <a:endParaRPr b="0" lang="en-US" sz="1800" spc="-1" strike="noStrike">
              <a:latin typeface="Arial"/>
            </a:endParaRPr>
          </a:p>
        </p:txBody>
      </p:sp>
      <p:sp>
        <p:nvSpPr>
          <p:cNvPr id="132" name="CustomShape 7"/>
          <p:cNvSpPr/>
          <p:nvPr/>
        </p:nvSpPr>
        <p:spPr>
          <a:xfrm>
            <a:off x="1828800" y="3931920"/>
            <a:ext cx="6217200" cy="364320"/>
          </a:xfrm>
          <a:prstGeom prst="rect">
            <a:avLst/>
          </a:prstGeom>
          <a:solidFill>
            <a:srgbClr val="41190d"/>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Demo các tính năng</a:t>
            </a:r>
            <a:endParaRPr b="0" lang="en-US" sz="1800" spc="-1" strike="noStrike">
              <a:latin typeface="Arial"/>
            </a:endParaRPr>
          </a:p>
        </p:txBody>
      </p:sp>
      <p:sp>
        <p:nvSpPr>
          <p:cNvPr id="133" name="CustomShape 8"/>
          <p:cNvSpPr/>
          <p:nvPr/>
        </p:nvSpPr>
        <p:spPr>
          <a:xfrm>
            <a:off x="1828800" y="4663440"/>
            <a:ext cx="6217200" cy="364320"/>
          </a:xfrm>
          <a:prstGeom prst="rect">
            <a:avLst/>
          </a:prstGeom>
          <a:solidFill>
            <a:srgbClr val="c0c0c0"/>
          </a:solid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Kết luận, đánh giá và hướng phát triển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GIỚI THIỆU CHUNG</a:t>
            </a:r>
            <a:endParaRPr b="0" lang="en-US" sz="4400" spc="-1" strike="noStrike">
              <a:latin typeface="Arial"/>
            </a:endParaRPr>
          </a:p>
        </p:txBody>
      </p:sp>
      <p:sp>
        <p:nvSpPr>
          <p:cNvPr id="135" name="CustomShape 2"/>
          <p:cNvSpPr/>
          <p:nvPr/>
        </p:nvSpPr>
        <p:spPr>
          <a:xfrm>
            <a:off x="504000" y="1656000"/>
            <a:ext cx="9070920" cy="2958120"/>
          </a:xfrm>
          <a:prstGeom prst="rect">
            <a:avLst/>
          </a:prstGeom>
          <a:noFill/>
          <a:ln>
            <a:noFill/>
          </a:ln>
        </p:spPr>
        <p:style>
          <a:lnRef idx="0"/>
          <a:fillRef idx="0"/>
          <a:effectRef idx="0"/>
          <a:fontRef idx="minor"/>
        </p:style>
        <p:txBody>
          <a:bodyPr lIns="0" rIns="0" tIns="0" bIns="0">
            <a:normAutofit fontScale="91000"/>
          </a:bodyPr>
          <a:p>
            <a:pPr marL="432000" indent="-32328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DejaVu Sans"/>
              </a:rPr>
              <a:t>Tìm hiểu về công cụ so sánh giá, ứng dụng web crawler.</a:t>
            </a:r>
            <a:endParaRPr b="0" lang="en-US" sz="3200" spc="-1" strike="noStrike">
              <a:latin typeface="Arial"/>
            </a:endParaRPr>
          </a:p>
          <a:p>
            <a:pPr marL="432000" indent="-32328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DejaVu Sans"/>
              </a:rPr>
              <a:t>Tạo ra trang tìm kiếm các sản phẩm ở các trang thế giới di động, viễn thông A và FPT shop.</a:t>
            </a:r>
            <a:endParaRPr b="0" lang="en-US" sz="3200" spc="-1" strike="noStrike">
              <a:latin typeface="Arial"/>
            </a:endParaRPr>
          </a:p>
          <a:p>
            <a:pPr marL="432000" indent="-32328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DejaVu Sans"/>
              </a:rPr>
              <a:t>So sánh giá và đưa ra gợi ý nơi mua hàng.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ĐÁNH GIÁ THỊ TRƯỜNG</a:t>
            </a:r>
            <a:endParaRPr b="0" lang="en-US" sz="4400" spc="-1" strike="noStrike">
              <a:latin typeface="Arial"/>
            </a:endParaRPr>
          </a:p>
        </p:txBody>
      </p:sp>
      <p:sp>
        <p:nvSpPr>
          <p:cNvPr id="137" name="CustomShape 2"/>
          <p:cNvSpPr/>
          <p:nvPr/>
        </p:nvSpPr>
        <p:spPr>
          <a:xfrm>
            <a:off x="504000" y="1656000"/>
            <a:ext cx="9070920" cy="2958120"/>
          </a:xfrm>
          <a:prstGeom prst="rect">
            <a:avLst/>
          </a:prstGeom>
          <a:noFill/>
          <a:ln>
            <a:noFill/>
          </a:ln>
        </p:spPr>
        <p:style>
          <a:lnRef idx="0"/>
          <a:fillRef idx="0"/>
          <a:effectRef idx="0"/>
          <a:fontRef idx="minor"/>
        </p:style>
        <p:txBody>
          <a:bodyPr lIns="0" rIns="0" tIns="0" bIns="0">
            <a:normAutofit fontScale="81000"/>
          </a:bodyPr>
          <a:p>
            <a:pPr marL="432000" indent="-32328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DejaVu Sans"/>
              </a:rPr>
              <a:t>Thị trường thế giới, có nhiều sản phẩm so sánh giá tầm cỡ như Google shopping, Yahoo shopping, BizRate,…</a:t>
            </a:r>
            <a:endParaRPr b="0" lang="en-US" sz="3200" spc="-1" strike="noStrike">
              <a:latin typeface="Arial"/>
            </a:endParaRPr>
          </a:p>
          <a:p>
            <a:pPr marL="432000" indent="-323280">
              <a:lnSpc>
                <a:spcPct val="100000"/>
              </a:lnSpc>
              <a:spcAft>
                <a:spcPts val="1414"/>
              </a:spcAft>
              <a:buClr>
                <a:srgbClr val="000000"/>
              </a:buClr>
              <a:buSzPct val="45000"/>
              <a:buFont typeface="Wingdings" charset="2"/>
              <a:buChar char=""/>
            </a:pPr>
            <a:r>
              <a:rPr b="0" lang="en-US" sz="3200" spc="-1" strike="noStrike">
                <a:solidFill>
                  <a:srgbClr val="000000"/>
                </a:solidFill>
                <a:latin typeface="Arial"/>
                <a:ea typeface="DejaVu Sans"/>
              </a:rPr>
              <a:t>Ở Việt Nam, so sánh giá tập trung chủ yếu vào mảng thiết bị công nghệ, gia dụng, sách. Một lượng nhỏ về dịch vụ đi lại, đặt phòng. Chưa có các dịch vụ so sánh về giáo dục, y tế</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SẢN PHẨM HIỆN CÓ Ở VIỆT NAM</a:t>
            </a:r>
            <a:endParaRPr b="0" lang="en-US" sz="4400" spc="-1" strike="noStrike">
              <a:latin typeface="Arial"/>
            </a:endParaRPr>
          </a:p>
        </p:txBody>
      </p:sp>
      <p:sp>
        <p:nvSpPr>
          <p:cNvPr id="139" name="CustomShape 2"/>
          <p:cNvSpPr/>
          <p:nvPr/>
        </p:nvSpPr>
        <p:spPr>
          <a:xfrm>
            <a:off x="731520" y="1645920"/>
            <a:ext cx="1096560" cy="1462320"/>
          </a:xfrm>
          <a:custGeom>
            <a:avLst/>
            <a:gdLst/>
            <a:ahLst/>
            <a:rect l="l" t="t" r="r" b="b"/>
            <a:pathLst>
              <a:path w="3050" h="4066">
                <a:moveTo>
                  <a:pt x="0" y="0"/>
                </a:moveTo>
                <a:lnTo>
                  <a:pt x="2604" y="0"/>
                </a:lnTo>
                <a:lnTo>
                  <a:pt x="3049" y="2032"/>
                </a:lnTo>
                <a:lnTo>
                  <a:pt x="2604" y="4065"/>
                </a:lnTo>
                <a:lnTo>
                  <a:pt x="0" y="4065"/>
                </a:lnTo>
                <a:lnTo>
                  <a:pt x="444" y="2032"/>
                </a:lnTo>
                <a:lnTo>
                  <a:pt x="0" y="0"/>
                </a:lnTo>
              </a:path>
            </a:pathLst>
          </a:custGeom>
          <a:solidFill>
            <a:srgbClr val="c7243a"/>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fffff"/>
                </a:solidFill>
                <a:latin typeface="Arial"/>
                <a:ea typeface="DejaVu Sans"/>
              </a:rPr>
              <a:t>Điểm </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mạnh</a:t>
            </a:r>
            <a:endParaRPr b="0" lang="en-US" sz="1800" spc="-1" strike="noStrike">
              <a:latin typeface="Arial"/>
            </a:endParaRPr>
          </a:p>
        </p:txBody>
      </p:sp>
      <p:sp>
        <p:nvSpPr>
          <p:cNvPr id="140" name="Line 3"/>
          <p:cNvSpPr/>
          <p:nvPr/>
        </p:nvSpPr>
        <p:spPr>
          <a:xfrm>
            <a:off x="2011680" y="2194560"/>
            <a:ext cx="5303520" cy="360"/>
          </a:xfrm>
          <a:prstGeom prst="line">
            <a:avLst/>
          </a:prstGeom>
          <a:ln>
            <a:solidFill>
              <a:srgbClr val="c9211e"/>
            </a:solidFill>
          </a:ln>
        </p:spPr>
        <p:style>
          <a:lnRef idx="0"/>
          <a:fillRef idx="0"/>
          <a:effectRef idx="0"/>
          <a:fontRef idx="minor"/>
        </p:style>
      </p:sp>
      <p:sp>
        <p:nvSpPr>
          <p:cNvPr id="141" name="Line 4"/>
          <p:cNvSpPr/>
          <p:nvPr/>
        </p:nvSpPr>
        <p:spPr>
          <a:xfrm>
            <a:off x="2011680" y="2926080"/>
            <a:ext cx="5303520" cy="360"/>
          </a:xfrm>
          <a:prstGeom prst="line">
            <a:avLst/>
          </a:prstGeom>
          <a:ln>
            <a:solidFill>
              <a:srgbClr val="c9211e"/>
            </a:solidFill>
          </a:ln>
        </p:spPr>
        <p:style>
          <a:lnRef idx="0"/>
          <a:fillRef idx="0"/>
          <a:effectRef idx="0"/>
          <a:fontRef idx="minor"/>
        </p:style>
      </p:sp>
      <p:sp>
        <p:nvSpPr>
          <p:cNvPr id="142" name="CustomShape 5"/>
          <p:cNvSpPr/>
          <p:nvPr/>
        </p:nvSpPr>
        <p:spPr>
          <a:xfrm>
            <a:off x="2011680" y="1828800"/>
            <a:ext cx="5028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Giao diện người dùng thân thiện dễ sử dụng</a:t>
            </a:r>
            <a:endParaRPr b="0" lang="en-US" sz="1800" spc="-1" strike="noStrike">
              <a:latin typeface="Arial"/>
            </a:endParaRPr>
          </a:p>
        </p:txBody>
      </p:sp>
      <p:sp>
        <p:nvSpPr>
          <p:cNvPr id="143" name="CustomShape 6"/>
          <p:cNvSpPr/>
          <p:nvPr/>
        </p:nvSpPr>
        <p:spPr>
          <a:xfrm>
            <a:off x="2012040" y="2562120"/>
            <a:ext cx="5028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Cập nhật giá sản phẩm ở nhiều nguồn</a:t>
            </a:r>
            <a:endParaRPr b="0" lang="en-US" sz="1800" spc="-1" strike="noStrike">
              <a:latin typeface="Arial"/>
            </a:endParaRPr>
          </a:p>
        </p:txBody>
      </p:sp>
      <p:sp>
        <p:nvSpPr>
          <p:cNvPr id="144" name="CustomShape 7"/>
          <p:cNvSpPr/>
          <p:nvPr/>
        </p:nvSpPr>
        <p:spPr>
          <a:xfrm>
            <a:off x="731520" y="3475080"/>
            <a:ext cx="1096560" cy="1462320"/>
          </a:xfrm>
          <a:custGeom>
            <a:avLst/>
            <a:gdLst/>
            <a:ahLst/>
            <a:rect l="l" t="t" r="r" b="b"/>
            <a:pathLst>
              <a:path w="3050" h="4066">
                <a:moveTo>
                  <a:pt x="0" y="0"/>
                </a:moveTo>
                <a:lnTo>
                  <a:pt x="2604" y="0"/>
                </a:lnTo>
                <a:lnTo>
                  <a:pt x="3049" y="2032"/>
                </a:lnTo>
                <a:lnTo>
                  <a:pt x="2604" y="4065"/>
                </a:lnTo>
                <a:lnTo>
                  <a:pt x="0" y="4065"/>
                </a:lnTo>
                <a:lnTo>
                  <a:pt x="444" y="2032"/>
                </a:lnTo>
                <a:lnTo>
                  <a:pt x="0" y="0"/>
                </a:lnTo>
              </a:path>
            </a:pathLst>
          </a:custGeom>
          <a:solidFill>
            <a:srgbClr val="362413"/>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fffff"/>
                </a:solidFill>
                <a:latin typeface="Arial"/>
                <a:ea typeface="DejaVu Sans"/>
              </a:rPr>
              <a:t>Hạn</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chế</a:t>
            </a:r>
            <a:endParaRPr b="0" lang="en-US" sz="1800" spc="-1" strike="noStrike">
              <a:latin typeface="Arial"/>
            </a:endParaRPr>
          </a:p>
        </p:txBody>
      </p:sp>
      <p:sp>
        <p:nvSpPr>
          <p:cNvPr id="145" name="Line 8"/>
          <p:cNvSpPr/>
          <p:nvPr/>
        </p:nvSpPr>
        <p:spPr>
          <a:xfrm>
            <a:off x="2011680" y="3749040"/>
            <a:ext cx="5303520" cy="360"/>
          </a:xfrm>
          <a:prstGeom prst="line">
            <a:avLst/>
          </a:prstGeom>
          <a:ln>
            <a:solidFill>
              <a:srgbClr val="000000"/>
            </a:solidFill>
          </a:ln>
        </p:spPr>
        <p:style>
          <a:lnRef idx="0"/>
          <a:fillRef idx="0"/>
          <a:effectRef idx="0"/>
          <a:fontRef idx="minor"/>
        </p:style>
      </p:sp>
      <p:sp>
        <p:nvSpPr>
          <p:cNvPr id="146" name="CustomShape 9"/>
          <p:cNvSpPr/>
          <p:nvPr/>
        </p:nvSpPr>
        <p:spPr>
          <a:xfrm>
            <a:off x="2011680" y="3402720"/>
            <a:ext cx="5303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Phân chia ra các nhóm ngành hàng</a:t>
            </a:r>
            <a:endParaRPr b="0" lang="en-US" sz="1800" spc="-1" strike="noStrike">
              <a:latin typeface="Arial"/>
            </a:endParaRPr>
          </a:p>
        </p:txBody>
      </p:sp>
      <p:sp>
        <p:nvSpPr>
          <p:cNvPr id="147" name="Line 10"/>
          <p:cNvSpPr/>
          <p:nvPr/>
        </p:nvSpPr>
        <p:spPr>
          <a:xfrm>
            <a:off x="2011680" y="4297680"/>
            <a:ext cx="5303520" cy="360"/>
          </a:xfrm>
          <a:prstGeom prst="line">
            <a:avLst/>
          </a:prstGeom>
          <a:ln>
            <a:solidFill>
              <a:srgbClr val="000000"/>
            </a:solidFill>
          </a:ln>
        </p:spPr>
        <p:style>
          <a:lnRef idx="0"/>
          <a:fillRef idx="0"/>
          <a:effectRef idx="0"/>
          <a:fontRef idx="minor"/>
        </p:style>
      </p:sp>
      <p:sp>
        <p:nvSpPr>
          <p:cNvPr id="148" name="CustomShape 11"/>
          <p:cNvSpPr/>
          <p:nvPr/>
        </p:nvSpPr>
        <p:spPr>
          <a:xfrm>
            <a:off x="2011680" y="3951360"/>
            <a:ext cx="5211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Cập nhật giá theo cung cấp của bên bán hàng</a:t>
            </a:r>
            <a:endParaRPr b="0" lang="en-US" sz="1800" spc="-1" strike="noStrike">
              <a:latin typeface="Arial"/>
            </a:endParaRPr>
          </a:p>
        </p:txBody>
      </p:sp>
      <p:sp>
        <p:nvSpPr>
          <p:cNvPr id="149" name="Line 12"/>
          <p:cNvSpPr/>
          <p:nvPr/>
        </p:nvSpPr>
        <p:spPr>
          <a:xfrm>
            <a:off x="2011680" y="4846320"/>
            <a:ext cx="5303520" cy="360"/>
          </a:xfrm>
          <a:prstGeom prst="line">
            <a:avLst/>
          </a:prstGeom>
          <a:ln>
            <a:solidFill>
              <a:srgbClr val="000000"/>
            </a:solidFill>
          </a:ln>
        </p:spPr>
        <p:style>
          <a:lnRef idx="0"/>
          <a:fillRef idx="0"/>
          <a:effectRef idx="0"/>
          <a:fontRef idx="minor"/>
        </p:style>
      </p:sp>
      <p:sp>
        <p:nvSpPr>
          <p:cNvPr id="150" name="CustomShape 13"/>
          <p:cNvSpPr/>
          <p:nvPr/>
        </p:nvSpPr>
        <p:spPr>
          <a:xfrm>
            <a:off x="2011680" y="4480560"/>
            <a:ext cx="55774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Không đảm bảo gợi ý dựa trên chất lượng và uy tín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SẢN PHẨM THỰC HIỆN</a:t>
            </a:r>
            <a:endParaRPr b="0" lang="en-US" sz="4400" spc="-1" strike="noStrike">
              <a:latin typeface="Arial"/>
            </a:endParaRPr>
          </a:p>
        </p:txBody>
      </p:sp>
      <p:sp>
        <p:nvSpPr>
          <p:cNvPr id="152" name="CustomShape 2"/>
          <p:cNvSpPr/>
          <p:nvPr/>
        </p:nvSpPr>
        <p:spPr>
          <a:xfrm>
            <a:off x="1005840" y="1828800"/>
            <a:ext cx="1188360" cy="2925720"/>
          </a:xfrm>
          <a:custGeom>
            <a:avLst/>
            <a:gdLst/>
            <a:ahLst/>
            <a:rect l="l" t="t" r="r" b="b"/>
            <a:pathLst>
              <a:path w="3304" h="8130">
                <a:moveTo>
                  <a:pt x="0" y="0"/>
                </a:moveTo>
                <a:lnTo>
                  <a:pt x="2477" y="0"/>
                </a:lnTo>
                <a:lnTo>
                  <a:pt x="3303" y="4064"/>
                </a:lnTo>
                <a:lnTo>
                  <a:pt x="2477" y="8129"/>
                </a:lnTo>
                <a:lnTo>
                  <a:pt x="0" y="8129"/>
                </a:lnTo>
                <a:lnTo>
                  <a:pt x="0"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TÍNH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NĂNG</a:t>
            </a:r>
            <a:endParaRPr b="0" lang="en-US" sz="1800" spc="-1" strike="noStrike">
              <a:latin typeface="Arial"/>
            </a:endParaRPr>
          </a:p>
        </p:txBody>
      </p:sp>
      <p:sp>
        <p:nvSpPr>
          <p:cNvPr id="153" name="CustomShape 3"/>
          <p:cNvSpPr/>
          <p:nvPr/>
        </p:nvSpPr>
        <p:spPr>
          <a:xfrm>
            <a:off x="2743200" y="1828800"/>
            <a:ext cx="5577480" cy="1005480"/>
          </a:xfrm>
          <a:prstGeom prst="flowChartAlternateProcess">
            <a:avLst/>
          </a:prstGeom>
          <a:solidFill>
            <a:srgbClr val="81aca6"/>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Tìm kiếm danh sách sản phẩm theo từ khóa</a:t>
            </a:r>
            <a:endParaRPr b="0" lang="en-US" sz="1800" spc="-1" strike="noStrike">
              <a:latin typeface="Arial"/>
            </a:endParaRPr>
          </a:p>
        </p:txBody>
      </p:sp>
      <p:sp>
        <p:nvSpPr>
          <p:cNvPr id="154" name="CustomShape 4"/>
          <p:cNvSpPr/>
          <p:nvPr/>
        </p:nvSpPr>
        <p:spPr>
          <a:xfrm>
            <a:off x="2743200" y="3657600"/>
            <a:ext cx="5577480" cy="1005480"/>
          </a:xfrm>
          <a:prstGeom prst="flowChartAlternateProcess">
            <a:avLst/>
          </a:prstGeom>
          <a:solidFill>
            <a:srgbClr val="127622"/>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So sánh giá các nơi bán và đưa ra gợi ý giá tốt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GIAO DIỆN CHÍNH</a:t>
            </a:r>
            <a:endParaRPr b="0" lang="en-US" sz="4400" spc="-1" strike="noStrike">
              <a:latin typeface="Arial"/>
            </a:endParaRPr>
          </a:p>
        </p:txBody>
      </p:sp>
      <p:pic>
        <p:nvPicPr>
          <p:cNvPr id="156" name="" descr=""/>
          <p:cNvPicPr/>
          <p:nvPr/>
        </p:nvPicPr>
        <p:blipFill>
          <a:blip r:embed="rId1"/>
          <a:stretch/>
        </p:blipFill>
        <p:spPr>
          <a:xfrm>
            <a:off x="1737360" y="1737360"/>
            <a:ext cx="6005520" cy="326268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703080"/>
            <a:ext cx="90709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ea typeface="DejaVu Sans"/>
              </a:rPr>
              <a:t>GIAO DIỆN CHÍNH</a:t>
            </a:r>
            <a:endParaRPr b="0" lang="en-US" sz="4400" spc="-1" strike="noStrike">
              <a:latin typeface="Arial"/>
            </a:endParaRPr>
          </a:p>
        </p:txBody>
      </p:sp>
      <p:pic>
        <p:nvPicPr>
          <p:cNvPr id="158" name="" descr=""/>
          <p:cNvPicPr/>
          <p:nvPr/>
        </p:nvPicPr>
        <p:blipFill>
          <a:blip r:embed="rId1"/>
          <a:stretch/>
        </p:blipFill>
        <p:spPr>
          <a:xfrm>
            <a:off x="2011680" y="1645920"/>
            <a:ext cx="6054840" cy="329184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2019-05-12T10:27:42Z</dcterms:created>
  <dc:creator/>
  <dc:description/>
  <dc:language>en-US</dc:language>
  <cp:lastModifiedBy/>
  <dcterms:modified xsi:type="dcterms:W3CDTF">2019-05-12T12:10:50Z</dcterms:modified>
  <cp:revision>67</cp:revision>
  <dc:subject/>
  <dc:title>Classy Red</dc:title>
</cp:coreProperties>
</file>