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48" name="PlaceHolder 2"/>
          <p:cNvSpPr>
            <a:spLocks noGrp="1"/>
          </p:cNvSpPr>
          <p:nvPr>
            <p:ph type="subTitle"/>
          </p:nvPr>
        </p:nvSpPr>
        <p:spPr>
          <a:xfrm>
            <a:off x="504000" y="1326600"/>
            <a:ext cx="9072000" cy="3288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5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226080"/>
            <a:ext cx="9072000" cy="43884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5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5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6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6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3"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69"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7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77"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8"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79"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80"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81"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82"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tIns="0" rIns="0" bIns="0" anchor="ctr">
            <a:spAutoFit/>
          </a:bodyPr>
          <a:lstStyle/>
          <a:p>
            <a:pPr algn="ctr"/>
            <a:endParaRPr lang="en-US" sz="4400" b="0" strike="noStrike" spc="-1">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p:nvPr/>
        </p:nvPicPr>
        <p:blipFill>
          <a:blip r:embed="rId14"/>
          <a:stretch/>
        </p:blipFill>
        <p:spPr>
          <a:xfrm>
            <a:off x="0" y="5104800"/>
            <a:ext cx="10079280" cy="580320"/>
          </a:xfrm>
          <a:prstGeom prst="rect">
            <a:avLst/>
          </a:prstGeom>
          <a:ln>
            <a:noFill/>
          </a:ln>
        </p:spPr>
      </p:pic>
      <p:pic>
        <p:nvPicPr>
          <p:cNvPr id="5" name="Picture 4"/>
          <p:cNvPicPr/>
          <p:nvPr/>
        </p:nvPicPr>
        <p:blipFill>
          <a:blip r:embed="rId15"/>
          <a:stretch/>
        </p:blipFill>
        <p:spPr>
          <a:xfrm>
            <a:off x="0" y="0"/>
            <a:ext cx="10079280" cy="323280"/>
          </a:xfrm>
          <a:prstGeom prst="rect">
            <a:avLst/>
          </a:prstGeom>
          <a:ln>
            <a:noFill/>
          </a:ln>
        </p:spPr>
      </p:pic>
      <p:sp>
        <p:nvSpPr>
          <p:cNvPr id="2" name="PlaceHolder 1"/>
          <p:cNvSpPr>
            <a:spLocks noGrp="1"/>
          </p:cNvSpPr>
          <p:nvPr>
            <p:ph type="title"/>
          </p:nvPr>
        </p:nvSpPr>
        <p:spPr>
          <a:xfrm>
            <a:off x="504000" y="2376360"/>
            <a:ext cx="9072000" cy="946440"/>
          </a:xfrm>
          <a:prstGeom prst="rect">
            <a:avLst/>
          </a:prstGeom>
        </p:spPr>
        <p:txBody>
          <a:bodyPr lIns="0" tIns="0" rIns="0" bIns="0" anchor="ctr">
            <a:norm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4000" y="3564360"/>
            <a:ext cx="8870400" cy="2882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 name="Picture 39"/>
          <p:cNvPicPr/>
          <p:nvPr/>
        </p:nvPicPr>
        <p:blipFill>
          <a:blip r:embed="rId14"/>
          <a:stretch/>
        </p:blipFill>
        <p:spPr>
          <a:xfrm>
            <a:off x="6120" y="0"/>
            <a:ext cx="10079280" cy="323280"/>
          </a:xfrm>
          <a:prstGeom prst="rect">
            <a:avLst/>
          </a:prstGeom>
          <a:ln>
            <a:noFill/>
          </a:ln>
        </p:spPr>
      </p:pic>
      <p:pic>
        <p:nvPicPr>
          <p:cNvPr id="41" name="Picture 40"/>
          <p:cNvPicPr/>
          <p:nvPr/>
        </p:nvPicPr>
        <p:blipFill>
          <a:blip r:embed="rId14"/>
          <a:stretch/>
        </p:blipFill>
        <p:spPr>
          <a:xfrm>
            <a:off x="6120" y="5357160"/>
            <a:ext cx="10079280" cy="323280"/>
          </a:xfrm>
          <a:prstGeom prst="rect">
            <a:avLst/>
          </a:prstGeom>
          <a:ln>
            <a:noFill/>
          </a:ln>
        </p:spPr>
      </p:pic>
      <p:sp>
        <p:nvSpPr>
          <p:cNvPr id="42" name="CustomShape 1"/>
          <p:cNvSpPr/>
          <p:nvPr/>
        </p:nvSpPr>
        <p:spPr>
          <a:xfrm>
            <a:off x="172836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1400" b="0" strike="noStrike" spc="-1">
                <a:solidFill>
                  <a:srgbClr val="FFFFFF"/>
                </a:solidFill>
                <a:latin typeface="Times New Roman"/>
                <a:ea typeface="DejaVu Sans"/>
              </a:rPr>
              <a:t>&lt;date/time&gt;</a:t>
            </a:r>
            <a:endParaRPr lang="en-US" sz="1400" b="0" strike="noStrike" spc="-1">
              <a:latin typeface="Arial"/>
            </a:endParaRPr>
          </a:p>
        </p:txBody>
      </p:sp>
      <p:sp>
        <p:nvSpPr>
          <p:cNvPr id="43" name="CustomShape 2"/>
          <p:cNvSpPr/>
          <p:nvPr/>
        </p:nvSpPr>
        <p:spPr>
          <a:xfrm>
            <a:off x="4221360" y="5400360"/>
            <a:ext cx="319428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400" b="0" strike="noStrike" spc="-1">
                <a:solidFill>
                  <a:srgbClr val="FFFFFF"/>
                </a:solidFill>
                <a:latin typeface="Times New Roman"/>
                <a:ea typeface="DejaVu Sans"/>
              </a:rPr>
              <a:t>&lt;footer&gt;</a:t>
            </a:r>
            <a:endParaRPr lang="en-US" sz="1400" b="0" strike="noStrike" spc="-1">
              <a:latin typeface="Arial"/>
            </a:endParaRPr>
          </a:p>
        </p:txBody>
      </p:sp>
      <p:sp>
        <p:nvSpPr>
          <p:cNvPr id="44" name="CustomShape 3"/>
          <p:cNvSpPr/>
          <p:nvPr/>
        </p:nvSpPr>
        <p:spPr>
          <a:xfrm>
            <a:off x="7659720" y="5400360"/>
            <a:ext cx="2347560" cy="390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pPr>
            <a:fld id="{B8854521-CF23-40BC-B920-E9ACECA30FCD}" type="slidenum">
              <a:rPr lang="en-US" sz="1400" b="0" strike="noStrike" spc="-1">
                <a:solidFill>
                  <a:srgbClr val="FFFFFF"/>
                </a:solidFill>
                <a:latin typeface="Times New Roman"/>
                <a:ea typeface="DejaVu Sans"/>
              </a:rPr>
              <a:t>‹#›</a:t>
            </a:fld>
            <a:endParaRPr lang="en-US" sz="1400" b="0" strike="noStrike" spc="-1">
              <a:latin typeface="Arial"/>
            </a:endParaRPr>
          </a:p>
        </p:txBody>
      </p:sp>
      <p:sp>
        <p:nvSpPr>
          <p:cNvPr id="45" name="PlaceHolder 4"/>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 name="PlaceHolder 5"/>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3" name="Picture 82"/>
          <p:cNvPicPr/>
          <p:nvPr/>
        </p:nvPicPr>
        <p:blipFill>
          <a:blip r:embed="rId14"/>
          <a:stretch/>
        </p:blipFill>
        <p:spPr>
          <a:xfrm>
            <a:off x="0" y="0"/>
            <a:ext cx="10080360" cy="5670360"/>
          </a:xfrm>
          <a:prstGeom prst="rect">
            <a:avLst/>
          </a:prstGeom>
          <a:ln>
            <a:noFill/>
          </a:ln>
        </p:spPr>
      </p:pic>
      <p:sp>
        <p:nvSpPr>
          <p:cNvPr id="8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5"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7920" y="1680120"/>
            <a:ext cx="9070920" cy="670680"/>
          </a:xfrm>
          <a:prstGeom prst="rect">
            <a:avLst/>
          </a:prstGeom>
          <a:solidFill>
            <a:srgbClr val="C7243A"/>
          </a:solidFill>
          <a:ln>
            <a:noFill/>
          </a:ln>
        </p:spPr>
        <p:style>
          <a:lnRef idx="0">
            <a:scrgbClr r="0" g="0" b="0"/>
          </a:lnRef>
          <a:fillRef idx="0">
            <a:scrgbClr r="0" g="0" b="0"/>
          </a:fillRef>
          <a:effectRef idx="0">
            <a:scrgbClr r="0" g="0" b="0"/>
          </a:effectRef>
          <a:fontRef idx="minor"/>
        </p:style>
        <p:txBody>
          <a:bodyPr lIns="72000" tIns="0" rIns="0" bIns="0" anchor="ctr">
            <a:spAutoFit/>
          </a:bodyPr>
          <a:lstStyle/>
          <a:p>
            <a:pPr>
              <a:lnSpc>
                <a:spcPct val="100000"/>
              </a:lnSpc>
            </a:pPr>
            <a:r>
              <a:rPr lang="en-US" sz="4400" b="0" strike="noStrike" spc="-1">
                <a:solidFill>
                  <a:srgbClr val="FFFFFF"/>
                </a:solidFill>
                <a:latin typeface="Arial"/>
                <a:ea typeface="DejaVu Sans"/>
              </a:rPr>
              <a:t>TẠO WEBSITE SO SÁNH GIÁ</a:t>
            </a:r>
            <a:endParaRPr lang="en-US" sz="4400" b="0" strike="noStrike" spc="-1">
              <a:latin typeface="Arial"/>
            </a:endParaRPr>
          </a:p>
        </p:txBody>
      </p:sp>
      <p:sp>
        <p:nvSpPr>
          <p:cNvPr id="123" name="CustomShape 2"/>
          <p:cNvSpPr/>
          <p:nvPr/>
        </p:nvSpPr>
        <p:spPr>
          <a:xfrm>
            <a:off x="3816000" y="3600000"/>
            <a:ext cx="5254920" cy="600164"/>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2400" b="0" strike="noStrike" spc="-1" dirty="0" err="1">
                <a:solidFill>
                  <a:srgbClr val="000000"/>
                </a:solidFill>
                <a:latin typeface="Arial"/>
                <a:ea typeface="DejaVu Sans"/>
              </a:rPr>
              <a:t>Thương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điện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tử</a:t>
            </a:r>
            <a:r>
              <a:rPr lang="en-US" sz="2400" b="0" strike="noStrike" spc="-1" dirty="0">
                <a:solidFill>
                  <a:srgbClr val="000000"/>
                </a:solidFill>
                <a:latin typeface="Arial"/>
                <a:ea typeface="DejaVu Sans"/>
              </a:rPr>
              <a:t> – IS334.J21</a:t>
            </a:r>
            <a:endParaRPr lang="en-US" sz="2400" b="0" strike="noStrike" spc="-1" dirty="0">
              <a:latin typeface="Arial"/>
            </a:endParaRPr>
          </a:p>
          <a:p>
            <a:pPr>
              <a:lnSpc>
                <a:spcPct val="100000"/>
              </a:lnSpc>
            </a:pPr>
            <a:r>
              <a:rPr lang="en-US" sz="1500" b="0" strike="noStrike" spc="-1" dirty="0" err="1">
                <a:solidFill>
                  <a:srgbClr val="000000"/>
                </a:solidFill>
                <a:latin typeface="Arial"/>
                <a:ea typeface="DejaVu Sans"/>
              </a:rPr>
              <a:t>Giảng</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viên</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hướng</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dẫn</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Văn</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Đức</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Sơn</a:t>
            </a:r>
            <a:r>
              <a:rPr lang="en-US" sz="1500" b="0" strike="noStrike" spc="-1" dirty="0">
                <a:solidFill>
                  <a:srgbClr val="000000"/>
                </a:solidFill>
                <a:latin typeface="Arial"/>
                <a:ea typeface="DejaVu Sans"/>
              </a:rPr>
              <a:t> </a:t>
            </a:r>
            <a:r>
              <a:rPr lang="en-US" sz="1500" b="0" strike="noStrike" spc="-1" dirty="0" err="1">
                <a:solidFill>
                  <a:srgbClr val="000000"/>
                </a:solidFill>
                <a:latin typeface="Arial"/>
                <a:ea typeface="DejaVu Sans"/>
              </a:rPr>
              <a:t>Hà</a:t>
            </a:r>
            <a:endParaRPr lang="en-US" sz="1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99200" y="433449"/>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C7243A"/>
                </a:solidFill>
                <a:latin typeface="Arial"/>
                <a:ea typeface="DejaVu Sans"/>
              </a:rPr>
              <a:t>GIAO DIỆN CHÍNH</a:t>
            </a:r>
            <a:endParaRPr lang="en-US" sz="4400" b="0" strike="noStrike" spc="-1" dirty="0">
              <a:latin typeface="Arial"/>
            </a:endParaRPr>
          </a:p>
        </p:txBody>
      </p:sp>
      <p:pic>
        <p:nvPicPr>
          <p:cNvPr id="160" name="Picture 159"/>
          <p:cNvPicPr/>
          <p:nvPr/>
        </p:nvPicPr>
        <p:blipFill>
          <a:blip r:embed="rId2"/>
          <a:stretch/>
        </p:blipFill>
        <p:spPr>
          <a:xfrm>
            <a:off x="1959252" y="1774809"/>
            <a:ext cx="6162120" cy="3350160"/>
          </a:xfrm>
          <a:prstGeom prst="rect">
            <a:avLst/>
          </a:prstGeom>
          <a:ln/>
        </p:spPr>
        <p:style>
          <a:lnRef idx="1">
            <a:schemeClr val="accent1"/>
          </a:lnRef>
          <a:fillRef idx="2">
            <a:schemeClr val="accent1"/>
          </a:fillRef>
          <a:effectRef idx="1">
            <a:schemeClr val="accent1"/>
          </a:effectRef>
          <a:fontRef idx="minor">
            <a:schemeClr val="dk1"/>
          </a:fontRef>
        </p:style>
      </p:pic>
      <p:sp>
        <p:nvSpPr>
          <p:cNvPr id="2" name="TextBox 1">
            <a:extLst>
              <a:ext uri="{FF2B5EF4-FFF2-40B4-BE49-F238E27FC236}">
                <a16:creationId xmlns:a16="http://schemas.microsoft.com/office/drawing/2014/main" id="{55DB6185-B5EA-4A16-A9FE-E335C6D69209}"/>
              </a:ext>
            </a:extLst>
          </p:cNvPr>
          <p:cNvSpPr txBox="1"/>
          <p:nvPr/>
        </p:nvSpPr>
        <p:spPr>
          <a:xfrm>
            <a:off x="656492" y="1104129"/>
            <a:ext cx="5978770" cy="523220"/>
          </a:xfrm>
          <a:prstGeom prst="rect">
            <a:avLst/>
          </a:prstGeom>
          <a:noFill/>
        </p:spPr>
        <p:txBody>
          <a:bodyPr wrap="square" rtlCol="0">
            <a:spAutoFit/>
          </a:bodyPr>
          <a:lstStyle/>
          <a:p>
            <a:r>
              <a:rPr lang="en-US" sz="2800" dirty="0"/>
              <a:t>So </a:t>
            </a:r>
            <a:r>
              <a:rPr lang="en-US" sz="2800" dirty="0" err="1"/>
              <a:t>sánh</a:t>
            </a:r>
            <a:r>
              <a:rPr lang="en-US" sz="2800" dirty="0"/>
              <a:t> </a:t>
            </a:r>
            <a:r>
              <a:rPr lang="en-US" sz="2800" dirty="0" err="1"/>
              <a:t>giá</a:t>
            </a:r>
            <a:r>
              <a:rPr lang="en-US" sz="2800" dirty="0"/>
              <a:t> </a:t>
            </a:r>
            <a:r>
              <a:rPr lang="en-US" dirty="0"/>
              <a:t>(</a:t>
            </a:r>
            <a:r>
              <a:rPr lang="en-US" dirty="0" err="1"/>
              <a:t>đang</a:t>
            </a:r>
            <a:r>
              <a:rPr lang="en-US" dirty="0"/>
              <a:t> </a:t>
            </a:r>
            <a:r>
              <a:rPr lang="en-US" dirty="0" err="1"/>
              <a:t>trong</a:t>
            </a:r>
            <a:r>
              <a:rPr lang="en-US" dirty="0"/>
              <a:t> </a:t>
            </a:r>
            <a:r>
              <a:rPr lang="en-US" dirty="0" err="1"/>
              <a:t>giai</a:t>
            </a:r>
            <a:r>
              <a:rPr lang="en-US" dirty="0"/>
              <a:t> </a:t>
            </a:r>
            <a:r>
              <a:rPr lang="en-US" dirty="0" err="1"/>
              <a:t>đoạn</a:t>
            </a:r>
            <a:r>
              <a:rPr lang="en-US" dirty="0"/>
              <a:t> </a:t>
            </a:r>
            <a:r>
              <a:rPr lang="en-US" dirty="0" err="1"/>
              <a:t>hoàn</a:t>
            </a:r>
            <a:r>
              <a:rPr lang="en-US" dirty="0"/>
              <a:t> </a:t>
            </a:r>
            <a:r>
              <a:rPr lang="en-US" dirty="0" err="1"/>
              <a:t>thiện</a:t>
            </a:r>
            <a:r>
              <a:rPr lang="en-US" dirty="0"/>
              <a: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a:solidFill>
                  <a:srgbClr val="C7243A"/>
                </a:solidFill>
                <a:latin typeface="Arial"/>
                <a:ea typeface="DejaVu Sans"/>
              </a:rPr>
              <a:t>DEMO TÍNH NĂNG</a:t>
            </a:r>
            <a:endParaRPr lang="en-US" sz="4400" b="0" strike="noStrike" spc="-1">
              <a:latin typeface="Arial"/>
            </a:endParaRPr>
          </a:p>
        </p:txBody>
      </p:sp>
      <p:sp>
        <p:nvSpPr>
          <p:cNvPr id="162" name="CustomShape 2"/>
          <p:cNvSpPr/>
          <p:nvPr/>
        </p:nvSpPr>
        <p:spPr>
          <a:xfrm>
            <a:off x="1755757" y="2445074"/>
            <a:ext cx="1608766" cy="778772"/>
          </a:xfrm>
          <a:custGeom>
            <a:avLst/>
            <a:gdLst/>
            <a:ahLst/>
            <a:cxnLst/>
            <a:rect l="l" t="t" r="r" b="b"/>
            <a:pathLst>
              <a:path w="4066" h="1525">
                <a:moveTo>
                  <a:pt x="0" y="381"/>
                </a:moveTo>
                <a:lnTo>
                  <a:pt x="3048" y="381"/>
                </a:lnTo>
                <a:lnTo>
                  <a:pt x="3048" y="0"/>
                </a:lnTo>
                <a:lnTo>
                  <a:pt x="4065" y="762"/>
                </a:lnTo>
                <a:lnTo>
                  <a:pt x="3048" y="1524"/>
                </a:lnTo>
                <a:lnTo>
                  <a:pt x="3048" y="1143"/>
                </a:lnTo>
                <a:lnTo>
                  <a:pt x="0" y="1143"/>
                </a:lnTo>
                <a:lnTo>
                  <a:pt x="508" y="762"/>
                </a:lnTo>
                <a:lnTo>
                  <a:pt x="0" y="381"/>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Arial"/>
                <a:ea typeface="DejaVu Sans"/>
              </a:rPr>
              <a:t>Link:</a:t>
            </a:r>
            <a:endParaRPr lang="en-US" sz="1800" b="0" strike="noStrike" spc="-1">
              <a:latin typeface="Arial"/>
            </a:endParaRPr>
          </a:p>
        </p:txBody>
      </p:sp>
      <p:sp>
        <p:nvSpPr>
          <p:cNvPr id="163" name="Line 3"/>
          <p:cNvSpPr/>
          <p:nvPr/>
        </p:nvSpPr>
        <p:spPr>
          <a:xfrm>
            <a:off x="3749040" y="3175317"/>
            <a:ext cx="365760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64" name="CustomShape 4"/>
          <p:cNvSpPr/>
          <p:nvPr/>
        </p:nvSpPr>
        <p:spPr>
          <a:xfrm>
            <a:off x="3749040" y="2530800"/>
            <a:ext cx="502884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600" b="0" strike="noStrike" spc="-1" dirty="0">
                <a:latin typeface="Arial"/>
              </a:rPr>
              <a:t>sosanh.ga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C7243A"/>
                </a:solidFill>
                <a:latin typeface="Arial"/>
                <a:ea typeface="DejaVu Sans"/>
              </a:rPr>
              <a:t>KẾT LUẬN - HƯỚNG PHÁT TRIỂN</a:t>
            </a:r>
            <a:endParaRPr lang="en-US" sz="4400" b="0" strike="noStrike" spc="-1" dirty="0">
              <a:latin typeface="Arial"/>
            </a:endParaRPr>
          </a:p>
        </p:txBody>
      </p:sp>
      <p:sp>
        <p:nvSpPr>
          <p:cNvPr id="166" name="CustomShape 2"/>
          <p:cNvSpPr/>
          <p:nvPr/>
        </p:nvSpPr>
        <p:spPr>
          <a:xfrm>
            <a:off x="1098720" y="2512080"/>
            <a:ext cx="2193480" cy="2106812"/>
          </a:xfrm>
          <a:custGeom>
            <a:avLst/>
            <a:gdLst/>
            <a:ahLst/>
            <a:cxn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p:style>
      </p:sp>
      <p:sp>
        <p:nvSpPr>
          <p:cNvPr id="167" name="Line 3"/>
          <p:cNvSpPr/>
          <p:nvPr/>
        </p:nvSpPr>
        <p:spPr>
          <a:xfrm>
            <a:off x="1097280" y="2377440"/>
            <a:ext cx="676656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68" name="CustomShape 4"/>
          <p:cNvSpPr/>
          <p:nvPr/>
        </p:nvSpPr>
        <p:spPr>
          <a:xfrm>
            <a:off x="1005840" y="1775160"/>
            <a:ext cx="66747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latin typeface="Arial"/>
              </a:rPr>
              <a:t>Thành công trong thực hiện một website so sánh giá cơ bản quy mô nhỏ</a:t>
            </a:r>
          </a:p>
        </p:txBody>
      </p:sp>
      <p:sp>
        <p:nvSpPr>
          <p:cNvPr id="169" name="Line 5"/>
          <p:cNvSpPr/>
          <p:nvPr/>
        </p:nvSpPr>
        <p:spPr>
          <a:xfrm>
            <a:off x="3474720" y="2743200"/>
            <a:ext cx="360" cy="228600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70" name="CustomShape 6"/>
          <p:cNvSpPr/>
          <p:nvPr/>
        </p:nvSpPr>
        <p:spPr>
          <a:xfrm>
            <a:off x="3657600" y="2834640"/>
            <a:ext cx="45716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5640">
              <a:lnSpc>
                <a:spcPct val="100000"/>
              </a:lnSpc>
              <a:buClr>
                <a:srgbClr val="000000"/>
              </a:buClr>
              <a:buSzPct val="45000"/>
              <a:buFont typeface="Wingdings" charset="2"/>
              <a:buChar char=""/>
            </a:pPr>
            <a:r>
              <a:rPr lang="en-US" sz="1800" b="0" strike="noStrike" spc="-1" dirty="0" err="1">
                <a:latin typeface="Arial"/>
              </a:rPr>
              <a:t>Xây</a:t>
            </a:r>
            <a:r>
              <a:rPr lang="en-US" sz="1800" b="0" strike="noStrike" spc="-1" dirty="0">
                <a:latin typeface="Arial"/>
              </a:rPr>
              <a:t> </a:t>
            </a:r>
            <a:r>
              <a:rPr lang="en-US" sz="1800" b="0" strike="noStrike" spc="-1" dirty="0" err="1">
                <a:latin typeface="Arial"/>
              </a:rPr>
              <a:t>dựng</a:t>
            </a:r>
            <a:r>
              <a:rPr lang="en-US" sz="1800" b="0" strike="noStrike" spc="-1" dirty="0">
                <a:latin typeface="Arial"/>
              </a:rPr>
              <a:t> </a:t>
            </a:r>
            <a:r>
              <a:rPr lang="en-US" sz="1800" b="0" strike="noStrike" spc="-1" dirty="0" err="1">
                <a:latin typeface="Arial"/>
              </a:rPr>
              <a:t>quy</a:t>
            </a:r>
            <a:r>
              <a:rPr lang="en-US" sz="1800" b="0" strike="noStrike" spc="-1" dirty="0">
                <a:latin typeface="Arial"/>
              </a:rPr>
              <a:t> </a:t>
            </a:r>
            <a:r>
              <a:rPr lang="en-US" sz="1800" b="0" strike="noStrike" spc="-1" dirty="0" err="1">
                <a:latin typeface="Arial"/>
              </a:rPr>
              <a:t>mô</a:t>
            </a:r>
            <a:r>
              <a:rPr lang="en-US" sz="1800" b="0" strike="noStrike" spc="-1" dirty="0">
                <a:latin typeface="Arial"/>
              </a:rPr>
              <a:t> </a:t>
            </a:r>
            <a:r>
              <a:rPr lang="en-US" sz="1800" b="0" strike="noStrike" spc="-1" dirty="0" err="1">
                <a:latin typeface="Arial"/>
              </a:rPr>
              <a:t>nhóm</a:t>
            </a:r>
            <a:r>
              <a:rPr lang="en-US" sz="1800" b="0" strike="noStrike" spc="-1" dirty="0">
                <a:latin typeface="Arial"/>
              </a:rPr>
              <a:t> </a:t>
            </a:r>
            <a:r>
              <a:rPr lang="en-US" sz="1800" b="0" strike="noStrike" spc="-1" dirty="0" err="1">
                <a:latin typeface="Arial"/>
              </a:rPr>
              <a:t>mặt</a:t>
            </a:r>
            <a:r>
              <a:rPr lang="en-US" sz="1800" b="0" strike="noStrike" spc="-1" dirty="0">
                <a:latin typeface="Arial"/>
              </a:rPr>
              <a:t> </a:t>
            </a:r>
            <a:r>
              <a:rPr lang="en-US" sz="1800" b="0" strike="noStrike" spc="-1" dirty="0" err="1">
                <a:latin typeface="Arial"/>
              </a:rPr>
              <a:t>hàng</a:t>
            </a:r>
            <a:r>
              <a:rPr lang="en-US" sz="1800" b="0" strike="noStrike" spc="-1" dirty="0">
                <a:latin typeface="Arial"/>
              </a:rPr>
              <a:t> </a:t>
            </a:r>
            <a:r>
              <a:rPr lang="en-US" sz="1800" b="0" strike="noStrike" spc="-1" dirty="0" err="1">
                <a:latin typeface="Arial"/>
              </a:rPr>
              <a:t>rộng</a:t>
            </a:r>
            <a:r>
              <a:rPr lang="en-US" sz="1800" b="0" strike="noStrike" spc="-1" dirty="0">
                <a:latin typeface="Arial"/>
              </a:rPr>
              <a:t> </a:t>
            </a:r>
            <a:r>
              <a:rPr lang="en-US" sz="1800" b="0" strike="noStrike" spc="-1" dirty="0" err="1">
                <a:latin typeface="Arial"/>
              </a:rPr>
              <a:t>lớn</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latin typeface="Arial"/>
              </a:rPr>
              <a:t>Đẩy</a:t>
            </a:r>
            <a:r>
              <a:rPr lang="en-US" sz="1800" b="0" strike="noStrike" spc="-1" dirty="0">
                <a:latin typeface="Arial"/>
              </a:rPr>
              <a:t> </a:t>
            </a:r>
            <a:r>
              <a:rPr lang="en-US" sz="1800" b="0" strike="noStrike" spc="-1" dirty="0" err="1">
                <a:latin typeface="Arial"/>
              </a:rPr>
              <a:t>mạnh</a:t>
            </a:r>
            <a:r>
              <a:rPr lang="en-US" sz="1800" b="0" strike="noStrike" spc="-1" dirty="0">
                <a:latin typeface="Arial"/>
              </a:rPr>
              <a:t> </a:t>
            </a:r>
            <a:r>
              <a:rPr lang="en-US" sz="1800" b="0" strike="noStrike" spc="-1" dirty="0" err="1">
                <a:latin typeface="Arial"/>
              </a:rPr>
              <a:t>liên</a:t>
            </a:r>
            <a:r>
              <a:rPr lang="en-US" sz="1800" b="0" strike="noStrike" spc="-1" dirty="0">
                <a:latin typeface="Arial"/>
              </a:rPr>
              <a:t> </a:t>
            </a:r>
            <a:r>
              <a:rPr lang="en-US" sz="1800" b="0" strike="noStrike" spc="-1" dirty="0" err="1">
                <a:latin typeface="Arial"/>
              </a:rPr>
              <a:t>kết</a:t>
            </a:r>
            <a:r>
              <a:rPr lang="en-US" sz="1800" b="0" strike="noStrike" spc="-1" dirty="0">
                <a:latin typeface="Arial"/>
              </a:rPr>
              <a:t> </a:t>
            </a:r>
            <a:r>
              <a:rPr lang="en-US" sz="1800" b="0" strike="noStrike" spc="-1" dirty="0" err="1">
                <a:latin typeface="Arial"/>
              </a:rPr>
              <a:t>nơi</a:t>
            </a:r>
            <a:r>
              <a:rPr lang="en-US" sz="1800" b="0" strike="noStrike" spc="-1" dirty="0">
                <a:latin typeface="Arial"/>
              </a:rPr>
              <a:t> </a:t>
            </a:r>
            <a:r>
              <a:rPr lang="en-US" sz="1800" b="0" strike="noStrike" spc="-1" dirty="0" err="1">
                <a:latin typeface="Arial"/>
              </a:rPr>
              <a:t>bán</a:t>
            </a:r>
            <a:r>
              <a:rPr lang="en-US" sz="1800" b="0" strike="noStrike" spc="-1" dirty="0">
                <a:latin typeface="Arial"/>
              </a:rPr>
              <a:t>, </a:t>
            </a:r>
            <a:r>
              <a:rPr lang="en-US" sz="1800" b="0" strike="noStrike" spc="-1" dirty="0" err="1">
                <a:latin typeface="Arial"/>
              </a:rPr>
              <a:t>xây</a:t>
            </a:r>
            <a:r>
              <a:rPr lang="en-US" sz="1800" b="0" strike="noStrike" spc="-1" dirty="0">
                <a:latin typeface="Arial"/>
              </a:rPr>
              <a:t> </a:t>
            </a:r>
            <a:r>
              <a:rPr lang="en-US" sz="1800" b="0" strike="noStrike" spc="-1" dirty="0" err="1">
                <a:latin typeface="Arial"/>
              </a:rPr>
              <a:t>dựng</a:t>
            </a:r>
            <a:r>
              <a:rPr lang="en-US" sz="1800" b="0" strike="noStrike" spc="-1" dirty="0">
                <a:latin typeface="Arial"/>
              </a:rPr>
              <a:t> </a:t>
            </a:r>
            <a:r>
              <a:rPr lang="en-US" sz="1800" b="0" strike="noStrike" spc="-1" dirty="0" err="1">
                <a:latin typeface="Arial"/>
              </a:rPr>
              <a:t>thương</a:t>
            </a:r>
            <a:r>
              <a:rPr lang="en-US" sz="1800" b="0" strike="noStrike" spc="-1" dirty="0">
                <a:latin typeface="Arial"/>
              </a:rPr>
              <a:t> </a:t>
            </a:r>
            <a:r>
              <a:rPr lang="en-US" sz="1800" b="0" strike="noStrike" spc="-1" dirty="0" err="1">
                <a:latin typeface="Arial"/>
              </a:rPr>
              <a:t>hiệu</a:t>
            </a:r>
            <a:r>
              <a:rPr lang="en-US" sz="1800" b="0" strike="noStrike" spc="-1" dirty="0">
                <a:latin typeface="Arial"/>
              </a:rPr>
              <a:t> </a:t>
            </a:r>
            <a:r>
              <a:rPr lang="en-US" sz="1800" b="0" strike="noStrike" spc="-1" dirty="0" err="1">
                <a:latin typeface="Arial"/>
              </a:rPr>
              <a:t>như</a:t>
            </a:r>
            <a:r>
              <a:rPr lang="en-US" sz="1800" b="0" strike="noStrike" spc="-1" dirty="0">
                <a:latin typeface="Arial"/>
              </a:rPr>
              <a:t> </a:t>
            </a:r>
            <a:r>
              <a:rPr lang="en-US" sz="1800" b="0" strike="noStrike" spc="-1" dirty="0" err="1">
                <a:latin typeface="Arial"/>
              </a:rPr>
              <a:t>một</a:t>
            </a:r>
            <a:r>
              <a:rPr lang="en-US" sz="1800" b="0" strike="noStrike" spc="-1" dirty="0">
                <a:latin typeface="Arial"/>
              </a:rPr>
              <a:t> </a:t>
            </a:r>
            <a:r>
              <a:rPr lang="en-US" sz="1800" b="0" strike="noStrike" spc="-1" dirty="0" err="1">
                <a:latin typeface="Arial"/>
              </a:rPr>
              <a:t>kênh</a:t>
            </a:r>
            <a:r>
              <a:rPr lang="en-US" sz="1800" b="0" strike="noStrike" spc="-1" dirty="0">
                <a:latin typeface="Arial"/>
              </a:rPr>
              <a:t> </a:t>
            </a:r>
            <a:r>
              <a:rPr lang="en-US" sz="1800" b="0" strike="noStrike" spc="-1" dirty="0" err="1">
                <a:latin typeface="Arial"/>
              </a:rPr>
              <a:t>giới</a:t>
            </a:r>
            <a:r>
              <a:rPr lang="en-US" sz="1800" b="0" strike="noStrike" spc="-1" dirty="0">
                <a:latin typeface="Arial"/>
              </a:rPr>
              <a:t> </a:t>
            </a:r>
            <a:r>
              <a:rPr lang="en-US" sz="1800" b="0" strike="noStrike" spc="-1" dirty="0" err="1">
                <a:latin typeface="Arial"/>
              </a:rPr>
              <a:t>thiệu</a:t>
            </a:r>
            <a:r>
              <a:rPr lang="en-US" sz="1800" b="0" strike="noStrike" spc="-1" dirty="0">
                <a:latin typeface="Arial"/>
              </a:rPr>
              <a:t> </a:t>
            </a:r>
            <a:r>
              <a:rPr lang="en-US" sz="1800" b="0" strike="noStrike" spc="-1" dirty="0" err="1">
                <a:latin typeface="Arial"/>
              </a:rPr>
              <a:t>chất</a:t>
            </a:r>
            <a:r>
              <a:rPr lang="en-US" sz="1800" b="0" strike="noStrike" spc="-1" dirty="0">
                <a:latin typeface="Arial"/>
              </a:rPr>
              <a:t> </a:t>
            </a:r>
            <a:r>
              <a:rPr lang="en-US" sz="1800" b="0" strike="noStrike" spc="-1" dirty="0" err="1">
                <a:latin typeface="Arial"/>
              </a:rPr>
              <a:t>lượng</a:t>
            </a:r>
            <a:r>
              <a:rPr lang="en-US" sz="1800" b="0" strike="noStrike" spc="-1" dirty="0">
                <a:latin typeface="Arial"/>
              </a:rPr>
              <a:t>, </a:t>
            </a:r>
            <a:r>
              <a:rPr lang="en-US" sz="1800" b="0" strike="noStrike" spc="-1" dirty="0" err="1">
                <a:latin typeface="Arial"/>
              </a:rPr>
              <a:t>uy</a:t>
            </a:r>
            <a:r>
              <a:rPr lang="en-US" sz="1800" b="0" strike="noStrike" spc="-1" dirty="0">
                <a:latin typeface="Arial"/>
              </a:rPr>
              <a:t> </a:t>
            </a:r>
            <a:r>
              <a:rPr lang="en-US" sz="1800" b="0" strike="noStrike" spc="-1" dirty="0" err="1">
                <a:latin typeface="Arial"/>
              </a:rPr>
              <a:t>tín</a:t>
            </a:r>
            <a:endParaRPr lang="en-US" sz="1800" b="0" strike="noStrike" spc="-1" dirty="0">
              <a:latin typeface="Arial"/>
            </a:endParaRPr>
          </a:p>
          <a:p>
            <a:pPr marL="216000" indent="-215640">
              <a:lnSpc>
                <a:spcPct val="100000"/>
              </a:lnSpc>
              <a:buClr>
                <a:srgbClr val="000000"/>
              </a:buClr>
              <a:buSzPct val="45000"/>
              <a:buFont typeface="Wingdings" charset="2"/>
              <a:buChar char=""/>
            </a:pPr>
            <a:r>
              <a:rPr lang="en-US" sz="1800" b="0" strike="noStrike" spc="-1" dirty="0" err="1">
                <a:latin typeface="Arial"/>
              </a:rPr>
              <a:t>Tích</a:t>
            </a:r>
            <a:r>
              <a:rPr lang="en-US" sz="1800" b="0" strike="noStrike" spc="-1" dirty="0">
                <a:latin typeface="Arial"/>
              </a:rPr>
              <a:t> </a:t>
            </a:r>
            <a:r>
              <a:rPr lang="en-US" sz="1800" b="0" strike="noStrike" spc="-1" dirty="0" err="1">
                <a:latin typeface="Arial"/>
              </a:rPr>
              <a:t>hợp</a:t>
            </a:r>
            <a:r>
              <a:rPr lang="en-US" sz="1800" b="0" strike="noStrike" spc="-1" dirty="0">
                <a:latin typeface="Arial"/>
              </a:rPr>
              <a:t> </a:t>
            </a:r>
            <a:r>
              <a:rPr lang="en-US" sz="1800" b="0" strike="noStrike" spc="-1" dirty="0" err="1">
                <a:latin typeface="Arial"/>
              </a:rPr>
              <a:t>thu</a:t>
            </a:r>
            <a:r>
              <a:rPr lang="en-US" sz="1800" b="0" strike="noStrike" spc="-1" dirty="0">
                <a:latin typeface="Arial"/>
              </a:rPr>
              <a:t> </a:t>
            </a:r>
            <a:r>
              <a:rPr lang="en-US" sz="1800" b="0" strike="noStrike" spc="-1" dirty="0" err="1">
                <a:latin typeface="Arial"/>
              </a:rPr>
              <a:t>thập</a:t>
            </a:r>
            <a:r>
              <a:rPr lang="en-US" sz="1800" b="0" strike="noStrike" spc="-1" dirty="0">
                <a:latin typeface="Arial"/>
              </a:rPr>
              <a:t> </a:t>
            </a:r>
            <a:r>
              <a:rPr lang="en-US" sz="1800" b="0" strike="noStrike" spc="-1" dirty="0" err="1">
                <a:latin typeface="Arial"/>
              </a:rPr>
              <a:t>thông</a:t>
            </a:r>
            <a:r>
              <a:rPr lang="en-US" sz="1800" b="0" strike="noStrike" spc="-1" dirty="0">
                <a:latin typeface="Arial"/>
              </a:rPr>
              <a:t> tin, </a:t>
            </a:r>
            <a:r>
              <a:rPr lang="en-US" sz="1800" b="0" strike="noStrike" spc="-1" dirty="0" err="1">
                <a:latin typeface="Arial"/>
              </a:rPr>
              <a:t>thói</a:t>
            </a:r>
            <a:r>
              <a:rPr lang="en-US" sz="1800" b="0" strike="noStrike" spc="-1" dirty="0">
                <a:latin typeface="Arial"/>
              </a:rPr>
              <a:t> </a:t>
            </a:r>
            <a:r>
              <a:rPr lang="en-US" sz="1800" b="0" strike="noStrike" spc="-1" dirty="0" err="1">
                <a:latin typeface="Arial"/>
              </a:rPr>
              <a:t>quen</a:t>
            </a:r>
            <a:r>
              <a:rPr lang="en-US" sz="1800" b="0" strike="noStrike" spc="-1" dirty="0">
                <a:latin typeface="Arial"/>
              </a:rPr>
              <a:t> </a:t>
            </a:r>
            <a:r>
              <a:rPr lang="en-US" sz="1800" b="0" strike="noStrike" spc="-1" dirty="0" err="1">
                <a:latin typeface="Arial"/>
              </a:rPr>
              <a:t>mua</a:t>
            </a:r>
            <a:r>
              <a:rPr lang="en-US" sz="1800" b="0" strike="noStrike" spc="-1" dirty="0">
                <a:latin typeface="Arial"/>
              </a:rPr>
              <a:t> </a:t>
            </a:r>
            <a:r>
              <a:rPr lang="en-US" sz="1800" b="0" strike="noStrike" spc="-1" dirty="0" err="1">
                <a:latin typeface="Arial"/>
              </a:rPr>
              <a:t>hàng</a:t>
            </a:r>
            <a:r>
              <a:rPr lang="en-US" sz="1800" b="0" strike="noStrike" spc="-1" dirty="0">
                <a:latin typeface="Arial"/>
              </a:rPr>
              <a:t> </a:t>
            </a:r>
            <a:r>
              <a:rPr lang="en-US" sz="1800" b="0" strike="noStrike" spc="-1" dirty="0" err="1">
                <a:latin typeface="Arial"/>
              </a:rPr>
              <a:t>xây</a:t>
            </a:r>
            <a:r>
              <a:rPr lang="en-US" sz="1800" b="0" strike="noStrike" spc="-1" dirty="0">
                <a:latin typeface="Arial"/>
              </a:rPr>
              <a:t> </a:t>
            </a:r>
            <a:r>
              <a:rPr lang="en-US" sz="1800" b="0" strike="noStrike" spc="-1" dirty="0" err="1">
                <a:latin typeface="Arial"/>
              </a:rPr>
              <a:t>dựng</a:t>
            </a:r>
            <a:r>
              <a:rPr lang="en-US" sz="1800" b="0" strike="noStrike" spc="-1" dirty="0">
                <a:latin typeface="Arial"/>
              </a:rPr>
              <a:t> </a:t>
            </a:r>
            <a:r>
              <a:rPr lang="en-US" sz="1800" b="0" strike="noStrike" spc="-1" dirty="0" err="1">
                <a:latin typeface="Arial"/>
              </a:rPr>
              <a:t>tính</a:t>
            </a:r>
            <a:r>
              <a:rPr lang="en-US" sz="1800" b="0" strike="noStrike" spc="-1" dirty="0">
                <a:latin typeface="Arial"/>
              </a:rPr>
              <a:t> </a:t>
            </a:r>
            <a:r>
              <a:rPr lang="en-US" sz="1800" b="0" strike="noStrike" spc="-1" dirty="0" err="1">
                <a:latin typeface="Arial"/>
              </a:rPr>
              <a:t>năng</a:t>
            </a:r>
            <a:r>
              <a:rPr lang="en-US" sz="1800" b="0" strike="noStrike" spc="-1" dirty="0">
                <a:latin typeface="Arial"/>
              </a:rPr>
              <a:t> </a:t>
            </a:r>
            <a:r>
              <a:rPr lang="en-US" sz="1800" b="0" strike="noStrike" spc="-1" dirty="0" err="1">
                <a:latin typeface="Arial"/>
              </a:rPr>
              <a:t>gợi</a:t>
            </a:r>
            <a:r>
              <a:rPr lang="en-US" sz="1800" b="0" strike="noStrike" spc="-1" dirty="0">
                <a:latin typeface="Arial"/>
              </a:rPr>
              <a:t> ý </a:t>
            </a:r>
            <a:r>
              <a:rPr lang="en-US" sz="1800" b="0" strike="noStrike" spc="-1" dirty="0" err="1">
                <a:latin typeface="Arial"/>
              </a:rPr>
              <a:t>bằng</a:t>
            </a:r>
            <a:r>
              <a:rPr lang="en-US" sz="1800" b="0" strike="noStrike" spc="-1" dirty="0">
                <a:latin typeface="Arial"/>
              </a:rPr>
              <a:t> ML, AI</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565560"/>
            <a:ext cx="9070920" cy="945720"/>
          </a:xfrm>
          <a:prstGeom prst="rect">
            <a:avLst/>
          </a:prstGeom>
          <a:noFill/>
          <a:ln>
            <a:noFill/>
          </a:ln>
        </p:spPr>
        <p:style>
          <a:lnRef idx="0">
            <a:scrgbClr r="0" g="0" b="0"/>
          </a:lnRef>
          <a:fillRef idx="0">
            <a:scrgbClr r="0" g="0" b="0"/>
          </a:fillRef>
          <a:effectRef idx="0">
            <a:scrgbClr r="0" g="0" b="0"/>
          </a:effectRef>
          <a:fontRef idx="minor"/>
        </p:style>
      </p:sp>
      <p:sp>
        <p:nvSpPr>
          <p:cNvPr id="172" name="CustomShape 2"/>
          <p:cNvSpPr/>
          <p:nvPr/>
        </p:nvSpPr>
        <p:spPr>
          <a:xfrm>
            <a:off x="1290600" y="1315515"/>
            <a:ext cx="749772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0" strike="noStrike" spc="-1" dirty="0">
                <a:solidFill>
                  <a:schemeClr val="accent2">
                    <a:lumMod val="75000"/>
                  </a:schemeClr>
                </a:solidFill>
                <a:latin typeface="Arial"/>
              </a:rPr>
              <a:t>CHÂN THÀNH CẢM ƠN</a:t>
            </a:r>
          </a:p>
          <a:p>
            <a:pPr algn="ctr">
              <a:lnSpc>
                <a:spcPct val="100000"/>
              </a:lnSpc>
            </a:pPr>
            <a:r>
              <a:rPr lang="en-US" sz="4800" spc="-1" dirty="0">
                <a:solidFill>
                  <a:schemeClr val="accent2">
                    <a:lumMod val="75000"/>
                  </a:schemeClr>
                </a:solidFill>
                <a:latin typeface="Arial"/>
              </a:rPr>
              <a:t>THẦY VÀ CÁC BẠN ĐÃ LẮNG NGHE!</a:t>
            </a:r>
            <a:r>
              <a:rPr lang="en-US" sz="4800" b="0" strike="noStrike" spc="-1" dirty="0">
                <a:solidFill>
                  <a:schemeClr val="accent2">
                    <a:lumMod val="75000"/>
                  </a:schemeClr>
                </a:solidFill>
                <a:latin typeface="Arial"/>
              </a:rPr>
              <a:t> </a:t>
            </a:r>
          </a:p>
        </p:txBody>
      </p:sp>
      <p:sp>
        <p:nvSpPr>
          <p:cNvPr id="173" name="CustomShape 3"/>
          <p:cNvSpPr/>
          <p:nvPr/>
        </p:nvSpPr>
        <p:spPr>
          <a:xfrm>
            <a:off x="4216680" y="4245063"/>
            <a:ext cx="164556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800" b="0" strike="noStrike" spc="-1" dirty="0">
                <a:solidFill>
                  <a:schemeClr val="accent2">
                    <a:lumMod val="75000"/>
                  </a:schemeClr>
                </a:solidFill>
                <a:latin typeface="URW Bookman"/>
              </a:rPr>
              <a:t>Q&amp;A</a:t>
            </a:r>
            <a:endParaRPr lang="en-US" sz="4800" b="0" strike="noStrike" spc="-1" dirty="0">
              <a:solidFill>
                <a:schemeClr val="accent2">
                  <a:lumMod val="75000"/>
                </a:schemeClr>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err="1">
                <a:solidFill>
                  <a:srgbClr val="C7243A"/>
                </a:solidFill>
                <a:latin typeface="Arial"/>
                <a:ea typeface="DejaVu Sans"/>
              </a:rPr>
              <a:t>Nhóm</a:t>
            </a:r>
            <a:r>
              <a:rPr lang="en-US" sz="4400" b="0" strike="noStrike" spc="-1" dirty="0">
                <a:solidFill>
                  <a:srgbClr val="C7243A"/>
                </a:solidFill>
                <a:latin typeface="Arial"/>
                <a:ea typeface="DejaVu Sans"/>
              </a:rPr>
              <a:t> TYM:</a:t>
            </a:r>
            <a:endParaRPr lang="en-US" sz="4400" b="0" strike="noStrike" spc="-1" dirty="0">
              <a:latin typeface="Arial"/>
            </a:endParaRPr>
          </a:p>
        </p:txBody>
      </p:sp>
      <p:sp>
        <p:nvSpPr>
          <p:cNvPr id="125" name="CustomShape 2"/>
          <p:cNvSpPr/>
          <p:nvPr/>
        </p:nvSpPr>
        <p:spPr>
          <a:xfrm>
            <a:off x="504000" y="1656000"/>
            <a:ext cx="9070920" cy="3527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414"/>
              </a:spcAft>
              <a:buClr>
                <a:srgbClr val="000000"/>
              </a:buClr>
              <a:buSzPct val="45000"/>
              <a:buFont typeface="Wingdings" charset="2"/>
              <a:buChar char=""/>
            </a:pPr>
            <a:r>
              <a:rPr lang="en-US" sz="3200" b="0" strike="noStrike" spc="-1" dirty="0" err="1">
                <a:solidFill>
                  <a:srgbClr val="000000"/>
                </a:solidFill>
                <a:latin typeface="Arial"/>
                <a:ea typeface="DejaVu Sans"/>
              </a:rPr>
              <a:t>Bùi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Nguyên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Mão</a:t>
            </a:r>
            <a:r>
              <a:rPr lang="en-US" sz="3200" b="0" strike="noStrike" spc="-1" dirty="0">
                <a:solidFill>
                  <a:srgbClr val="000000"/>
                </a:solidFill>
                <a:latin typeface="Arial"/>
                <a:ea typeface="DejaVu Sans"/>
              </a:rPr>
              <a:t>			- 16520724</a:t>
            </a:r>
            <a:endParaRPr lang="en-US" sz="3200" b="0" strike="noStrike" spc="-1" dirty="0">
              <a:latin typeface="Arial"/>
            </a:endParaRPr>
          </a:p>
          <a:p>
            <a:pPr marL="432000" indent="-323280">
              <a:lnSpc>
                <a:spcPct val="100000"/>
              </a:lnSpc>
              <a:spcAft>
                <a:spcPts val="1414"/>
              </a:spcAft>
              <a:buClr>
                <a:srgbClr val="000000"/>
              </a:buClr>
              <a:buSzPct val="45000"/>
              <a:buFont typeface="Wingdings" charset="2"/>
              <a:buChar char=""/>
            </a:pPr>
            <a:r>
              <a:rPr lang="en-US" sz="3200" b="0" strike="noStrike" spc="-1" dirty="0" err="1">
                <a:solidFill>
                  <a:srgbClr val="000000"/>
                </a:solidFill>
                <a:latin typeface="Arial"/>
                <a:ea typeface="DejaVu Sans"/>
              </a:rPr>
              <a:t>Bùi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Huyền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Trân</a:t>
            </a:r>
            <a:r>
              <a:rPr lang="en-US" sz="3200" b="0" strike="noStrike" spc="-1" dirty="0">
                <a:solidFill>
                  <a:srgbClr val="000000"/>
                </a:solidFill>
                <a:latin typeface="Arial"/>
                <a:ea typeface="DejaVu Sans"/>
              </a:rPr>
              <a:t> 		- 16521275</a:t>
            </a:r>
          </a:p>
          <a:p>
            <a:pPr marL="432000" indent="-323280">
              <a:lnSpc>
                <a:spcPct val="100000"/>
              </a:lnSpc>
              <a:spcAft>
                <a:spcPts val="1414"/>
              </a:spcAft>
              <a:buClr>
                <a:srgbClr val="000000"/>
              </a:buClr>
              <a:buSzPct val="45000"/>
              <a:buFont typeface="Wingdings" charset="2"/>
              <a:buChar char=""/>
            </a:pPr>
            <a:r>
              <a:rPr lang="en-US" sz="3200" b="0" strike="noStrike" spc="-1" dirty="0" err="1">
                <a:solidFill>
                  <a:srgbClr val="000000"/>
                </a:solidFill>
                <a:latin typeface="Arial"/>
                <a:ea typeface="DejaVu Sans"/>
              </a:rPr>
              <a:t>Nguyễn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Thị</a:t>
            </a:r>
            <a:r>
              <a:rPr lang="en-US" sz="3200" b="0" strike="noStrike" spc="-1" dirty="0">
                <a:solidFill>
                  <a:srgbClr val="000000"/>
                </a:solidFill>
                <a:latin typeface="Arial"/>
                <a:ea typeface="DejaVu Sans"/>
              </a:rPr>
              <a:t> Kim </a:t>
            </a:r>
            <a:r>
              <a:rPr lang="en-US" sz="3200" b="0" strike="noStrike" spc="-1" dirty="0" err="1">
                <a:solidFill>
                  <a:srgbClr val="000000"/>
                </a:solidFill>
                <a:latin typeface="Arial"/>
                <a:ea typeface="DejaVu Sans"/>
              </a:rPr>
              <a:t>Yến</a:t>
            </a:r>
            <a:r>
              <a:rPr lang="en-US" sz="3200" b="0" strike="noStrike" spc="-1" dirty="0">
                <a:solidFill>
                  <a:srgbClr val="000000"/>
                </a:solidFill>
                <a:latin typeface="Arial"/>
                <a:ea typeface="DejaVu Sans"/>
              </a:rPr>
              <a:t>		- 16521485 </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a:solidFill>
                  <a:srgbClr val="C7243A"/>
                </a:solidFill>
                <a:latin typeface="Arial"/>
                <a:ea typeface="DejaVu Sans"/>
              </a:rPr>
              <a:t>NỘI DUNG TRÌNH BÀY</a:t>
            </a:r>
            <a:endParaRPr lang="en-US" sz="4400" b="0" strike="noStrike" spc="-1">
              <a:latin typeface="Arial"/>
            </a:endParaRPr>
          </a:p>
        </p:txBody>
      </p:sp>
      <mc:AlternateContent xmlns:mc="http://schemas.openxmlformats.org/markup-compatibility/2006" xmlns:a14="http://schemas.microsoft.com/office/drawing/2010/main">
        <mc:Choice Requires="a14">
          <p:sp>
            <p:nvSpPr>
              <p:cNvPr id="127" name="Formula 2"/>
              <p:cNvSpPr txBox="1"/>
              <p:nvPr/>
            </p:nvSpPr>
            <p:spPr>
              <a:xfrm>
                <a:off x="4680720" y="2652120"/>
                <a:ext cx="718920" cy="358920"/>
              </a:xfrm>
              <a:prstGeom prst="rect">
                <a:avLst/>
              </a:prstGeom>
            </p:spPr>
            <p:txBody>
              <a:bodyPr/>
              <a:lstStyle/>
              <a:p>
                <a:endParaRPr/>
              </a:p>
            </p:txBody>
          </p:sp>
        </mc:Choice>
        <mc:Fallback xmlns:p15="http://schemas.microsoft.com/office/powerpoint/2012/main" xmlns:p14="http://schemas.microsoft.com/office/powerpoint/2010/main" xmlns=""/>
      </mc:AlternateContent>
      <p:sp>
        <p:nvSpPr>
          <p:cNvPr id="128" name="Line 3"/>
          <p:cNvSpPr/>
          <p:nvPr/>
        </p:nvSpPr>
        <p:spPr>
          <a:xfrm>
            <a:off x="1188720" y="1737360"/>
            <a:ext cx="360" cy="3291840"/>
          </a:xfrm>
          <a:prstGeom prst="line">
            <a:avLst/>
          </a:prstGeom>
          <a:ln>
            <a:solidFill>
              <a:srgbClr val="C9211E"/>
            </a:solidFill>
          </a:ln>
        </p:spPr>
        <p:style>
          <a:lnRef idx="0">
            <a:scrgbClr r="0" g="0" b="0"/>
          </a:lnRef>
          <a:fillRef idx="0">
            <a:scrgbClr r="0" g="0" b="0"/>
          </a:fillRef>
          <a:effectRef idx="0">
            <a:scrgbClr r="0" g="0" b="0"/>
          </a:effectRef>
          <a:fontRef idx="minor"/>
        </p:style>
      </p:sp>
      <p:sp>
        <p:nvSpPr>
          <p:cNvPr id="129" name="CustomShape 4"/>
          <p:cNvSpPr/>
          <p:nvPr/>
        </p:nvSpPr>
        <p:spPr>
          <a:xfrm>
            <a:off x="1828800" y="1737360"/>
            <a:ext cx="6217200" cy="364320"/>
          </a:xfrm>
          <a:prstGeom prst="rect">
            <a:avLst/>
          </a:prstGeom>
          <a:solidFill>
            <a:schemeClr val="bg1">
              <a:lumMod val="75000"/>
            </a:schemeClr>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FFFFFF"/>
                </a:solidFill>
                <a:latin typeface="Arial"/>
                <a:ea typeface="DejaVu Sans"/>
              </a:rPr>
              <a:t>1. </a:t>
            </a:r>
            <a:r>
              <a:rPr lang="en-US" sz="1800" b="0" strike="noStrike" spc="-1" dirty="0" err="1">
                <a:solidFill>
                  <a:srgbClr val="FFFFFF"/>
                </a:solidFill>
                <a:latin typeface="Arial"/>
                <a:ea typeface="DejaVu Sans"/>
              </a:rPr>
              <a:t>Giới</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thiệu</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đồ</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án</a:t>
            </a:r>
            <a:endParaRPr lang="en-US" sz="1800" b="0" strike="noStrike" spc="-1" dirty="0">
              <a:latin typeface="Arial"/>
            </a:endParaRPr>
          </a:p>
        </p:txBody>
      </p:sp>
      <p:sp>
        <p:nvSpPr>
          <p:cNvPr id="130" name="CustomShape 5"/>
          <p:cNvSpPr/>
          <p:nvPr/>
        </p:nvSpPr>
        <p:spPr>
          <a:xfrm>
            <a:off x="1828800" y="2468880"/>
            <a:ext cx="6217200" cy="364320"/>
          </a:xfrm>
          <a:prstGeom prst="rect">
            <a:avLst/>
          </a:prstGeom>
          <a:solidFill>
            <a:srgbClr val="41190D"/>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FFFFFF"/>
                </a:solidFill>
                <a:latin typeface="Arial"/>
                <a:ea typeface="DejaVu Sans"/>
              </a:rPr>
              <a:t>2. </a:t>
            </a:r>
            <a:r>
              <a:rPr lang="en-US" sz="1800" b="0" strike="noStrike" spc="-1" dirty="0" err="1">
                <a:solidFill>
                  <a:srgbClr val="FFFFFF"/>
                </a:solidFill>
                <a:latin typeface="Arial"/>
                <a:ea typeface="DejaVu Sans"/>
              </a:rPr>
              <a:t>Phân</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tích</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thị</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trường</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và</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các</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sản</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phẩm</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hiện</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có</a:t>
            </a:r>
            <a:endParaRPr lang="en-US" sz="1800" b="0" strike="noStrike" spc="-1" dirty="0">
              <a:latin typeface="Arial"/>
            </a:endParaRPr>
          </a:p>
        </p:txBody>
      </p:sp>
      <p:sp>
        <p:nvSpPr>
          <p:cNvPr id="131" name="CustomShape 6"/>
          <p:cNvSpPr/>
          <p:nvPr/>
        </p:nvSpPr>
        <p:spPr>
          <a:xfrm>
            <a:off x="1828800" y="3200400"/>
            <a:ext cx="6217200" cy="364320"/>
          </a:xfrm>
          <a:prstGeom prst="rect">
            <a:avLst/>
          </a:prstGeom>
          <a:solidFill>
            <a:schemeClr val="bg1">
              <a:lumMod val="75000"/>
            </a:schemeClr>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FFFFFF"/>
                </a:solidFill>
                <a:latin typeface="Arial"/>
                <a:ea typeface="DejaVu Sans"/>
              </a:rPr>
              <a:t>3. Chi </a:t>
            </a:r>
            <a:r>
              <a:rPr lang="en-US" sz="1800" b="0" strike="noStrike" spc="-1" dirty="0" err="1">
                <a:solidFill>
                  <a:srgbClr val="FFFFFF"/>
                </a:solidFill>
                <a:latin typeface="Arial"/>
                <a:ea typeface="DejaVu Sans"/>
              </a:rPr>
              <a:t>tiết</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sản</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phẩm</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thực</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hiện</a:t>
            </a:r>
            <a:endParaRPr lang="en-US" sz="1800" b="0" strike="noStrike" spc="-1" dirty="0">
              <a:latin typeface="Arial"/>
            </a:endParaRPr>
          </a:p>
        </p:txBody>
      </p:sp>
      <p:sp>
        <p:nvSpPr>
          <p:cNvPr id="132" name="CustomShape 7"/>
          <p:cNvSpPr/>
          <p:nvPr/>
        </p:nvSpPr>
        <p:spPr>
          <a:xfrm>
            <a:off x="1828800" y="3931920"/>
            <a:ext cx="6217200" cy="364320"/>
          </a:xfrm>
          <a:prstGeom prst="rect">
            <a:avLst/>
          </a:prstGeom>
          <a:solidFill>
            <a:srgbClr val="41190D"/>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FFFFFF"/>
                </a:solidFill>
                <a:latin typeface="Arial"/>
                <a:ea typeface="DejaVu Sans"/>
              </a:rPr>
              <a:t>4. Demo </a:t>
            </a:r>
            <a:r>
              <a:rPr lang="en-US" sz="1800" b="0" strike="noStrike" spc="-1" dirty="0" err="1">
                <a:solidFill>
                  <a:srgbClr val="FFFFFF"/>
                </a:solidFill>
                <a:latin typeface="Arial"/>
                <a:ea typeface="DejaVu Sans"/>
              </a:rPr>
              <a:t>các</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tính</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năng</a:t>
            </a:r>
            <a:endParaRPr lang="en-US" sz="1800" b="0" strike="noStrike" spc="-1" dirty="0">
              <a:latin typeface="Arial"/>
            </a:endParaRPr>
          </a:p>
        </p:txBody>
      </p:sp>
      <p:sp>
        <p:nvSpPr>
          <p:cNvPr id="133" name="CustomShape 8"/>
          <p:cNvSpPr/>
          <p:nvPr/>
        </p:nvSpPr>
        <p:spPr>
          <a:xfrm>
            <a:off x="1828800" y="4663440"/>
            <a:ext cx="6217200" cy="364320"/>
          </a:xfrm>
          <a:prstGeom prst="rect">
            <a:avLst/>
          </a:prstGeom>
          <a:solidFill>
            <a:schemeClr val="bg1">
              <a:lumMod val="75000"/>
            </a:schemeClr>
          </a:solidFill>
          <a:ln>
            <a:solidFill>
              <a:srgbClr val="000000"/>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FFFFFF"/>
                </a:solidFill>
                <a:latin typeface="Arial"/>
                <a:ea typeface="DejaVu Sans"/>
              </a:rPr>
              <a:t>5. </a:t>
            </a:r>
            <a:r>
              <a:rPr lang="en-US" sz="1800" b="0" strike="noStrike" spc="-1" dirty="0" err="1">
                <a:solidFill>
                  <a:srgbClr val="FFFFFF"/>
                </a:solidFill>
                <a:latin typeface="Arial"/>
                <a:ea typeface="DejaVu Sans"/>
              </a:rPr>
              <a:t>Kết</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luận</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đánh</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giá</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và</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hướng</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phát</a:t>
            </a:r>
            <a:r>
              <a:rPr lang="en-US" sz="1800" b="0" strike="noStrike" spc="-1" dirty="0">
                <a:solidFill>
                  <a:srgbClr val="FFFFFF"/>
                </a:solidFill>
                <a:latin typeface="Arial"/>
                <a:ea typeface="DejaVu Sans"/>
              </a:rPr>
              <a:t> </a:t>
            </a:r>
            <a:r>
              <a:rPr lang="en-US" sz="1800" b="0" strike="noStrike" spc="-1" dirty="0" err="1">
                <a:solidFill>
                  <a:srgbClr val="FFFFFF"/>
                </a:solidFill>
                <a:latin typeface="Arial"/>
                <a:ea typeface="DejaVu Sans"/>
              </a:rPr>
              <a:t>triển</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a:solidFill>
                  <a:srgbClr val="C7243A"/>
                </a:solidFill>
                <a:latin typeface="Arial"/>
                <a:ea typeface="DejaVu Sans"/>
              </a:rPr>
              <a:t>GIỚI THIỆU CHUNG</a:t>
            </a:r>
            <a:endParaRPr lang="en-US" sz="4400" b="0" strike="noStrike" spc="-1">
              <a:latin typeface="Arial"/>
            </a:endParaRPr>
          </a:p>
        </p:txBody>
      </p:sp>
      <p:sp>
        <p:nvSpPr>
          <p:cNvPr id="135" name="CustomShape 2"/>
          <p:cNvSpPr/>
          <p:nvPr/>
        </p:nvSpPr>
        <p:spPr>
          <a:xfrm>
            <a:off x="504000" y="1656000"/>
            <a:ext cx="9070920" cy="29581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1000"/>
          </a:bodyPr>
          <a:lstStyle/>
          <a:p>
            <a:pPr marL="432000" indent="-323280">
              <a:lnSpc>
                <a:spcPct val="100000"/>
              </a:lnSpc>
              <a:spcAft>
                <a:spcPts val="1414"/>
              </a:spcAft>
              <a:buClr>
                <a:srgbClr val="000000"/>
              </a:buClr>
              <a:buSzPct val="45000"/>
              <a:buFont typeface="Wingdings" charset="2"/>
              <a:buChar char=""/>
            </a:pPr>
            <a:r>
              <a:rPr lang="en-US" sz="3200" b="0" strike="noStrike" spc="-1">
                <a:solidFill>
                  <a:srgbClr val="000000"/>
                </a:solidFill>
                <a:latin typeface="Arial"/>
                <a:ea typeface="DejaVu Sans"/>
              </a:rPr>
              <a:t>Tìm hiểu về công cụ so sánh giá, ứng dụng web crawler.</a:t>
            </a:r>
            <a:endParaRPr lang="en-US"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US" sz="3200" b="0" strike="noStrike" spc="-1">
                <a:solidFill>
                  <a:srgbClr val="000000"/>
                </a:solidFill>
                <a:latin typeface="Arial"/>
                <a:ea typeface="DejaVu Sans"/>
              </a:rPr>
              <a:t>Tạo ra trang tìm kiếm các sản phẩm ở các trang thế giới di động, viễn thông A và FPT shop.</a:t>
            </a:r>
            <a:endParaRPr lang="en-US"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US" sz="3200" b="0" strike="noStrike" spc="-1">
                <a:solidFill>
                  <a:srgbClr val="000000"/>
                </a:solidFill>
                <a:latin typeface="Arial"/>
                <a:ea typeface="DejaVu Sans"/>
              </a:rPr>
              <a:t>So sánh giá và đưa ra gợi ý nơi mua hàng.</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a:solidFill>
                  <a:srgbClr val="C7243A"/>
                </a:solidFill>
                <a:latin typeface="Arial"/>
                <a:ea typeface="DejaVu Sans"/>
              </a:rPr>
              <a:t>ĐÁNH GIÁ THỊ TRƯỜNG</a:t>
            </a:r>
            <a:endParaRPr lang="en-US" sz="4400" b="0" strike="noStrike" spc="-1">
              <a:latin typeface="Arial"/>
            </a:endParaRPr>
          </a:p>
        </p:txBody>
      </p:sp>
      <p:sp>
        <p:nvSpPr>
          <p:cNvPr id="137" name="CustomShape 2"/>
          <p:cNvSpPr/>
          <p:nvPr/>
        </p:nvSpPr>
        <p:spPr>
          <a:xfrm>
            <a:off x="504000" y="1656000"/>
            <a:ext cx="9070920" cy="29581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500" lnSpcReduction="10000"/>
          </a:bodyPr>
          <a:lstStyle/>
          <a:p>
            <a:pPr marL="432000" indent="-323280">
              <a:lnSpc>
                <a:spcPct val="100000"/>
              </a:lnSpc>
              <a:spcAft>
                <a:spcPts val="1414"/>
              </a:spcAft>
              <a:buClr>
                <a:srgbClr val="000000"/>
              </a:buClr>
              <a:buSzPct val="45000"/>
              <a:buFont typeface="Wingdings" charset="2"/>
              <a:buChar char=""/>
            </a:pPr>
            <a:r>
              <a:rPr lang="en-US" sz="3200" b="0" strike="noStrike" spc="-1">
                <a:solidFill>
                  <a:srgbClr val="000000"/>
                </a:solidFill>
                <a:latin typeface="Arial"/>
                <a:ea typeface="DejaVu Sans"/>
              </a:rPr>
              <a:t>Thị trường thế giới, có nhiều sản phẩm so sánh giá tầm cỡ như Google shopping, Yahoo shopping, BizRate,…</a:t>
            </a:r>
            <a:endParaRPr lang="en-US" sz="3200" b="0" strike="noStrike" spc="-1">
              <a:latin typeface="Arial"/>
            </a:endParaRPr>
          </a:p>
          <a:p>
            <a:pPr marL="432000" indent="-323280">
              <a:lnSpc>
                <a:spcPct val="100000"/>
              </a:lnSpc>
              <a:spcAft>
                <a:spcPts val="1414"/>
              </a:spcAft>
              <a:buClr>
                <a:srgbClr val="000000"/>
              </a:buClr>
              <a:buSzPct val="45000"/>
              <a:buFont typeface="Wingdings" charset="2"/>
              <a:buChar char=""/>
            </a:pPr>
            <a:r>
              <a:rPr lang="en-US" sz="3200" b="0" strike="noStrike" spc="-1">
                <a:solidFill>
                  <a:srgbClr val="000000"/>
                </a:solidFill>
                <a:latin typeface="Arial"/>
                <a:ea typeface="DejaVu Sans"/>
              </a:rPr>
              <a:t>Ở Việt Nam, so sánh giá tập trung chủ yếu vào mảng thiết bị công nghệ, gia dụng, sách. Một lượng nhỏ về dịch vụ đi lại, đặt phòng. Chưa có các dịch vụ so sánh về giáo dục, y tế</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a:solidFill>
                  <a:srgbClr val="C7243A"/>
                </a:solidFill>
                <a:latin typeface="Arial"/>
                <a:ea typeface="DejaVu Sans"/>
              </a:rPr>
              <a:t>SẢN PHẨM HIỆN CÓ Ở VIỆT NAM</a:t>
            </a:r>
            <a:endParaRPr lang="en-US" sz="4400" b="0" strike="noStrike" spc="-1">
              <a:latin typeface="Arial"/>
            </a:endParaRPr>
          </a:p>
        </p:txBody>
      </p:sp>
      <p:sp>
        <p:nvSpPr>
          <p:cNvPr id="139" name="CustomShape 2"/>
          <p:cNvSpPr/>
          <p:nvPr/>
        </p:nvSpPr>
        <p:spPr>
          <a:xfrm>
            <a:off x="731520" y="1645920"/>
            <a:ext cx="1096560" cy="1462320"/>
          </a:xfrm>
          <a:custGeom>
            <a:avLst/>
            <a:gdLst/>
            <a:ahLst/>
            <a:cxnLst/>
            <a:rect l="l" t="t" r="r" b="b"/>
            <a:pathLst>
              <a:path w="3050" h="4066">
                <a:moveTo>
                  <a:pt x="0" y="0"/>
                </a:moveTo>
                <a:lnTo>
                  <a:pt x="2604" y="0"/>
                </a:lnTo>
                <a:lnTo>
                  <a:pt x="3049" y="2032"/>
                </a:lnTo>
                <a:lnTo>
                  <a:pt x="2604" y="4065"/>
                </a:lnTo>
                <a:lnTo>
                  <a:pt x="0" y="4065"/>
                </a:lnTo>
                <a:lnTo>
                  <a:pt x="444" y="2032"/>
                </a:lnTo>
                <a:lnTo>
                  <a:pt x="0" y="0"/>
                </a:lnTo>
              </a:path>
            </a:pathLst>
          </a:custGeom>
          <a:solidFill>
            <a:srgbClr val="C7243A"/>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FFFFFF"/>
                </a:solidFill>
                <a:latin typeface="Arial"/>
                <a:ea typeface="DejaVu Sans"/>
              </a:rPr>
              <a:t>Điểm </a:t>
            </a:r>
            <a:endParaRPr lang="en-US" sz="1800" b="0" strike="noStrike" spc="-1">
              <a:latin typeface="Arial"/>
            </a:endParaRPr>
          </a:p>
          <a:p>
            <a:pPr algn="ctr">
              <a:lnSpc>
                <a:spcPct val="100000"/>
              </a:lnSpc>
            </a:pPr>
            <a:r>
              <a:rPr lang="en-US" sz="1800" b="0" strike="noStrike" spc="-1">
                <a:solidFill>
                  <a:srgbClr val="FFFFFF"/>
                </a:solidFill>
                <a:latin typeface="Arial"/>
                <a:ea typeface="DejaVu Sans"/>
              </a:rPr>
              <a:t>mạnh</a:t>
            </a:r>
            <a:endParaRPr lang="en-US" sz="1800" b="0" strike="noStrike" spc="-1">
              <a:latin typeface="Arial"/>
            </a:endParaRPr>
          </a:p>
        </p:txBody>
      </p:sp>
      <p:sp>
        <p:nvSpPr>
          <p:cNvPr id="140" name="Line 3"/>
          <p:cNvSpPr/>
          <p:nvPr/>
        </p:nvSpPr>
        <p:spPr>
          <a:xfrm>
            <a:off x="2011680" y="2194560"/>
            <a:ext cx="5303520" cy="360"/>
          </a:xfrm>
          <a:prstGeom prst="line">
            <a:avLst/>
          </a:prstGeom>
          <a:ln>
            <a:solidFill>
              <a:srgbClr val="C9211E"/>
            </a:solidFill>
          </a:ln>
        </p:spPr>
        <p:style>
          <a:lnRef idx="0">
            <a:scrgbClr r="0" g="0" b="0"/>
          </a:lnRef>
          <a:fillRef idx="0">
            <a:scrgbClr r="0" g="0" b="0"/>
          </a:fillRef>
          <a:effectRef idx="0">
            <a:scrgbClr r="0" g="0" b="0"/>
          </a:effectRef>
          <a:fontRef idx="minor"/>
        </p:style>
      </p:sp>
      <p:sp>
        <p:nvSpPr>
          <p:cNvPr id="141" name="Line 4"/>
          <p:cNvSpPr/>
          <p:nvPr/>
        </p:nvSpPr>
        <p:spPr>
          <a:xfrm>
            <a:off x="2011680" y="2926080"/>
            <a:ext cx="5303520" cy="360"/>
          </a:xfrm>
          <a:prstGeom prst="line">
            <a:avLst/>
          </a:prstGeom>
          <a:ln>
            <a:solidFill>
              <a:srgbClr val="C9211E"/>
            </a:solidFill>
          </a:ln>
        </p:spPr>
        <p:style>
          <a:lnRef idx="0">
            <a:scrgbClr r="0" g="0" b="0"/>
          </a:lnRef>
          <a:fillRef idx="0">
            <a:scrgbClr r="0" g="0" b="0"/>
          </a:fillRef>
          <a:effectRef idx="0">
            <a:scrgbClr r="0" g="0" b="0"/>
          </a:effectRef>
          <a:fontRef idx="minor"/>
        </p:style>
      </p:sp>
      <p:sp>
        <p:nvSpPr>
          <p:cNvPr id="142" name="CustomShape 5"/>
          <p:cNvSpPr/>
          <p:nvPr/>
        </p:nvSpPr>
        <p:spPr>
          <a:xfrm>
            <a:off x="2011680" y="1828800"/>
            <a:ext cx="50284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err="1">
                <a:solidFill>
                  <a:srgbClr val="000000"/>
                </a:solidFill>
                <a:latin typeface="Arial"/>
                <a:ea typeface="DejaVu Sans"/>
              </a:rPr>
              <a:t>Giao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diện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người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dùng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thân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thiện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dễ</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sử</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dụng</a:t>
            </a:r>
            <a:endParaRPr lang="en-US" sz="1800" b="0" strike="noStrike" spc="-1" dirty="0">
              <a:latin typeface="Arial"/>
            </a:endParaRPr>
          </a:p>
        </p:txBody>
      </p:sp>
      <p:sp>
        <p:nvSpPr>
          <p:cNvPr id="143" name="CustomShape 6"/>
          <p:cNvSpPr/>
          <p:nvPr/>
        </p:nvSpPr>
        <p:spPr>
          <a:xfrm>
            <a:off x="2012040" y="2562120"/>
            <a:ext cx="50284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Cập nhật giá sản phẩm ở nhiều nguồn</a:t>
            </a:r>
            <a:endParaRPr lang="en-US" sz="1800" b="0" strike="noStrike" spc="-1">
              <a:latin typeface="Arial"/>
            </a:endParaRPr>
          </a:p>
        </p:txBody>
      </p:sp>
      <p:sp>
        <p:nvSpPr>
          <p:cNvPr id="144" name="CustomShape 7"/>
          <p:cNvSpPr/>
          <p:nvPr/>
        </p:nvSpPr>
        <p:spPr>
          <a:xfrm>
            <a:off x="731520" y="3475080"/>
            <a:ext cx="1096560" cy="1462320"/>
          </a:xfrm>
          <a:custGeom>
            <a:avLst/>
            <a:gdLst/>
            <a:ahLst/>
            <a:cxnLst/>
            <a:rect l="l" t="t" r="r" b="b"/>
            <a:pathLst>
              <a:path w="3050" h="4066">
                <a:moveTo>
                  <a:pt x="0" y="0"/>
                </a:moveTo>
                <a:lnTo>
                  <a:pt x="2604" y="0"/>
                </a:lnTo>
                <a:lnTo>
                  <a:pt x="3049" y="2032"/>
                </a:lnTo>
                <a:lnTo>
                  <a:pt x="2604" y="4065"/>
                </a:lnTo>
                <a:lnTo>
                  <a:pt x="0" y="4065"/>
                </a:lnTo>
                <a:lnTo>
                  <a:pt x="444" y="2032"/>
                </a:lnTo>
                <a:lnTo>
                  <a:pt x="0" y="0"/>
                </a:lnTo>
              </a:path>
            </a:pathLst>
          </a:custGeom>
          <a:solidFill>
            <a:srgbClr val="362413"/>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FFFFFF"/>
                </a:solidFill>
                <a:latin typeface="Arial"/>
                <a:ea typeface="DejaVu Sans"/>
              </a:rPr>
              <a:t>Hạn</a:t>
            </a:r>
            <a:endParaRPr lang="en-US" sz="1800" b="0" strike="noStrike" spc="-1">
              <a:latin typeface="Arial"/>
            </a:endParaRPr>
          </a:p>
          <a:p>
            <a:pPr algn="ctr">
              <a:lnSpc>
                <a:spcPct val="100000"/>
              </a:lnSpc>
            </a:pPr>
            <a:r>
              <a:rPr lang="en-US" sz="1800" b="0" strike="noStrike" spc="-1">
                <a:solidFill>
                  <a:srgbClr val="FFFFFF"/>
                </a:solidFill>
                <a:latin typeface="Arial"/>
                <a:ea typeface="DejaVu Sans"/>
              </a:rPr>
              <a:t>chế</a:t>
            </a:r>
            <a:endParaRPr lang="en-US" sz="1800" b="0" strike="noStrike" spc="-1">
              <a:latin typeface="Arial"/>
            </a:endParaRPr>
          </a:p>
        </p:txBody>
      </p:sp>
      <p:sp>
        <p:nvSpPr>
          <p:cNvPr id="145" name="Line 8"/>
          <p:cNvSpPr/>
          <p:nvPr/>
        </p:nvSpPr>
        <p:spPr>
          <a:xfrm>
            <a:off x="2011680" y="3749040"/>
            <a:ext cx="530352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6" name="CustomShape 9"/>
          <p:cNvSpPr/>
          <p:nvPr/>
        </p:nvSpPr>
        <p:spPr>
          <a:xfrm>
            <a:off x="2011680" y="3402720"/>
            <a:ext cx="53031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latin typeface="Arial"/>
              </a:rPr>
              <a:t>Phân chia ra các nhóm ngành hàng</a:t>
            </a:r>
          </a:p>
        </p:txBody>
      </p:sp>
      <p:sp>
        <p:nvSpPr>
          <p:cNvPr id="147" name="Line 10"/>
          <p:cNvSpPr/>
          <p:nvPr/>
        </p:nvSpPr>
        <p:spPr>
          <a:xfrm>
            <a:off x="2011680" y="4297680"/>
            <a:ext cx="530352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48" name="CustomShape 11"/>
          <p:cNvSpPr/>
          <p:nvPr/>
        </p:nvSpPr>
        <p:spPr>
          <a:xfrm>
            <a:off x="2011680" y="3951360"/>
            <a:ext cx="5211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latin typeface="Arial"/>
              </a:rPr>
              <a:t>Cập nhật giá theo cung cấp của bên bán hàng</a:t>
            </a:r>
          </a:p>
        </p:txBody>
      </p:sp>
      <p:sp>
        <p:nvSpPr>
          <p:cNvPr id="149" name="Line 12"/>
          <p:cNvSpPr/>
          <p:nvPr/>
        </p:nvSpPr>
        <p:spPr>
          <a:xfrm>
            <a:off x="2011680" y="4846320"/>
            <a:ext cx="5303520" cy="360"/>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150" name="CustomShape 13"/>
          <p:cNvSpPr/>
          <p:nvPr/>
        </p:nvSpPr>
        <p:spPr>
          <a:xfrm>
            <a:off x="2011680" y="4480560"/>
            <a:ext cx="55774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latin typeface="Arial"/>
              </a:rPr>
              <a:t>Không đảm bảo gợi ý dựa trên chất lượng và uy tín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04000" y="70308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a:solidFill>
                  <a:srgbClr val="C7243A"/>
                </a:solidFill>
                <a:latin typeface="Arial"/>
                <a:ea typeface="DejaVu Sans"/>
              </a:rPr>
              <a:t>SẢN PHẨM THỰC HIỆN</a:t>
            </a:r>
            <a:endParaRPr lang="en-US" sz="4400" b="0" strike="noStrike" spc="-1">
              <a:latin typeface="Arial"/>
            </a:endParaRPr>
          </a:p>
        </p:txBody>
      </p:sp>
      <p:sp>
        <p:nvSpPr>
          <p:cNvPr id="152" name="CustomShape 2"/>
          <p:cNvSpPr/>
          <p:nvPr/>
        </p:nvSpPr>
        <p:spPr>
          <a:xfrm>
            <a:off x="1005840" y="1828800"/>
            <a:ext cx="1188360" cy="2925720"/>
          </a:xfrm>
          <a:custGeom>
            <a:avLst/>
            <a:gdLst/>
            <a:ahLst/>
            <a:cxnLst/>
            <a:rect l="l" t="t" r="r" b="b"/>
            <a:pathLst>
              <a:path w="3304" h="8130">
                <a:moveTo>
                  <a:pt x="0" y="0"/>
                </a:moveTo>
                <a:lnTo>
                  <a:pt x="2477" y="0"/>
                </a:lnTo>
                <a:lnTo>
                  <a:pt x="3303" y="4064"/>
                </a:lnTo>
                <a:lnTo>
                  <a:pt x="2477" y="8129"/>
                </a:lnTo>
                <a:lnTo>
                  <a:pt x="0" y="8129"/>
                </a:lnTo>
                <a:lnTo>
                  <a:pt x="0" y="0"/>
                </a:lnTo>
              </a:path>
            </a:pathLst>
          </a:cu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a:solidFill>
                  <a:srgbClr val="000000"/>
                </a:solidFill>
                <a:latin typeface="Arial"/>
                <a:ea typeface="DejaVu Sans"/>
              </a:rPr>
              <a:t>TÍNH </a:t>
            </a:r>
            <a:endParaRPr lang="en-US" sz="1800" b="0" strike="noStrike" spc="-1">
              <a:latin typeface="Arial"/>
            </a:endParaRPr>
          </a:p>
          <a:p>
            <a:pPr algn="ctr">
              <a:lnSpc>
                <a:spcPct val="100000"/>
              </a:lnSpc>
            </a:pPr>
            <a:r>
              <a:rPr lang="en-US" sz="1800" b="0" strike="noStrike" spc="-1">
                <a:solidFill>
                  <a:srgbClr val="000000"/>
                </a:solidFill>
                <a:latin typeface="Arial"/>
                <a:ea typeface="DejaVu Sans"/>
              </a:rPr>
              <a:t>NĂNG</a:t>
            </a:r>
            <a:endParaRPr lang="en-US" sz="1800" b="0" strike="noStrike" spc="-1">
              <a:latin typeface="Arial"/>
            </a:endParaRPr>
          </a:p>
        </p:txBody>
      </p:sp>
      <p:sp>
        <p:nvSpPr>
          <p:cNvPr id="153" name="CustomShape 3"/>
          <p:cNvSpPr/>
          <p:nvPr/>
        </p:nvSpPr>
        <p:spPr>
          <a:xfrm>
            <a:off x="2743200" y="1828800"/>
            <a:ext cx="5577480" cy="1005480"/>
          </a:xfrm>
          <a:prstGeom prst="flowChartAlternateProcess">
            <a:avLst/>
          </a:prstGeom>
          <a:solidFill>
            <a:srgbClr val="81ACA6"/>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dirty="0" err="1">
                <a:solidFill>
                  <a:srgbClr val="000000"/>
                </a:solidFill>
                <a:latin typeface="Arial"/>
                <a:ea typeface="DejaVu Sans"/>
              </a:rPr>
              <a:t>Tìm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kiếm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danh</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sách</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sản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phẩm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theo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từ</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khóa</a:t>
            </a:r>
            <a:endParaRPr lang="en-US" sz="1800" b="0" strike="noStrike" spc="-1" dirty="0">
              <a:latin typeface="Arial"/>
            </a:endParaRPr>
          </a:p>
        </p:txBody>
      </p:sp>
      <p:sp>
        <p:nvSpPr>
          <p:cNvPr id="154" name="CustomShape 4"/>
          <p:cNvSpPr/>
          <p:nvPr/>
        </p:nvSpPr>
        <p:spPr>
          <a:xfrm>
            <a:off x="2743200" y="3657600"/>
            <a:ext cx="5577480" cy="1005480"/>
          </a:xfrm>
          <a:prstGeom prst="flowChartAlternateProcess">
            <a:avLst/>
          </a:prstGeom>
          <a:solidFill>
            <a:srgbClr val="127622"/>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0" strike="noStrike" spc="-1" dirty="0">
                <a:solidFill>
                  <a:schemeClr val="bg1"/>
                </a:solidFill>
                <a:latin typeface="Arial"/>
                <a:ea typeface="DejaVu Sans"/>
              </a:rPr>
              <a:t>So </a:t>
            </a:r>
            <a:r>
              <a:rPr lang="en-US" sz="1800" b="0" strike="noStrike" spc="-1" dirty="0" err="1">
                <a:solidFill>
                  <a:schemeClr val="bg1"/>
                </a:solidFill>
                <a:latin typeface="Arial"/>
                <a:ea typeface="DejaVu Sans"/>
              </a:rPr>
              <a:t>sánh</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giá</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các</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nơi</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bán</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và</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đưa</a:t>
            </a:r>
            <a:r>
              <a:rPr lang="en-US" sz="1800" b="0" strike="noStrike" spc="-1" dirty="0">
                <a:solidFill>
                  <a:schemeClr val="bg1"/>
                </a:solidFill>
                <a:latin typeface="Arial"/>
                <a:ea typeface="DejaVu Sans"/>
              </a:rPr>
              <a:t> ra </a:t>
            </a:r>
            <a:r>
              <a:rPr lang="en-US" sz="1800" b="0" strike="noStrike" spc="-1" dirty="0" err="1">
                <a:solidFill>
                  <a:schemeClr val="bg1"/>
                </a:solidFill>
                <a:latin typeface="Arial"/>
                <a:ea typeface="DejaVu Sans"/>
              </a:rPr>
              <a:t>gợi</a:t>
            </a:r>
            <a:r>
              <a:rPr lang="en-US" sz="1800" b="0" strike="noStrike" spc="-1" dirty="0">
                <a:solidFill>
                  <a:schemeClr val="bg1"/>
                </a:solidFill>
                <a:latin typeface="Arial"/>
                <a:ea typeface="DejaVu Sans"/>
              </a:rPr>
              <a:t> ý </a:t>
            </a:r>
            <a:r>
              <a:rPr lang="en-US" sz="1800" b="0" strike="noStrike" spc="-1" dirty="0" err="1">
                <a:solidFill>
                  <a:schemeClr val="bg1"/>
                </a:solidFill>
                <a:latin typeface="Arial"/>
                <a:ea typeface="DejaVu Sans"/>
              </a:rPr>
              <a:t>giá</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tốt</a:t>
            </a:r>
            <a:r>
              <a:rPr lang="en-US" sz="1800" b="0" strike="noStrike" spc="-1" dirty="0">
                <a:solidFill>
                  <a:schemeClr val="bg1"/>
                </a:solidFill>
                <a:latin typeface="Arial"/>
                <a:ea typeface="DejaVu Sans"/>
              </a:rPr>
              <a:t> </a:t>
            </a:r>
            <a:r>
              <a:rPr lang="en-US" sz="1800" b="0" strike="noStrike" spc="-1" dirty="0" err="1">
                <a:solidFill>
                  <a:schemeClr val="bg1"/>
                </a:solidFill>
                <a:latin typeface="Arial"/>
                <a:ea typeface="DejaVu Sans"/>
              </a:rPr>
              <a:t>nhất</a:t>
            </a:r>
            <a:endParaRPr lang="en-US" sz="1800" b="0" strike="noStrike" spc="-1" dirty="0">
              <a:solidFill>
                <a:schemeClr val="bg1"/>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204660" y="445173"/>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C7243A"/>
                </a:solidFill>
                <a:latin typeface="Arial"/>
                <a:ea typeface="DejaVu Sans"/>
              </a:rPr>
              <a:t>GIAO DIỆN CHÍNH</a:t>
            </a:r>
            <a:endParaRPr lang="en-US" sz="4400" b="0" strike="noStrike" spc="-1" dirty="0">
              <a:latin typeface="Arial"/>
            </a:endParaRPr>
          </a:p>
        </p:txBody>
      </p:sp>
      <p:pic>
        <p:nvPicPr>
          <p:cNvPr id="156" name="Picture 155"/>
          <p:cNvPicPr/>
          <p:nvPr/>
        </p:nvPicPr>
        <p:blipFill>
          <a:blip r:embed="rId2"/>
          <a:stretch/>
        </p:blipFill>
        <p:spPr>
          <a:xfrm>
            <a:off x="2037552" y="1779221"/>
            <a:ext cx="6005520" cy="3262680"/>
          </a:xfrm>
          <a:prstGeom prst="rect">
            <a:avLst/>
          </a:prstGeom>
          <a:ln/>
        </p:spPr>
        <p:style>
          <a:lnRef idx="1">
            <a:schemeClr val="accent1"/>
          </a:lnRef>
          <a:fillRef idx="2">
            <a:schemeClr val="accent1"/>
          </a:fillRef>
          <a:effectRef idx="1">
            <a:schemeClr val="accent1"/>
          </a:effectRef>
          <a:fontRef idx="minor">
            <a:schemeClr val="dk1"/>
          </a:fontRef>
        </p:style>
      </p:pic>
      <p:sp>
        <p:nvSpPr>
          <p:cNvPr id="2" name="TextBox 1">
            <a:extLst>
              <a:ext uri="{FF2B5EF4-FFF2-40B4-BE49-F238E27FC236}">
                <a16:creationId xmlns:a16="http://schemas.microsoft.com/office/drawing/2014/main" id="{617656DB-70B6-4A19-BB52-FFE55FE16941}"/>
              </a:ext>
            </a:extLst>
          </p:cNvPr>
          <p:cNvSpPr txBox="1"/>
          <p:nvPr/>
        </p:nvSpPr>
        <p:spPr>
          <a:xfrm>
            <a:off x="506437" y="1108541"/>
            <a:ext cx="2461846" cy="523220"/>
          </a:xfrm>
          <a:prstGeom prst="rect">
            <a:avLst/>
          </a:prstGeom>
          <a:noFill/>
        </p:spPr>
        <p:txBody>
          <a:bodyPr wrap="square" rtlCol="0">
            <a:spAutoFit/>
          </a:bodyPr>
          <a:lstStyle/>
          <a:p>
            <a:r>
              <a:rPr lang="en-US" sz="2800" dirty="0"/>
              <a:t>Trang </a:t>
            </a:r>
            <a:r>
              <a:rPr lang="en-US" sz="2800" dirty="0" err="1"/>
              <a:t>chủ</a:t>
            </a:r>
            <a:endParaRPr lang="en-US" sz="28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46093" y="397450"/>
            <a:ext cx="9070920" cy="670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4400" b="0" strike="noStrike" spc="-1" dirty="0">
                <a:solidFill>
                  <a:srgbClr val="C7243A"/>
                </a:solidFill>
                <a:latin typeface="Arial"/>
                <a:ea typeface="DejaVu Sans"/>
              </a:rPr>
              <a:t>GIAO DIỆN CHÍNH</a:t>
            </a:r>
            <a:endParaRPr lang="en-US" sz="4400" b="0" strike="noStrike" spc="-1" dirty="0">
              <a:latin typeface="Arial"/>
            </a:endParaRPr>
          </a:p>
        </p:txBody>
      </p:sp>
      <p:pic>
        <p:nvPicPr>
          <p:cNvPr id="158" name="Picture 157"/>
          <p:cNvPicPr/>
          <p:nvPr/>
        </p:nvPicPr>
        <p:blipFill>
          <a:blip r:embed="rId2"/>
          <a:stretch/>
        </p:blipFill>
        <p:spPr>
          <a:xfrm>
            <a:off x="2012892" y="1738810"/>
            <a:ext cx="6054840" cy="3291840"/>
          </a:xfrm>
          <a:prstGeom prst="rect">
            <a:avLst/>
          </a:prstGeom>
          <a:ln/>
        </p:spPr>
        <p:style>
          <a:lnRef idx="1">
            <a:schemeClr val="accent1"/>
          </a:lnRef>
          <a:fillRef idx="2">
            <a:schemeClr val="accent1"/>
          </a:fillRef>
          <a:effectRef idx="1">
            <a:schemeClr val="accent1"/>
          </a:effectRef>
          <a:fontRef idx="minor">
            <a:schemeClr val="dk1"/>
          </a:fontRef>
        </p:style>
      </p:pic>
      <p:sp>
        <p:nvSpPr>
          <p:cNvPr id="2" name="TextBox 1">
            <a:extLst>
              <a:ext uri="{FF2B5EF4-FFF2-40B4-BE49-F238E27FC236}">
                <a16:creationId xmlns:a16="http://schemas.microsoft.com/office/drawing/2014/main" id="{66EB4F40-A418-4095-8E08-4A507B4017D0}"/>
              </a:ext>
            </a:extLst>
          </p:cNvPr>
          <p:cNvSpPr txBox="1"/>
          <p:nvPr/>
        </p:nvSpPr>
        <p:spPr>
          <a:xfrm>
            <a:off x="644768" y="1068130"/>
            <a:ext cx="4032739" cy="523220"/>
          </a:xfrm>
          <a:prstGeom prst="rect">
            <a:avLst/>
          </a:prstGeom>
          <a:noFill/>
        </p:spPr>
        <p:txBody>
          <a:bodyPr wrap="square" rtlCol="0">
            <a:spAutoFit/>
          </a:bodyPr>
          <a:lstStyle/>
          <a:p>
            <a:r>
              <a:rPr lang="en-US" sz="2800" dirty="0" err="1"/>
              <a:t>Danh</a:t>
            </a:r>
            <a:r>
              <a:rPr lang="en-US" sz="2800" dirty="0"/>
              <a:t> </a:t>
            </a:r>
            <a:r>
              <a:rPr lang="en-US" sz="2800" dirty="0" err="1"/>
              <a:t>sách</a:t>
            </a:r>
            <a:r>
              <a:rPr lang="en-US" sz="2800" dirty="0"/>
              <a:t> </a:t>
            </a:r>
            <a:r>
              <a:rPr lang="en-US" sz="2800" dirty="0" err="1"/>
              <a:t>sản</a:t>
            </a:r>
            <a:r>
              <a:rPr lang="en-US" sz="2800" dirty="0"/>
              <a:t> </a:t>
            </a:r>
            <a:r>
              <a:rPr lang="en-US" sz="2800" dirty="0" err="1"/>
              <a:t>phẩm</a:t>
            </a:r>
            <a:r>
              <a:rPr lang="en-US" sz="2800" dirty="0"/>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410</Words>
  <Application>Microsoft Office PowerPoint</Application>
  <PresentationFormat>Custom</PresentationFormat>
  <Paragraphs>52</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Symbol</vt:lpstr>
      <vt:lpstr>Times New Roman</vt:lpstr>
      <vt:lpstr>URW Bookman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NGUYỄN THỊ KIM YẾN</cp:lastModifiedBy>
  <cp:revision>79</cp:revision>
  <dcterms:created xsi:type="dcterms:W3CDTF">2019-05-12T10:27:42Z</dcterms:created>
  <dcterms:modified xsi:type="dcterms:W3CDTF">2019-05-12T06:56:21Z</dcterms:modified>
  <dc:language>en-US</dc:language>
</cp:coreProperties>
</file>