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7" r:id="rId7"/>
    <p:sldId id="263" r:id="rId8"/>
    <p:sldId id="269" r:id="rId9"/>
    <p:sldId id="270" r:id="rId10"/>
    <p:sldId id="259" r:id="rId11"/>
    <p:sldId id="261" r:id="rId12"/>
    <p:sldId id="271" r:id="rId13"/>
    <p:sldId id="265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4EEA6D8-DA03-4415-9AE8-1E479B54314D}">
          <p14:sldIdLst>
            <p14:sldId id="257"/>
            <p14:sldId id="268"/>
            <p14:sldId id="267"/>
            <p14:sldId id="263"/>
            <p14:sldId id="269"/>
            <p14:sldId id="270"/>
            <p14:sldId id="259"/>
            <p14:sldId id="261"/>
            <p14:sldId id="271"/>
            <p14:sldId id="265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95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07/02/2024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07/02/2024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9699" y="1916832"/>
            <a:ext cx="8735325" cy="2000251"/>
          </a:xfrm>
        </p:spPr>
        <p:txBody>
          <a:bodyPr rtlCol="0"/>
          <a:lstStyle/>
          <a:p>
            <a:pPr algn="ctr" rt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ÁRBOLES BINARIOS DE BUSQUEDA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4077072"/>
            <a:ext cx="8735325" cy="1752600"/>
          </a:xfrm>
        </p:spPr>
        <p:txBody>
          <a:bodyPr rtlCol="0">
            <a:normAutofit/>
          </a:bodyPr>
          <a:lstStyle/>
          <a:p>
            <a:pPr algn="ctr"/>
            <a:r>
              <a:rPr lang="es-ES" sz="3600" dirty="0"/>
              <a:t>ÁRBOL AVL (</a:t>
            </a:r>
            <a:r>
              <a:rPr lang="es-ES" sz="3600" dirty="0" err="1"/>
              <a:t>Adelson-Velskii</a:t>
            </a:r>
            <a:r>
              <a:rPr lang="es-ES" sz="3600" dirty="0"/>
              <a:t> y </a:t>
            </a:r>
            <a:r>
              <a:rPr lang="es-ES" sz="3600" dirty="0" err="1"/>
              <a:t>Landis</a:t>
            </a:r>
            <a:r>
              <a:rPr lang="es-E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OPERACIONES SOBRE UN AVL.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accent1"/>
                </a:solidFill>
              </a:rPr>
              <a:t>Insertar.</a:t>
            </a:r>
          </a:p>
          <a:p>
            <a:r>
              <a:rPr lang="es-CO" dirty="0">
                <a:solidFill>
                  <a:schemeClr val="accent1"/>
                </a:solidFill>
              </a:rPr>
              <a:t>Balancear:</a:t>
            </a:r>
          </a:p>
          <a:p>
            <a:pPr marL="0" indent="0">
              <a:buNone/>
            </a:pPr>
            <a:r>
              <a:rPr lang="es-CO" dirty="0">
                <a:solidFill>
                  <a:schemeClr val="accent1"/>
                </a:solidFill>
              </a:rPr>
              <a:t>	</a:t>
            </a:r>
            <a:r>
              <a:rPr lang="es-CO" dirty="0">
                <a:solidFill>
                  <a:schemeClr val="accent2"/>
                </a:solidFill>
              </a:rPr>
              <a:t>Caso 1: </a:t>
            </a:r>
            <a:r>
              <a:rPr lang="es-CO" dirty="0">
                <a:solidFill>
                  <a:schemeClr val="accent1"/>
                </a:solidFill>
              </a:rPr>
              <a:t>Rotación simple izquierda (RSI).</a:t>
            </a:r>
          </a:p>
          <a:p>
            <a:pPr marL="0" indent="0">
              <a:buNone/>
            </a:pPr>
            <a:r>
              <a:rPr lang="es-CO" dirty="0">
                <a:solidFill>
                  <a:schemeClr val="accent1"/>
                </a:solidFill>
              </a:rPr>
              <a:t>	</a:t>
            </a:r>
            <a:r>
              <a:rPr lang="es-CO" dirty="0">
                <a:solidFill>
                  <a:schemeClr val="accent2"/>
                </a:solidFill>
              </a:rPr>
              <a:t>Caso 2: </a:t>
            </a:r>
            <a:r>
              <a:rPr lang="es-CO" dirty="0">
                <a:solidFill>
                  <a:schemeClr val="accent1"/>
                </a:solidFill>
              </a:rPr>
              <a:t>Rotación simple derecha (RSD).</a:t>
            </a:r>
            <a:endParaRPr lang="es-CO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accent2"/>
                </a:solidFill>
              </a:rPr>
              <a:t>	Caso 3: </a:t>
            </a:r>
            <a:r>
              <a:rPr lang="es-CO" dirty="0">
                <a:solidFill>
                  <a:schemeClr val="accent1"/>
                </a:solidFill>
              </a:rPr>
              <a:t>Rotación doble izquierda (RDI).</a:t>
            </a:r>
            <a:endParaRPr lang="es-CO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CO" dirty="0">
                <a:solidFill>
                  <a:schemeClr val="accent2"/>
                </a:solidFill>
              </a:rPr>
              <a:t>	Caso 4: </a:t>
            </a:r>
            <a:r>
              <a:rPr lang="es-CO" dirty="0">
                <a:solidFill>
                  <a:schemeClr val="accent1"/>
                </a:solidFill>
              </a:rPr>
              <a:t>Rotación doble derecha(RDD).</a:t>
            </a:r>
          </a:p>
          <a:p>
            <a:r>
              <a:rPr lang="es-CO" dirty="0">
                <a:solidFill>
                  <a:schemeClr val="accent1"/>
                </a:solidFill>
              </a:rPr>
              <a:t>Eliminar.</a:t>
            </a:r>
          </a:p>
          <a:p>
            <a:r>
              <a:rPr lang="es-CO" dirty="0">
                <a:solidFill>
                  <a:schemeClr val="accent1"/>
                </a:solidFill>
              </a:rPr>
              <a:t>Calcular altura.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25" y="836712"/>
            <a:ext cx="6624736" cy="49685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396" y="480386"/>
            <a:ext cx="10360501" cy="1223963"/>
          </a:xfrm>
        </p:spPr>
        <p:txBody>
          <a:bodyPr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ROTACIÓN SIMPLE IZQUIERDA.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25" y="2127968"/>
            <a:ext cx="7062642" cy="3312368"/>
          </a:xfrm>
        </p:spPr>
      </p:pic>
    </p:spTree>
    <p:extLst>
      <p:ext uri="{BB962C8B-B14F-4D97-AF65-F5344CB8AC3E}">
        <p14:creationId xmlns:p14="http://schemas.microsoft.com/office/powerpoint/2010/main" val="364507441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58" y="1498600"/>
            <a:ext cx="5949950" cy="4462463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ROTACIÓN SIMPLE DERECHA.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46" y="2646265"/>
            <a:ext cx="6504762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368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OBSERVACIÓNES (RSI, RSD):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8883" y="2852936"/>
            <a:ext cx="10360501" cy="3095355"/>
          </a:xfrm>
        </p:spPr>
        <p:txBody>
          <a:bodyPr/>
          <a:lstStyle/>
          <a:p>
            <a:r>
              <a:rPr lang="es-CO" dirty="0">
                <a:solidFill>
                  <a:schemeClr val="accent1"/>
                </a:solidFill>
              </a:rPr>
              <a:t>Se conserva el orden apropiado del árbol.</a:t>
            </a:r>
          </a:p>
          <a:p>
            <a:r>
              <a:rPr lang="es-CO" dirty="0">
                <a:solidFill>
                  <a:schemeClr val="accent1"/>
                </a:solidFill>
              </a:rPr>
              <a:t>Restablece todos los nodos a equilibrios apropiados AVL.</a:t>
            </a:r>
          </a:p>
          <a:p>
            <a:r>
              <a:rPr lang="es-CO" dirty="0">
                <a:solidFill>
                  <a:schemeClr val="accent1"/>
                </a:solidFill>
              </a:rPr>
              <a:t>Conserva el recorrido en orden que el árbol anterior.</a:t>
            </a:r>
          </a:p>
          <a:p>
            <a:pPr marL="0" indent="0">
              <a:buNone/>
            </a:pPr>
            <a:endParaRPr lang="es-C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4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ROTACIÓN DOBLE IZQUIERDA: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3" y="2420888"/>
            <a:ext cx="9963120" cy="3455343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1" y="2554187"/>
            <a:ext cx="7776864" cy="31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73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2"/>
                </a:solidFill>
              </a:rPr>
              <a:t>ROTACIÓN DOBLE DERECHA: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88" y="2420888"/>
            <a:ext cx="9916089" cy="367141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60" y="2698517"/>
            <a:ext cx="8496944" cy="339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811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CONCLUSIONES: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/>
                </a:solidFill>
              </a:rPr>
              <a:t>Un árbol AVL, es mucho mas eficaz que un árbol binario común gracias a su método de búsqueda Log(n). Mientras que el común haría N comparaciones.</a:t>
            </a:r>
          </a:p>
          <a:p>
            <a:r>
              <a:rPr lang="es-CO" dirty="0">
                <a:solidFill>
                  <a:schemeClr val="accent1"/>
                </a:solidFill>
              </a:rPr>
              <a:t>Los métodos de inserción y eliminación son los mismos que se usaron para los árboles comunes.</a:t>
            </a:r>
          </a:p>
          <a:p>
            <a:endParaRPr lang="es-C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8800" dirty="0"/>
              <a:t>GRACIAS.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Presentado </a:t>
            </a:r>
            <a:r>
              <a:rPr lang="es-CO"/>
              <a:t>por:</a:t>
            </a:r>
          </a:p>
          <a:p>
            <a:r>
              <a:rPr lang="es-CO"/>
              <a:t>KEVIN </a:t>
            </a:r>
            <a:r>
              <a:rPr lang="es-CO" dirty="0"/>
              <a:t>MAURICIO CARMONA.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93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¿Qué es un árbol binario de búsqueda?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18882" y="1950479"/>
            <a:ext cx="5180251" cy="3964907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CO" dirty="0">
                <a:solidFill>
                  <a:schemeClr val="accent1"/>
                </a:solidFill>
              </a:rPr>
              <a:t>Es un árbol binario con la propiedad de que todos los elementos almacenados en el subárbol izquierdo de cualquier nodo x son menores que el elemento almacenado en x ,y todos los elementos almacenados en el subárbol derecho de x son mayores que el elemento almacenado en x.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00" y="2551808"/>
            <a:ext cx="44196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ARBOLES AVL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206435" y="2420888"/>
            <a:ext cx="10360501" cy="3167363"/>
          </a:xfrm>
        </p:spPr>
        <p:txBody>
          <a:bodyPr/>
          <a:lstStyle/>
          <a:p>
            <a:r>
              <a:rPr lang="es-CO" dirty="0">
                <a:solidFill>
                  <a:schemeClr val="accent1"/>
                </a:solidFill>
              </a:rPr>
              <a:t>La denominación de árbol AVL viene dada por los creadores de dicha estructura, (</a:t>
            </a:r>
            <a:r>
              <a:rPr lang="es-CO" dirty="0" err="1">
                <a:solidFill>
                  <a:schemeClr val="accent2"/>
                </a:solidFill>
              </a:rPr>
              <a:t>Adelson-Velskii</a:t>
            </a:r>
            <a:r>
              <a:rPr lang="es-CO" dirty="0">
                <a:solidFill>
                  <a:schemeClr val="accent2"/>
                </a:solidFill>
              </a:rPr>
              <a:t> y </a:t>
            </a:r>
            <a:r>
              <a:rPr lang="es-CO" dirty="0" err="1">
                <a:solidFill>
                  <a:schemeClr val="accent2"/>
                </a:solidFill>
              </a:rPr>
              <a:t>Landis</a:t>
            </a:r>
            <a:r>
              <a:rPr lang="es-CO" dirty="0">
                <a:solidFill>
                  <a:schemeClr val="accent1"/>
                </a:solidFill>
              </a:rPr>
              <a:t>).</a:t>
            </a:r>
          </a:p>
          <a:p>
            <a:r>
              <a:rPr lang="es-CO" dirty="0">
                <a:solidFill>
                  <a:schemeClr val="accent1"/>
                </a:solidFill>
              </a:rPr>
              <a:t>Básicamente, un árbol AVL es un árbol binario de búsqueda al que se le añade una </a:t>
            </a:r>
            <a:r>
              <a:rPr lang="es-CO" dirty="0">
                <a:solidFill>
                  <a:schemeClr val="accent2"/>
                </a:solidFill>
              </a:rPr>
              <a:t>condición de equilibrio</a:t>
            </a:r>
            <a:r>
              <a:rPr lang="es-CO" dirty="0">
                <a:solidFill>
                  <a:schemeClr val="accent1"/>
                </a:solidFill>
              </a:rPr>
              <a:t>. Esta condición es que para todo nodo, la altura de sus subárboles izquierdo y derecho pueden diferir a lo sumo en 1.</a:t>
            </a:r>
          </a:p>
          <a:p>
            <a:pPr marL="0" indent="0">
              <a:buNone/>
            </a:pPr>
            <a:endParaRPr lang="es-C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CARACTERÍSTICAS: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/>
                </a:solidFill>
              </a:rPr>
              <a:t>Un AVL es un ABB.</a:t>
            </a:r>
          </a:p>
          <a:p>
            <a:r>
              <a:rPr lang="es-CO" dirty="0">
                <a:solidFill>
                  <a:schemeClr val="accent1"/>
                </a:solidFill>
              </a:rPr>
              <a:t>La diferencia entre las alturas de los subárboles derecho e izquierdo no debe excederse en más de 1.</a:t>
            </a:r>
          </a:p>
          <a:p>
            <a:r>
              <a:rPr lang="es-CO" dirty="0">
                <a:solidFill>
                  <a:schemeClr val="accent1"/>
                </a:solidFill>
              </a:rPr>
              <a:t>Cada nodo tiene asignado un peso de acuerdo a las alturas de sus subárboles.</a:t>
            </a:r>
          </a:p>
          <a:p>
            <a:r>
              <a:rPr lang="es-CO" dirty="0">
                <a:solidFill>
                  <a:schemeClr val="accent1"/>
                </a:solidFill>
              </a:rPr>
              <a:t>Un nodo tiene un peso de 1 si su subárbol derecho es más alto, -1 si subárbol izquierdo es más alto y 0 si las alturas son las mismas.</a:t>
            </a:r>
          </a:p>
          <a:p>
            <a:r>
              <a:rPr lang="es-CO" dirty="0">
                <a:solidFill>
                  <a:schemeClr val="accent1"/>
                </a:solidFill>
              </a:rPr>
              <a:t>La inserción y la eliminación en </a:t>
            </a:r>
            <a:r>
              <a:rPr lang="es-CO" dirty="0" err="1">
                <a:solidFill>
                  <a:schemeClr val="accent1"/>
                </a:solidFill>
              </a:rPr>
              <a:t>AVLs</a:t>
            </a:r>
            <a:r>
              <a:rPr lang="es-CO" dirty="0">
                <a:solidFill>
                  <a:schemeClr val="accent1"/>
                </a:solidFill>
              </a:rPr>
              <a:t> es la misma que en los </a:t>
            </a:r>
            <a:r>
              <a:rPr lang="es-CO" dirty="0" err="1">
                <a:solidFill>
                  <a:schemeClr val="accent1"/>
                </a:solidFill>
              </a:rPr>
              <a:t>ABBs</a:t>
            </a:r>
            <a:r>
              <a:rPr lang="es-CO" dirty="0">
                <a:solidFill>
                  <a:schemeClr val="accent1"/>
                </a:solidFill>
              </a:rPr>
              <a:t>.</a:t>
            </a:r>
          </a:p>
          <a:p>
            <a:endParaRPr lang="es-C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ÁRBOL QUE CUMPLE LA CONDICIÓN DE EQUILIBRIO DE LOS ÁRBOLES AVL.</a:t>
            </a:r>
          </a:p>
        </p:txBody>
      </p:sp>
      <p:pic>
        <p:nvPicPr>
          <p:cNvPr id="6" name="Imagen 5" descr="http://www.ibiblio.org/pub/linux/docs/LuCaS/Tutoriales/doc-programacion-arboles-avl/html/tree0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86" y="1772816"/>
            <a:ext cx="4083893" cy="3901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ÁRBOL QUE NO CUMPLE LA CONDICIÓN DE EQUILIBRIO DE LOS ÁRBOLES AVL.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31" y="1844824"/>
            <a:ext cx="4131604" cy="43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17391" y="213613"/>
            <a:ext cx="4062942" cy="2438400"/>
          </a:xfrm>
        </p:spPr>
        <p:txBody>
          <a:bodyPr rtlCol="0"/>
          <a:lstStyle/>
          <a:p>
            <a:pPr algn="ctr" rtl="0"/>
            <a:r>
              <a:rPr lang="es-ES" dirty="0"/>
              <a:t>DECLARACIONES DE TIPO DE DATO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1125860" y="3232177"/>
            <a:ext cx="4062942" cy="14194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/>
              <a:t>La única diferencia de un árbol AVL, con un árbol binario común es la variable </a:t>
            </a:r>
            <a:r>
              <a:rPr lang="es-CO" dirty="0">
                <a:solidFill>
                  <a:schemeClr val="accent2"/>
                </a:solidFill>
              </a:rPr>
              <a:t>altura</a:t>
            </a:r>
            <a:r>
              <a:rPr lang="es-CO" dirty="0"/>
              <a:t> en su estructura.</a:t>
            </a:r>
          </a:p>
          <a:p>
            <a:endParaRPr lang="es-CO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2652013"/>
            <a:ext cx="5010196" cy="2472733"/>
          </a:xfr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773932" y="2348880"/>
            <a:ext cx="8735325" cy="2000251"/>
          </a:xfrm>
        </p:spPr>
        <p:txBody>
          <a:bodyPr rtlCol="0"/>
          <a:lstStyle/>
          <a:p>
            <a:pPr algn="ctr" rtl="0"/>
            <a:r>
              <a:rPr lang="es-ES" dirty="0"/>
              <a:t>¿Cómo evitar el desequilibrio en un árbol AVL?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EQUILIBRIO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/>
                </a:solidFill>
              </a:rPr>
              <a:t>Equilibrio (n) = </a:t>
            </a:r>
            <a:r>
              <a:rPr lang="es-CO" dirty="0" err="1">
                <a:solidFill>
                  <a:schemeClr val="accent1"/>
                </a:solidFill>
              </a:rPr>
              <a:t>altura_derecha</a:t>
            </a:r>
            <a:r>
              <a:rPr lang="es-CO" dirty="0">
                <a:solidFill>
                  <a:schemeClr val="accent1"/>
                </a:solidFill>
              </a:rPr>
              <a:t>(n) – </a:t>
            </a:r>
            <a:r>
              <a:rPr lang="es-CO" dirty="0" err="1">
                <a:solidFill>
                  <a:schemeClr val="accent1"/>
                </a:solidFill>
              </a:rPr>
              <a:t>altura_izquierda</a:t>
            </a:r>
            <a:r>
              <a:rPr lang="es-CO" dirty="0">
                <a:solidFill>
                  <a:schemeClr val="accent1"/>
                </a:solidFill>
              </a:rPr>
              <a:t>(n)</a:t>
            </a:r>
          </a:p>
          <a:p>
            <a:pPr marL="0" indent="0">
              <a:buNone/>
            </a:pPr>
            <a:r>
              <a:rPr lang="es-CO" dirty="0">
                <a:solidFill>
                  <a:schemeClr val="accent1"/>
                </a:solidFill>
              </a:rPr>
              <a:t>Describe relatividad entre subárbol derecho y  subárbol izquierdo.</a:t>
            </a:r>
          </a:p>
          <a:p>
            <a:pPr marL="0" indent="0">
              <a:buNone/>
            </a:pPr>
            <a:r>
              <a:rPr lang="es-CO" dirty="0">
                <a:solidFill>
                  <a:schemeClr val="accent1"/>
                </a:solidFill>
              </a:rPr>
              <a:t>	</a:t>
            </a:r>
            <a:r>
              <a:rPr lang="es-CO" dirty="0">
                <a:solidFill>
                  <a:schemeClr val="accent2"/>
                </a:solidFill>
              </a:rPr>
              <a:t>+</a:t>
            </a:r>
            <a:r>
              <a:rPr lang="es-CO" dirty="0">
                <a:solidFill>
                  <a:schemeClr val="accent1"/>
                </a:solidFill>
              </a:rPr>
              <a:t> (positivo) -&gt; Derecho mas alto (profundo).</a:t>
            </a:r>
          </a:p>
          <a:p>
            <a:pPr marL="0" indent="0">
              <a:buNone/>
            </a:pPr>
            <a:r>
              <a:rPr lang="es-CO" dirty="0">
                <a:solidFill>
                  <a:schemeClr val="accent1"/>
                </a:solidFill>
              </a:rPr>
              <a:t>	</a:t>
            </a:r>
            <a:r>
              <a:rPr lang="es-CO" dirty="0">
                <a:solidFill>
                  <a:schemeClr val="accent2"/>
                </a:solidFill>
              </a:rPr>
              <a:t>-</a:t>
            </a:r>
            <a:r>
              <a:rPr lang="es-CO" dirty="0">
                <a:solidFill>
                  <a:schemeClr val="accent1"/>
                </a:solidFill>
              </a:rPr>
              <a:t> (negativo) -&gt; Izquierdo mas alto (profundo).</a:t>
            </a:r>
          </a:p>
          <a:p>
            <a:r>
              <a:rPr lang="es-CO" dirty="0">
                <a:solidFill>
                  <a:schemeClr val="accent1"/>
                </a:solidFill>
              </a:rPr>
              <a:t>Un árbol binario es un AVL si y solo si cada uno de sus nodos tiene un equilibrio de -1, 0, +1.</a:t>
            </a:r>
          </a:p>
          <a:p>
            <a:r>
              <a:rPr lang="es-CO" dirty="0">
                <a:solidFill>
                  <a:schemeClr val="accent1"/>
                </a:solidFill>
              </a:rPr>
              <a:t>Sí alguno de los pesos de los nodos se modifica en un valor no válido (2 o -2) debe seguirse un esquema de </a:t>
            </a:r>
            <a:r>
              <a:rPr lang="es-CO" b="1" dirty="0">
                <a:solidFill>
                  <a:schemeClr val="accent5"/>
                </a:solidFill>
              </a:rPr>
              <a:t>rotación</a:t>
            </a:r>
            <a:endParaRPr lang="es-C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564</Words>
  <Application>Microsoft Office PowerPoint</Application>
  <PresentationFormat>Personalizado</PresentationFormat>
  <Paragraphs>58</Paragraphs>
  <Slides>17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Tecnología 16x9</vt:lpstr>
      <vt:lpstr>ÁRBOLES BINARIOS DE BUSQUEDA</vt:lpstr>
      <vt:lpstr>¿Qué es un árbol binario de búsqueda? </vt:lpstr>
      <vt:lpstr>ARBOLES AVL</vt:lpstr>
      <vt:lpstr>CARACTERÍSTICAS:</vt:lpstr>
      <vt:lpstr>ÁRBOL QUE CUMPLE LA CONDICIÓN DE EQUILIBRIO DE LOS ÁRBOLES AVL.</vt:lpstr>
      <vt:lpstr>ÁRBOL QUE NO CUMPLE LA CONDICIÓN DE EQUILIBRIO DE LOS ÁRBOLES AVL.</vt:lpstr>
      <vt:lpstr>DECLARACIONES DE TIPO DE DATO</vt:lpstr>
      <vt:lpstr>¿Cómo evitar el desequilibrio en un árbol AVL?</vt:lpstr>
      <vt:lpstr>EQUILIBRIO</vt:lpstr>
      <vt:lpstr>OPERACIONES SOBRE UN AVL.</vt:lpstr>
      <vt:lpstr>ROTACIÓN SIMPLE IZQUIERDA.</vt:lpstr>
      <vt:lpstr>ROTACIÓN SIMPLE DERECHA.</vt:lpstr>
      <vt:lpstr>OBSERVACIÓNES (RSI, RSD):</vt:lpstr>
      <vt:lpstr>ROTACIÓN DOBLE IZQUIERDA:</vt:lpstr>
      <vt:lpstr>ROTACIÓN DOBLE DERECHA:</vt:lpstr>
      <vt:lpstr>CONCLUSIONES: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ÁRBOLES BINARIOS DE BUSQUEDA</dc:title>
  <dc:creator>BRANDON</dc:creator>
  <cp:lastModifiedBy>Kevin Carmona</cp:lastModifiedBy>
  <cp:revision>14</cp:revision>
  <dcterms:created xsi:type="dcterms:W3CDTF">2019-11-14T02:58:05Z</dcterms:created>
  <dcterms:modified xsi:type="dcterms:W3CDTF">2024-02-07T16:15:15Z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