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等线"/>
        <a:ea typeface="等线"/>
      </a:defRPr>
    </a:lvl1pPr>
    <a:lvl2pPr marL="457200" lvl="1" algn="l" defTabSz="914400">
      <a:defRPr sz="1800" kern="1200">
        <a:solidFill>
          <a:schemeClr val="tx1"/>
        </a:solidFill>
        <a:latin typeface="等线"/>
        <a:ea typeface="等线"/>
      </a:defRPr>
    </a:lvl2pPr>
    <a:lvl3pPr marL="914400" lvl="2" algn="l" defTabSz="914400">
      <a:defRPr sz="1800" kern="1200">
        <a:solidFill>
          <a:schemeClr val="tx1"/>
        </a:solidFill>
        <a:latin typeface="等线"/>
        <a:ea typeface="等线"/>
      </a:defRPr>
    </a:lvl3pPr>
    <a:lvl4pPr marL="1371600" lvl="3" algn="l" defTabSz="914400">
      <a:defRPr sz="1800" kern="1200">
        <a:solidFill>
          <a:schemeClr val="tx1"/>
        </a:solidFill>
        <a:latin typeface="等线"/>
        <a:ea typeface="等线"/>
      </a:defRPr>
    </a:lvl4pPr>
    <a:lvl5pPr marL="1828800" lvl="4" algn="l" defTabSz="914400">
      <a:defRPr sz="1800" kern="1200">
        <a:solidFill>
          <a:schemeClr val="tx1"/>
        </a:solidFill>
        <a:latin typeface="等线"/>
        <a:ea typeface="等线"/>
      </a:defRPr>
    </a:lvl5pPr>
    <a:lvl6pPr marL="2286000" lvl="5" algn="l" defTabSz="914400">
      <a:defRPr sz="1800" kern="1200">
        <a:solidFill>
          <a:schemeClr val="tx1"/>
        </a:solidFill>
        <a:latin typeface="等线"/>
        <a:ea typeface="等线"/>
      </a:defRPr>
    </a:lvl6pPr>
    <a:lvl7pPr marL="2743200" lvl="6" algn="l" defTabSz="914400">
      <a:defRPr sz="1800" kern="1200">
        <a:solidFill>
          <a:schemeClr val="tx1"/>
        </a:solidFill>
        <a:latin typeface="等线"/>
        <a:ea typeface="等线"/>
      </a:defRPr>
    </a:lvl7pPr>
    <a:lvl8pPr marL="3200400" lvl="7" algn="l" defTabSz="914400">
      <a:defRPr sz="1800" kern="1200">
        <a:solidFill>
          <a:schemeClr val="tx1"/>
        </a:solidFill>
        <a:latin typeface="等线"/>
        <a:ea typeface="等线"/>
      </a:defRPr>
    </a:lvl8pPr>
    <a:lvl9pPr marL="3657600" lvl="8" algn="l" defTabSz="914400">
      <a:defRPr sz="1800" kern="1200">
        <a:solidFill>
          <a:schemeClr val="tx1"/>
        </a:solidFill>
        <a:latin typeface="等线"/>
        <a:ea typeface="等线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3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Fails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F3-461A-AFE5-241EB61596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F3-461A-AFE5-241EB61596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5F3-461A-AFE5-241EB61596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5F3-461A-AFE5-241EB61596B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5F3-461A-AFE5-241EB61596B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5F3-461A-AFE5-241EB61596B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5F3-461A-AFE5-241EB61596B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5F3-461A-AFE5-241EB61596B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5F3-461A-AFE5-241EB61596B9}"/>
              </c:ext>
            </c:extLst>
          </c:dPt>
          <c:cat>
            <c:strRef>
              <c:f>Sheet1!$A$2:$A$10</c:f>
              <c:strCache>
                <c:ptCount val="9"/>
                <c:pt idx="0">
                  <c:v>CtsTextTestCases</c:v>
                </c:pt>
                <c:pt idx="1">
                  <c:v>CtsGraphicsTestCases</c:v>
                </c:pt>
                <c:pt idx="2">
                  <c:v>CtsPrintTestCases</c:v>
                </c:pt>
                <c:pt idx="3">
                  <c:v>CtsWindowManagerDeviceTestCases</c:v>
                </c:pt>
                <c:pt idx="4">
                  <c:v>CtsSecurityTestCases</c:v>
                </c:pt>
                <c:pt idx="5">
                  <c:v>CtsWebkitTestCases</c:v>
                </c:pt>
                <c:pt idx="6">
                  <c:v>CtsAppSecurityHostTestCases</c:v>
                </c:pt>
                <c:pt idx="7">
                  <c:v>CtsWiFiTestCases</c:v>
                </c:pt>
                <c:pt idx="8">
                  <c:v>CtsAppTestCases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125</c:v>
                </c:pt>
                <c:pt idx="1">
                  <c:v>112</c:v>
                </c:pt>
                <c:pt idx="2">
                  <c:v>68</c:v>
                </c:pt>
                <c:pt idx="3">
                  <c:v>63</c:v>
                </c:pt>
                <c:pt idx="4">
                  <c:v>38</c:v>
                </c:pt>
                <c:pt idx="5">
                  <c:v>31</c:v>
                </c:pt>
                <c:pt idx="6">
                  <c:v>26</c:v>
                </c:pt>
                <c:pt idx="7">
                  <c:v>21</c:v>
                </c:pt>
                <c:pt idx="8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5F3-461A-AFE5-241EB6159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130471561220971"/>
          <c:y val="8.774392265830705E-2"/>
          <c:w val="0.32996384285196828"/>
          <c:h val="0.855938701593396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等线 Light"/>
          <a:ea typeface="等线 Light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等线"/>
          <a:ea typeface="等线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等线"/>
          <a:ea typeface="等线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等线"/>
          <a:ea typeface="等线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等线"/>
          <a:ea typeface="等线"/>
        </a:defRPr>
      </a:lvl1pPr>
      <a:lvl2pPr marL="457200" lvl="1" algn="l" defTabSz="914400">
        <a:defRPr sz="1800" kern="1200">
          <a:solidFill>
            <a:schemeClr val="tx1"/>
          </a:solidFill>
          <a:latin typeface="等线"/>
          <a:ea typeface="等线"/>
        </a:defRPr>
      </a:lvl2pPr>
      <a:lvl3pPr marL="914400" lvl="2" algn="l" defTabSz="914400">
        <a:defRPr sz="1800" kern="1200">
          <a:solidFill>
            <a:schemeClr val="tx1"/>
          </a:solidFill>
          <a:latin typeface="等线"/>
          <a:ea typeface="等线"/>
        </a:defRPr>
      </a:lvl3pPr>
      <a:lvl4pPr marL="1371600" lvl="3" algn="l" defTabSz="914400">
        <a:defRPr sz="1800" kern="1200">
          <a:solidFill>
            <a:schemeClr val="tx1"/>
          </a:solidFill>
          <a:latin typeface="等线"/>
          <a:ea typeface="等线"/>
        </a:defRPr>
      </a:lvl4pPr>
      <a:lvl5pPr marL="1828800" lvl="4" algn="l" defTabSz="914400">
        <a:defRPr sz="1800" kern="1200">
          <a:solidFill>
            <a:schemeClr val="tx1"/>
          </a:solidFill>
          <a:latin typeface="等线"/>
          <a:ea typeface="等线"/>
        </a:defRPr>
      </a:lvl5pPr>
      <a:lvl6pPr marL="2286000" lvl="5" algn="l" defTabSz="914400">
        <a:defRPr sz="1800" kern="1200">
          <a:solidFill>
            <a:schemeClr val="tx1"/>
          </a:solidFill>
          <a:latin typeface="等线"/>
          <a:ea typeface="等线"/>
        </a:defRPr>
      </a:lvl6pPr>
      <a:lvl7pPr marL="2743200" lvl="6" algn="l" defTabSz="914400">
        <a:defRPr sz="1800" kern="1200">
          <a:solidFill>
            <a:schemeClr val="tx1"/>
          </a:solidFill>
          <a:latin typeface="等线"/>
          <a:ea typeface="等线"/>
        </a:defRPr>
      </a:lvl7pPr>
      <a:lvl8pPr marL="3200400" lvl="7" algn="l" defTabSz="914400">
        <a:defRPr sz="1800" kern="1200">
          <a:solidFill>
            <a:schemeClr val="tx1"/>
          </a:solidFill>
          <a:latin typeface="等线"/>
          <a:ea typeface="等线"/>
        </a:defRPr>
      </a:lvl8pPr>
      <a:lvl9pPr marL="3657600" lvl="8" algn="l" defTabSz="914400">
        <a:defRPr sz="1800" kern="1200">
          <a:solidFill>
            <a:schemeClr val="tx1"/>
          </a:solidFill>
          <a:latin typeface="等线"/>
          <a:ea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sts.riscv.org/g/sig-android/message/1" TargetMode="External"/><Relationship Id="rId2" Type="http://schemas.openxmlformats.org/officeDocument/2006/relationships/hyperlink" Target="https://github.com/T-head-Semi/aosp-risc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lists.riscv.org/g/sig-android/message/32" TargetMode="External"/><Relationship Id="rId4" Type="http://schemas.openxmlformats.org/officeDocument/2006/relationships/hyperlink" Target="https://github.com/riscv-android-sr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3"/>
          <p:cNvSpPr>
            <a:spLocks noGrp="1"/>
          </p:cNvSpPr>
          <p:nvPr/>
        </p:nvSpPr>
        <p:spPr>
          <a:xfrm>
            <a:off x="2724150" y="3587115"/>
            <a:ext cx="7584440" cy="101028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1400" kern="1200">
                <a:solidFill>
                  <a:srgbClr val="666666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endParaRPr sz="2000"/>
          </a:p>
        </p:txBody>
      </p:sp>
      <p:sp>
        <p:nvSpPr>
          <p:cNvPr id="4" name="文本框 3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zh-CN"/>
              <a:t> </a:t>
            </a:r>
          </a:p>
        </p:txBody>
      </p:sp>
      <p:sp>
        <p:nvSpPr>
          <p:cNvPr id="7" name="文本占位符 3"/>
          <p:cNvSpPr>
            <a:spLocks noGrp="1"/>
          </p:cNvSpPr>
          <p:nvPr/>
        </p:nvSpPr>
        <p:spPr>
          <a:xfrm>
            <a:off x="25718" y="744264"/>
            <a:ext cx="12140565" cy="600773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1400" kern="1200">
                <a:solidFill>
                  <a:srgbClr val="666666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pPr marL="457200" lvl="0" algn="l"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0"/>
            </a:pPr>
            <a:r>
              <a:rPr lang="en-US" sz="1800" b="1" dirty="0">
                <a:solidFill>
                  <a:srgbClr val="000000"/>
                </a:solidFill>
              </a:rPr>
              <a:t>2021 </a:t>
            </a:r>
            <a:r>
              <a:rPr lang="zh-CN" sz="1800" b="1" dirty="0">
                <a:solidFill>
                  <a:srgbClr val="000000"/>
                </a:solidFill>
              </a:rPr>
              <a:t>年</a:t>
            </a:r>
            <a:r>
              <a:rPr lang="en-US" sz="1800" b="1" dirty="0">
                <a:solidFill>
                  <a:srgbClr val="000000"/>
                </a:solidFill>
              </a:rPr>
              <a:t> 1 </a:t>
            </a:r>
            <a:r>
              <a:rPr lang="zh-CN" sz="1800" b="1" dirty="0">
                <a:solidFill>
                  <a:srgbClr val="000000"/>
                </a:solidFill>
              </a:rPr>
              <a:t>月</a:t>
            </a:r>
            <a:r>
              <a:rPr lang="zh-CN" sz="1800" dirty="0">
                <a:solidFill>
                  <a:srgbClr val="000000"/>
                </a:solidFill>
              </a:rPr>
              <a:t>，阿里巴巴旗下的平头哥半导体</a:t>
            </a:r>
            <a:r>
              <a:rPr lang="en-US" sz="1800" dirty="0">
                <a:solidFill>
                  <a:srgbClr val="000000"/>
                </a:solidFill>
              </a:rPr>
              <a:t> (T-Head) </a:t>
            </a:r>
            <a:r>
              <a:rPr lang="zh-CN" sz="1800" dirty="0">
                <a:solidFill>
                  <a:srgbClr val="000000"/>
                </a:solidFill>
              </a:rPr>
              <a:t>成功将</a:t>
            </a:r>
            <a:r>
              <a:rPr lang="en-US" sz="1800" dirty="0">
                <a:solidFill>
                  <a:srgbClr val="000000"/>
                </a:solidFill>
              </a:rPr>
              <a:t> AOSP 10 </a:t>
            </a:r>
            <a:r>
              <a:rPr lang="zh-CN" sz="1800" dirty="0">
                <a:solidFill>
                  <a:srgbClr val="000000"/>
                </a:solidFill>
              </a:rPr>
              <a:t>移植到自己的</a:t>
            </a:r>
            <a:r>
              <a:rPr lang="en-US" sz="1800" dirty="0">
                <a:solidFill>
                  <a:srgbClr val="000000"/>
                </a:solidFill>
              </a:rPr>
              <a:t> RISC-V </a:t>
            </a:r>
            <a:r>
              <a:rPr lang="zh-CN" sz="1800" dirty="0">
                <a:solidFill>
                  <a:srgbClr val="000000"/>
                </a:solidFill>
              </a:rPr>
              <a:t>芯片上，并开源部分代码，开源仓库地址在：</a:t>
            </a:r>
            <a:r>
              <a:rPr lang="en-US" sz="1800" dirty="0">
                <a:solidFill>
                  <a:srgbClr val="000000"/>
                </a:solidFill>
                <a:hlinkClick r:id="rId2"/>
              </a:rPr>
              <a:t>https://github.com/T-head-Semi/aosp-riscv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zh-CN" sz="1800" dirty="0">
                <a:solidFill>
                  <a:srgbClr val="000000"/>
                </a:solidFill>
              </a:rPr>
              <a:t>。</a:t>
            </a:r>
            <a:endParaRPr lang="en-US" sz="1800" b="1" dirty="0">
              <a:solidFill>
                <a:srgbClr val="000000"/>
              </a:solidFill>
            </a:endParaRPr>
          </a:p>
          <a:p>
            <a:pPr marL="457200" lvl="0" algn="l"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0"/>
            </a:pPr>
            <a:r>
              <a:rPr lang="en-US" sz="1800" b="1" dirty="0">
                <a:solidFill>
                  <a:srgbClr val="000000"/>
                </a:solidFill>
              </a:rPr>
              <a:t>2021 </a:t>
            </a:r>
            <a:r>
              <a:rPr lang="zh-CN" sz="1800" b="1" dirty="0">
                <a:solidFill>
                  <a:srgbClr val="000000"/>
                </a:solidFill>
              </a:rPr>
              <a:t>年</a:t>
            </a:r>
            <a:r>
              <a:rPr lang="en-US" sz="1800" b="1" dirty="0">
                <a:solidFill>
                  <a:srgbClr val="000000"/>
                </a:solidFill>
              </a:rPr>
              <a:t> 5 </a:t>
            </a:r>
            <a:r>
              <a:rPr lang="zh-CN" sz="1800" b="1" dirty="0">
                <a:solidFill>
                  <a:srgbClr val="000000"/>
                </a:solidFill>
              </a:rPr>
              <a:t>月</a:t>
            </a:r>
            <a:r>
              <a:rPr lang="en-US" sz="1800" b="1" dirty="0">
                <a:solidFill>
                  <a:srgbClr val="000000"/>
                </a:solidFill>
              </a:rPr>
              <a:t> 20 </a:t>
            </a:r>
            <a:r>
              <a:rPr lang="zh-CN" sz="1800" b="1" dirty="0">
                <a:solidFill>
                  <a:srgbClr val="000000"/>
                </a:solidFill>
              </a:rPr>
              <a:t>日</a:t>
            </a:r>
            <a:r>
              <a:rPr lang="zh-CN" sz="1800" dirty="0">
                <a:solidFill>
                  <a:srgbClr val="000000"/>
                </a:solidFill>
              </a:rPr>
              <a:t>，</a:t>
            </a:r>
            <a:r>
              <a:rPr lang="en-US" sz="1800" dirty="0">
                <a:solidFill>
                  <a:srgbClr val="000000"/>
                </a:solidFill>
              </a:rPr>
              <a:t>RVI Android SIG </a:t>
            </a:r>
            <a:r>
              <a:rPr lang="zh-CN" sz="1800" dirty="0">
                <a:solidFill>
                  <a:srgbClr val="000000"/>
                </a:solidFill>
              </a:rPr>
              <a:t>成立</a:t>
            </a:r>
            <a:r>
              <a:rPr lang="en-US" sz="1800" dirty="0">
                <a:solidFill>
                  <a:srgbClr val="000000"/>
                </a:solidFill>
              </a:rPr>
              <a:t> - Han Mao (Alibaba), Zheng Zhang (Imagination) </a:t>
            </a:r>
            <a:r>
              <a:rPr lang="zh-CN" sz="1800" dirty="0">
                <a:solidFill>
                  <a:srgbClr val="000000"/>
                </a:solidFill>
              </a:rPr>
              <a:t>担任</a:t>
            </a:r>
            <a:r>
              <a:rPr lang="en-US" sz="1800" dirty="0">
                <a:solidFill>
                  <a:srgbClr val="000000"/>
                </a:solidFill>
              </a:rPr>
              <a:t> acting chairs . </a:t>
            </a:r>
            <a:r>
              <a:rPr lang="en-US" sz="1800" dirty="0">
                <a:solidFill>
                  <a:srgbClr val="000000"/>
                </a:solidFill>
                <a:hlinkClick r:id="rId3"/>
              </a:rPr>
              <a:t>https://lists.riscv.org/g/sig-android/message/1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zh-CN" sz="1800" dirty="0">
                <a:solidFill>
                  <a:srgbClr val="000000"/>
                </a:solidFill>
              </a:rPr>
              <a:t>。</a:t>
            </a:r>
            <a:endParaRPr lang="en-US" sz="1800" b="1" dirty="0">
              <a:solidFill>
                <a:srgbClr val="000000"/>
              </a:solidFill>
            </a:endParaRPr>
          </a:p>
          <a:p>
            <a:pPr marL="457200" lvl="0" algn="l"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0"/>
            </a:pPr>
            <a:r>
              <a:rPr lang="en-US" sz="1800" b="1" dirty="0">
                <a:solidFill>
                  <a:srgbClr val="000000"/>
                </a:solidFill>
              </a:rPr>
              <a:t>2021 </a:t>
            </a:r>
            <a:r>
              <a:rPr lang="zh-CN" sz="1800" b="1" dirty="0">
                <a:solidFill>
                  <a:srgbClr val="000000"/>
                </a:solidFill>
              </a:rPr>
              <a:t>年</a:t>
            </a:r>
            <a:r>
              <a:rPr lang="en-US" sz="1800" b="1" dirty="0">
                <a:solidFill>
                  <a:srgbClr val="000000"/>
                </a:solidFill>
              </a:rPr>
              <a:t> 10 </a:t>
            </a:r>
            <a:r>
              <a:rPr lang="zh-CN" sz="1800" b="1" dirty="0">
                <a:solidFill>
                  <a:srgbClr val="000000"/>
                </a:solidFill>
              </a:rPr>
              <a:t>月</a:t>
            </a:r>
            <a:r>
              <a:rPr lang="en-US" sz="1800" b="1" dirty="0">
                <a:solidFill>
                  <a:srgbClr val="000000"/>
                </a:solidFill>
              </a:rPr>
              <a:t> 20 </a:t>
            </a:r>
            <a:r>
              <a:rPr lang="zh-CN" sz="1800" b="1" dirty="0">
                <a:solidFill>
                  <a:srgbClr val="000000"/>
                </a:solidFill>
              </a:rPr>
              <a:t>日</a:t>
            </a:r>
            <a:r>
              <a:rPr lang="zh-CN" sz="1800" dirty="0">
                <a:solidFill>
                  <a:srgbClr val="000000"/>
                </a:solidFill>
              </a:rPr>
              <a:t>，</a:t>
            </a:r>
            <a:r>
              <a:rPr lang="en-US" sz="1800" dirty="0">
                <a:solidFill>
                  <a:srgbClr val="000000"/>
                </a:solidFill>
              </a:rPr>
              <a:t>RVI Android SIG </a:t>
            </a:r>
            <a:r>
              <a:rPr lang="zh-CN" sz="1800" dirty="0">
                <a:solidFill>
                  <a:srgbClr val="000000"/>
                </a:solidFill>
              </a:rPr>
              <a:t>的官方源码仓库建立：</a:t>
            </a:r>
            <a:r>
              <a:rPr lang="en-US" sz="1800" dirty="0">
                <a:solidFill>
                  <a:srgbClr val="000000"/>
                </a:solidFill>
                <a:hlinkClick r:id="rId4"/>
              </a:rPr>
              <a:t>https://github.com/riscv-android-src</a:t>
            </a:r>
            <a:r>
              <a:rPr lang="zh-CN" sz="1800" dirty="0">
                <a:solidFill>
                  <a:srgbClr val="000000"/>
                </a:solidFill>
              </a:rPr>
              <a:t>，并发布</a:t>
            </a:r>
            <a:r>
              <a:rPr lang="en-US" sz="1800" dirty="0">
                <a:solidFill>
                  <a:srgbClr val="000000"/>
                </a:solidFill>
              </a:rPr>
              <a:t> AOSP 10 </a:t>
            </a:r>
            <a:r>
              <a:rPr lang="zh-CN" sz="1800" dirty="0">
                <a:solidFill>
                  <a:srgbClr val="000000"/>
                </a:solidFill>
              </a:rPr>
              <a:t>的开发分支</a:t>
            </a:r>
            <a:r>
              <a:rPr lang="en-US" sz="1800" dirty="0">
                <a:solidFill>
                  <a:srgbClr val="000000"/>
                </a:solidFill>
              </a:rPr>
              <a:t> riscv64-android-10.0.0_dev</a:t>
            </a:r>
            <a:r>
              <a:rPr lang="zh-CN" sz="1800" dirty="0">
                <a:solidFill>
                  <a:srgbClr val="000000"/>
                </a:solidFill>
              </a:rPr>
              <a:t>。</a:t>
            </a:r>
          </a:p>
          <a:p>
            <a:pPr marL="457200" lvl="0" algn="l"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0"/>
            </a:pPr>
            <a:r>
              <a:rPr lang="en-US" sz="1800" b="1" dirty="0">
                <a:solidFill>
                  <a:srgbClr val="000000"/>
                </a:solidFill>
              </a:rPr>
              <a:t>2021 </a:t>
            </a:r>
            <a:r>
              <a:rPr lang="zh-CN" sz="1800" b="1" dirty="0">
                <a:solidFill>
                  <a:srgbClr val="000000"/>
                </a:solidFill>
              </a:rPr>
              <a:t>年</a:t>
            </a:r>
            <a:r>
              <a:rPr lang="en-US" sz="1800" b="1" dirty="0">
                <a:solidFill>
                  <a:srgbClr val="000000"/>
                </a:solidFill>
              </a:rPr>
              <a:t> 11 </a:t>
            </a:r>
            <a:r>
              <a:rPr lang="zh-CN" sz="1800" b="1" dirty="0">
                <a:solidFill>
                  <a:srgbClr val="000000"/>
                </a:solidFill>
              </a:rPr>
              <a:t>月</a:t>
            </a:r>
            <a:r>
              <a:rPr lang="en-US" sz="1800" b="1" dirty="0">
                <a:solidFill>
                  <a:srgbClr val="000000"/>
                </a:solidFill>
              </a:rPr>
              <a:t> 03 </a:t>
            </a:r>
            <a:r>
              <a:rPr lang="zh-CN" sz="1800" b="1" dirty="0">
                <a:solidFill>
                  <a:srgbClr val="000000"/>
                </a:solidFill>
              </a:rPr>
              <a:t>日</a:t>
            </a:r>
            <a:r>
              <a:rPr lang="zh-CN" sz="1800" dirty="0">
                <a:solidFill>
                  <a:srgbClr val="000000"/>
                </a:solidFill>
              </a:rPr>
              <a:t>，</a:t>
            </a:r>
            <a:r>
              <a:rPr lang="en-US" sz="1800" dirty="0">
                <a:solidFill>
                  <a:srgbClr val="000000"/>
                </a:solidFill>
              </a:rPr>
              <a:t>RVI upstream </a:t>
            </a:r>
            <a:r>
              <a:rPr lang="zh-CN" sz="1800" dirty="0">
                <a:solidFill>
                  <a:srgbClr val="000000"/>
                </a:solidFill>
              </a:rPr>
              <a:t>仓库发布</a:t>
            </a:r>
            <a:r>
              <a:rPr lang="en-US" sz="1800" dirty="0">
                <a:solidFill>
                  <a:srgbClr val="000000"/>
                </a:solidFill>
              </a:rPr>
              <a:t> rust toolchain</a:t>
            </a:r>
            <a:endParaRPr lang="zh-CN" sz="1800" dirty="0">
              <a:solidFill>
                <a:srgbClr val="000000"/>
              </a:solidFill>
            </a:endParaRPr>
          </a:p>
          <a:p>
            <a:pPr marL="457200" lvl="0" algn="l"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0"/>
            </a:pPr>
            <a:r>
              <a:rPr lang="en-US" sz="1800" b="1" dirty="0">
                <a:solidFill>
                  <a:srgbClr val="000000"/>
                </a:solidFill>
              </a:rPr>
              <a:t>2022 </a:t>
            </a:r>
            <a:r>
              <a:rPr lang="zh-CN" sz="1800" b="1" dirty="0">
                <a:solidFill>
                  <a:srgbClr val="000000"/>
                </a:solidFill>
              </a:rPr>
              <a:t>年</a:t>
            </a:r>
            <a:r>
              <a:rPr lang="en-US" sz="1800" b="1" dirty="0">
                <a:solidFill>
                  <a:srgbClr val="000000"/>
                </a:solidFill>
              </a:rPr>
              <a:t> 1 </a:t>
            </a:r>
            <a:r>
              <a:rPr lang="zh-CN" sz="1800" b="1" dirty="0">
                <a:solidFill>
                  <a:srgbClr val="000000"/>
                </a:solidFill>
              </a:rPr>
              <a:t>月</a:t>
            </a:r>
            <a:r>
              <a:rPr lang="en-US" sz="1800" b="1" dirty="0">
                <a:solidFill>
                  <a:srgbClr val="000000"/>
                </a:solidFill>
              </a:rPr>
              <a:t> 14 </a:t>
            </a:r>
            <a:r>
              <a:rPr lang="zh-CN" sz="1800" b="1" dirty="0">
                <a:solidFill>
                  <a:srgbClr val="000000"/>
                </a:solidFill>
              </a:rPr>
              <a:t>日</a:t>
            </a:r>
            <a:r>
              <a:rPr lang="zh-CN" sz="1800" dirty="0">
                <a:solidFill>
                  <a:srgbClr val="000000"/>
                </a:solidFill>
              </a:rPr>
              <a:t>，</a:t>
            </a:r>
            <a:r>
              <a:rPr lang="en-US" sz="1800" dirty="0">
                <a:solidFill>
                  <a:srgbClr val="000000"/>
                </a:solidFill>
              </a:rPr>
              <a:t>RVI upstream </a:t>
            </a:r>
            <a:r>
              <a:rPr lang="zh-CN" sz="1800" dirty="0">
                <a:solidFill>
                  <a:srgbClr val="000000"/>
                </a:solidFill>
              </a:rPr>
              <a:t>仓库发布</a:t>
            </a:r>
            <a:r>
              <a:rPr lang="en-US" sz="1800" dirty="0">
                <a:solidFill>
                  <a:srgbClr val="000000"/>
                </a:solidFill>
              </a:rPr>
              <a:t> emulator </a:t>
            </a:r>
            <a:r>
              <a:rPr lang="zh-CN" sz="1800" dirty="0">
                <a:solidFill>
                  <a:srgbClr val="000000"/>
                </a:solidFill>
              </a:rPr>
              <a:t>相关仓库</a:t>
            </a:r>
          </a:p>
          <a:p>
            <a:pPr marL="457200" lvl="0" algn="l"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0"/>
            </a:pPr>
            <a:r>
              <a:rPr lang="en-US" sz="1800" b="1" dirty="0">
                <a:solidFill>
                  <a:srgbClr val="000000"/>
                </a:solidFill>
              </a:rPr>
              <a:t>2022</a:t>
            </a:r>
            <a:r>
              <a:rPr lang="zh-CN" sz="1800" b="1" dirty="0">
                <a:solidFill>
                  <a:srgbClr val="000000"/>
                </a:solidFill>
              </a:rPr>
              <a:t>年</a:t>
            </a:r>
            <a:r>
              <a:rPr lang="en-US" sz="1800" b="1" dirty="0">
                <a:solidFill>
                  <a:srgbClr val="000000"/>
                </a:solidFill>
              </a:rPr>
              <a:t> 1 </a:t>
            </a:r>
            <a:r>
              <a:rPr lang="zh-CN" sz="1800" b="1" dirty="0">
                <a:solidFill>
                  <a:srgbClr val="000000"/>
                </a:solidFill>
              </a:rPr>
              <a:t>月</a:t>
            </a:r>
            <a:r>
              <a:rPr lang="en-US" sz="1800" b="1" dirty="0">
                <a:solidFill>
                  <a:srgbClr val="000000"/>
                </a:solidFill>
              </a:rPr>
              <a:t> 17 </a:t>
            </a:r>
            <a:r>
              <a:rPr lang="zh-CN" sz="1800" b="1" dirty="0">
                <a:solidFill>
                  <a:srgbClr val="000000"/>
                </a:solidFill>
              </a:rPr>
              <a:t>日</a:t>
            </a:r>
            <a:r>
              <a:rPr lang="zh-CN" sz="1800" dirty="0">
                <a:solidFill>
                  <a:srgbClr val="000000"/>
                </a:solidFill>
              </a:rPr>
              <a:t>，</a:t>
            </a:r>
            <a:r>
              <a:rPr lang="en-US" sz="1800" dirty="0">
                <a:solidFill>
                  <a:srgbClr val="000000"/>
                </a:solidFill>
              </a:rPr>
              <a:t>RVI upstream </a:t>
            </a:r>
            <a:r>
              <a:rPr lang="zh-CN" sz="1800" dirty="0">
                <a:solidFill>
                  <a:srgbClr val="000000"/>
                </a:solidFill>
              </a:rPr>
              <a:t>仓库发布针对</a:t>
            </a:r>
            <a:r>
              <a:rPr lang="en-US" sz="1800" dirty="0">
                <a:solidFill>
                  <a:srgbClr val="000000"/>
                </a:solidFill>
              </a:rPr>
              <a:t> AOSP 12 </a:t>
            </a:r>
            <a:r>
              <a:rPr lang="zh-CN" sz="1800" dirty="0">
                <a:solidFill>
                  <a:srgbClr val="000000"/>
                </a:solidFill>
              </a:rPr>
              <a:t>的开发分支</a:t>
            </a:r>
            <a:r>
              <a:rPr lang="en-US" sz="1800" dirty="0">
                <a:solidFill>
                  <a:srgbClr val="000000"/>
                </a:solidFill>
              </a:rPr>
              <a:t> riscv64-android-12.0.0_dev</a:t>
            </a:r>
            <a:r>
              <a:rPr lang="zh-CN" sz="1800" dirty="0">
                <a:solidFill>
                  <a:srgbClr val="000000"/>
                </a:solidFill>
              </a:rPr>
              <a:t>，基于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endParaRPr lang="zh-CN" sz="1800" dirty="0">
              <a:solidFill>
                <a:srgbClr val="000000"/>
              </a:solidFill>
            </a:endParaRPr>
          </a:p>
          <a:p>
            <a:pPr marL="457200" lvl="0" algn="l"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0"/>
            </a:pPr>
            <a:r>
              <a:rPr lang="en-US" sz="1800" dirty="0">
                <a:solidFill>
                  <a:srgbClr val="000000"/>
                </a:solidFill>
              </a:rPr>
              <a:t>android-12.0.0_r2</a:t>
            </a:r>
            <a:r>
              <a:rPr lang="zh-CN" sz="1800" dirty="0">
                <a:solidFill>
                  <a:srgbClr val="000000"/>
                </a:solidFill>
              </a:rPr>
              <a:t>。</a:t>
            </a:r>
            <a:r>
              <a:rPr lang="en-US" sz="1800" dirty="0">
                <a:solidFill>
                  <a:srgbClr val="000000"/>
                </a:solidFill>
                <a:hlinkClick r:id="rId5"/>
              </a:rPr>
              <a:t>https://lists.riscv.org/g/sig-android/message/32</a:t>
            </a:r>
            <a:endParaRPr lang="en-US" sz="1800" b="1" dirty="0">
              <a:solidFill>
                <a:srgbClr val="000000"/>
              </a:solidFill>
              <a:hlinkClick r:id="rId5"/>
            </a:endParaRPr>
          </a:p>
          <a:p>
            <a:pPr marL="457200" lvl="0" algn="l"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</a:rPr>
              <a:t>2022</a:t>
            </a:r>
            <a:r>
              <a:rPr lang="zh-CN" sz="1800" b="1" dirty="0">
                <a:solidFill>
                  <a:srgbClr val="000000"/>
                </a:solidFill>
              </a:rPr>
              <a:t>年</a:t>
            </a:r>
            <a:r>
              <a:rPr lang="en-US" sz="1800" b="1" dirty="0">
                <a:solidFill>
                  <a:srgbClr val="000000"/>
                </a:solidFill>
              </a:rPr>
              <a:t> 6 </a:t>
            </a:r>
            <a:r>
              <a:rPr lang="zh-CN" sz="1800" b="1" dirty="0">
                <a:solidFill>
                  <a:srgbClr val="000000"/>
                </a:solidFill>
              </a:rPr>
              <a:t>月</a:t>
            </a:r>
            <a:r>
              <a:rPr lang="en-US" sz="1800" b="1" dirty="0">
                <a:solidFill>
                  <a:srgbClr val="000000"/>
                </a:solidFill>
              </a:rPr>
              <a:t> 23 </a:t>
            </a:r>
            <a:r>
              <a:rPr lang="zh-CN" sz="1800" b="1" dirty="0">
                <a:solidFill>
                  <a:srgbClr val="000000"/>
                </a:solidFill>
              </a:rPr>
              <a:t>日</a:t>
            </a:r>
            <a:r>
              <a:rPr lang="zh-CN" sz="1800" dirty="0">
                <a:solidFill>
                  <a:srgbClr val="000000"/>
                </a:solidFill>
              </a:rPr>
              <a:t>，</a:t>
            </a:r>
            <a:r>
              <a:rPr lang="en-US" sz="1800" dirty="0">
                <a:solidFill>
                  <a:srgbClr val="000000"/>
                </a:solidFill>
              </a:rPr>
              <a:t>RVI upstream </a:t>
            </a:r>
            <a:r>
              <a:rPr lang="zh-CN" sz="1800" dirty="0">
                <a:solidFill>
                  <a:srgbClr val="000000"/>
                </a:solidFill>
              </a:rPr>
              <a:t>仓库针对</a:t>
            </a:r>
            <a:r>
              <a:rPr lang="en-US" sz="1800" dirty="0">
                <a:solidFill>
                  <a:srgbClr val="000000"/>
                </a:solidFill>
              </a:rPr>
              <a:t> AOSP 12 </a:t>
            </a:r>
            <a:r>
              <a:rPr lang="zh-CN" sz="1800" dirty="0">
                <a:solidFill>
                  <a:srgbClr val="000000"/>
                </a:solidFill>
              </a:rPr>
              <a:t>第二次重大更新，主要涉及</a:t>
            </a:r>
            <a:r>
              <a:rPr lang="en-US" sz="1800" dirty="0">
                <a:solidFill>
                  <a:srgbClr val="000000"/>
                </a:solidFill>
              </a:rPr>
              <a:t> toolchain</a:t>
            </a:r>
            <a:r>
              <a:rPr lang="zh-CN" sz="1800" dirty="0">
                <a:solidFill>
                  <a:srgbClr val="000000"/>
                </a:solidFill>
              </a:rPr>
              <a:t>，</a:t>
            </a:r>
            <a:r>
              <a:rPr lang="en-US" sz="1800" dirty="0">
                <a:solidFill>
                  <a:srgbClr val="000000"/>
                </a:solidFill>
              </a:rPr>
              <a:t>ART</a:t>
            </a:r>
            <a:r>
              <a:rPr lang="zh-CN" sz="1800" dirty="0">
                <a:solidFill>
                  <a:srgbClr val="000000"/>
                </a:solidFill>
              </a:rPr>
              <a:t>，</a:t>
            </a:r>
            <a:r>
              <a:rPr lang="en-US" sz="1800" dirty="0">
                <a:solidFill>
                  <a:srgbClr val="000000"/>
                </a:solidFill>
              </a:rPr>
              <a:t>CTS </a:t>
            </a:r>
            <a:r>
              <a:rPr lang="zh-CN" sz="1800" dirty="0">
                <a:solidFill>
                  <a:srgbClr val="000000"/>
                </a:solidFill>
              </a:rPr>
              <a:t>和</a:t>
            </a:r>
            <a:r>
              <a:rPr lang="en-US" sz="1800" dirty="0">
                <a:solidFill>
                  <a:srgbClr val="000000"/>
                </a:solidFill>
              </a:rPr>
              <a:t> multimedia </a:t>
            </a:r>
            <a:r>
              <a:rPr lang="zh-CN" sz="1800" dirty="0">
                <a:solidFill>
                  <a:srgbClr val="000000"/>
                </a:solidFill>
              </a:rPr>
              <a:t>等部分。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865245" y="31663005"/>
            <a:ext cx="9312910" cy="9782810"/>
            <a:chOff x="6087" y="49863"/>
            <a:chExt cx="14666" cy="1540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/>
            <a:stretch/>
          </p:blipFill>
          <p:spPr>
            <a:xfrm>
              <a:off x="6087" y="49863"/>
              <a:ext cx="14666" cy="15406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8291" y="62040"/>
              <a:ext cx="10080" cy="18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sz="7200" b="1"/>
                <a:t>扫码听课</a:t>
              </a:r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idx="11"/>
          </p:nvPr>
        </p:nvSpPr>
        <p:spPr>
          <a:xfrm>
            <a:off x="254000" y="144780"/>
            <a:ext cx="5479415" cy="396240"/>
          </a:xfrm>
        </p:spPr>
        <p:txBody>
          <a:bodyPr/>
          <a:lstStyle/>
          <a:p>
            <a:r>
              <a:rPr lang="en-US"/>
              <a:t>RVI Android SIG </a:t>
            </a:r>
            <a:r>
              <a:rPr lang="zh-CN"/>
              <a:t>发展历史一览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3"/>
          <p:cNvSpPr>
            <a:spLocks noGrp="1"/>
          </p:cNvSpPr>
          <p:nvPr/>
        </p:nvSpPr>
        <p:spPr>
          <a:xfrm>
            <a:off x="2724150" y="3587115"/>
            <a:ext cx="7584440" cy="101028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1400" kern="1200">
                <a:solidFill>
                  <a:srgbClr val="666666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endParaRPr sz="2000"/>
          </a:p>
        </p:txBody>
      </p:sp>
      <p:sp>
        <p:nvSpPr>
          <p:cNvPr id="4" name="文本框 3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zh-CN"/>
              <a:t> </a:t>
            </a:r>
          </a:p>
        </p:txBody>
      </p:sp>
      <p:sp>
        <p:nvSpPr>
          <p:cNvPr id="7" name="文本占位符 3"/>
          <p:cNvSpPr>
            <a:spLocks noGrp="1"/>
          </p:cNvSpPr>
          <p:nvPr/>
        </p:nvSpPr>
        <p:spPr>
          <a:xfrm>
            <a:off x="25400" y="698500"/>
            <a:ext cx="12140565" cy="600773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1400" kern="1200">
                <a:solidFill>
                  <a:srgbClr val="666666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pPr marL="742950" indent="-285750" algn="l"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0"/>
            </a:pPr>
            <a:endParaRPr lang="zh-CN" sz="1800" b="1">
              <a:solidFill>
                <a:schemeClr val="tx1"/>
              </a:solidFill>
              <a:latin typeface="微软雅黑"/>
              <a:ea typeface="微软雅黑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1"/>
          </p:nvPr>
        </p:nvSpPr>
        <p:spPr>
          <a:xfrm>
            <a:off x="254000" y="144780"/>
            <a:ext cx="9027160" cy="416560"/>
          </a:xfrm>
        </p:spPr>
        <p:txBody>
          <a:bodyPr/>
          <a:lstStyle/>
          <a:p>
            <a:r>
              <a:rPr lang="zh-CN"/>
              <a:t>从</a:t>
            </a:r>
            <a:r>
              <a:rPr lang="en-US"/>
              <a:t> AOSP 10 </a:t>
            </a:r>
            <a:r>
              <a:rPr lang="zh-CN"/>
              <a:t>到</a:t>
            </a:r>
            <a:r>
              <a:rPr lang="en-US"/>
              <a:t> AOAP 12</a:t>
            </a:r>
            <a:endParaRPr 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172584" y="1161578"/>
            <a:ext cx="9952692" cy="5250940"/>
          </a:xfrm>
          <a:prstGeom prst="rect">
            <a:avLst/>
          </a:prstGeom>
        </p:spPr>
      </p:pic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03FD9BE3-3347-45F2-B605-5F0BC4C36D1B}"/>
              </a:ext>
            </a:extLst>
          </p:cNvPr>
          <p:cNvSpPr>
            <a:spLocks noGrp="1"/>
          </p:cNvSpPr>
          <p:nvPr/>
        </p:nvSpPr>
        <p:spPr>
          <a:xfrm>
            <a:off x="548789" y="659581"/>
            <a:ext cx="9027160" cy="416560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b="1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r>
              <a:rPr dirty="0"/>
              <a:t>Support for RISC-V in Android 1</a:t>
            </a:r>
            <a:r>
              <a:rPr lang="en-US" dirty="0"/>
              <a:t>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3"/>
          <p:cNvSpPr>
            <a:spLocks noGrp="1"/>
          </p:cNvSpPr>
          <p:nvPr/>
        </p:nvSpPr>
        <p:spPr>
          <a:xfrm>
            <a:off x="2724150" y="3587115"/>
            <a:ext cx="7584440" cy="101028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1400" kern="1200">
                <a:solidFill>
                  <a:srgbClr val="666666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endParaRPr sz="2000"/>
          </a:p>
        </p:txBody>
      </p:sp>
      <p:sp>
        <p:nvSpPr>
          <p:cNvPr id="4" name="文本框 3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zh-CN"/>
              <a:t> </a:t>
            </a:r>
          </a:p>
        </p:txBody>
      </p:sp>
      <p:sp>
        <p:nvSpPr>
          <p:cNvPr id="7" name="文本占位符 3"/>
          <p:cNvSpPr>
            <a:spLocks noGrp="1"/>
          </p:cNvSpPr>
          <p:nvPr/>
        </p:nvSpPr>
        <p:spPr>
          <a:xfrm>
            <a:off x="25400" y="698500"/>
            <a:ext cx="12140565" cy="600773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1400" kern="1200">
                <a:solidFill>
                  <a:srgbClr val="666666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pPr marL="742950" indent="-285750" algn="l"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0"/>
            </a:pPr>
            <a:endParaRPr lang="zh-CN" sz="1800" b="1">
              <a:solidFill>
                <a:schemeClr val="tx1"/>
              </a:solidFill>
              <a:latin typeface="微软雅黑"/>
              <a:ea typeface="微软雅黑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1"/>
          </p:nvPr>
        </p:nvSpPr>
        <p:spPr>
          <a:xfrm>
            <a:off x="254000" y="144780"/>
            <a:ext cx="9027160" cy="416560"/>
          </a:xfrm>
        </p:spPr>
        <p:txBody>
          <a:bodyPr/>
          <a:lstStyle/>
          <a:p>
            <a:r>
              <a:rPr lang="zh-CN"/>
              <a:t>从</a:t>
            </a:r>
            <a:r>
              <a:rPr lang="en-US"/>
              <a:t> AOSP 10 </a:t>
            </a:r>
            <a:r>
              <a:rPr lang="zh-CN"/>
              <a:t>到</a:t>
            </a:r>
            <a:r>
              <a:rPr lang="en-US"/>
              <a:t> AOAP 12</a:t>
            </a:r>
            <a:endParaRPr 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766159" y="804897"/>
            <a:ext cx="8239573" cy="57949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3"/>
          <p:cNvSpPr>
            <a:spLocks noGrp="1"/>
          </p:cNvSpPr>
          <p:nvPr/>
        </p:nvSpPr>
        <p:spPr>
          <a:xfrm>
            <a:off x="2724150" y="3587115"/>
            <a:ext cx="7584440" cy="101028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1400" kern="1200">
                <a:solidFill>
                  <a:srgbClr val="666666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endParaRPr sz="2000"/>
          </a:p>
        </p:txBody>
      </p:sp>
      <p:sp>
        <p:nvSpPr>
          <p:cNvPr id="4" name="文本框 3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zh-CN"/>
              <a:t> </a:t>
            </a:r>
          </a:p>
        </p:txBody>
      </p:sp>
      <p:sp>
        <p:nvSpPr>
          <p:cNvPr id="7" name="文本占位符 3"/>
          <p:cNvSpPr>
            <a:spLocks noGrp="1"/>
          </p:cNvSpPr>
          <p:nvPr/>
        </p:nvSpPr>
        <p:spPr>
          <a:xfrm>
            <a:off x="25400" y="698500"/>
            <a:ext cx="12140565" cy="600773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1400" kern="1200">
                <a:solidFill>
                  <a:srgbClr val="666666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pPr marL="742950" indent="-285750" algn="l"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0"/>
            </a:pPr>
            <a:endParaRPr lang="zh-CN" sz="1800" b="1">
              <a:solidFill>
                <a:schemeClr val="tx1"/>
              </a:solidFill>
              <a:latin typeface="微软雅黑"/>
              <a:ea typeface="微软雅黑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1"/>
          </p:nvPr>
        </p:nvSpPr>
        <p:spPr>
          <a:xfrm>
            <a:off x="254000" y="144780"/>
            <a:ext cx="9027160" cy="416560"/>
          </a:xfrm>
        </p:spPr>
        <p:txBody>
          <a:bodyPr/>
          <a:lstStyle/>
          <a:p>
            <a:r>
              <a:rPr lang="zh-CN"/>
              <a:t>路线图</a:t>
            </a:r>
            <a:r>
              <a:rPr lang="en-US"/>
              <a:t> Roadmap</a:t>
            </a:r>
            <a:endParaRPr 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308FA0-2035-4FD8-915D-8FC87FF68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91" y="1306942"/>
            <a:ext cx="11840285" cy="47908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3"/>
          <p:cNvSpPr>
            <a:spLocks noGrp="1"/>
          </p:cNvSpPr>
          <p:nvPr/>
        </p:nvSpPr>
        <p:spPr>
          <a:xfrm>
            <a:off x="2724150" y="3587115"/>
            <a:ext cx="7584440" cy="101028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1400" kern="1200">
                <a:solidFill>
                  <a:srgbClr val="666666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endParaRPr sz="2000"/>
          </a:p>
        </p:txBody>
      </p:sp>
      <p:sp>
        <p:nvSpPr>
          <p:cNvPr id="4" name="文本框 3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zh-CN"/>
              <a:t> </a:t>
            </a:r>
          </a:p>
        </p:txBody>
      </p:sp>
      <p:sp>
        <p:nvSpPr>
          <p:cNvPr id="7" name="文本占位符 3"/>
          <p:cNvSpPr>
            <a:spLocks noGrp="1"/>
          </p:cNvSpPr>
          <p:nvPr/>
        </p:nvSpPr>
        <p:spPr>
          <a:xfrm>
            <a:off x="25400" y="698500"/>
            <a:ext cx="12140565" cy="600773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1400" kern="1200">
                <a:solidFill>
                  <a:srgbClr val="666666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pPr marL="742950" indent="-285750" algn="l"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0"/>
            </a:pPr>
            <a:endParaRPr lang="zh-CN" sz="1800" b="1">
              <a:solidFill>
                <a:schemeClr val="tx1"/>
              </a:solidFill>
              <a:latin typeface="微软雅黑"/>
              <a:ea typeface="微软雅黑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1"/>
          </p:nvPr>
        </p:nvSpPr>
        <p:spPr>
          <a:xfrm>
            <a:off x="254000" y="144780"/>
            <a:ext cx="9027160" cy="416560"/>
          </a:xfrm>
        </p:spPr>
        <p:txBody>
          <a:bodyPr/>
          <a:lstStyle/>
          <a:p>
            <a:r>
              <a:rPr lang="en-US" altLang="zh-CN" dirty="0"/>
              <a:t>XTS</a:t>
            </a:r>
            <a:endParaRPr 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B2B934-D9CC-4696-AC53-716E78C591CB}"/>
              </a:ext>
            </a:extLst>
          </p:cNvPr>
          <p:cNvSpPr/>
          <p:nvPr/>
        </p:nvSpPr>
        <p:spPr>
          <a:xfrm>
            <a:off x="862903" y="698500"/>
            <a:ext cx="3722494" cy="8811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/>
              <a:t>CTS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1013K+ Passed/1030K+ cases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3321C2-6122-40B9-ADB8-D11CA8D9F1F9}"/>
              </a:ext>
            </a:extLst>
          </p:cNvPr>
          <p:cNvSpPr/>
          <p:nvPr/>
        </p:nvSpPr>
        <p:spPr>
          <a:xfrm>
            <a:off x="7661966" y="698500"/>
            <a:ext cx="3238387" cy="1296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/>
              <a:t>VTS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Tested with 108 modules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88% pass rate</a:t>
            </a:r>
          </a:p>
        </p:txBody>
      </p:sp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E0CC2577-A6CA-47D2-94DB-5A991D222D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788106"/>
              </p:ext>
            </p:extLst>
          </p:nvPr>
        </p:nvGraphicFramePr>
        <p:xfrm>
          <a:off x="651927" y="1743489"/>
          <a:ext cx="9820710" cy="4940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920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277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猛汉</cp:lastModifiedBy>
  <cp:revision>5</cp:revision>
  <dcterms:modified xsi:type="dcterms:W3CDTF">2022-08-08T09:10:40Z</dcterms:modified>
</cp:coreProperties>
</file>