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79" r:id="rId3"/>
    <p:sldId id="257" r:id="rId4"/>
    <p:sldId id="259" r:id="rId5"/>
    <p:sldId id="264" r:id="rId6"/>
    <p:sldId id="261" r:id="rId7"/>
    <p:sldId id="269" r:id="rId8"/>
    <p:sldId id="270" r:id="rId9"/>
    <p:sldId id="260" r:id="rId10"/>
    <p:sldId id="272" r:id="rId11"/>
    <p:sldId id="273" r:id="rId12"/>
    <p:sldId id="274" r:id="rId13"/>
    <p:sldId id="271" r:id="rId14"/>
    <p:sldId id="275" r:id="rId15"/>
    <p:sldId id="276" r:id="rId16"/>
    <p:sldId id="268"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06" autoAdjust="0"/>
    <p:restoredTop sz="89873" autoAdjust="0"/>
  </p:normalViewPr>
  <p:slideViewPr>
    <p:cSldViewPr snapToGrid="0">
      <p:cViewPr>
        <p:scale>
          <a:sx n="60" d="100"/>
          <a:sy n="60" d="100"/>
        </p:scale>
        <p:origin x="-606"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295B5-A63B-4C16-A0A2-1BFB5D1653FD}" type="datetimeFigureOut">
              <a:rPr lang="zh-CN" altLang="en-US" smtClean="0"/>
              <a:t>2016/4/16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2C7D0-E6B3-4788-9DC4-B1D005D67471}" type="slidenum">
              <a:rPr lang="zh-CN" altLang="en-US" smtClean="0"/>
              <a:t>‹#›</a:t>
            </a:fld>
            <a:endParaRPr lang="zh-CN" altLang="en-US"/>
          </a:p>
        </p:txBody>
      </p:sp>
    </p:spTree>
    <p:extLst>
      <p:ext uri="{BB962C8B-B14F-4D97-AF65-F5344CB8AC3E}">
        <p14:creationId xmlns:p14="http://schemas.microsoft.com/office/powerpoint/2010/main" val="21124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Good Morning,</a:t>
            </a:r>
            <a:r>
              <a:rPr lang="en-US" altLang="zh-CN" baseline="0" dirty="0" smtClean="0"/>
              <a:t> everybody. It’s really an honor to</a:t>
            </a:r>
            <a:r>
              <a:rPr lang="zh-CN" altLang="en-US" baseline="0" dirty="0" smtClean="0"/>
              <a:t> </a:t>
            </a:r>
            <a:r>
              <a:rPr lang="en-US" altLang="zh-CN" baseline="0" dirty="0" smtClean="0"/>
              <a:t>share our experience here. First of all, let me introduce our group member: Our leader, Mao </a:t>
            </a:r>
            <a:r>
              <a:rPr lang="en-US" altLang="zh-CN" baseline="0" dirty="0" err="1" smtClean="0"/>
              <a:t>Jianwei</a:t>
            </a:r>
            <a:r>
              <a:rPr lang="en-US" altLang="zh-CN" baseline="0" dirty="0" smtClean="0"/>
              <a:t> from BUPT, Ma </a:t>
            </a:r>
            <a:r>
              <a:rPr lang="en-US" altLang="zh-CN" baseline="0" dirty="0" err="1" smtClean="0"/>
              <a:t>Tianfeng</a:t>
            </a:r>
            <a:r>
              <a:rPr lang="en-US" altLang="zh-CN" baseline="0" dirty="0" smtClean="0"/>
              <a:t> from China Unicom, Zhang Peng and I from China Telecom. We chose the 7</a:t>
            </a:r>
            <a:r>
              <a:rPr lang="en-US" altLang="zh-CN" baseline="30000" dirty="0" smtClean="0"/>
              <a:t>th</a:t>
            </a:r>
            <a:r>
              <a:rPr lang="en-US" altLang="zh-CN" baseline="0" dirty="0" smtClean="0"/>
              <a:t> Subject OVS and </a:t>
            </a:r>
            <a:r>
              <a:rPr lang="en-US" altLang="zh-CN" baseline="0" dirty="0" err="1" smtClean="0"/>
              <a:t>Openflow</a:t>
            </a:r>
            <a:r>
              <a:rPr lang="en-US" altLang="zh-CN" baseline="0" dirty="0" smtClean="0"/>
              <a:t> and develop an application call </a:t>
            </a:r>
            <a:r>
              <a:rPr lang="en-US" altLang="zh-CN" baseline="0" dirty="0" err="1" smtClean="0"/>
              <a:t>ovs</a:t>
            </a:r>
            <a:r>
              <a:rPr lang="en-US" altLang="zh-CN" baseline="0" dirty="0" smtClean="0"/>
              <a:t> manager to fulfill the requirements in this subject.</a:t>
            </a:r>
          </a:p>
        </p:txBody>
      </p:sp>
      <p:sp>
        <p:nvSpPr>
          <p:cNvPr id="4" name="灯片编号占位符 3"/>
          <p:cNvSpPr>
            <a:spLocks noGrp="1"/>
          </p:cNvSpPr>
          <p:nvPr>
            <p:ph type="sldNum" sz="quarter" idx="10"/>
          </p:nvPr>
        </p:nvSpPr>
        <p:spPr/>
        <p:txBody>
          <a:bodyPr/>
          <a:lstStyle/>
          <a:p>
            <a:fld id="{F5B2C7D0-E6B3-4788-9DC4-B1D005D67471}" type="slidenum">
              <a:rPr lang="zh-CN" altLang="en-US" smtClean="0"/>
              <a:t>1</a:t>
            </a:fld>
            <a:endParaRPr lang="zh-CN" altLang="en-US"/>
          </a:p>
        </p:txBody>
      </p:sp>
    </p:spTree>
    <p:extLst>
      <p:ext uri="{BB962C8B-B14F-4D97-AF65-F5344CB8AC3E}">
        <p14:creationId xmlns:p14="http://schemas.microsoft.com/office/powerpoint/2010/main" val="60563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take a look</a:t>
            </a:r>
            <a:r>
              <a:rPr lang="en-US" altLang="zh-CN" baseline="0" dirty="0" smtClean="0"/>
              <a:t> at our 4 features. Feature 1, use command create-bridge </a:t>
            </a:r>
            <a:r>
              <a:rPr lang="en-US" altLang="zh-CN" baseline="0" dirty="0" err="1" smtClean="0"/>
              <a:t>bridge_name</a:t>
            </a:r>
            <a:r>
              <a:rPr lang="en-US" altLang="zh-CN" baseline="0" dirty="0" smtClean="0"/>
              <a:t> </a:t>
            </a:r>
            <a:r>
              <a:rPr lang="en-US" altLang="zh-CN" baseline="0" dirty="0" err="1" smtClean="0"/>
              <a:t>bridge_type</a:t>
            </a:r>
            <a:r>
              <a:rPr lang="en-US" altLang="zh-CN" baseline="0" dirty="0" smtClean="0"/>
              <a:t> to create multi-type OVS-bridges. We use …</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10</a:t>
            </a:fld>
            <a:endParaRPr lang="zh-CN" altLang="en-US"/>
          </a:p>
        </p:txBody>
      </p:sp>
    </p:spTree>
    <p:extLst>
      <p:ext uri="{BB962C8B-B14F-4D97-AF65-F5344CB8AC3E}">
        <p14:creationId xmlns:p14="http://schemas.microsoft.com/office/powerpoint/2010/main" val="3315014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t>
            </a:r>
            <a:r>
              <a:rPr lang="en-US" altLang="zh-CN" dirty="0" err="1" smtClean="0"/>
              <a:t>impelented</a:t>
            </a:r>
            <a:r>
              <a:rPr lang="en-US" altLang="zh-CN" baseline="0" dirty="0" smtClean="0"/>
              <a:t> to two types of bridges: ACCESS and CORE.</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11</a:t>
            </a:fld>
            <a:endParaRPr lang="zh-CN" altLang="en-US"/>
          </a:p>
        </p:txBody>
      </p:sp>
    </p:spTree>
    <p:extLst>
      <p:ext uri="{BB962C8B-B14F-4D97-AF65-F5344CB8AC3E}">
        <p14:creationId xmlns:p14="http://schemas.microsoft.com/office/powerpoint/2010/main" val="551202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13</a:t>
            </a:fld>
            <a:endParaRPr lang="zh-CN" altLang="en-US"/>
          </a:p>
        </p:txBody>
      </p:sp>
    </p:spTree>
    <p:extLst>
      <p:ext uri="{BB962C8B-B14F-4D97-AF65-F5344CB8AC3E}">
        <p14:creationId xmlns:p14="http://schemas.microsoft.com/office/powerpoint/2010/main" val="151169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Here’s a</a:t>
            </a:r>
            <a:r>
              <a:rPr lang="en-US" altLang="zh-CN" baseline="0" dirty="0" smtClean="0"/>
              <a:t> simple agenda of our presentation. We’ll take an overview on the project first, and then focus on the extensions and features in our application.  And we’ll make a conclusion to our work.</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2</a:t>
            </a:fld>
            <a:endParaRPr lang="zh-CN" altLang="en-US"/>
          </a:p>
        </p:txBody>
      </p:sp>
    </p:spTree>
    <p:extLst>
      <p:ext uri="{BB962C8B-B14F-4D97-AF65-F5344CB8AC3E}">
        <p14:creationId xmlns:p14="http://schemas.microsoft.com/office/powerpoint/2010/main" val="427103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is our work division. All of us involved in the discussion and design. Fortunately, there are two talented programmers in our group. They cooperated in the coding part while Ma </a:t>
            </a:r>
            <a:r>
              <a:rPr lang="en-US" altLang="zh-CN" baseline="0" dirty="0" err="1" smtClean="0"/>
              <a:t>Tianfeng</a:t>
            </a:r>
            <a:r>
              <a:rPr lang="en-US" altLang="zh-CN" baseline="0" dirty="0" smtClean="0"/>
              <a:t> and I prepared these slides.</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3</a:t>
            </a:fld>
            <a:endParaRPr lang="zh-CN" altLang="en-US"/>
          </a:p>
        </p:txBody>
      </p:sp>
    </p:spTree>
    <p:extLst>
      <p:ext uri="{BB962C8B-B14F-4D97-AF65-F5344CB8AC3E}">
        <p14:creationId xmlns:p14="http://schemas.microsoft.com/office/powerpoint/2010/main" val="312374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Since we’re the second</a:t>
            </a:r>
            <a:r>
              <a:rPr lang="en-US" altLang="zh-CN" baseline="0" dirty="0" smtClean="0"/>
              <a:t> team to introduce this subject, I wouldn’t spend much time on </a:t>
            </a:r>
            <a:r>
              <a:rPr lang="en-US" altLang="zh-CN" baseline="0" dirty="0" err="1" smtClean="0"/>
              <a:t>explation</a:t>
            </a:r>
            <a:r>
              <a:rPr lang="en-US" altLang="zh-CN" baseline="0" dirty="0" smtClean="0"/>
              <a:t> of the basic functions. What we’ve done is:</a:t>
            </a:r>
          </a:p>
          <a:p>
            <a:r>
              <a:rPr lang="en-US" altLang="zh-CN" baseline="0" dirty="0" smtClean="0"/>
              <a:t>….</a:t>
            </a:r>
          </a:p>
          <a:p>
            <a:r>
              <a:rPr lang="en-US" altLang="zh-CN" baseline="0" dirty="0" smtClean="0"/>
              <a:t>And the two programmers used </a:t>
            </a:r>
            <a:r>
              <a:rPr lang="en-US" altLang="zh-CN" baseline="0" dirty="0" err="1" smtClean="0"/>
              <a:t>git</a:t>
            </a:r>
            <a:r>
              <a:rPr lang="en-US" altLang="zh-CN" baseline="0" dirty="0" smtClean="0"/>
              <a:t> for coding teamwork.</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4</a:t>
            </a:fld>
            <a:endParaRPr lang="zh-CN" altLang="en-US"/>
          </a:p>
        </p:txBody>
      </p:sp>
    </p:spTree>
    <p:extLst>
      <p:ext uri="{BB962C8B-B14F-4D97-AF65-F5344CB8AC3E}">
        <p14:creationId xmlns:p14="http://schemas.microsoft.com/office/powerpoint/2010/main" val="341758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a:t>
            </a:r>
            <a:r>
              <a:rPr lang="en-US" altLang="zh-CN" baseline="0" dirty="0" smtClean="0"/>
              <a:t> of the key point in this subject is how to create an OVS-bridge. OVS Manager uses </a:t>
            </a:r>
            <a:r>
              <a:rPr lang="en-US" altLang="zh-CN" baseline="0" dirty="0" err="1" smtClean="0"/>
              <a:t>createHandler</a:t>
            </a:r>
            <a:r>
              <a:rPr lang="en-US" altLang="zh-CN" baseline="0" dirty="0" smtClean="0"/>
              <a:t>() in </a:t>
            </a:r>
            <a:r>
              <a:rPr lang="en-US" altLang="zh-CN" baseline="0" dirty="0" err="1" smtClean="0"/>
              <a:t>DriverService</a:t>
            </a:r>
            <a:r>
              <a:rPr lang="en-US" altLang="zh-CN" baseline="0" dirty="0" smtClean="0"/>
              <a:t> to obtain a handler. Then with the help of </a:t>
            </a:r>
            <a:r>
              <a:rPr lang="en-US" altLang="zh-CN" baseline="0" dirty="0" err="1" smtClean="0"/>
              <a:t>BridgeConfig</a:t>
            </a:r>
            <a:r>
              <a:rPr lang="en-US" altLang="zh-CN" baseline="0" dirty="0" smtClean="0"/>
              <a:t> and </a:t>
            </a:r>
            <a:r>
              <a:rPr lang="en-US" altLang="zh-CN" baseline="0" dirty="0" err="1" smtClean="0"/>
              <a:t>OvsdbClientService</a:t>
            </a:r>
            <a:r>
              <a:rPr lang="en-US" altLang="zh-CN" baseline="0" dirty="0" smtClean="0"/>
              <a:t>, we can add a new OVS-bridge to ONOS.</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5</a:t>
            </a:fld>
            <a:endParaRPr lang="zh-CN" altLang="en-US"/>
          </a:p>
        </p:txBody>
      </p:sp>
    </p:spTree>
    <p:extLst>
      <p:ext uri="{BB962C8B-B14F-4D97-AF65-F5344CB8AC3E}">
        <p14:creationId xmlns:p14="http://schemas.microsoft.com/office/powerpoint/2010/main" val="376670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Another key point is to write our own pipeline. According to the instructions, we can figure out there are two tables. One is Table0 which is an L3fwd table, and the other is Table1, a MAC</a:t>
            </a:r>
            <a:r>
              <a:rPr lang="zh-CN" altLang="en-US" baseline="0" dirty="0" smtClean="0"/>
              <a:t> </a:t>
            </a:r>
            <a:r>
              <a:rPr lang="en-US" altLang="zh-CN" baseline="0" dirty="0" smtClean="0"/>
              <a:t>table. We implemented the pipeline in the package </a:t>
            </a:r>
            <a:r>
              <a:rPr lang="en-US" altLang="zh-CN" baseline="0" dirty="0" err="1" smtClean="0"/>
              <a:t>org.onosproject.drivr.pileline</a:t>
            </a:r>
            <a:r>
              <a:rPr lang="en-US" altLang="zh-CN" baseline="0" dirty="0" smtClean="0"/>
              <a:t>.</a:t>
            </a:r>
          </a:p>
        </p:txBody>
      </p:sp>
      <p:sp>
        <p:nvSpPr>
          <p:cNvPr id="4" name="灯片编号占位符 3"/>
          <p:cNvSpPr>
            <a:spLocks noGrp="1"/>
          </p:cNvSpPr>
          <p:nvPr>
            <p:ph type="sldNum" sz="quarter" idx="10"/>
          </p:nvPr>
        </p:nvSpPr>
        <p:spPr/>
        <p:txBody>
          <a:bodyPr/>
          <a:lstStyle/>
          <a:p>
            <a:fld id="{F5B2C7D0-E6B3-4788-9DC4-B1D005D67471}" type="slidenum">
              <a:rPr lang="zh-CN" altLang="en-US" smtClean="0"/>
              <a:t>6</a:t>
            </a:fld>
            <a:endParaRPr lang="zh-CN" altLang="en-US"/>
          </a:p>
        </p:txBody>
      </p:sp>
    </p:spTree>
    <p:extLst>
      <p:ext uri="{BB962C8B-B14F-4D97-AF65-F5344CB8AC3E}">
        <p14:creationId xmlns:p14="http://schemas.microsoft.com/office/powerpoint/2010/main" val="18855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know that this subject is a very abstracted situation. So we considered more complicated ones and added some extensions. They are listed on this slide.</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7</a:t>
            </a:fld>
            <a:endParaRPr lang="zh-CN" altLang="en-US"/>
          </a:p>
        </p:txBody>
      </p:sp>
    </p:spTree>
    <p:extLst>
      <p:ext uri="{BB962C8B-B14F-4D97-AF65-F5344CB8AC3E}">
        <p14:creationId xmlns:p14="http://schemas.microsoft.com/office/powerpoint/2010/main" val="202970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also had some special considerations on the design and coding part.</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8</a:t>
            </a:fld>
            <a:endParaRPr lang="zh-CN" altLang="en-US"/>
          </a:p>
        </p:txBody>
      </p:sp>
    </p:spTree>
    <p:extLst>
      <p:ext uri="{BB962C8B-B14F-4D97-AF65-F5344CB8AC3E}">
        <p14:creationId xmlns:p14="http://schemas.microsoft.com/office/powerpoint/2010/main" val="317622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provide an Interface called </a:t>
            </a:r>
            <a:r>
              <a:rPr lang="en-US" altLang="zh-CN" baseline="0" dirty="0" err="1" smtClean="0"/>
              <a:t>OvsManageService</a:t>
            </a:r>
            <a:r>
              <a:rPr lang="en-US" altLang="zh-CN" baseline="0" dirty="0" smtClean="0"/>
              <a:t> and implement it with Class </a:t>
            </a:r>
            <a:r>
              <a:rPr lang="en-US" altLang="zh-CN" baseline="0" dirty="0" err="1" smtClean="0"/>
              <a:t>OVSManageManager</a:t>
            </a:r>
            <a:r>
              <a:rPr lang="en-US" altLang="zh-CN" baseline="0" dirty="0" smtClean="0"/>
              <a:t> which uses four original services in ONOS, including ,,,. As mentioned before, we wrote our own </a:t>
            </a:r>
            <a:r>
              <a:rPr lang="en-US" altLang="zh-CN" baseline="0" dirty="0" err="1" smtClean="0"/>
              <a:t>OVSPipeline</a:t>
            </a:r>
            <a:r>
              <a:rPr lang="en-US" altLang="zh-CN" baseline="0" dirty="0" smtClean="0"/>
              <a:t> and implemented 3 commands.</a:t>
            </a:r>
            <a:endParaRPr lang="zh-CN" altLang="en-US" dirty="0"/>
          </a:p>
        </p:txBody>
      </p:sp>
      <p:sp>
        <p:nvSpPr>
          <p:cNvPr id="4" name="灯片编号占位符 3"/>
          <p:cNvSpPr>
            <a:spLocks noGrp="1"/>
          </p:cNvSpPr>
          <p:nvPr>
            <p:ph type="sldNum" sz="quarter" idx="10"/>
          </p:nvPr>
        </p:nvSpPr>
        <p:spPr/>
        <p:txBody>
          <a:bodyPr/>
          <a:lstStyle/>
          <a:p>
            <a:fld id="{F5B2C7D0-E6B3-4788-9DC4-B1D005D67471}" type="slidenum">
              <a:rPr lang="zh-CN" altLang="en-US" smtClean="0"/>
              <a:t>9</a:t>
            </a:fld>
            <a:endParaRPr lang="zh-CN" altLang="en-US"/>
          </a:p>
        </p:txBody>
      </p:sp>
    </p:spTree>
    <p:extLst>
      <p:ext uri="{BB962C8B-B14F-4D97-AF65-F5344CB8AC3E}">
        <p14:creationId xmlns:p14="http://schemas.microsoft.com/office/powerpoint/2010/main" val="128514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352230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182353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40067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3557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125384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250597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279560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5679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8106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371531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F2B1DE-C1DE-4B68-AE30-F979929D2E03}"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104002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2B1DE-C1DE-4B68-AE30-F979929D2E03}" type="datetimeFigureOut">
              <a:rPr lang="zh-CN" altLang="en-US" smtClean="0"/>
              <a:t>2016/4/16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2591E-787D-4F3D-8BD4-CC1D2F51C816}" type="slidenum">
              <a:rPr lang="zh-CN" altLang="en-US" smtClean="0"/>
              <a:t>‹#›</a:t>
            </a:fld>
            <a:endParaRPr lang="zh-CN" altLang="en-US"/>
          </a:p>
        </p:txBody>
      </p:sp>
    </p:spTree>
    <p:extLst>
      <p:ext uri="{BB962C8B-B14F-4D97-AF65-F5344CB8AC3E}">
        <p14:creationId xmlns:p14="http://schemas.microsoft.com/office/powerpoint/2010/main" val="228628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0"/>
                </a:moveTo>
                <a:lnTo>
                  <a:pt x="9144000" y="0"/>
                </a:lnTo>
                <a:lnTo>
                  <a:pt x="9144000" y="5143500"/>
                </a:lnTo>
                <a:lnTo>
                  <a:pt x="0" y="51435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3" name="Freeform 3"/>
          <p:cNvSpPr/>
          <p:nvPr/>
        </p:nvSpPr>
        <p:spPr>
          <a:xfrm>
            <a:off x="0" y="1"/>
            <a:ext cx="12192000" cy="1028700"/>
          </a:xfrm>
          <a:custGeom>
            <a:avLst/>
            <a:gdLst>
              <a:gd name="connsiteX0" fmla="*/ 0 w 9144000"/>
              <a:gd name="connsiteY0" fmla="*/ 0 h 771600"/>
              <a:gd name="connsiteX1" fmla="*/ 9144000 w 9144000"/>
              <a:gd name="connsiteY1" fmla="*/ 0 h 771600"/>
              <a:gd name="connsiteX2" fmla="*/ 9144000 w 9144000"/>
              <a:gd name="connsiteY2" fmla="*/ 771600 h 771600"/>
              <a:gd name="connsiteX3" fmla="*/ 0 w 9144000"/>
              <a:gd name="connsiteY3" fmla="*/ 771600 h 771600"/>
              <a:gd name="connsiteX4" fmla="*/ 0 w 9144000"/>
              <a:gd name="connsiteY4" fmla="*/ 0 h 771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771600">
                <a:moveTo>
                  <a:pt x="0" y="0"/>
                </a:moveTo>
                <a:lnTo>
                  <a:pt x="9144000" y="0"/>
                </a:lnTo>
                <a:lnTo>
                  <a:pt x="9144000" y="771600"/>
                </a:lnTo>
                <a:lnTo>
                  <a:pt x="0" y="771600"/>
                </a:lnTo>
                <a:lnTo>
                  <a:pt x="0" y="0"/>
                </a:lnTo>
              </a:path>
            </a:pathLst>
          </a:custGeom>
          <a:solidFill>
            <a:srgbClr val="B4323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5" name="Freeform 3"/>
          <p:cNvSpPr/>
          <p:nvPr/>
        </p:nvSpPr>
        <p:spPr>
          <a:xfrm>
            <a:off x="10907184" y="-177799"/>
            <a:ext cx="1234016" cy="1274233"/>
          </a:xfrm>
          <a:custGeom>
            <a:avLst/>
            <a:gdLst>
              <a:gd name="connsiteX0" fmla="*/ 0 w 925775"/>
              <a:gd name="connsiteY0" fmla="*/ 0 h 955650"/>
              <a:gd name="connsiteX1" fmla="*/ 925774 w 925775"/>
              <a:gd name="connsiteY1" fmla="*/ 0 h 955650"/>
              <a:gd name="connsiteX2" fmla="*/ 925774 w 925775"/>
              <a:gd name="connsiteY2" fmla="*/ 955650 h 955650"/>
              <a:gd name="connsiteX3" fmla="*/ 0 w 925775"/>
              <a:gd name="connsiteY3" fmla="*/ 955650 h 955650"/>
              <a:gd name="connsiteX4" fmla="*/ 0 w 925775"/>
              <a:gd name="connsiteY4" fmla="*/ 0 h 955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25775" h="955650">
                <a:moveTo>
                  <a:pt x="0" y="0"/>
                </a:moveTo>
                <a:lnTo>
                  <a:pt x="925774" y="0"/>
                </a:lnTo>
                <a:lnTo>
                  <a:pt x="925774" y="955650"/>
                </a:lnTo>
                <a:lnTo>
                  <a:pt x="0" y="95565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6" name="Freeform 3"/>
          <p:cNvSpPr/>
          <p:nvPr/>
        </p:nvSpPr>
        <p:spPr>
          <a:xfrm>
            <a:off x="0" y="6337301"/>
            <a:ext cx="2211917" cy="520700"/>
          </a:xfrm>
          <a:custGeom>
            <a:avLst/>
            <a:gdLst>
              <a:gd name="connsiteX0" fmla="*/ 0 w 1659300"/>
              <a:gd name="connsiteY0" fmla="*/ 0 h 389999"/>
              <a:gd name="connsiteX1" fmla="*/ 1659300 w 1659300"/>
              <a:gd name="connsiteY1" fmla="*/ 0 h 389999"/>
              <a:gd name="connsiteX2" fmla="*/ 1659300 w 1659300"/>
              <a:gd name="connsiteY2" fmla="*/ 389999 h 389999"/>
              <a:gd name="connsiteX3" fmla="*/ 0 w 1659300"/>
              <a:gd name="connsiteY3" fmla="*/ 389999 h 389999"/>
              <a:gd name="connsiteX4" fmla="*/ 0 w 1659300"/>
              <a:gd name="connsiteY4" fmla="*/ 0 h 38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59300" h="389999">
                <a:moveTo>
                  <a:pt x="0" y="0"/>
                </a:moveTo>
                <a:lnTo>
                  <a:pt x="1659300" y="0"/>
                </a:lnTo>
                <a:lnTo>
                  <a:pt x="1659300" y="389999"/>
                </a:lnTo>
                <a:lnTo>
                  <a:pt x="0" y="38999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7" name="Freeform 3"/>
          <p:cNvSpPr/>
          <p:nvPr/>
        </p:nvSpPr>
        <p:spPr>
          <a:xfrm>
            <a:off x="0" y="0"/>
            <a:ext cx="12192000" cy="3302000"/>
          </a:xfrm>
          <a:custGeom>
            <a:avLst/>
            <a:gdLst>
              <a:gd name="connsiteX0" fmla="*/ 0 w 9144000"/>
              <a:gd name="connsiteY0" fmla="*/ 0 h 2476500"/>
              <a:gd name="connsiteX1" fmla="*/ 9144000 w 9144000"/>
              <a:gd name="connsiteY1" fmla="*/ 0 h 2476500"/>
              <a:gd name="connsiteX2" fmla="*/ 9144000 w 9144000"/>
              <a:gd name="connsiteY2" fmla="*/ 2476500 h 2476500"/>
              <a:gd name="connsiteX3" fmla="*/ 0 w 9144000"/>
              <a:gd name="connsiteY3" fmla="*/ 2476500 h 2476500"/>
              <a:gd name="connsiteX4" fmla="*/ 0 w 9144000"/>
              <a:gd name="connsiteY4" fmla="*/ 0 h 2476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2476500">
                <a:moveTo>
                  <a:pt x="0" y="0"/>
                </a:moveTo>
                <a:lnTo>
                  <a:pt x="9144000" y="0"/>
                </a:lnTo>
                <a:lnTo>
                  <a:pt x="9144000" y="2476500"/>
                </a:lnTo>
                <a:lnTo>
                  <a:pt x="0" y="24765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8" name="Freeform 3"/>
          <p:cNvSpPr/>
          <p:nvPr/>
        </p:nvSpPr>
        <p:spPr>
          <a:xfrm>
            <a:off x="10750551" y="5670551"/>
            <a:ext cx="1291167" cy="1066800"/>
          </a:xfrm>
          <a:custGeom>
            <a:avLst/>
            <a:gdLst>
              <a:gd name="connsiteX0" fmla="*/ 0 w 968176"/>
              <a:gd name="connsiteY0" fmla="*/ 0 h 799700"/>
              <a:gd name="connsiteX1" fmla="*/ 968176 w 968176"/>
              <a:gd name="connsiteY1" fmla="*/ 0 h 799700"/>
              <a:gd name="connsiteX2" fmla="*/ 968176 w 968176"/>
              <a:gd name="connsiteY2" fmla="*/ 799700 h 799700"/>
              <a:gd name="connsiteX3" fmla="*/ 0 w 968176"/>
              <a:gd name="connsiteY3" fmla="*/ 799700 h 799700"/>
              <a:gd name="connsiteX4" fmla="*/ 0 w 968176"/>
              <a:gd name="connsiteY4" fmla="*/ 0 h 799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8176" h="799700">
                <a:moveTo>
                  <a:pt x="0" y="0"/>
                </a:moveTo>
                <a:lnTo>
                  <a:pt x="968176" y="0"/>
                </a:lnTo>
                <a:lnTo>
                  <a:pt x="968176" y="799700"/>
                </a:lnTo>
                <a:lnTo>
                  <a:pt x="0" y="7997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10" name="Freeform 3"/>
          <p:cNvSpPr/>
          <p:nvPr/>
        </p:nvSpPr>
        <p:spPr>
          <a:xfrm>
            <a:off x="0" y="2400300"/>
            <a:ext cx="12192000" cy="1676400"/>
          </a:xfrm>
          <a:custGeom>
            <a:avLst/>
            <a:gdLst>
              <a:gd name="connsiteX0" fmla="*/ 0 w 9144000"/>
              <a:gd name="connsiteY0" fmla="*/ 0 h 1257300"/>
              <a:gd name="connsiteX1" fmla="*/ 9144000 w 9144000"/>
              <a:gd name="connsiteY1" fmla="*/ 0 h 1257300"/>
              <a:gd name="connsiteX2" fmla="*/ 9144000 w 9144000"/>
              <a:gd name="connsiteY2" fmla="*/ 1257300 h 1257300"/>
              <a:gd name="connsiteX3" fmla="*/ 0 w 9144000"/>
              <a:gd name="connsiteY3" fmla="*/ 1257300 h 1257300"/>
              <a:gd name="connsiteX4" fmla="*/ 0 w 9144000"/>
              <a:gd name="connsiteY4" fmla="*/ 0 h 1257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257300">
                <a:moveTo>
                  <a:pt x="0" y="0"/>
                </a:moveTo>
                <a:lnTo>
                  <a:pt x="9144000" y="0"/>
                </a:lnTo>
                <a:lnTo>
                  <a:pt x="9144000" y="1257300"/>
                </a:lnTo>
                <a:lnTo>
                  <a:pt x="0" y="1257300"/>
                </a:lnTo>
                <a:lnTo>
                  <a:pt x="0" y="0"/>
                </a:lnTo>
              </a:path>
            </a:pathLst>
          </a:custGeom>
          <a:solidFill>
            <a:srgbClr val="98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pic>
        <p:nvPicPr>
          <p:cNvPr id="215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5733" y="5655733"/>
            <a:ext cx="1320800" cy="11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52" name="TextBox 1"/>
          <p:cNvSpPr txBox="1">
            <a:spLocks noChangeArrowheads="1"/>
          </p:cNvSpPr>
          <p:nvPr/>
        </p:nvSpPr>
        <p:spPr bwMode="auto">
          <a:xfrm>
            <a:off x="101601" y="6502401"/>
            <a:ext cx="1458733" cy="28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defTabSz="1219170" eaLnBrk="1">
              <a:lnSpc>
                <a:spcPts val="1867"/>
              </a:lnSpc>
            </a:pPr>
            <a:r>
              <a:rPr lang="en-US" altLang="zh-CN" sz="1867" b="1" dirty="0" smtClean="0">
                <a:solidFill>
                  <a:srgbClr val="434343"/>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867" b="1" dirty="0" err="1" smtClean="0">
                <a:solidFill>
                  <a:srgbClr val="434343"/>
                </a:solidFill>
                <a:latin typeface="微软雅黑" panose="020B0503020204020204" pitchFamily="34" charset="-122"/>
                <a:ea typeface="宋体" panose="02010600030101010101" pitchFamily="2" charset="-122"/>
                <a:cs typeface="微软雅黑" panose="020B0503020204020204" pitchFamily="34" charset="-122"/>
              </a:rPr>
              <a:t>Hackathon</a:t>
            </a:r>
            <a:endParaRPr lang="en-US" altLang="zh-CN" sz="1867" b="1" dirty="0">
              <a:solidFill>
                <a:srgbClr val="434343"/>
              </a:solidFill>
              <a:latin typeface="微软雅黑" panose="020B0503020204020204" pitchFamily="34" charset="-122"/>
              <a:ea typeface="宋体" panose="02010600030101010101" pitchFamily="2" charset="-122"/>
              <a:cs typeface="微软雅黑" panose="020B0503020204020204" pitchFamily="34" charset="-122"/>
            </a:endParaRPr>
          </a:p>
        </p:txBody>
      </p:sp>
      <p:sp>
        <p:nvSpPr>
          <p:cNvPr id="215053" name="TextBox 1"/>
          <p:cNvSpPr txBox="1">
            <a:spLocks noChangeArrowheads="1"/>
          </p:cNvSpPr>
          <p:nvPr/>
        </p:nvSpPr>
        <p:spPr bwMode="auto">
          <a:xfrm>
            <a:off x="2864339" y="4498514"/>
            <a:ext cx="586935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Group 4</a:t>
            </a:r>
          </a:p>
          <a:p>
            <a:pPr defTabSz="1219170" eaLnBrk="1">
              <a:lnSpc>
                <a:spcPts val="2400"/>
              </a:lnSpc>
            </a:pPr>
            <a:endPar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endParaRPr>
          </a:p>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Mao </a:t>
            </a:r>
            <a:r>
              <a:rPr lang="en-US" altLang="zh-CN" sz="2400" dirty="0" err="1"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Jianwei</a:t>
            </a:r>
            <a:r>
              <a:rPr lang="en-US" altLang="zh-CN" sz="2400" dirty="0">
                <a:solidFill>
                  <a:srgbClr val="666666"/>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    Zhang Peng</a:t>
            </a:r>
          </a:p>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 Jin  Ling            Ma </a:t>
            </a:r>
            <a:r>
              <a:rPr lang="en-US" altLang="zh-CN" sz="2400" dirty="0" err="1"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Tianfeng</a:t>
            </a:r>
            <a:endPar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endParaRPr>
          </a:p>
        </p:txBody>
      </p:sp>
      <p:sp>
        <p:nvSpPr>
          <p:cNvPr id="215054" name="TextBox 1"/>
          <p:cNvSpPr txBox="1">
            <a:spLocks noChangeArrowheads="1"/>
          </p:cNvSpPr>
          <p:nvPr/>
        </p:nvSpPr>
        <p:spPr bwMode="auto">
          <a:xfrm>
            <a:off x="2053899" y="2958936"/>
            <a:ext cx="8787470"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defTabSz="1219170" eaLnBrk="1">
              <a:lnSpc>
                <a:spcPts val="4000"/>
              </a:lnSpc>
            </a:pPr>
            <a:r>
              <a:rPr lang="en-US" altLang="zh-CN" sz="4267"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OVS Manager APP</a:t>
            </a:r>
          </a:p>
          <a:p>
            <a:pPr defTabSz="1219170" eaLnBrk="1">
              <a:lnSpc>
                <a:spcPts val="4000"/>
              </a:lnSpc>
            </a:pPr>
            <a:r>
              <a:rPr lang="en-US" altLang="zh-CN" sz="4267"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4267"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--OVS </a:t>
            </a:r>
            <a:r>
              <a:rPr lang="en-US" altLang="zh-CN" sz="32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3200"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Openflow</a:t>
            </a:r>
            <a:r>
              <a:rPr lang="en-US" altLang="zh-CN" sz="32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Implementation</a:t>
            </a:r>
            <a:endParaRPr lang="en-US" altLang="zh-CN" sz="32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077486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4492"/>
            <a:ext cx="12192000" cy="4329869"/>
          </a:xfrm>
          <a:prstGeom prst="rect">
            <a:avLst/>
          </a:prstGeom>
        </p:spPr>
      </p:pic>
      <p:sp>
        <p:nvSpPr>
          <p:cNvPr id="6" name="TextBox 1"/>
          <p:cNvSpPr txBox="1"/>
          <p:nvPr/>
        </p:nvSpPr>
        <p:spPr>
          <a:xfrm>
            <a:off x="799821" y="1141911"/>
            <a:ext cx="10669368" cy="1200329"/>
          </a:xfrm>
          <a:prstGeom prst="rect">
            <a:avLst/>
          </a:prstGeom>
          <a:noFill/>
        </p:spPr>
        <p:txBody>
          <a:bodyPr wrap="square" rtlCol="0">
            <a:spAutoFit/>
          </a:bodyPr>
          <a:lstStyle/>
          <a:p>
            <a:r>
              <a:rPr lang="en-US" altLang="zh-CN" sz="2400" b="1" dirty="0" smtClean="0"/>
              <a:t>Command: create-bridge </a:t>
            </a:r>
            <a:r>
              <a:rPr lang="en-US" altLang="zh-CN" sz="2400" b="1" i="1" dirty="0" smtClean="0"/>
              <a:t>[</a:t>
            </a:r>
            <a:r>
              <a:rPr lang="en-US" altLang="zh-CN" sz="2400" b="1" i="1" dirty="0" err="1" smtClean="0"/>
              <a:t>bridge_name</a:t>
            </a:r>
            <a:r>
              <a:rPr lang="en-US" altLang="zh-CN" sz="2400" b="1" i="1" dirty="0" smtClean="0"/>
              <a:t>] [</a:t>
            </a:r>
            <a:r>
              <a:rPr lang="en-US" altLang="zh-CN" sz="2400" b="1" i="1" dirty="0" err="1" smtClean="0"/>
              <a:t>bridge_type</a:t>
            </a:r>
            <a:r>
              <a:rPr lang="en-US" altLang="zh-CN" sz="2400" b="1" i="1" dirty="0" smtClean="0"/>
              <a:t>]</a:t>
            </a:r>
          </a:p>
          <a:p>
            <a:pPr marL="285750" indent="-285750">
              <a:buFont typeface="Arial" panose="020B0604020202020204" pitchFamily="34" charset="0"/>
              <a:buChar char="•"/>
            </a:pPr>
            <a:r>
              <a:rPr lang="en-US" altLang="zh-CN" sz="2400" dirty="0" smtClean="0"/>
              <a:t>Use </a:t>
            </a:r>
            <a:r>
              <a:rPr lang="en-US" altLang="zh-CN" sz="2400" dirty="0"/>
              <a:t>the specific position of Device </a:t>
            </a:r>
            <a:r>
              <a:rPr lang="en-US" altLang="zh-CN" sz="2400" dirty="0" smtClean="0"/>
              <a:t>Uri </a:t>
            </a:r>
            <a:r>
              <a:rPr lang="en-US" altLang="zh-CN" sz="2400" dirty="0"/>
              <a:t>to identify the type</a:t>
            </a:r>
            <a:r>
              <a:rPr lang="en-US" altLang="zh-CN" sz="2400" dirty="0" smtClean="0"/>
              <a:t>.</a:t>
            </a:r>
          </a:p>
          <a:p>
            <a:pPr marL="285750" indent="-285750">
              <a:buFont typeface="Arial" panose="020B0604020202020204" pitchFamily="34" charset="0"/>
              <a:buChar char="•"/>
            </a:pPr>
            <a:r>
              <a:rPr lang="en-US" altLang="zh-CN" sz="2400" dirty="0"/>
              <a:t>Increase device </a:t>
            </a:r>
            <a:r>
              <a:rPr lang="en-US" altLang="zh-CN" sz="2400" dirty="0" err="1"/>
              <a:t>uri</a:t>
            </a:r>
            <a:r>
              <a:rPr lang="en-US" altLang="zh-CN" sz="2400" dirty="0"/>
              <a:t> number during creation with </a:t>
            </a:r>
            <a:r>
              <a:rPr lang="en-US" altLang="zh-CN" sz="2400" dirty="0" err="1"/>
              <a:t>AtomicCounter</a:t>
            </a:r>
            <a:r>
              <a:rPr lang="en-US" altLang="zh-CN" sz="2400" dirty="0" smtClean="0"/>
              <a:t>.</a:t>
            </a:r>
            <a:endParaRPr lang="zh-CN" altLang="zh-CN" sz="2400" dirty="0"/>
          </a:p>
        </p:txBody>
      </p:sp>
      <p:sp>
        <p:nvSpPr>
          <p:cNvPr id="7" name="标题 1"/>
          <p:cNvSpPr>
            <a:spLocks noGrp="1"/>
          </p:cNvSpPr>
          <p:nvPr>
            <p:ph type="title"/>
          </p:nvPr>
        </p:nvSpPr>
        <p:spPr>
          <a:xfrm>
            <a:off x="158261" y="49162"/>
            <a:ext cx="1051560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1 : Create multi-type OVS</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21447204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3652"/>
            <a:ext cx="12192000" cy="4694348"/>
          </a:xfrm>
          <a:prstGeom prst="rect">
            <a:avLst/>
          </a:prstGeom>
        </p:spPr>
      </p:pic>
      <p:sp>
        <p:nvSpPr>
          <p:cNvPr id="5" name="TextBox 1"/>
          <p:cNvSpPr txBox="1"/>
          <p:nvPr/>
        </p:nvSpPr>
        <p:spPr>
          <a:xfrm>
            <a:off x="799821" y="1194163"/>
            <a:ext cx="1033556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Use the specific position of Device Uri, to identify the type</a:t>
            </a:r>
            <a:r>
              <a:rPr lang="en-US" altLang="zh-CN" sz="2400" dirty="0" smtClean="0"/>
              <a:t>.</a:t>
            </a:r>
          </a:p>
          <a:p>
            <a:pPr marL="285750" indent="-285750">
              <a:buFont typeface="Arial" panose="020B0604020202020204" pitchFamily="34" charset="0"/>
              <a:buChar char="•"/>
            </a:pPr>
            <a:r>
              <a:rPr lang="en-US" altLang="zh-CN" sz="2400" dirty="0"/>
              <a:t>Increase device </a:t>
            </a:r>
            <a:r>
              <a:rPr lang="en-US" altLang="zh-CN" sz="2400" dirty="0" err="1"/>
              <a:t>uri</a:t>
            </a:r>
            <a:r>
              <a:rPr lang="en-US" altLang="zh-CN" sz="2400" dirty="0"/>
              <a:t> number during creation with </a:t>
            </a:r>
            <a:r>
              <a:rPr lang="en-US" altLang="zh-CN" sz="2400" dirty="0" err="1"/>
              <a:t>AtomicCounter</a:t>
            </a:r>
            <a:r>
              <a:rPr lang="en-US" altLang="zh-CN" sz="2400" dirty="0"/>
              <a:t>.</a:t>
            </a:r>
            <a:endParaRPr lang="zh-CN" altLang="zh-CN" sz="2400" dirty="0"/>
          </a:p>
          <a:p>
            <a:endParaRPr lang="zh-CN" altLang="zh-CN" sz="2400" dirty="0"/>
          </a:p>
        </p:txBody>
      </p:sp>
      <p:sp>
        <p:nvSpPr>
          <p:cNvPr id="7" name="标题 1"/>
          <p:cNvSpPr>
            <a:spLocks noGrp="1"/>
          </p:cNvSpPr>
          <p:nvPr>
            <p:ph type="title"/>
          </p:nvPr>
        </p:nvSpPr>
        <p:spPr>
          <a:xfrm>
            <a:off x="158260" y="49162"/>
            <a:ext cx="1203374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1 : Variant </a:t>
            </a:r>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default flow entries--</a:t>
            </a:r>
            <a:r>
              <a:rPr lang="en-US" altLang="zh-CN" sz="28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ACCESS </a:t>
            </a:r>
            <a:r>
              <a:rPr lang="en-US" altLang="zh-CN" sz="28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Switch</a:t>
            </a:r>
          </a:p>
        </p:txBody>
      </p:sp>
    </p:spTree>
    <p:extLst>
      <p:ext uri="{BB962C8B-B14F-4D97-AF65-F5344CB8AC3E}">
        <p14:creationId xmlns:p14="http://schemas.microsoft.com/office/powerpoint/2010/main" val="17805671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3175"/>
            <a:ext cx="12182475" cy="4314825"/>
          </a:xfrm>
          <a:prstGeom prst="rect">
            <a:avLst/>
          </a:prstGeom>
        </p:spPr>
      </p:pic>
      <p:sp>
        <p:nvSpPr>
          <p:cNvPr id="5" name="TextBox 1"/>
          <p:cNvSpPr txBox="1"/>
          <p:nvPr/>
        </p:nvSpPr>
        <p:spPr>
          <a:xfrm>
            <a:off x="799821" y="1194163"/>
            <a:ext cx="1033556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Use the specific position of Device Uri, to identify the type</a:t>
            </a:r>
            <a:r>
              <a:rPr lang="en-US" altLang="zh-CN" sz="2400" dirty="0" smtClean="0"/>
              <a:t>.</a:t>
            </a:r>
          </a:p>
          <a:p>
            <a:pPr marL="285750" indent="-285750">
              <a:buFont typeface="Arial" panose="020B0604020202020204" pitchFamily="34" charset="0"/>
              <a:buChar char="•"/>
            </a:pPr>
            <a:r>
              <a:rPr lang="en-US" altLang="zh-CN" sz="2400" dirty="0"/>
              <a:t>Increase device </a:t>
            </a:r>
            <a:r>
              <a:rPr lang="en-US" altLang="zh-CN" sz="2400" dirty="0" err="1"/>
              <a:t>uri</a:t>
            </a:r>
            <a:r>
              <a:rPr lang="en-US" altLang="zh-CN" sz="2400" dirty="0"/>
              <a:t> number during creation with </a:t>
            </a:r>
            <a:r>
              <a:rPr lang="en-US" altLang="zh-CN" sz="2400" dirty="0" err="1"/>
              <a:t>AtomicCounter</a:t>
            </a:r>
            <a:r>
              <a:rPr lang="en-US" altLang="zh-CN" sz="2400" dirty="0"/>
              <a:t>.</a:t>
            </a:r>
            <a:endParaRPr lang="zh-CN" altLang="zh-CN" sz="2400" dirty="0"/>
          </a:p>
          <a:p>
            <a:endParaRPr lang="zh-CN" altLang="zh-CN" sz="2400" dirty="0"/>
          </a:p>
        </p:txBody>
      </p:sp>
      <p:sp>
        <p:nvSpPr>
          <p:cNvPr id="6" name="标题 1"/>
          <p:cNvSpPr>
            <a:spLocks noGrp="1"/>
          </p:cNvSpPr>
          <p:nvPr>
            <p:ph type="title"/>
          </p:nvPr>
        </p:nvSpPr>
        <p:spPr>
          <a:xfrm>
            <a:off x="158260" y="49162"/>
            <a:ext cx="1203374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1 : Variant </a:t>
            </a:r>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default flow entries--</a:t>
            </a:r>
            <a:r>
              <a:rPr lang="en-US" altLang="zh-CN" sz="28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CORE </a:t>
            </a:r>
            <a:r>
              <a:rPr lang="en-US" altLang="zh-CN" sz="28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Switch</a:t>
            </a:r>
          </a:p>
        </p:txBody>
      </p:sp>
    </p:spTree>
    <p:extLst>
      <p:ext uri="{BB962C8B-B14F-4D97-AF65-F5344CB8AC3E}">
        <p14:creationId xmlns:p14="http://schemas.microsoft.com/office/powerpoint/2010/main" val="11545107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9139"/>
            <a:ext cx="12192000" cy="4637331"/>
          </a:xfrm>
          <a:prstGeom prst="rect">
            <a:avLst/>
          </a:prstGeom>
        </p:spPr>
      </p:pic>
      <p:sp>
        <p:nvSpPr>
          <p:cNvPr id="6" name="标题 1"/>
          <p:cNvSpPr>
            <a:spLocks noGrp="1"/>
          </p:cNvSpPr>
          <p:nvPr>
            <p:ph type="title"/>
          </p:nvPr>
        </p:nvSpPr>
        <p:spPr>
          <a:xfrm>
            <a:off x="158260" y="49162"/>
            <a:ext cx="1203374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2 : Delete OVS Switch</a:t>
            </a:r>
            <a:endParaRPr lang="en-US" altLang="zh-CN" sz="28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 name="矩形 1"/>
          <p:cNvSpPr/>
          <p:nvPr/>
        </p:nvSpPr>
        <p:spPr>
          <a:xfrm>
            <a:off x="700356" y="1053051"/>
            <a:ext cx="6193299" cy="523220"/>
          </a:xfrm>
          <a:prstGeom prst="rect">
            <a:avLst/>
          </a:prstGeom>
        </p:spPr>
        <p:txBody>
          <a:bodyPr wrap="none">
            <a:spAutoFit/>
          </a:bodyPr>
          <a:lstStyle/>
          <a:p>
            <a:r>
              <a:rPr lang="en-US" altLang="zh-CN" sz="2800" b="1" dirty="0"/>
              <a:t>Command: </a:t>
            </a:r>
            <a:r>
              <a:rPr lang="en-US" altLang="zh-CN" sz="2800" b="1" dirty="0" smtClean="0"/>
              <a:t>delete-bridge </a:t>
            </a:r>
            <a:r>
              <a:rPr lang="en-US" altLang="zh-CN" sz="2800" b="1" i="1" dirty="0"/>
              <a:t>[</a:t>
            </a:r>
            <a:r>
              <a:rPr lang="en-US" altLang="zh-CN" sz="2800" b="1" i="1" dirty="0" err="1" smtClean="0"/>
              <a:t>bridge_name</a:t>
            </a:r>
            <a:r>
              <a:rPr lang="en-US" altLang="zh-CN" sz="2800" b="1" i="1" dirty="0" smtClean="0"/>
              <a:t>]</a:t>
            </a:r>
            <a:endParaRPr lang="en-US" altLang="zh-CN" sz="2800" b="1" i="1" dirty="0"/>
          </a:p>
        </p:txBody>
      </p:sp>
    </p:spTree>
    <p:extLst>
      <p:ext uri="{BB962C8B-B14F-4D97-AF65-F5344CB8AC3E}">
        <p14:creationId xmlns:p14="http://schemas.microsoft.com/office/powerpoint/2010/main" val="16927931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76" y="2028825"/>
            <a:ext cx="11734800" cy="4829175"/>
          </a:xfrm>
          <a:prstGeom prst="rect">
            <a:avLst/>
          </a:prstGeom>
        </p:spPr>
      </p:pic>
      <p:sp>
        <p:nvSpPr>
          <p:cNvPr id="6" name="TextBox 12"/>
          <p:cNvSpPr txBox="1"/>
          <p:nvPr/>
        </p:nvSpPr>
        <p:spPr>
          <a:xfrm>
            <a:off x="854946" y="1243880"/>
            <a:ext cx="7911681"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Show all type of OVS without any </a:t>
            </a:r>
            <a:r>
              <a:rPr lang="en-US" altLang="zh-CN" sz="2400" dirty="0" smtClean="0"/>
              <a:t>parameter</a:t>
            </a:r>
          </a:p>
          <a:p>
            <a:pPr marL="285750" indent="-285750">
              <a:buFont typeface="Arial" panose="020B0604020202020204" pitchFamily="34" charset="0"/>
              <a:buChar char="•"/>
            </a:pPr>
            <a:r>
              <a:rPr lang="en-US" altLang="zh-CN" sz="2400" dirty="0"/>
              <a:t>Show specific type of OVS when type is </a:t>
            </a:r>
            <a:r>
              <a:rPr lang="en-US" altLang="zh-CN" sz="2400" dirty="0" smtClean="0"/>
              <a:t>provided</a:t>
            </a:r>
            <a:endParaRPr lang="zh-CN" altLang="zh-CN" sz="2400" dirty="0"/>
          </a:p>
        </p:txBody>
      </p:sp>
      <p:sp>
        <p:nvSpPr>
          <p:cNvPr id="7" name="标题 1"/>
          <p:cNvSpPr>
            <a:spLocks noGrp="1"/>
          </p:cNvSpPr>
          <p:nvPr>
            <p:ph type="title"/>
          </p:nvPr>
        </p:nvSpPr>
        <p:spPr>
          <a:xfrm>
            <a:off x="158260" y="49162"/>
            <a:ext cx="1203374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3 : Show Switch Information</a:t>
            </a:r>
            <a:endParaRPr lang="en-US" altLang="zh-CN" sz="28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8" name="矩形 7"/>
          <p:cNvSpPr/>
          <p:nvPr/>
        </p:nvSpPr>
        <p:spPr>
          <a:xfrm>
            <a:off x="700356" y="848093"/>
            <a:ext cx="5861156" cy="523220"/>
          </a:xfrm>
          <a:prstGeom prst="rect">
            <a:avLst/>
          </a:prstGeom>
        </p:spPr>
        <p:txBody>
          <a:bodyPr wrap="none">
            <a:spAutoFit/>
          </a:bodyPr>
          <a:lstStyle/>
          <a:p>
            <a:r>
              <a:rPr lang="en-US" altLang="zh-CN" sz="2800" b="1" dirty="0"/>
              <a:t>Command: </a:t>
            </a:r>
            <a:r>
              <a:rPr lang="en-US" altLang="zh-CN" sz="2800" b="1" dirty="0" smtClean="0"/>
              <a:t>show-bridge </a:t>
            </a:r>
            <a:r>
              <a:rPr lang="en-US" altLang="zh-CN" sz="2800" b="1" i="1" dirty="0"/>
              <a:t>[</a:t>
            </a:r>
            <a:r>
              <a:rPr lang="en-US" altLang="zh-CN" sz="2800" b="1" i="1" dirty="0" err="1" smtClean="0"/>
              <a:t>bridge_type</a:t>
            </a:r>
            <a:r>
              <a:rPr lang="en-US" altLang="zh-CN" sz="2800" b="1" i="1" dirty="0" smtClean="0"/>
              <a:t>]</a:t>
            </a:r>
            <a:endParaRPr lang="en-US" altLang="zh-CN" sz="2800" b="1" i="1" dirty="0"/>
          </a:p>
        </p:txBody>
      </p:sp>
    </p:spTree>
    <p:extLst>
      <p:ext uri="{BB962C8B-B14F-4D97-AF65-F5344CB8AC3E}">
        <p14:creationId xmlns:p14="http://schemas.microsoft.com/office/powerpoint/2010/main" val="31012168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
          <p:cNvSpPr txBox="1"/>
          <p:nvPr/>
        </p:nvSpPr>
        <p:spPr>
          <a:xfrm>
            <a:off x="854946" y="1173487"/>
            <a:ext cx="9935030"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Maintain </a:t>
            </a:r>
            <a:r>
              <a:rPr lang="en-US" altLang="zh-CN" sz="2400" i="1" dirty="0">
                <a:solidFill>
                  <a:srgbClr val="FF0000"/>
                </a:solidFill>
              </a:rPr>
              <a:t>Distributed</a:t>
            </a:r>
            <a:r>
              <a:rPr lang="en-US" altLang="zh-CN" sz="2400" dirty="0"/>
              <a:t> and </a:t>
            </a:r>
            <a:r>
              <a:rPr lang="en-US" altLang="zh-CN" sz="2400" i="1" dirty="0">
                <a:solidFill>
                  <a:srgbClr val="FF0000"/>
                </a:solidFill>
              </a:rPr>
              <a:t>Atomic</a:t>
            </a:r>
            <a:r>
              <a:rPr lang="en-US" altLang="zh-CN" sz="2400" dirty="0"/>
              <a:t> variables with the help of </a:t>
            </a:r>
            <a:r>
              <a:rPr lang="en-US" altLang="zh-CN" sz="2400" dirty="0" err="1"/>
              <a:t>StorageService</a:t>
            </a:r>
            <a:r>
              <a:rPr lang="en-US" altLang="zh-CN" sz="2400" dirty="0"/>
              <a:t>, </a:t>
            </a:r>
            <a:endParaRPr lang="en-US" altLang="zh-CN" sz="2400" dirty="0" smtClean="0"/>
          </a:p>
          <a:p>
            <a:r>
              <a:rPr lang="en-US" altLang="zh-CN" sz="2400" dirty="0" smtClean="0"/>
              <a:t>    App can adapt </a:t>
            </a:r>
            <a:r>
              <a:rPr lang="en-US" altLang="zh-CN" sz="2400" dirty="0"/>
              <a:t>to cluster deployment.</a:t>
            </a:r>
          </a:p>
        </p:txBody>
      </p:sp>
      <p:sp>
        <p:nvSpPr>
          <p:cNvPr id="5" name="Rectangle 29"/>
          <p:cNvSpPr/>
          <p:nvPr/>
        </p:nvSpPr>
        <p:spPr>
          <a:xfrm>
            <a:off x="1830475" y="3976116"/>
            <a:ext cx="2116015" cy="6455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r>
              <a:rPr lang="en-US" altLang="zh-CN" sz="2400" dirty="0" smtClean="0"/>
              <a:t>OVS Manager</a:t>
            </a:r>
            <a:endParaRPr lang="en-US" sz="2400" dirty="0"/>
          </a:p>
        </p:txBody>
      </p:sp>
      <p:sp>
        <p:nvSpPr>
          <p:cNvPr id="7" name="Rectangle 29"/>
          <p:cNvSpPr/>
          <p:nvPr/>
        </p:nvSpPr>
        <p:spPr>
          <a:xfrm>
            <a:off x="8243839" y="3976116"/>
            <a:ext cx="2546137" cy="6455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r>
              <a:rPr lang="en-US" altLang="zh-CN" sz="2400" dirty="0" err="1"/>
              <a:t>StorageService</a:t>
            </a:r>
            <a:endParaRPr lang="en-US" sz="2400" dirty="0"/>
          </a:p>
        </p:txBody>
      </p:sp>
      <p:sp>
        <p:nvSpPr>
          <p:cNvPr id="3" name="矩形 2"/>
          <p:cNvSpPr/>
          <p:nvPr/>
        </p:nvSpPr>
        <p:spPr>
          <a:xfrm>
            <a:off x="4906859" y="2726273"/>
            <a:ext cx="2267224" cy="400110"/>
          </a:xfrm>
          <a:prstGeom prst="rect">
            <a:avLst/>
          </a:prstGeom>
        </p:spPr>
        <p:txBody>
          <a:bodyPr wrap="none">
            <a:spAutoFit/>
          </a:bodyPr>
          <a:lstStyle/>
          <a:p>
            <a:r>
              <a:rPr lang="zh-CN" altLang="en-US" sz="2000" dirty="0"/>
              <a:t>&lt;String&gt;setBuilder()</a:t>
            </a:r>
          </a:p>
        </p:txBody>
      </p:sp>
      <p:sp>
        <p:nvSpPr>
          <p:cNvPr id="10" name="右箭头 9"/>
          <p:cNvSpPr/>
          <p:nvPr/>
        </p:nvSpPr>
        <p:spPr>
          <a:xfrm>
            <a:off x="3946490" y="3599544"/>
            <a:ext cx="4297349" cy="376572"/>
          </a:xfrm>
          <a:prstGeom prst="rightArrow">
            <a:avLst>
              <a:gd name="adj1" fmla="val 50000"/>
              <a:gd name="adj2" fmla="val 157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20430" y="3159096"/>
            <a:ext cx="2640082" cy="400110"/>
          </a:xfrm>
          <a:prstGeom prst="rect">
            <a:avLst/>
          </a:prstGeom>
        </p:spPr>
        <p:txBody>
          <a:bodyPr wrap="none">
            <a:spAutoFit/>
          </a:bodyPr>
          <a:lstStyle/>
          <a:p>
            <a:r>
              <a:rPr lang="zh-CN" altLang="en-US" sz="2000" dirty="0"/>
              <a:t>atomicCounterBuilder()</a:t>
            </a:r>
          </a:p>
        </p:txBody>
      </p:sp>
      <p:sp>
        <p:nvSpPr>
          <p:cNvPr id="12" name="右箭头 11"/>
          <p:cNvSpPr/>
          <p:nvPr/>
        </p:nvSpPr>
        <p:spPr>
          <a:xfrm rot="10800000">
            <a:off x="3946490" y="4621672"/>
            <a:ext cx="4297349" cy="376572"/>
          </a:xfrm>
          <a:prstGeom prst="rightArrow">
            <a:avLst>
              <a:gd name="adj1" fmla="val 50000"/>
              <a:gd name="adj2" fmla="val 157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20430" y="5078661"/>
            <a:ext cx="2548518" cy="400110"/>
          </a:xfrm>
          <a:prstGeom prst="rect">
            <a:avLst/>
          </a:prstGeom>
        </p:spPr>
        <p:txBody>
          <a:bodyPr wrap="none">
            <a:spAutoFit/>
          </a:bodyPr>
          <a:lstStyle/>
          <a:p>
            <a:r>
              <a:rPr lang="zh-CN" altLang="en-US" sz="2000" dirty="0"/>
              <a:t>DistributedSet&lt;String&gt;</a:t>
            </a:r>
          </a:p>
        </p:txBody>
      </p:sp>
      <p:sp>
        <p:nvSpPr>
          <p:cNvPr id="14" name="矩形 13"/>
          <p:cNvSpPr/>
          <p:nvPr/>
        </p:nvSpPr>
        <p:spPr>
          <a:xfrm>
            <a:off x="5115153" y="5524162"/>
            <a:ext cx="1759071" cy="400110"/>
          </a:xfrm>
          <a:prstGeom prst="rect">
            <a:avLst/>
          </a:prstGeom>
        </p:spPr>
        <p:txBody>
          <a:bodyPr wrap="none">
            <a:spAutoFit/>
          </a:bodyPr>
          <a:lstStyle/>
          <a:p>
            <a:r>
              <a:rPr lang="zh-CN" altLang="en-US" sz="2000" dirty="0"/>
              <a:t>AtomicCounter</a:t>
            </a:r>
          </a:p>
        </p:txBody>
      </p:sp>
      <p:sp>
        <p:nvSpPr>
          <p:cNvPr id="15" name="标题 1"/>
          <p:cNvSpPr>
            <a:spLocks noGrp="1"/>
          </p:cNvSpPr>
          <p:nvPr>
            <p:ph type="title"/>
          </p:nvPr>
        </p:nvSpPr>
        <p:spPr>
          <a:xfrm>
            <a:off x="158260" y="49162"/>
            <a:ext cx="12033740" cy="1111982"/>
          </a:xfrm>
        </p:spPr>
        <p:txBody>
          <a:bodyPr>
            <a:normAutofit/>
          </a:bodyPr>
          <a:lstStyle/>
          <a:p>
            <a:r>
              <a:rPr lang="en-US" altLang="zh-CN"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Feature 4 : Support cluster deployment</a:t>
            </a:r>
            <a:endParaRPr lang="en-US" altLang="zh-CN" sz="28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610542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8260" y="107219"/>
            <a:ext cx="11601940" cy="1111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Conclusion</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 name="TextBox 1"/>
          <p:cNvSpPr txBox="1"/>
          <p:nvPr/>
        </p:nvSpPr>
        <p:spPr>
          <a:xfrm>
            <a:off x="622300" y="1219201"/>
            <a:ext cx="11569700"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smtClean="0">
                <a:solidFill>
                  <a:srgbClr val="FF0000"/>
                </a:solidFill>
              </a:rPr>
              <a:t>Four </a:t>
            </a:r>
            <a:r>
              <a:rPr lang="en-US" altLang="zh-CN" sz="3200" b="1" dirty="0" smtClean="0">
                <a:solidFill>
                  <a:srgbClr val="FF0000"/>
                </a:solidFill>
              </a:rPr>
              <a:t>Extended</a:t>
            </a:r>
            <a:r>
              <a:rPr lang="en-US" altLang="zh-CN" sz="3200" dirty="0" smtClean="0"/>
              <a:t> Functionality, </a:t>
            </a:r>
            <a:r>
              <a:rPr lang="en-US" altLang="zh-CN" sz="3200" b="1" dirty="0" smtClean="0">
                <a:solidFill>
                  <a:srgbClr val="FF0000"/>
                </a:solidFill>
              </a:rPr>
              <a:t>Two</a:t>
            </a:r>
            <a:r>
              <a:rPr lang="en-US" altLang="zh-CN" sz="3200" dirty="0" smtClean="0"/>
              <a:t> Special Design</a:t>
            </a:r>
            <a:endParaRPr lang="en-US" altLang="zh-CN" sz="3200" dirty="0"/>
          </a:p>
          <a:p>
            <a:pPr marL="285750" indent="-285750">
              <a:buFont typeface="Arial" panose="020B0604020202020204" pitchFamily="34" charset="0"/>
              <a:buChar char="•"/>
            </a:pPr>
            <a:endParaRPr lang="en-US" altLang="zh-CN" sz="3200" dirty="0" smtClean="0"/>
          </a:p>
          <a:p>
            <a:pPr marL="285750" indent="-285750">
              <a:buFont typeface="Arial" panose="020B0604020202020204" pitchFamily="34" charset="0"/>
              <a:buChar char="•"/>
            </a:pPr>
            <a:r>
              <a:rPr lang="en-US" altLang="zh-CN" sz="3200" dirty="0" smtClean="0"/>
              <a:t>Learn how to create and delete OVS by ONOS interface.</a:t>
            </a:r>
          </a:p>
          <a:p>
            <a:pPr marL="285750" indent="-285750">
              <a:buFont typeface="Arial" panose="020B0604020202020204" pitchFamily="34" charset="0"/>
              <a:buChar char="•"/>
            </a:pPr>
            <a:r>
              <a:rPr lang="en-US" altLang="zh-CN" sz="3200" dirty="0" smtClean="0"/>
              <a:t>Learn how to adapt our App to Cluster deployment.</a:t>
            </a:r>
          </a:p>
          <a:p>
            <a:pPr marL="285750" indent="-285750">
              <a:buFont typeface="Arial" panose="020B0604020202020204" pitchFamily="34" charset="0"/>
              <a:buChar char="•"/>
            </a:pPr>
            <a:r>
              <a:rPr lang="en-US" altLang="zh-CN" sz="3200" dirty="0"/>
              <a:t>Learn how to </a:t>
            </a:r>
            <a:r>
              <a:rPr lang="en-US" altLang="zh-CN" sz="3200" dirty="0" smtClean="0"/>
              <a:t>Create and Register our own Device Pipeline.</a:t>
            </a:r>
          </a:p>
          <a:p>
            <a:pPr marL="285750" indent="-285750">
              <a:buFont typeface="Arial" panose="020B0604020202020204" pitchFamily="34" charset="0"/>
              <a:buChar char="•"/>
            </a:pPr>
            <a:r>
              <a:rPr lang="en-US" altLang="zh-CN" sz="3200" dirty="0" smtClean="0"/>
              <a:t>Learn how to use Flow Objectives.</a:t>
            </a:r>
          </a:p>
          <a:p>
            <a:pPr marL="285750" indent="-285750">
              <a:buFont typeface="Arial" panose="020B0604020202020204" pitchFamily="34" charset="0"/>
              <a:buChar char="•"/>
            </a:pPr>
            <a:r>
              <a:rPr lang="en-US" altLang="zh-CN" sz="3200" dirty="0" smtClean="0"/>
              <a:t>Find some bugs of ONOS.</a:t>
            </a:r>
          </a:p>
          <a:p>
            <a:pPr marL="285750" indent="-285750">
              <a:buFont typeface="Arial" panose="020B0604020202020204" pitchFamily="34" charset="0"/>
              <a:buChar char="•"/>
            </a:pPr>
            <a:endParaRPr lang="en-US" altLang="zh-CN" sz="3200" dirty="0" smtClean="0"/>
          </a:p>
          <a:p>
            <a:r>
              <a:rPr lang="en-US" altLang="zh-CN" sz="3200" dirty="0" smtClean="0"/>
              <a:t>Above all, a great experience of teamwork </a:t>
            </a:r>
            <a:r>
              <a:rPr lang="en-US" altLang="zh-CN" sz="3200" dirty="0" smtClean="0">
                <a:sym typeface="Wingdings" panose="05000000000000000000" pitchFamily="2" charset="2"/>
              </a:rPr>
              <a:t></a:t>
            </a:r>
            <a:endParaRPr lang="en-US" altLang="zh-CN" sz="3200" dirty="0" smtClean="0"/>
          </a:p>
        </p:txBody>
      </p:sp>
    </p:spTree>
    <p:extLst>
      <p:ext uri="{BB962C8B-B14F-4D97-AF65-F5344CB8AC3E}">
        <p14:creationId xmlns:p14="http://schemas.microsoft.com/office/powerpoint/2010/main" val="156077723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0"/>
                </a:moveTo>
                <a:lnTo>
                  <a:pt x="9144000" y="0"/>
                </a:lnTo>
                <a:lnTo>
                  <a:pt x="9144000" y="5143500"/>
                </a:lnTo>
                <a:lnTo>
                  <a:pt x="0" y="51435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5" name="Freeform 3"/>
          <p:cNvSpPr/>
          <p:nvPr/>
        </p:nvSpPr>
        <p:spPr>
          <a:xfrm>
            <a:off x="10907184" y="-177799"/>
            <a:ext cx="1234016" cy="1274233"/>
          </a:xfrm>
          <a:custGeom>
            <a:avLst/>
            <a:gdLst>
              <a:gd name="connsiteX0" fmla="*/ 0 w 925775"/>
              <a:gd name="connsiteY0" fmla="*/ 0 h 955650"/>
              <a:gd name="connsiteX1" fmla="*/ 925774 w 925775"/>
              <a:gd name="connsiteY1" fmla="*/ 0 h 955650"/>
              <a:gd name="connsiteX2" fmla="*/ 925774 w 925775"/>
              <a:gd name="connsiteY2" fmla="*/ 955650 h 955650"/>
              <a:gd name="connsiteX3" fmla="*/ 0 w 925775"/>
              <a:gd name="connsiteY3" fmla="*/ 955650 h 955650"/>
              <a:gd name="connsiteX4" fmla="*/ 0 w 925775"/>
              <a:gd name="connsiteY4" fmla="*/ 0 h 955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25775" h="955650">
                <a:moveTo>
                  <a:pt x="0" y="0"/>
                </a:moveTo>
                <a:lnTo>
                  <a:pt x="925774" y="0"/>
                </a:lnTo>
                <a:lnTo>
                  <a:pt x="925774" y="955650"/>
                </a:lnTo>
                <a:lnTo>
                  <a:pt x="0" y="95565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6" name="Freeform 3"/>
          <p:cNvSpPr/>
          <p:nvPr/>
        </p:nvSpPr>
        <p:spPr>
          <a:xfrm>
            <a:off x="0" y="6337301"/>
            <a:ext cx="2211917" cy="520700"/>
          </a:xfrm>
          <a:custGeom>
            <a:avLst/>
            <a:gdLst>
              <a:gd name="connsiteX0" fmla="*/ 0 w 1659300"/>
              <a:gd name="connsiteY0" fmla="*/ 0 h 389999"/>
              <a:gd name="connsiteX1" fmla="*/ 1659300 w 1659300"/>
              <a:gd name="connsiteY1" fmla="*/ 0 h 389999"/>
              <a:gd name="connsiteX2" fmla="*/ 1659300 w 1659300"/>
              <a:gd name="connsiteY2" fmla="*/ 389999 h 389999"/>
              <a:gd name="connsiteX3" fmla="*/ 0 w 1659300"/>
              <a:gd name="connsiteY3" fmla="*/ 389999 h 389999"/>
              <a:gd name="connsiteX4" fmla="*/ 0 w 1659300"/>
              <a:gd name="connsiteY4" fmla="*/ 0 h 38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59300" h="389999">
                <a:moveTo>
                  <a:pt x="0" y="0"/>
                </a:moveTo>
                <a:lnTo>
                  <a:pt x="1659300" y="0"/>
                </a:lnTo>
                <a:lnTo>
                  <a:pt x="1659300" y="389999"/>
                </a:lnTo>
                <a:lnTo>
                  <a:pt x="0" y="38999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sp>
        <p:nvSpPr>
          <p:cNvPr id="8" name="Freeform 3"/>
          <p:cNvSpPr/>
          <p:nvPr/>
        </p:nvSpPr>
        <p:spPr>
          <a:xfrm>
            <a:off x="10750551" y="5670551"/>
            <a:ext cx="1291167" cy="1066800"/>
          </a:xfrm>
          <a:custGeom>
            <a:avLst/>
            <a:gdLst>
              <a:gd name="connsiteX0" fmla="*/ 0 w 968176"/>
              <a:gd name="connsiteY0" fmla="*/ 0 h 799700"/>
              <a:gd name="connsiteX1" fmla="*/ 968176 w 968176"/>
              <a:gd name="connsiteY1" fmla="*/ 0 h 799700"/>
              <a:gd name="connsiteX2" fmla="*/ 968176 w 968176"/>
              <a:gd name="connsiteY2" fmla="*/ 799700 h 799700"/>
              <a:gd name="connsiteX3" fmla="*/ 0 w 968176"/>
              <a:gd name="connsiteY3" fmla="*/ 799700 h 799700"/>
              <a:gd name="connsiteX4" fmla="*/ 0 w 968176"/>
              <a:gd name="connsiteY4" fmla="*/ 0 h 799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8176" h="799700">
                <a:moveTo>
                  <a:pt x="0" y="0"/>
                </a:moveTo>
                <a:lnTo>
                  <a:pt x="968176" y="0"/>
                </a:lnTo>
                <a:lnTo>
                  <a:pt x="968176" y="799700"/>
                </a:lnTo>
                <a:lnTo>
                  <a:pt x="0" y="7997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endParaRPr>
          </a:p>
        </p:txBody>
      </p:sp>
      <p:pic>
        <p:nvPicPr>
          <p:cNvPr id="215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33" y="5655733"/>
            <a:ext cx="1320800" cy="11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52" name="TextBox 1"/>
          <p:cNvSpPr txBox="1">
            <a:spLocks noChangeArrowheads="1"/>
          </p:cNvSpPr>
          <p:nvPr/>
        </p:nvSpPr>
        <p:spPr bwMode="auto">
          <a:xfrm>
            <a:off x="101601" y="6502401"/>
            <a:ext cx="1458733" cy="28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defTabSz="1219170" eaLnBrk="1">
              <a:lnSpc>
                <a:spcPts val="1867"/>
              </a:lnSpc>
            </a:pPr>
            <a:r>
              <a:rPr lang="en-US" altLang="zh-CN" sz="1867" b="1" dirty="0" smtClean="0">
                <a:solidFill>
                  <a:srgbClr val="434343"/>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867" b="1" dirty="0" err="1" smtClean="0">
                <a:solidFill>
                  <a:srgbClr val="434343"/>
                </a:solidFill>
                <a:latin typeface="微软雅黑" panose="020B0503020204020204" pitchFamily="34" charset="-122"/>
                <a:ea typeface="宋体" panose="02010600030101010101" pitchFamily="2" charset="-122"/>
                <a:cs typeface="微软雅黑" panose="020B0503020204020204" pitchFamily="34" charset="-122"/>
              </a:rPr>
              <a:t>Hackathon</a:t>
            </a:r>
            <a:endParaRPr lang="en-US" altLang="zh-CN" sz="1867" b="1" dirty="0">
              <a:solidFill>
                <a:srgbClr val="434343"/>
              </a:solidFill>
              <a:latin typeface="微软雅黑" panose="020B0503020204020204" pitchFamily="34" charset="-122"/>
              <a:ea typeface="宋体" panose="02010600030101010101" pitchFamily="2" charset="-122"/>
              <a:cs typeface="微软雅黑" panose="020B0503020204020204" pitchFamily="34" charset="-122"/>
            </a:endParaRPr>
          </a:p>
        </p:txBody>
      </p:sp>
      <p:sp>
        <p:nvSpPr>
          <p:cNvPr id="215053" name="TextBox 1"/>
          <p:cNvSpPr txBox="1">
            <a:spLocks noChangeArrowheads="1"/>
          </p:cNvSpPr>
          <p:nvPr/>
        </p:nvSpPr>
        <p:spPr bwMode="auto">
          <a:xfrm>
            <a:off x="5654839" y="4529531"/>
            <a:ext cx="586935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eaLnBrk="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Group 4</a:t>
            </a:r>
          </a:p>
          <a:p>
            <a:pPr defTabSz="1219170" eaLnBrk="1">
              <a:lnSpc>
                <a:spcPts val="2400"/>
              </a:lnSpc>
            </a:pPr>
            <a:endPar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endParaRPr>
          </a:p>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Mao </a:t>
            </a:r>
            <a:r>
              <a:rPr lang="en-US" altLang="zh-CN" sz="2400" dirty="0" err="1"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Jianwei</a:t>
            </a:r>
            <a:r>
              <a:rPr lang="en-US" altLang="zh-CN" sz="2400" dirty="0">
                <a:solidFill>
                  <a:srgbClr val="666666"/>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     Zhang Peng</a:t>
            </a:r>
          </a:p>
          <a:p>
            <a:pPr algn="ctr" defTabSz="1219170" eaLnBrk="1">
              <a:lnSpc>
                <a:spcPts val="2400"/>
              </a:lnSpc>
            </a:pPr>
            <a:r>
              <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Jin  Ling            Ma </a:t>
            </a:r>
            <a:r>
              <a:rPr lang="en-US" altLang="zh-CN" sz="2400" dirty="0" err="1"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rPr>
              <a:t>Tianfeng</a:t>
            </a:r>
            <a:endParaRPr lang="en-US" altLang="zh-CN" sz="2400" dirty="0" smtClean="0">
              <a:solidFill>
                <a:srgbClr val="666666"/>
              </a:solidFill>
              <a:latin typeface="微软雅黑" panose="020B0503020204020204" pitchFamily="34" charset="-122"/>
              <a:ea typeface="宋体" panose="02010600030101010101" pitchFamily="2" charset="-122"/>
              <a:cs typeface="微软雅黑" panose="020B0503020204020204" pitchFamily="34" charset="-122"/>
            </a:endParaRPr>
          </a:p>
        </p:txBody>
      </p:sp>
      <p:sp>
        <p:nvSpPr>
          <p:cNvPr id="14" name="矩形 13"/>
          <p:cNvSpPr/>
          <p:nvPr/>
        </p:nvSpPr>
        <p:spPr>
          <a:xfrm>
            <a:off x="5211045" y="856422"/>
            <a:ext cx="6707670" cy="923330"/>
          </a:xfrm>
          <a:prstGeom prst="rect">
            <a:avLst/>
          </a:prstGeom>
          <a:noFill/>
        </p:spPr>
        <p:txBody>
          <a:bodyPr wrap="none" lIns="91440" tIns="45720" rIns="91440" bIns="45720">
            <a:spAutoFit/>
          </a:bodyPr>
          <a:lstStyle/>
          <a:p>
            <a:pPr algn="ctr"/>
            <a:r>
              <a:rPr lang="en-US" altLang="zh-CN" sz="5400" b="1" dirty="0" smtClean="0">
                <a:ln w="22225">
                  <a:solidFill>
                    <a:srgbClr val="FF0000"/>
                  </a:solidFill>
                  <a:prstDash val="solid"/>
                </a:ln>
                <a:solidFill>
                  <a:schemeClr val="bg1"/>
                </a:solidFill>
              </a:rPr>
              <a:t>Thank you very much !</a:t>
            </a:r>
            <a:endParaRPr lang="zh-CN" altLang="en-US" sz="5400" b="1" dirty="0">
              <a:ln w="22225">
                <a:solidFill>
                  <a:srgbClr val="FF0000"/>
                </a:solidFill>
                <a:prstDash val="solid"/>
              </a:ln>
              <a:solidFill>
                <a:schemeClr val="bg1"/>
              </a:solidFill>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296" y="822119"/>
            <a:ext cx="3910322" cy="5213762"/>
          </a:xfrm>
          <a:prstGeom prst="rect">
            <a:avLst/>
          </a:prstGeom>
        </p:spPr>
      </p:pic>
    </p:spTree>
    <p:extLst>
      <p:ext uri="{BB962C8B-B14F-4D97-AF65-F5344CB8AC3E}">
        <p14:creationId xmlns:p14="http://schemas.microsoft.com/office/powerpoint/2010/main" val="30658900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Agenda</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5" name="内容占位符 2"/>
          <p:cNvSpPr>
            <a:spLocks noGrp="1"/>
          </p:cNvSpPr>
          <p:nvPr>
            <p:ph idx="1"/>
          </p:nvPr>
        </p:nvSpPr>
        <p:spPr>
          <a:xfrm>
            <a:off x="1676400" y="1378857"/>
            <a:ext cx="8681545" cy="4927349"/>
          </a:xfrm>
        </p:spPr>
        <p:txBody>
          <a:bodyPr>
            <a:normAutofit/>
          </a:bodyPr>
          <a:lstStyle/>
          <a:p>
            <a:r>
              <a:rPr lang="en-US" altLang="zh-CN" sz="4400" dirty="0" smtClean="0"/>
              <a:t> Project Overview</a:t>
            </a:r>
          </a:p>
          <a:p>
            <a:r>
              <a:rPr lang="en-US" altLang="zh-CN" sz="4400" dirty="0" smtClean="0"/>
              <a:t> Extensions and Features</a:t>
            </a:r>
          </a:p>
          <a:p>
            <a:r>
              <a:rPr lang="en-US" altLang="zh-CN" sz="4400" dirty="0" smtClean="0"/>
              <a:t> Conclusion</a:t>
            </a:r>
            <a:endParaRPr lang="zh-CN" altLang="en-US" sz="4400" dirty="0"/>
          </a:p>
        </p:txBody>
      </p:sp>
    </p:spTree>
    <p:extLst>
      <p:ext uri="{BB962C8B-B14F-4D97-AF65-F5344CB8AC3E}">
        <p14:creationId xmlns:p14="http://schemas.microsoft.com/office/powerpoint/2010/main" val="1528988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Work Division</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3" name="内容占位符 2"/>
          <p:cNvSpPr>
            <a:spLocks noGrp="1"/>
          </p:cNvSpPr>
          <p:nvPr>
            <p:ph idx="1"/>
          </p:nvPr>
        </p:nvSpPr>
        <p:spPr>
          <a:xfrm>
            <a:off x="1676401" y="1378857"/>
            <a:ext cx="8650014" cy="4927349"/>
          </a:xfrm>
        </p:spPr>
        <p:txBody>
          <a:bodyPr>
            <a:normAutofit lnSpcReduction="10000"/>
          </a:bodyPr>
          <a:lstStyle/>
          <a:p>
            <a:pPr marL="0" indent="0">
              <a:buNone/>
            </a:pPr>
            <a:r>
              <a:rPr lang="en-US" altLang="zh-CN" sz="3600" dirty="0" smtClean="0"/>
              <a:t>Discussion &amp; Design:</a:t>
            </a:r>
          </a:p>
          <a:p>
            <a:pPr lvl="1">
              <a:lnSpc>
                <a:spcPct val="100000"/>
              </a:lnSpc>
              <a:buFont typeface="Wingdings" panose="05000000000000000000" pitchFamily="2" charset="2"/>
              <a:buChar char="Ø"/>
            </a:pPr>
            <a:r>
              <a:rPr lang="en-US" altLang="zh-CN" sz="2800" dirty="0"/>
              <a:t>All members</a:t>
            </a:r>
          </a:p>
          <a:p>
            <a:pPr lvl="1">
              <a:lnSpc>
                <a:spcPct val="100000"/>
              </a:lnSpc>
              <a:buFont typeface="Wingdings" panose="05000000000000000000" pitchFamily="2" charset="2"/>
              <a:buChar char="Ø"/>
            </a:pPr>
            <a:endParaRPr lang="en-US" altLang="zh-CN" sz="2800" dirty="0"/>
          </a:p>
          <a:p>
            <a:pPr marL="0" indent="0">
              <a:buNone/>
            </a:pPr>
            <a:r>
              <a:rPr lang="en-US" altLang="zh-CN" sz="3600" dirty="0" smtClean="0"/>
              <a:t>Programming:</a:t>
            </a:r>
          </a:p>
          <a:p>
            <a:pPr lvl="1">
              <a:buFont typeface="Wingdings" panose="05000000000000000000" pitchFamily="2" charset="2"/>
              <a:buChar char="Ø"/>
            </a:pPr>
            <a:r>
              <a:rPr lang="en-US" altLang="zh-CN" sz="2800" dirty="0" smtClean="0"/>
              <a:t>Mao </a:t>
            </a:r>
            <a:r>
              <a:rPr lang="en-US" altLang="zh-CN" sz="2800" dirty="0" err="1" smtClean="0"/>
              <a:t>Jianwei</a:t>
            </a:r>
            <a:r>
              <a:rPr lang="en-US" altLang="zh-CN" sz="2800" dirty="0" smtClean="0"/>
              <a:t>      </a:t>
            </a:r>
          </a:p>
          <a:p>
            <a:pPr lvl="1">
              <a:buFont typeface="Wingdings" panose="05000000000000000000" pitchFamily="2" charset="2"/>
              <a:buChar char="Ø"/>
            </a:pPr>
            <a:r>
              <a:rPr lang="en-US" altLang="zh-CN" sz="2800" dirty="0" smtClean="0"/>
              <a:t>Zhang Peng</a:t>
            </a:r>
          </a:p>
          <a:p>
            <a:pPr lvl="1">
              <a:buFont typeface="Wingdings" panose="05000000000000000000" pitchFamily="2" charset="2"/>
              <a:buChar char="Ø"/>
            </a:pPr>
            <a:endParaRPr lang="en-US" altLang="zh-CN" sz="2800" dirty="0" smtClean="0"/>
          </a:p>
          <a:p>
            <a:pPr marL="0" indent="0">
              <a:buNone/>
            </a:pPr>
            <a:r>
              <a:rPr lang="en-US" altLang="zh-CN" sz="3600" dirty="0"/>
              <a:t>Documentation and Presentation: </a:t>
            </a:r>
          </a:p>
          <a:p>
            <a:pPr lvl="1">
              <a:buFont typeface="Wingdings" panose="05000000000000000000" pitchFamily="2" charset="2"/>
              <a:buChar char="Ø"/>
            </a:pPr>
            <a:r>
              <a:rPr lang="en-US" altLang="zh-CN" sz="2800" dirty="0"/>
              <a:t>Jin  </a:t>
            </a:r>
            <a:r>
              <a:rPr lang="en-US" altLang="zh-CN" sz="2800" dirty="0" smtClean="0"/>
              <a:t>Ling         </a:t>
            </a:r>
            <a:endParaRPr lang="en-US" altLang="zh-CN" sz="2800" dirty="0"/>
          </a:p>
          <a:p>
            <a:pPr lvl="1">
              <a:buFont typeface="Wingdings" panose="05000000000000000000" pitchFamily="2" charset="2"/>
              <a:buChar char="Ø"/>
            </a:pPr>
            <a:r>
              <a:rPr lang="en-US" altLang="zh-CN" sz="2800" dirty="0"/>
              <a:t>Ma </a:t>
            </a:r>
            <a:r>
              <a:rPr lang="en-US" altLang="zh-CN" sz="2800" dirty="0" err="1"/>
              <a:t>Tianfeng</a:t>
            </a:r>
            <a:r>
              <a:rPr lang="en-US" altLang="zh-CN" sz="2800" dirty="0"/>
              <a:t> </a:t>
            </a:r>
          </a:p>
          <a:p>
            <a:endParaRPr lang="zh-CN" altLang="en-US" dirty="0"/>
          </a:p>
        </p:txBody>
      </p:sp>
    </p:spTree>
    <p:extLst>
      <p:ext uri="{BB962C8B-B14F-4D97-AF65-F5344CB8AC3E}">
        <p14:creationId xmlns:p14="http://schemas.microsoft.com/office/powerpoint/2010/main" val="329716681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004" y="1406501"/>
            <a:ext cx="10515600" cy="4351338"/>
          </a:xfrm>
        </p:spPr>
        <p:txBody>
          <a:bodyPr/>
          <a:lstStyle/>
          <a:p>
            <a:r>
              <a:rPr lang="en-US" altLang="zh-CN" sz="3600" dirty="0" smtClean="0"/>
              <a:t>Basic function </a:t>
            </a:r>
            <a:r>
              <a:rPr lang="en-US" altLang="zh-CN" sz="3600" dirty="0" smtClean="0"/>
              <a:t>implementation:</a:t>
            </a:r>
            <a:endParaRPr lang="en-US" altLang="zh-CN" sz="3600" dirty="0" smtClean="0"/>
          </a:p>
          <a:p>
            <a:pPr lvl="1">
              <a:buFont typeface="Wingdings" panose="05000000000000000000" pitchFamily="2" charset="2"/>
              <a:buChar char="ü"/>
            </a:pPr>
            <a:endParaRPr lang="en-US" altLang="zh-CN" dirty="0" smtClean="0"/>
          </a:p>
          <a:p>
            <a:pPr lvl="1">
              <a:buFont typeface="Wingdings" panose="05000000000000000000" pitchFamily="2" charset="2"/>
              <a:buChar char="ü"/>
            </a:pPr>
            <a:r>
              <a:rPr lang="en-US" altLang="zh-CN" dirty="0" smtClean="0"/>
              <a:t>Develop a new App --- OVS Manager</a:t>
            </a:r>
          </a:p>
          <a:p>
            <a:pPr lvl="1">
              <a:buFont typeface="Wingdings" panose="05000000000000000000" pitchFamily="2" charset="2"/>
              <a:buChar char="ü"/>
            </a:pPr>
            <a:endParaRPr lang="en-US" altLang="zh-CN" dirty="0"/>
          </a:p>
          <a:p>
            <a:pPr lvl="1">
              <a:buFont typeface="Wingdings" panose="05000000000000000000" pitchFamily="2" charset="2"/>
              <a:buChar char="ü"/>
            </a:pPr>
            <a:r>
              <a:rPr lang="en-US" altLang="zh-CN" dirty="0" smtClean="0"/>
              <a:t>Use CLI to create  OVS switch</a:t>
            </a:r>
          </a:p>
          <a:p>
            <a:pPr lvl="1">
              <a:buFont typeface="Wingdings" panose="05000000000000000000" pitchFamily="2" charset="2"/>
              <a:buChar char="ü"/>
            </a:pPr>
            <a:endParaRPr lang="en-US" altLang="zh-CN" dirty="0"/>
          </a:p>
          <a:p>
            <a:pPr lvl="1">
              <a:buFont typeface="Wingdings" panose="05000000000000000000" pitchFamily="2" charset="2"/>
              <a:buChar char="ü"/>
            </a:pPr>
            <a:r>
              <a:rPr lang="en-US" altLang="zh-CN" dirty="0" smtClean="0"/>
              <a:t>Create a pipeline --- OVS Pipeline</a:t>
            </a:r>
          </a:p>
          <a:p>
            <a:pPr lvl="1">
              <a:buFont typeface="Wingdings" panose="05000000000000000000" pitchFamily="2" charset="2"/>
              <a:buChar char="ü"/>
            </a:pPr>
            <a:endParaRPr lang="en-US" altLang="zh-CN" dirty="0"/>
          </a:p>
          <a:p>
            <a:pPr lvl="1">
              <a:buFont typeface="Wingdings" panose="05000000000000000000" pitchFamily="2" charset="2"/>
              <a:buChar char="ü"/>
            </a:pPr>
            <a:r>
              <a:rPr lang="en-US" altLang="zh-CN" dirty="0" smtClean="0"/>
              <a:t>Add subject flows to OVS</a:t>
            </a:r>
          </a:p>
          <a:p>
            <a:pPr marL="457200" lvl="1" indent="0">
              <a:buNone/>
            </a:pPr>
            <a:endParaRPr lang="en-US" altLang="zh-CN" dirty="0" smtClean="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smtClean="0"/>
          </a:p>
          <a:p>
            <a:pPr lvl="1">
              <a:buFont typeface="Wingdings" panose="05000000000000000000" pitchFamily="2" charset="2"/>
              <a:buChar char="ü"/>
            </a:pPr>
            <a:endParaRPr lang="en-US" altLang="zh-CN" dirty="0" smtClean="0"/>
          </a:p>
          <a:p>
            <a:pPr lvl="1">
              <a:buFont typeface="Wingdings" panose="05000000000000000000" pitchFamily="2" charset="2"/>
              <a:buChar char="ü"/>
            </a:pPr>
            <a:endParaRPr lang="en-US" altLang="zh-CN" dirty="0" smtClean="0"/>
          </a:p>
          <a:p>
            <a:endParaRPr lang="en-US" altLang="zh-CN" dirty="0"/>
          </a:p>
          <a:p>
            <a:endParaRPr lang="zh-CN" altLang="en-US" dirty="0"/>
          </a:p>
        </p:txBody>
      </p:sp>
      <p:sp>
        <p:nvSpPr>
          <p:cNvPr id="5"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Project Overview</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6" name="Rectangle 29"/>
          <p:cNvSpPr/>
          <p:nvPr/>
        </p:nvSpPr>
        <p:spPr>
          <a:xfrm>
            <a:off x="8930431" y="1406501"/>
            <a:ext cx="2116015" cy="848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r>
              <a:rPr lang="en-US" sz="2400" dirty="0" smtClean="0"/>
              <a:t>I</a:t>
            </a:r>
            <a:r>
              <a:rPr lang="en-US" altLang="zh-CN" sz="2400" dirty="0" smtClean="0"/>
              <a:t>nternal </a:t>
            </a:r>
            <a:r>
              <a:rPr lang="en-US" sz="2400" dirty="0" smtClean="0"/>
              <a:t>App:</a:t>
            </a:r>
          </a:p>
          <a:p>
            <a:pPr algn="ctr">
              <a:buFont typeface="Times New Roman" pitchFamily="16" charset="0"/>
              <a:buNone/>
              <a:defRPr/>
            </a:pPr>
            <a:r>
              <a:rPr lang="en-US" altLang="zh-CN" sz="2400" dirty="0"/>
              <a:t>OVS </a:t>
            </a:r>
            <a:r>
              <a:rPr lang="en-US" altLang="zh-CN" sz="2400" dirty="0" smtClean="0"/>
              <a:t>Manager</a:t>
            </a:r>
            <a:endParaRPr lang="en-US" sz="2400" dirty="0"/>
          </a:p>
        </p:txBody>
      </p:sp>
      <p:sp>
        <p:nvSpPr>
          <p:cNvPr id="7" name="Oval 34"/>
          <p:cNvSpPr/>
          <p:nvPr/>
        </p:nvSpPr>
        <p:spPr>
          <a:xfrm>
            <a:off x="8965602" y="3510039"/>
            <a:ext cx="2045677" cy="89534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sz="2400" b="1" dirty="0"/>
          </a:p>
        </p:txBody>
      </p:sp>
      <p:cxnSp>
        <p:nvCxnSpPr>
          <p:cNvPr id="9" name="Shape 991"/>
          <p:cNvCxnSpPr>
            <a:cxnSpLocks noChangeShapeType="1"/>
          </p:cNvCxnSpPr>
          <p:nvPr/>
        </p:nvCxnSpPr>
        <p:spPr bwMode="auto">
          <a:xfrm>
            <a:off x="9988440" y="2263727"/>
            <a:ext cx="8097" cy="1228728"/>
          </a:xfrm>
          <a:prstGeom prst="straightConnector1">
            <a:avLst/>
          </a:prstGeom>
          <a:noFill/>
          <a:ln w="28575">
            <a:solidFill>
              <a:srgbClr val="666666"/>
            </a:solidFill>
            <a:round/>
            <a:headEnd type="none" w="lg" len="lg"/>
            <a:tailEnd type="triangle" w="lg" len="lg"/>
          </a:ln>
          <a:extLst>
            <a:ext uri="{909E8E84-426E-40DD-AFC4-6F175D3DCCD1}">
              <a14:hiddenFill xmlns:a14="http://schemas.microsoft.com/office/drawing/2010/main">
                <a:noFill/>
              </a14:hiddenFill>
            </a:ext>
          </a:extLst>
        </p:spPr>
      </p:cxnSp>
      <p:pic>
        <p:nvPicPr>
          <p:cNvPr id="14" name="Shape 38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264" y="5079348"/>
            <a:ext cx="1832280" cy="114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9059752" y="3509244"/>
            <a:ext cx="1857375" cy="830997"/>
          </a:xfrm>
          <a:prstGeom prst="rect">
            <a:avLst/>
          </a:prstGeom>
          <a:noFill/>
        </p:spPr>
        <p:txBody>
          <a:bodyPr wrap="square" rtlCol="0">
            <a:spAutoFit/>
          </a:bodyPr>
          <a:lstStyle/>
          <a:p>
            <a:pPr algn="ctr"/>
            <a:r>
              <a:rPr lang="en-US" altLang="zh-CN" sz="2400" dirty="0">
                <a:solidFill>
                  <a:schemeClr val="lt1"/>
                </a:solidFill>
              </a:rPr>
              <a:t>ONOS controller</a:t>
            </a:r>
            <a:endParaRPr lang="zh-CN" altLang="en-US" sz="2400" dirty="0">
              <a:solidFill>
                <a:schemeClr val="lt1"/>
              </a:solidFill>
            </a:endParaRPr>
          </a:p>
        </p:txBody>
      </p:sp>
      <p:sp>
        <p:nvSpPr>
          <p:cNvPr id="21" name="文本框 20"/>
          <p:cNvSpPr txBox="1"/>
          <p:nvPr/>
        </p:nvSpPr>
        <p:spPr>
          <a:xfrm>
            <a:off x="7937082" y="5379593"/>
            <a:ext cx="1857375" cy="461665"/>
          </a:xfrm>
          <a:prstGeom prst="rect">
            <a:avLst/>
          </a:prstGeom>
          <a:noFill/>
        </p:spPr>
        <p:txBody>
          <a:bodyPr wrap="square" rtlCol="0">
            <a:spAutoFit/>
          </a:bodyPr>
          <a:lstStyle/>
          <a:p>
            <a:pPr algn="ctr"/>
            <a:r>
              <a:rPr lang="en-US" altLang="zh-CN" sz="2400" dirty="0" smtClean="0"/>
              <a:t>OVS</a:t>
            </a:r>
          </a:p>
        </p:txBody>
      </p:sp>
      <p:cxnSp>
        <p:nvCxnSpPr>
          <p:cNvPr id="22" name="Shape 991"/>
          <p:cNvCxnSpPr>
            <a:cxnSpLocks noChangeShapeType="1"/>
          </p:cNvCxnSpPr>
          <p:nvPr/>
        </p:nvCxnSpPr>
        <p:spPr bwMode="auto">
          <a:xfrm>
            <a:off x="10025566" y="4381697"/>
            <a:ext cx="8097" cy="997896"/>
          </a:xfrm>
          <a:prstGeom prst="straightConnector1">
            <a:avLst/>
          </a:prstGeom>
          <a:noFill/>
          <a:ln w="28575">
            <a:solidFill>
              <a:srgbClr val="666666"/>
            </a:solidFill>
            <a:round/>
            <a:headEnd type="none" w="lg" len="lg"/>
            <a:tailEnd type="triangle" w="lg" len="lg"/>
          </a:ln>
          <a:extLst>
            <a:ext uri="{909E8E84-426E-40DD-AFC4-6F175D3DCCD1}">
              <a14:hiddenFill xmlns:a14="http://schemas.microsoft.com/office/drawing/2010/main">
                <a:noFill/>
              </a14:hiddenFill>
            </a:ext>
          </a:extLst>
        </p:spPr>
      </p:cxnSp>
      <p:sp>
        <p:nvSpPr>
          <p:cNvPr id="2" name="TextBox 1"/>
          <p:cNvSpPr txBox="1"/>
          <p:nvPr/>
        </p:nvSpPr>
        <p:spPr>
          <a:xfrm>
            <a:off x="1618343" y="2703491"/>
            <a:ext cx="5613400" cy="369332"/>
          </a:xfrm>
          <a:prstGeom prst="rect">
            <a:avLst/>
          </a:prstGeom>
          <a:noFill/>
        </p:spPr>
        <p:txBody>
          <a:bodyPr wrap="square" rtlCol="0">
            <a:spAutoFit/>
          </a:bodyPr>
          <a:lstStyle/>
          <a:p>
            <a:r>
              <a:rPr lang="en-US" altLang="zh-CN" dirty="0" smtClean="0">
                <a:solidFill>
                  <a:srgbClr val="FF0000"/>
                </a:solidFill>
              </a:rPr>
              <a:t>Build our own ONOS App.</a:t>
            </a:r>
            <a:endParaRPr lang="zh-CN" altLang="en-US" dirty="0">
              <a:solidFill>
                <a:srgbClr val="FF0000"/>
              </a:solidFill>
            </a:endParaRPr>
          </a:p>
        </p:txBody>
      </p:sp>
      <p:sp>
        <p:nvSpPr>
          <p:cNvPr id="12" name="TextBox 11"/>
          <p:cNvSpPr txBox="1"/>
          <p:nvPr/>
        </p:nvSpPr>
        <p:spPr>
          <a:xfrm>
            <a:off x="1618343" y="3552776"/>
            <a:ext cx="6083300" cy="369332"/>
          </a:xfrm>
          <a:prstGeom prst="rect">
            <a:avLst/>
          </a:prstGeom>
          <a:noFill/>
        </p:spPr>
        <p:txBody>
          <a:bodyPr wrap="square" rtlCol="0">
            <a:spAutoFit/>
          </a:bodyPr>
          <a:lstStyle/>
          <a:p>
            <a:r>
              <a:rPr lang="en-US" altLang="zh-CN" dirty="0" smtClean="0">
                <a:solidFill>
                  <a:srgbClr val="FF0000"/>
                </a:solidFill>
              </a:rPr>
              <a:t>Create “create-bridge” command and develop a new  service. </a:t>
            </a:r>
          </a:p>
        </p:txBody>
      </p:sp>
      <p:sp>
        <p:nvSpPr>
          <p:cNvPr id="13" name="TextBox 12"/>
          <p:cNvSpPr txBox="1"/>
          <p:nvPr/>
        </p:nvSpPr>
        <p:spPr>
          <a:xfrm>
            <a:off x="1618343" y="4324013"/>
            <a:ext cx="5613400" cy="369332"/>
          </a:xfrm>
          <a:prstGeom prst="rect">
            <a:avLst/>
          </a:prstGeom>
          <a:noFill/>
        </p:spPr>
        <p:txBody>
          <a:bodyPr wrap="square" rtlCol="0">
            <a:spAutoFit/>
          </a:bodyPr>
          <a:lstStyle/>
          <a:p>
            <a:r>
              <a:rPr lang="en-US" altLang="zh-CN" dirty="0" smtClean="0">
                <a:solidFill>
                  <a:srgbClr val="FF0000"/>
                </a:solidFill>
              </a:rPr>
              <a:t>Create  our own pipeline.</a:t>
            </a:r>
            <a:endParaRPr lang="zh-CN" altLang="en-US" dirty="0">
              <a:solidFill>
                <a:srgbClr val="FF0000"/>
              </a:solidFill>
            </a:endParaRPr>
          </a:p>
        </p:txBody>
      </p:sp>
      <p:sp>
        <p:nvSpPr>
          <p:cNvPr id="15" name="TextBox 14"/>
          <p:cNvSpPr txBox="1"/>
          <p:nvPr/>
        </p:nvSpPr>
        <p:spPr>
          <a:xfrm>
            <a:off x="1618343" y="5081333"/>
            <a:ext cx="5613400" cy="646331"/>
          </a:xfrm>
          <a:prstGeom prst="rect">
            <a:avLst/>
          </a:prstGeom>
          <a:noFill/>
        </p:spPr>
        <p:txBody>
          <a:bodyPr wrap="square" rtlCol="0">
            <a:spAutoFit/>
          </a:bodyPr>
          <a:lstStyle/>
          <a:p>
            <a:r>
              <a:rPr lang="en-US" altLang="zh-CN" dirty="0" smtClean="0">
                <a:solidFill>
                  <a:srgbClr val="FF0000"/>
                </a:solidFill>
              </a:rPr>
              <a:t>Develop a listener to modify flow table when the DEVICE_ADD event happens.</a:t>
            </a:r>
            <a:endParaRPr lang="zh-CN" altLang="en-US" dirty="0">
              <a:solidFill>
                <a:srgbClr val="FF0000"/>
              </a:solidFill>
            </a:endParaRPr>
          </a:p>
        </p:txBody>
      </p:sp>
      <p:sp>
        <p:nvSpPr>
          <p:cNvPr id="4" name="TextBox 3"/>
          <p:cNvSpPr txBox="1"/>
          <p:nvPr/>
        </p:nvSpPr>
        <p:spPr>
          <a:xfrm>
            <a:off x="1618343" y="5834161"/>
            <a:ext cx="6388100" cy="461665"/>
          </a:xfrm>
          <a:prstGeom prst="rect">
            <a:avLst/>
          </a:prstGeom>
          <a:noFill/>
        </p:spPr>
        <p:txBody>
          <a:bodyPr wrap="square" rtlCol="0">
            <a:spAutoFit/>
          </a:bodyPr>
          <a:lstStyle/>
          <a:p>
            <a:r>
              <a:rPr lang="en-US" altLang="zh-CN" sz="2400" b="1" i="1" dirty="0" smtClean="0">
                <a:solidFill>
                  <a:schemeClr val="accent5"/>
                </a:solidFill>
              </a:rPr>
              <a:t>Using </a:t>
            </a:r>
            <a:r>
              <a:rPr lang="en-US" altLang="zh-CN" sz="2400" b="1" i="1" dirty="0" err="1" smtClean="0">
                <a:solidFill>
                  <a:schemeClr val="accent5"/>
                </a:solidFill>
              </a:rPr>
              <a:t>Git</a:t>
            </a:r>
            <a:r>
              <a:rPr lang="en-US" altLang="zh-CN" sz="2400" b="1" i="1" dirty="0" smtClean="0">
                <a:solidFill>
                  <a:schemeClr val="accent5"/>
                </a:solidFill>
              </a:rPr>
              <a:t> for coding teamwork</a:t>
            </a:r>
            <a:endParaRPr lang="zh-CN" altLang="en-US" sz="2400" b="1" i="1" dirty="0">
              <a:solidFill>
                <a:schemeClr val="accent5"/>
              </a:solidFill>
            </a:endParaRPr>
          </a:p>
        </p:txBody>
      </p:sp>
    </p:spTree>
    <p:extLst>
      <p:ext uri="{BB962C8B-B14F-4D97-AF65-F5344CB8AC3E}">
        <p14:creationId xmlns:p14="http://schemas.microsoft.com/office/powerpoint/2010/main" val="1905410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Create OVS  </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 name="矩形 19"/>
          <p:cNvSpPr/>
          <p:nvPr/>
        </p:nvSpPr>
        <p:spPr>
          <a:xfrm>
            <a:off x="2430651" y="2575441"/>
            <a:ext cx="3238500" cy="5207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DriverService</a:t>
            </a:r>
            <a:endParaRPr lang="zh-CN" altLang="en-US" sz="2400" dirty="0"/>
          </a:p>
        </p:txBody>
      </p:sp>
      <p:sp>
        <p:nvSpPr>
          <p:cNvPr id="21" name="矩形 20"/>
          <p:cNvSpPr/>
          <p:nvPr/>
        </p:nvSpPr>
        <p:spPr>
          <a:xfrm>
            <a:off x="2430650" y="4073359"/>
            <a:ext cx="3238500" cy="533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BridgeConfig</a:t>
            </a:r>
            <a:endParaRPr lang="zh-CN" altLang="en-US" sz="2400" dirty="0"/>
          </a:p>
        </p:txBody>
      </p:sp>
      <p:cxnSp>
        <p:nvCxnSpPr>
          <p:cNvPr id="23" name="直接箭头连接符 22"/>
          <p:cNvCxnSpPr>
            <a:stCxn id="29" idx="2"/>
            <a:endCxn id="20" idx="0"/>
          </p:cNvCxnSpPr>
          <p:nvPr/>
        </p:nvCxnSpPr>
        <p:spPr>
          <a:xfrm>
            <a:off x="4049901" y="1718813"/>
            <a:ext cx="0" cy="856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21" idx="0"/>
          </p:cNvCxnSpPr>
          <p:nvPr/>
        </p:nvCxnSpPr>
        <p:spPr>
          <a:xfrm flipH="1">
            <a:off x="4049900" y="3096141"/>
            <a:ext cx="1" cy="97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16"/>
          <p:cNvSpPr txBox="1"/>
          <p:nvPr/>
        </p:nvSpPr>
        <p:spPr>
          <a:xfrm>
            <a:off x="4123169" y="3384695"/>
            <a:ext cx="2306659" cy="400110"/>
          </a:xfrm>
          <a:prstGeom prst="rect">
            <a:avLst/>
          </a:prstGeom>
          <a:noFill/>
        </p:spPr>
        <p:txBody>
          <a:bodyPr wrap="square" rtlCol="0">
            <a:spAutoFit/>
          </a:bodyPr>
          <a:lstStyle/>
          <a:p>
            <a:r>
              <a:rPr lang="en-US" altLang="zh-CN" sz="2000" dirty="0" err="1"/>
              <a:t>handler.behaviour</a:t>
            </a:r>
            <a:r>
              <a:rPr lang="en-US" altLang="zh-CN" sz="2000" dirty="0" smtClean="0"/>
              <a:t>()</a:t>
            </a:r>
            <a:endParaRPr lang="zh-CN" altLang="en-US" sz="2000" dirty="0"/>
          </a:p>
        </p:txBody>
      </p:sp>
      <p:cxnSp>
        <p:nvCxnSpPr>
          <p:cNvPr id="28" name="直接箭头连接符 27"/>
          <p:cNvCxnSpPr>
            <a:stCxn id="21" idx="2"/>
            <a:endCxn id="44" idx="0"/>
          </p:cNvCxnSpPr>
          <p:nvPr/>
        </p:nvCxnSpPr>
        <p:spPr>
          <a:xfrm>
            <a:off x="4049900" y="4606759"/>
            <a:ext cx="0" cy="94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9"/>
          <p:cNvSpPr/>
          <p:nvPr/>
        </p:nvSpPr>
        <p:spPr>
          <a:xfrm>
            <a:off x="2991893" y="1073257"/>
            <a:ext cx="2116015" cy="6455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r>
              <a:rPr lang="en-US" altLang="zh-CN" sz="2400" dirty="0" smtClean="0"/>
              <a:t>OVS Manager</a:t>
            </a:r>
            <a:endParaRPr lang="en-US" sz="2400" dirty="0"/>
          </a:p>
        </p:txBody>
      </p:sp>
      <p:sp>
        <p:nvSpPr>
          <p:cNvPr id="34" name="矩形 33"/>
          <p:cNvSpPr/>
          <p:nvPr/>
        </p:nvSpPr>
        <p:spPr>
          <a:xfrm>
            <a:off x="4123170" y="1947072"/>
            <a:ext cx="2036049" cy="400110"/>
          </a:xfrm>
          <a:prstGeom prst="rect">
            <a:avLst/>
          </a:prstGeom>
        </p:spPr>
        <p:txBody>
          <a:bodyPr wrap="square">
            <a:spAutoFit/>
          </a:bodyPr>
          <a:lstStyle/>
          <a:p>
            <a:r>
              <a:rPr lang="zh-CN" altLang="en-US" sz="2000" dirty="0" smtClean="0"/>
              <a:t>createHandler</a:t>
            </a:r>
            <a:r>
              <a:rPr lang="en-US" altLang="zh-CN" sz="2000" dirty="0" smtClean="0"/>
              <a:t>()</a:t>
            </a:r>
            <a:endParaRPr lang="zh-CN" altLang="en-US" sz="2000" dirty="0"/>
          </a:p>
        </p:txBody>
      </p:sp>
      <p:sp>
        <p:nvSpPr>
          <p:cNvPr id="37" name="矩形 36"/>
          <p:cNvSpPr/>
          <p:nvPr/>
        </p:nvSpPr>
        <p:spPr>
          <a:xfrm>
            <a:off x="4123169" y="4881525"/>
            <a:ext cx="1668030" cy="400110"/>
          </a:xfrm>
          <a:prstGeom prst="rect">
            <a:avLst/>
          </a:prstGeom>
        </p:spPr>
        <p:txBody>
          <a:bodyPr wrap="square">
            <a:spAutoFit/>
          </a:bodyPr>
          <a:lstStyle/>
          <a:p>
            <a:r>
              <a:rPr lang="zh-CN" altLang="en-US" sz="2000" dirty="0" smtClean="0"/>
              <a:t>addBridge</a:t>
            </a:r>
            <a:r>
              <a:rPr lang="en-US" altLang="zh-CN" sz="2000" dirty="0" smtClean="0"/>
              <a:t>()</a:t>
            </a:r>
            <a:endParaRPr lang="zh-CN" altLang="en-US" sz="2000" dirty="0"/>
          </a:p>
        </p:txBody>
      </p:sp>
      <p:sp>
        <p:nvSpPr>
          <p:cNvPr id="44" name="矩形 43"/>
          <p:cNvSpPr/>
          <p:nvPr/>
        </p:nvSpPr>
        <p:spPr>
          <a:xfrm>
            <a:off x="2430650" y="5556401"/>
            <a:ext cx="3238500" cy="533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OvsdbClientService</a:t>
            </a:r>
          </a:p>
        </p:txBody>
      </p:sp>
      <p:cxnSp>
        <p:nvCxnSpPr>
          <p:cNvPr id="52" name="直接箭头连接符 51"/>
          <p:cNvCxnSpPr>
            <a:stCxn id="59" idx="1"/>
            <a:endCxn id="21" idx="3"/>
          </p:cNvCxnSpPr>
          <p:nvPr/>
        </p:nvCxnSpPr>
        <p:spPr>
          <a:xfrm flipH="1">
            <a:off x="5669150" y="4340059"/>
            <a:ext cx="1265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934890" y="4073359"/>
            <a:ext cx="3238500" cy="533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OvsdbBridgeConfig</a:t>
            </a:r>
            <a:endParaRPr lang="zh-CN" altLang="en-US" sz="2400" dirty="0"/>
          </a:p>
        </p:txBody>
      </p:sp>
      <p:cxnSp>
        <p:nvCxnSpPr>
          <p:cNvPr id="65" name="直接箭头连接符 64"/>
          <p:cNvCxnSpPr>
            <a:stCxn id="44" idx="2"/>
          </p:cNvCxnSpPr>
          <p:nvPr/>
        </p:nvCxnSpPr>
        <p:spPr>
          <a:xfrm>
            <a:off x="4049900" y="6089801"/>
            <a:ext cx="0" cy="549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06128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8261" y="107219"/>
            <a:ext cx="10515600" cy="1111982"/>
          </a:xfrm>
        </p:spPr>
        <p:txBody>
          <a:bodyPr>
            <a:normAutofit/>
          </a:bodyPr>
          <a:lstStyle/>
          <a:p>
            <a:r>
              <a:rPr lang="en-US" altLang="zh-CN" sz="3600" b="1" dirty="0" err="1"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OVSPipeline</a:t>
            </a:r>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  </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5" name="TextBox 4"/>
          <p:cNvSpPr txBox="1"/>
          <p:nvPr/>
        </p:nvSpPr>
        <p:spPr>
          <a:xfrm>
            <a:off x="313872" y="1109883"/>
            <a:ext cx="114173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Table 0: When priority is 60000, match type is </a:t>
            </a:r>
            <a:r>
              <a:rPr lang="en-US" altLang="zh-CN" dirty="0" err="1" smtClean="0"/>
              <a:t>ip</a:t>
            </a:r>
            <a:r>
              <a:rPr lang="en-US" altLang="zh-CN" dirty="0" smtClean="0"/>
              <a:t> &amp; source </a:t>
            </a:r>
            <a:r>
              <a:rPr lang="en-US" altLang="zh-CN" dirty="0" err="1" smtClean="0"/>
              <a:t>ip</a:t>
            </a:r>
            <a:r>
              <a:rPr lang="en-US" altLang="zh-CN" dirty="0" smtClean="0"/>
              <a:t> is 10.0.0.0/24 then action is to configure </a:t>
            </a:r>
            <a:r>
              <a:rPr lang="en-US" altLang="zh-CN" dirty="0" err="1" smtClean="0"/>
              <a:t>dst</a:t>
            </a:r>
            <a:r>
              <a:rPr lang="en-US" altLang="zh-CN" dirty="0" smtClean="0"/>
              <a:t> mac as </a:t>
            </a:r>
            <a:r>
              <a:rPr lang="en-US" altLang="zh-CN" dirty="0" err="1" smtClean="0"/>
              <a:t>ff:ff:ff:ff:ff:ff</a:t>
            </a:r>
            <a:r>
              <a:rPr lang="en-US" altLang="zh-CN" dirty="0" smtClean="0"/>
              <a:t> and </a:t>
            </a:r>
            <a:r>
              <a:rPr lang="en-US" altLang="zh-CN" dirty="0" err="1" smtClean="0"/>
              <a:t>goto</a:t>
            </a:r>
            <a:r>
              <a:rPr lang="en-US" altLang="zh-CN" dirty="0" smtClean="0"/>
              <a:t> Table 1;</a:t>
            </a:r>
          </a:p>
          <a:p>
            <a:pPr marL="285750" indent="-285750">
              <a:buFont typeface="Arial" panose="020B0604020202020204" pitchFamily="34" charset="0"/>
              <a:buChar char="•"/>
            </a:pPr>
            <a:r>
              <a:rPr lang="en-US" altLang="zh-CN" dirty="0" smtClean="0"/>
              <a:t>Table 1: When priority is 60000, </a:t>
            </a:r>
            <a:r>
              <a:rPr lang="en-US" altLang="zh-CN" dirty="0" err="1" smtClean="0"/>
              <a:t>dst</a:t>
            </a:r>
            <a:r>
              <a:rPr lang="en-US" altLang="zh-CN" dirty="0" smtClean="0"/>
              <a:t> mac is </a:t>
            </a:r>
            <a:r>
              <a:rPr lang="en-US" altLang="zh-CN" dirty="0" err="1" smtClean="0"/>
              <a:t>ff:ff:ff:ff:ff:ff</a:t>
            </a:r>
            <a:r>
              <a:rPr lang="en-US" altLang="zh-CN" dirty="0" smtClean="0"/>
              <a:t> then action is to drop the packets.</a:t>
            </a:r>
          </a:p>
        </p:txBody>
      </p:sp>
      <p:sp>
        <p:nvSpPr>
          <p:cNvPr id="6" name="下箭头 5"/>
          <p:cNvSpPr/>
          <p:nvPr/>
        </p:nvSpPr>
        <p:spPr>
          <a:xfrm>
            <a:off x="5416061" y="2525487"/>
            <a:ext cx="1536700" cy="713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85338388"/>
              </p:ext>
            </p:extLst>
          </p:nvPr>
        </p:nvGraphicFramePr>
        <p:xfrm>
          <a:off x="2641111" y="3813024"/>
          <a:ext cx="2540000" cy="2595880"/>
        </p:xfrm>
        <a:graphic>
          <a:graphicData uri="http://schemas.openxmlformats.org/drawingml/2006/table">
            <a:tbl>
              <a:tblPr firstRow="1" bandRow="1">
                <a:tableStyleId>{5C22544A-7EE6-4342-B048-85BDC9FD1C3A}</a:tableStyleId>
              </a:tblPr>
              <a:tblGrid>
                <a:gridCol w="2540000"/>
              </a:tblGrid>
              <a:tr h="370840">
                <a:tc>
                  <a:txBody>
                    <a:bodyPr/>
                    <a:lstStyle/>
                    <a:p>
                      <a:pPr algn="ctr"/>
                      <a:r>
                        <a:rPr lang="en-US" altLang="zh-CN" dirty="0" smtClean="0"/>
                        <a:t>Table</a:t>
                      </a:r>
                      <a:r>
                        <a:rPr lang="en-US" altLang="zh-CN" baseline="0" dirty="0" smtClean="0"/>
                        <a:t> 0: L3fwd</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t>Matched flow entry N</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r>
              <a:tr h="370840">
                <a:tc>
                  <a:txBody>
                    <a:bodyPr/>
                    <a:lstStyle/>
                    <a:p>
                      <a:endParaRPr lang="zh-CN" altLang="en-US" dirty="0"/>
                    </a:p>
                  </a:txBody>
                  <a:tcPr/>
                </a:tc>
              </a:tr>
              <a:tr h="370840">
                <a:tc>
                  <a:txBody>
                    <a:bodyPr/>
                    <a:lstStyle/>
                    <a:p>
                      <a:endParaRPr lang="zh-CN" altLang="en-US"/>
                    </a:p>
                  </a:txBody>
                  <a:tcPr/>
                </a:tc>
              </a:tr>
              <a:tr h="370840">
                <a:tc>
                  <a:txBody>
                    <a:bodyPr/>
                    <a:lstStyle/>
                    <a:p>
                      <a:r>
                        <a:rPr lang="en-US" altLang="zh-CN" dirty="0" err="1" smtClean="0"/>
                        <a:t>Default:Table-miss</a:t>
                      </a:r>
                      <a:r>
                        <a:rPr lang="en-US" altLang="zh-CN" baseline="0" dirty="0" smtClean="0"/>
                        <a:t>, </a:t>
                      </a:r>
                      <a:r>
                        <a:rPr lang="en-US" altLang="zh-CN" b="1" i="1" baseline="0" dirty="0" smtClean="0">
                          <a:solidFill>
                            <a:schemeClr val="accent5"/>
                          </a:solidFill>
                        </a:rPr>
                        <a:t>drop</a:t>
                      </a:r>
                      <a:endParaRPr lang="zh-CN" altLang="en-US" b="1" i="1" dirty="0">
                        <a:solidFill>
                          <a:schemeClr val="accent5"/>
                        </a:solidFill>
                      </a:endParaRPr>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114604160"/>
              </p:ext>
            </p:extLst>
          </p:nvPr>
        </p:nvGraphicFramePr>
        <p:xfrm>
          <a:off x="7200411" y="3825724"/>
          <a:ext cx="2540000" cy="2595880"/>
        </p:xfrm>
        <a:graphic>
          <a:graphicData uri="http://schemas.openxmlformats.org/drawingml/2006/table">
            <a:tbl>
              <a:tblPr firstRow="1" bandRow="1">
                <a:tableStyleId>{5C22544A-7EE6-4342-B048-85BDC9FD1C3A}</a:tableStyleId>
              </a:tblPr>
              <a:tblGrid>
                <a:gridCol w="2540000"/>
              </a:tblGrid>
              <a:tr h="370840">
                <a:tc>
                  <a:txBody>
                    <a:bodyPr/>
                    <a:lstStyle/>
                    <a:p>
                      <a:pPr algn="ctr"/>
                      <a:r>
                        <a:rPr lang="en-US" altLang="zh-CN" dirty="0" smtClean="0"/>
                        <a:t>Table</a:t>
                      </a:r>
                      <a:r>
                        <a:rPr lang="en-US" altLang="zh-CN" baseline="0" dirty="0" smtClean="0"/>
                        <a:t> 1: MAC</a:t>
                      </a:r>
                      <a:endParaRPr lang="zh-CN" altLang="en-US" dirty="0"/>
                    </a:p>
                  </a:txBody>
                  <a:tcPr/>
                </a:tc>
              </a:tr>
              <a:tr h="370840">
                <a:tc>
                  <a:txBody>
                    <a:bodyPr/>
                    <a:lstStyle/>
                    <a:p>
                      <a:pPr algn="ctr"/>
                      <a:r>
                        <a:rPr lang="en-US" altLang="zh-CN" baseline="0" dirty="0" smtClean="0"/>
                        <a:t>flow entry 1</a:t>
                      </a:r>
                      <a:endParaRPr lang="zh-CN" altLang="en-US" dirty="0"/>
                    </a:p>
                  </a:txBody>
                  <a:tcPr/>
                </a:tc>
              </a:tr>
              <a:tr h="370840">
                <a:tc>
                  <a:txBody>
                    <a:bodyPr/>
                    <a:lstStyle/>
                    <a:p>
                      <a:r>
                        <a:rPr lang="en-US" altLang="zh-CN" dirty="0" smtClean="0"/>
                        <a:t>……</a:t>
                      </a:r>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r>
                        <a:rPr lang="en-US" altLang="zh-CN" dirty="0" err="1" smtClean="0"/>
                        <a:t>Default:Table-miss</a:t>
                      </a:r>
                      <a:r>
                        <a:rPr lang="en-US" altLang="zh-CN" baseline="0" dirty="0" smtClean="0"/>
                        <a:t>, </a:t>
                      </a:r>
                      <a:r>
                        <a:rPr lang="en-US" altLang="zh-CN" b="1" i="1" baseline="0" dirty="0" smtClean="0">
                          <a:solidFill>
                            <a:schemeClr val="accent5"/>
                          </a:solidFill>
                        </a:rPr>
                        <a:t>drop</a:t>
                      </a:r>
                      <a:endParaRPr lang="zh-CN" altLang="en-US" b="1" i="1" dirty="0">
                        <a:solidFill>
                          <a:schemeClr val="accent5"/>
                        </a:solidFill>
                      </a:endParaRPr>
                    </a:p>
                  </a:txBody>
                  <a:tcPr/>
                </a:tc>
              </a:tr>
            </a:tbl>
          </a:graphicData>
        </a:graphic>
      </p:graphicFrame>
      <p:cxnSp>
        <p:nvCxnSpPr>
          <p:cNvPr id="10" name="直接箭头连接符 9"/>
          <p:cNvCxnSpPr/>
          <p:nvPr/>
        </p:nvCxnSpPr>
        <p:spPr>
          <a:xfrm>
            <a:off x="863111" y="4503058"/>
            <a:ext cx="1511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3111" y="4146426"/>
            <a:ext cx="1511300" cy="369332"/>
          </a:xfrm>
          <a:prstGeom prst="rect">
            <a:avLst/>
          </a:prstGeom>
          <a:noFill/>
        </p:spPr>
        <p:txBody>
          <a:bodyPr wrap="square" rtlCol="0">
            <a:spAutoFit/>
          </a:bodyPr>
          <a:lstStyle/>
          <a:p>
            <a:r>
              <a:rPr lang="en-US" altLang="zh-CN" dirty="0" smtClean="0"/>
              <a:t>Packets</a:t>
            </a:r>
            <a:endParaRPr lang="zh-CN" altLang="en-US" dirty="0"/>
          </a:p>
        </p:txBody>
      </p:sp>
      <p:cxnSp>
        <p:nvCxnSpPr>
          <p:cNvPr id="14" name="直接箭头连接符 13"/>
          <p:cNvCxnSpPr/>
          <p:nvPr/>
        </p:nvCxnSpPr>
        <p:spPr>
          <a:xfrm flipV="1">
            <a:off x="5079511" y="4350658"/>
            <a:ext cx="2209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4383" y="2713133"/>
            <a:ext cx="4552950" cy="338554"/>
          </a:xfrm>
          <a:prstGeom prst="rect">
            <a:avLst/>
          </a:prstGeom>
          <a:noFill/>
        </p:spPr>
        <p:txBody>
          <a:bodyPr wrap="square" rtlCol="0">
            <a:spAutoFit/>
          </a:bodyPr>
          <a:lstStyle/>
          <a:p>
            <a:r>
              <a:rPr lang="en-US" altLang="zh-CN" sz="1600" i="1" dirty="0" smtClean="0">
                <a:solidFill>
                  <a:srgbClr val="FF0000"/>
                </a:solidFill>
              </a:rPr>
              <a:t>Location: </a:t>
            </a:r>
            <a:r>
              <a:rPr lang="en-US" altLang="zh-CN" sz="1600" i="1" dirty="0" err="1" smtClean="0">
                <a:solidFill>
                  <a:srgbClr val="FF0000"/>
                </a:solidFill>
              </a:rPr>
              <a:t>org.onosproject.driver.pileline</a:t>
            </a:r>
            <a:r>
              <a:rPr lang="en-US" altLang="zh-CN" sz="1600" i="1" dirty="0">
                <a:solidFill>
                  <a:srgbClr val="FF0000"/>
                </a:solidFill>
              </a:rPr>
              <a:t>. </a:t>
            </a:r>
            <a:r>
              <a:rPr lang="en-US" altLang="zh-CN" sz="1600" i="1" dirty="0" err="1">
                <a:solidFill>
                  <a:srgbClr val="FF0000"/>
                </a:solidFill>
              </a:rPr>
              <a:t>OVSPipeline</a:t>
            </a:r>
            <a:r>
              <a:rPr lang="en-US" altLang="zh-CN" sz="1600" i="1" dirty="0">
                <a:solidFill>
                  <a:srgbClr val="FF0000"/>
                </a:solidFill>
              </a:rPr>
              <a:t> </a:t>
            </a:r>
            <a:endParaRPr lang="zh-CN" altLang="en-US" sz="1600" i="1" dirty="0">
              <a:solidFill>
                <a:srgbClr val="FF0000"/>
              </a:solidFill>
            </a:endParaRPr>
          </a:p>
        </p:txBody>
      </p:sp>
    </p:spTree>
    <p:extLst>
      <p:ext uri="{BB962C8B-B14F-4D97-AF65-F5344CB8AC3E}">
        <p14:creationId xmlns:p14="http://schemas.microsoft.com/office/powerpoint/2010/main" val="103727496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cs typeface="Arial" panose="020B0604020202020204" pitchFamily="34" charset="0"/>
                <a:sym typeface="Arial" panose="020B0604020202020204" pitchFamily="34" charset="0"/>
              </a:rPr>
              <a:t>Extended </a:t>
            </a:r>
            <a:r>
              <a:rPr lang="en-US" altLang="zh-CN" sz="3600" b="1" dirty="0" smtClean="0">
                <a:solidFill>
                  <a:srgbClr val="85200C"/>
                </a:solidFill>
                <a:latin typeface="Arial" panose="020B0604020202020204" pitchFamily="34" charset="0"/>
                <a:cs typeface="Arial" panose="020B0604020202020204" pitchFamily="34" charset="0"/>
                <a:sym typeface="Arial" panose="020B0604020202020204" pitchFamily="34" charset="0"/>
              </a:rPr>
              <a:t>Functionality</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8" name="矩形 7"/>
          <p:cNvSpPr/>
          <p:nvPr/>
        </p:nvSpPr>
        <p:spPr>
          <a:xfrm>
            <a:off x="834615" y="1800805"/>
            <a:ext cx="10258642" cy="523220"/>
          </a:xfrm>
          <a:prstGeom prst="rect">
            <a:avLst/>
          </a:prstGeom>
        </p:spPr>
        <p:txBody>
          <a:bodyPr wrap="none">
            <a:spAutoFit/>
          </a:bodyPr>
          <a:lstStyle/>
          <a:p>
            <a:r>
              <a:rPr lang="en-US" altLang="zh-CN" sz="2800" dirty="0" smtClean="0"/>
              <a:t>1. </a:t>
            </a:r>
            <a:r>
              <a:rPr lang="en-US" altLang="zh-CN" sz="2800" dirty="0"/>
              <a:t>C</a:t>
            </a:r>
            <a:r>
              <a:rPr lang="en-US" altLang="zh-CN" sz="2800" dirty="0" smtClean="0"/>
              <a:t>reate </a:t>
            </a:r>
            <a:r>
              <a:rPr lang="en-US" altLang="zh-CN" sz="2800" dirty="0"/>
              <a:t>multi-type OVS, </a:t>
            </a:r>
            <a:r>
              <a:rPr lang="en-US" altLang="zh-CN" sz="2800" dirty="0" smtClean="0"/>
              <a:t>and push </a:t>
            </a:r>
            <a:r>
              <a:rPr lang="en-US" altLang="zh-CN" sz="2800" dirty="0"/>
              <a:t>variant flow </a:t>
            </a:r>
            <a:r>
              <a:rPr lang="en-US" altLang="zh-CN" sz="2800" dirty="0" smtClean="0"/>
              <a:t>entries after creation.</a:t>
            </a:r>
            <a:endParaRPr lang="zh-CN" altLang="zh-CN" sz="2800" dirty="0"/>
          </a:p>
        </p:txBody>
      </p:sp>
      <p:sp>
        <p:nvSpPr>
          <p:cNvPr id="17" name="矩形 16"/>
          <p:cNvSpPr/>
          <p:nvPr/>
        </p:nvSpPr>
        <p:spPr>
          <a:xfrm>
            <a:off x="866147" y="2872906"/>
            <a:ext cx="6556026" cy="523220"/>
          </a:xfrm>
          <a:prstGeom prst="rect">
            <a:avLst/>
          </a:prstGeom>
        </p:spPr>
        <p:txBody>
          <a:bodyPr wrap="none">
            <a:spAutoFit/>
          </a:bodyPr>
          <a:lstStyle/>
          <a:p>
            <a:r>
              <a:rPr lang="en-US" altLang="zh-CN" sz="2800" dirty="0" smtClean="0"/>
              <a:t>2. Implement deleting OVS besides </a:t>
            </a:r>
            <a:r>
              <a:rPr lang="en-US" altLang="zh-CN" sz="2800" dirty="0" smtClean="0"/>
              <a:t>creating.</a:t>
            </a:r>
            <a:endParaRPr lang="zh-CN" altLang="zh-CN" sz="2800" dirty="0"/>
          </a:p>
        </p:txBody>
      </p:sp>
      <p:sp>
        <p:nvSpPr>
          <p:cNvPr id="18" name="矩形 17"/>
          <p:cNvSpPr/>
          <p:nvPr/>
        </p:nvSpPr>
        <p:spPr>
          <a:xfrm>
            <a:off x="834615" y="3945007"/>
            <a:ext cx="8493607" cy="523220"/>
          </a:xfrm>
          <a:prstGeom prst="rect">
            <a:avLst/>
          </a:prstGeom>
        </p:spPr>
        <p:txBody>
          <a:bodyPr wrap="none">
            <a:spAutoFit/>
          </a:bodyPr>
          <a:lstStyle/>
          <a:p>
            <a:r>
              <a:rPr lang="en-US" altLang="zh-CN" sz="2800" dirty="0" smtClean="0"/>
              <a:t>3. Develop CLI </a:t>
            </a:r>
            <a:r>
              <a:rPr lang="en-US" altLang="zh-CN" sz="2800" dirty="0"/>
              <a:t>command for </a:t>
            </a:r>
            <a:r>
              <a:rPr lang="en-US" altLang="zh-CN" sz="2800" dirty="0" smtClean="0"/>
              <a:t>showing </a:t>
            </a:r>
            <a:r>
              <a:rPr lang="en-US" altLang="zh-CN" sz="2800" dirty="0" smtClean="0"/>
              <a:t>switch information.</a:t>
            </a:r>
            <a:endParaRPr lang="zh-CN" altLang="zh-CN" sz="2800" dirty="0"/>
          </a:p>
        </p:txBody>
      </p:sp>
      <p:sp>
        <p:nvSpPr>
          <p:cNvPr id="23" name="矩形 22"/>
          <p:cNvSpPr/>
          <p:nvPr/>
        </p:nvSpPr>
        <p:spPr>
          <a:xfrm>
            <a:off x="834615" y="5017108"/>
            <a:ext cx="4700005" cy="523220"/>
          </a:xfrm>
          <a:prstGeom prst="rect">
            <a:avLst/>
          </a:prstGeom>
        </p:spPr>
        <p:txBody>
          <a:bodyPr wrap="none">
            <a:spAutoFit/>
          </a:bodyPr>
          <a:lstStyle/>
          <a:p>
            <a:r>
              <a:rPr lang="en-US" altLang="zh-CN" sz="2800" dirty="0" smtClean="0"/>
              <a:t>4. Support cluster </a:t>
            </a:r>
            <a:r>
              <a:rPr lang="en-US" altLang="zh-CN" sz="2800" dirty="0" smtClean="0"/>
              <a:t>deployment.</a:t>
            </a:r>
            <a:endParaRPr lang="zh-CN" altLang="zh-CN" sz="2800" dirty="0"/>
          </a:p>
        </p:txBody>
      </p:sp>
    </p:spTree>
    <p:extLst>
      <p:ext uri="{BB962C8B-B14F-4D97-AF65-F5344CB8AC3E}">
        <p14:creationId xmlns:p14="http://schemas.microsoft.com/office/powerpoint/2010/main" val="18044011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58261" y="107219"/>
            <a:ext cx="10515600" cy="1111982"/>
          </a:xfrm>
        </p:spPr>
        <p:txBody>
          <a:bodyPr>
            <a:normAutofit/>
          </a:bodyPr>
          <a:lstStyle/>
          <a:p>
            <a:r>
              <a:rPr lang="en-US" altLang="zh-CN" sz="3600" b="1" dirty="0" smtClean="0">
                <a:solidFill>
                  <a:srgbClr val="85200C"/>
                </a:solidFill>
                <a:latin typeface="Arial" panose="020B0604020202020204" pitchFamily="34" charset="0"/>
                <a:cs typeface="Arial" panose="020B0604020202020204" pitchFamily="34" charset="0"/>
                <a:sym typeface="Arial" panose="020B0604020202020204" pitchFamily="34" charset="0"/>
              </a:rPr>
              <a:t>Design &amp; Coding Consideration</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8" name="矩形 7"/>
          <p:cNvSpPr/>
          <p:nvPr/>
        </p:nvSpPr>
        <p:spPr>
          <a:xfrm>
            <a:off x="441727" y="1815676"/>
            <a:ext cx="10185930" cy="523220"/>
          </a:xfrm>
          <a:prstGeom prst="rect">
            <a:avLst/>
          </a:prstGeom>
        </p:spPr>
        <p:txBody>
          <a:bodyPr wrap="none">
            <a:spAutoFit/>
          </a:bodyPr>
          <a:lstStyle/>
          <a:p>
            <a:r>
              <a:rPr lang="en-US" altLang="zh-CN" sz="2800" dirty="0" smtClean="0"/>
              <a:t>1. Use </a:t>
            </a:r>
            <a:r>
              <a:rPr lang="en-US" altLang="zh-CN" sz="2800" dirty="0"/>
              <a:t>different </a:t>
            </a:r>
            <a:r>
              <a:rPr lang="en-US" altLang="zh-CN" sz="2800" dirty="0" smtClean="0"/>
              <a:t>methods to get </a:t>
            </a:r>
            <a:r>
              <a:rPr lang="en-US" altLang="zh-CN" sz="2800" dirty="0"/>
              <a:t>OVSDB </a:t>
            </a:r>
            <a:r>
              <a:rPr lang="en-US" altLang="zh-CN" sz="2800" dirty="0" smtClean="0"/>
              <a:t>connection </a:t>
            </a:r>
            <a:r>
              <a:rPr lang="en-US" altLang="zh-CN" sz="2800" dirty="0" smtClean="0"/>
              <a:t>in </a:t>
            </a:r>
            <a:r>
              <a:rPr lang="en-US" altLang="zh-CN" sz="2800" dirty="0" smtClean="0"/>
              <a:t>different phase</a:t>
            </a:r>
            <a:endParaRPr lang="zh-CN" altLang="zh-CN" sz="2800" dirty="0"/>
          </a:p>
        </p:txBody>
      </p:sp>
      <p:sp>
        <p:nvSpPr>
          <p:cNvPr id="17" name="矩形 16"/>
          <p:cNvSpPr/>
          <p:nvPr/>
        </p:nvSpPr>
        <p:spPr>
          <a:xfrm>
            <a:off x="441727" y="3326373"/>
            <a:ext cx="5252464" cy="523220"/>
          </a:xfrm>
          <a:prstGeom prst="rect">
            <a:avLst/>
          </a:prstGeom>
        </p:spPr>
        <p:txBody>
          <a:bodyPr wrap="none">
            <a:spAutoFit/>
          </a:bodyPr>
          <a:lstStyle/>
          <a:p>
            <a:r>
              <a:rPr lang="en-US" altLang="zh-CN" sz="2800" dirty="0" smtClean="0"/>
              <a:t>2. </a:t>
            </a:r>
            <a:r>
              <a:rPr lang="en-US" altLang="zh-CN" sz="2800" dirty="0"/>
              <a:t>Use the Stream feature of Java </a:t>
            </a:r>
            <a:r>
              <a:rPr lang="en-US" altLang="zh-CN" sz="2800" dirty="0" smtClean="0"/>
              <a:t>8</a:t>
            </a:r>
            <a:endParaRPr lang="zh-CN" altLang="zh-CN" sz="2800" dirty="0"/>
          </a:p>
        </p:txBody>
      </p:sp>
      <p:sp>
        <p:nvSpPr>
          <p:cNvPr id="18" name="矩形 17"/>
          <p:cNvSpPr/>
          <p:nvPr/>
        </p:nvSpPr>
        <p:spPr>
          <a:xfrm>
            <a:off x="441727" y="4837070"/>
            <a:ext cx="4190314" cy="523220"/>
          </a:xfrm>
          <a:prstGeom prst="rect">
            <a:avLst/>
          </a:prstGeom>
        </p:spPr>
        <p:txBody>
          <a:bodyPr wrap="none">
            <a:spAutoFit/>
          </a:bodyPr>
          <a:lstStyle/>
          <a:p>
            <a:r>
              <a:rPr lang="en-US" altLang="zh-CN" sz="2800" dirty="0" smtClean="0"/>
              <a:t>3. </a:t>
            </a:r>
            <a:r>
              <a:rPr lang="en-US" altLang="zh-CN" sz="2800" dirty="0"/>
              <a:t>Follow ONOS </a:t>
            </a:r>
            <a:r>
              <a:rPr lang="en-US" altLang="zh-CN" sz="2800" dirty="0" smtClean="0"/>
              <a:t>Code-Style</a:t>
            </a:r>
            <a:endParaRPr lang="zh-CN" altLang="zh-CN" sz="2800" dirty="0"/>
          </a:p>
        </p:txBody>
      </p:sp>
      <p:sp>
        <p:nvSpPr>
          <p:cNvPr id="4" name="矩形 3"/>
          <p:cNvSpPr/>
          <p:nvPr/>
        </p:nvSpPr>
        <p:spPr>
          <a:xfrm>
            <a:off x="766066" y="4038465"/>
            <a:ext cx="2905604" cy="400110"/>
          </a:xfrm>
          <a:prstGeom prst="rect">
            <a:avLst/>
          </a:prstGeom>
        </p:spPr>
        <p:txBody>
          <a:bodyPr wrap="none">
            <a:spAutoFit/>
          </a:bodyPr>
          <a:lstStyle/>
          <a:p>
            <a:r>
              <a:rPr lang="en-US" altLang="zh-CN" sz="2000" dirty="0" smtClean="0"/>
              <a:t>Filter </a:t>
            </a:r>
            <a:r>
              <a:rPr lang="en-US" altLang="zh-CN" sz="2000" dirty="0"/>
              <a:t>specific type of OVS.</a:t>
            </a:r>
            <a:endParaRPr lang="zh-CN" altLang="zh-CN" sz="2000" dirty="0"/>
          </a:p>
        </p:txBody>
      </p:sp>
      <p:sp>
        <p:nvSpPr>
          <p:cNvPr id="6" name="矩形 5"/>
          <p:cNvSpPr/>
          <p:nvPr/>
        </p:nvSpPr>
        <p:spPr>
          <a:xfrm>
            <a:off x="766065" y="2368059"/>
            <a:ext cx="9710345"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Calibri" panose="020F0502020204030204" pitchFamily="34" charset="0"/>
                <a:cs typeface="Times New Roman" panose="02020603050405020304" pitchFamily="18" charset="0"/>
              </a:rPr>
              <a:t>When </a:t>
            </a:r>
            <a:r>
              <a:rPr lang="en-US" altLang="zh-CN" sz="2000" dirty="0" smtClean="0">
                <a:latin typeface="Calibri" panose="020F0502020204030204" pitchFamily="34" charset="0"/>
                <a:cs typeface="Times New Roman" panose="02020603050405020304" pitchFamily="18" charset="0"/>
              </a:rPr>
              <a:t>the app </a:t>
            </a:r>
            <a:r>
              <a:rPr lang="en-US" altLang="zh-CN" sz="2000" dirty="0">
                <a:latin typeface="Calibri" panose="020F0502020204030204" pitchFamily="34" charset="0"/>
                <a:cs typeface="Times New Roman" panose="02020603050405020304" pitchFamily="18" charset="0"/>
              </a:rPr>
              <a:t>is activated, search the connection </a:t>
            </a:r>
            <a:r>
              <a:rPr lang="en-US" altLang="zh-CN" sz="2000" dirty="0" smtClean="0">
                <a:latin typeface="Calibri" panose="020F0502020204030204" pitchFamily="34" charset="0"/>
                <a:cs typeface="Times New Roman" panose="02020603050405020304" pitchFamily="18" charset="0"/>
              </a:rPr>
              <a:t>already set </a:t>
            </a:r>
            <a:r>
              <a:rPr lang="en-US" altLang="zh-CN" sz="2000" dirty="0">
                <a:latin typeface="Calibri" panose="020F0502020204030204" pitchFamily="34" charset="0"/>
                <a:cs typeface="Times New Roman" panose="02020603050405020304" pitchFamily="18" charset="0"/>
              </a:rPr>
              <a:t>up</a:t>
            </a:r>
            <a:r>
              <a:rPr lang="en-US" altLang="zh-CN" sz="2000" dirty="0" smtClean="0">
                <a:latin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altLang="zh-CN" sz="2000" dirty="0"/>
              <a:t>If </a:t>
            </a:r>
            <a:r>
              <a:rPr lang="en-US" altLang="zh-CN" sz="2000" dirty="0" smtClean="0"/>
              <a:t>no connection found</a:t>
            </a:r>
            <a:r>
              <a:rPr lang="en-US" altLang="zh-CN" sz="2000" dirty="0" smtClean="0"/>
              <a:t>, </a:t>
            </a:r>
            <a:r>
              <a:rPr lang="en-US" altLang="zh-CN" sz="2000" dirty="0" smtClean="0"/>
              <a:t>try to </a:t>
            </a:r>
            <a:r>
              <a:rPr lang="en-US" altLang="zh-CN" sz="2000" dirty="0" smtClean="0"/>
              <a:t>catch </a:t>
            </a:r>
            <a:r>
              <a:rPr lang="en-US" altLang="zh-CN" sz="2000" dirty="0"/>
              <a:t>the connection from </a:t>
            </a:r>
            <a:r>
              <a:rPr lang="en-US" altLang="zh-CN" sz="2000" dirty="0" err="1"/>
              <a:t>DeviceListener</a:t>
            </a:r>
            <a:r>
              <a:rPr lang="en-US" altLang="zh-CN" sz="2000" dirty="0"/>
              <a:t>.</a:t>
            </a:r>
            <a:endParaRPr lang="zh-CN" altLang="en-US" sz="2000" dirty="0"/>
          </a:p>
        </p:txBody>
      </p:sp>
    </p:spTree>
    <p:extLst>
      <p:ext uri="{BB962C8B-B14F-4D97-AF65-F5344CB8AC3E}">
        <p14:creationId xmlns:p14="http://schemas.microsoft.com/office/powerpoint/2010/main" val="25275748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8261" y="49162"/>
            <a:ext cx="10515600" cy="1111982"/>
          </a:xfrm>
        </p:spPr>
        <p:txBody>
          <a:bodyPr>
            <a:normAutofit/>
          </a:bodyPr>
          <a:lstStyle/>
          <a:p>
            <a:r>
              <a:rPr lang="en-US" altLang="zh-CN" sz="3600" b="1" dirty="0" smtClean="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Architecture</a:t>
            </a:r>
            <a:endParaRPr lang="zh-CN" altLang="en-US" sz="3600" b="1" dirty="0">
              <a:solidFill>
                <a:srgbClr val="85200C"/>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720357" y="903694"/>
            <a:ext cx="8953504" cy="5823677"/>
          </a:xfrm>
          <a:prstGeom prst="rect">
            <a:avLst/>
          </a:prstGeom>
        </p:spPr>
      </p:pic>
    </p:spTree>
    <p:extLst>
      <p:ext uri="{BB962C8B-B14F-4D97-AF65-F5344CB8AC3E}">
        <p14:creationId xmlns:p14="http://schemas.microsoft.com/office/powerpoint/2010/main" val="136768838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999</Words>
  <Application>Microsoft Office PowerPoint</Application>
  <PresentationFormat>自定义</PresentationFormat>
  <Paragraphs>148</Paragraphs>
  <Slides>17</Slides>
  <Notes>12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Agenda</vt:lpstr>
      <vt:lpstr>Work Division</vt:lpstr>
      <vt:lpstr>Project Overview</vt:lpstr>
      <vt:lpstr>Create OVS  </vt:lpstr>
      <vt:lpstr>OVSPipeline  </vt:lpstr>
      <vt:lpstr>Extended Functionality</vt:lpstr>
      <vt:lpstr>Design &amp; Coding Consideration</vt:lpstr>
      <vt:lpstr>Architecture</vt:lpstr>
      <vt:lpstr>Feature 1 : Create multi-type OVS</vt:lpstr>
      <vt:lpstr>Feature 1 : Variant default flow entries--ACCESS Switch</vt:lpstr>
      <vt:lpstr>Feature 1 : Variant default flow entries--CORE Switch</vt:lpstr>
      <vt:lpstr>Feature 2 : Delete OVS Switch</vt:lpstr>
      <vt:lpstr>Feature 3 : Show Switch Information</vt:lpstr>
      <vt:lpstr>Feature 4 : Support cluster deployment</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OVS And Openflow</dc:title>
  <dc:creator>MT</dc:creator>
  <cp:lastModifiedBy>jinling</cp:lastModifiedBy>
  <cp:revision>60</cp:revision>
  <dcterms:created xsi:type="dcterms:W3CDTF">2016-04-15T02:30:14Z</dcterms:created>
  <dcterms:modified xsi:type="dcterms:W3CDTF">2016-04-16T02:29:26Z</dcterms:modified>
</cp:coreProperties>
</file>