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  <p:sldMasterId id="2147483675" r:id="rId2"/>
    <p:sldMasterId id="2147483687" r:id="rId3"/>
    <p:sldMasterId id="2147483699" r:id="rId4"/>
    <p:sldMasterId id="2147483711" r:id="rId5"/>
  </p:sldMasterIdLst>
  <p:notesMasterIdLst>
    <p:notesMasterId r:id="rId19"/>
  </p:notesMasterIdLst>
  <p:handoutMasterIdLst>
    <p:handoutMasterId r:id="rId20"/>
  </p:handoutMasterIdLst>
  <p:sldIdLst>
    <p:sldId id="328" r:id="rId6"/>
    <p:sldId id="339" r:id="rId7"/>
    <p:sldId id="338" r:id="rId8"/>
    <p:sldId id="305" r:id="rId9"/>
    <p:sldId id="316" r:id="rId10"/>
    <p:sldId id="312" r:id="rId11"/>
    <p:sldId id="330" r:id="rId12"/>
    <p:sldId id="313" r:id="rId13"/>
    <p:sldId id="332" r:id="rId14"/>
    <p:sldId id="314" r:id="rId15"/>
    <p:sldId id="333" r:id="rId16"/>
    <p:sldId id="340" r:id="rId17"/>
    <p:sldId id="258" r:id="rId18"/>
  </p:sldIdLst>
  <p:sldSz cx="9144000" cy="5143500" type="screen16x9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1DC"/>
    <a:srgbClr val="F4B400"/>
    <a:srgbClr val="4B5754"/>
    <a:srgbClr val="E84A1F"/>
    <a:srgbClr val="FF6600"/>
    <a:srgbClr val="F18200"/>
    <a:srgbClr val="EB6100"/>
    <a:srgbClr val="9BBCCF"/>
    <a:srgbClr val="0180CD"/>
    <a:srgbClr val="068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83794" autoAdjust="0"/>
  </p:normalViewPr>
  <p:slideViewPr>
    <p:cSldViewPr>
      <p:cViewPr>
        <p:scale>
          <a:sx n="70" d="100"/>
          <a:sy n="70" d="100"/>
        </p:scale>
        <p:origin x="-1554" y="-414"/>
      </p:cViewPr>
      <p:guideLst>
        <p:guide orient="horz" pos="1638"/>
        <p:guide pos="5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58086-6CBF-4B38-B616-71837A3CB190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F5790-0B74-46A4-9772-765EF10474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7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2A696-AB4E-402F-B9F7-AE9D7F1884EE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CE45-8FD2-44C2-9FAD-56B6D96C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6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B138B5-10BB-4CC4-BE69-C9B5BDAA3A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1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BABC7F-F86A-4E74-9749-D3B614633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9F00E3-84AE-4C74-9370-0C5407C96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CE45-8FD2-44C2-9FAD-56B6D96CC6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8D5C-729E-48FB-A4C4-AA3912C6C99F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7892-91A7-4F96-A626-3C4B143B9BE1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C030-65D1-4E83-A160-C9B5A253D193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3071813" y="2143125"/>
            <a:ext cx="914400" cy="9144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6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0584B-9900-4782-9CDA-33BAA514C274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58B1-B29A-4318-8AE4-702BB5D3D5CA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1AE9-59DE-4744-B16E-F7A541CE2042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9615-D7AF-464D-AB05-F49F9840370F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A107-D86A-4FC8-8AEA-577CEF5772CF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82EC-F9A0-4B0D-AC98-1A3F75C72132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A6C3-8735-461A-AB46-2724558EE214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D2AE-D12D-4A61-B8BD-B7F771AB5FD0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2792-D371-440E-B2A3-F08F43843E11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51B1-F5D0-4DD9-831D-AD9CB67A99B7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919E-7ABE-4A21-AACD-6E17DE4378BD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6CB4-4501-4541-9B90-E9AAE97DE9A8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10E2-DC1B-4451-8B2D-FEAE5C573193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D235-50A1-4F89-A4E9-48DC6EB532E5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A1F-EF06-4D0B-BE63-A616E0E6FACF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1326-B574-4E3F-B283-C9FEDE559FD0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A529-A42D-4C17-BD7B-D542CC64E174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17CC-CA39-4E29-B802-BA5BC71B00BF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3AC4-D4EE-436C-838A-790093E41B3C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ppt(英威腾)2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699"/>
          <a:stretch>
            <a:fillRect/>
          </a:stretch>
        </p:blipFill>
        <p:spPr bwMode="auto">
          <a:xfrm>
            <a:off x="-26572" y="-20538"/>
            <a:ext cx="9170572" cy="5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A529-A42D-4C17-BD7B-D542CC64E174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1F40753-EF14-4779-8312-FF246AD22AE8}" type="slidenum">
              <a:rPr lang="zh-CN" altLang="en-US" smtClean="0"/>
              <a:pPr/>
              <a:t>‹#›</a:t>
            </a:fld>
            <a:r>
              <a:rPr lang="en-US" altLang="zh-CN" dirty="0" smtClean="0"/>
              <a:t>/39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2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43FE-E9BA-4C3B-9F03-25CBC2CBA5BD}" type="datetime1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DA2B-38C8-4368-BC9A-639997607F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2" y="-1"/>
            <a:ext cx="9158402" cy="51516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C34F-5E06-42F3-919E-53F272063005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A8F8-646B-43E5-9015-B0947C0C1E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9B4C-8E8A-44CA-A1B9-D920E54309A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3714-F02F-42D3-AB3A-0611A71D60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7" y="0"/>
            <a:ext cx="9175637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CF88-83C7-4BF0-A68E-9AEAB5B8CAD6}" type="datetimeFigureOut">
              <a:rPr lang="zh-CN" altLang="en-US" smtClean="0"/>
              <a:pPr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4C80-51C1-471A-98AF-D00D935A5B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94"/>
            <a:ext cx="9180512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矩形 8"/>
          <p:cNvSpPr/>
          <p:nvPr>
            <p:custDataLst>
              <p:tags r:id="rId1"/>
            </p:custDataLst>
          </p:nvPr>
        </p:nvSpPr>
        <p:spPr>
          <a:xfrm>
            <a:off x="-36512" y="1635646"/>
            <a:ext cx="6025039" cy="1308537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-1" fmla="*/ 0 w 6984776"/>
              <a:gd name="connsiteY0-2" fmla="*/ 0 h 3744416"/>
              <a:gd name="connsiteX1-3" fmla="*/ 6984776 w 6984776"/>
              <a:gd name="connsiteY1-4" fmla="*/ 0 h 3744416"/>
              <a:gd name="connsiteX2-5" fmla="*/ 5607389 w 6984776"/>
              <a:gd name="connsiteY2-6" fmla="*/ 3744416 h 3744416"/>
              <a:gd name="connsiteX3-7" fmla="*/ 0 w 6984776"/>
              <a:gd name="connsiteY3-8" fmla="*/ 3744416 h 3744416"/>
              <a:gd name="connsiteX4-9" fmla="*/ 0 w 6984776"/>
              <a:gd name="connsiteY4-10" fmla="*/ 0 h 37444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540568" y="1720047"/>
            <a:ext cx="6012160" cy="1192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 smtClean="0">
                <a:ea typeface="黑体" pitchFamily="49" charset="-122"/>
              </a:rPr>
              <a:t>XXX</a:t>
            </a:r>
            <a:r>
              <a:rPr lang="zh-CN" altLang="en-US" sz="4800" dirty="0" smtClean="0">
                <a:ea typeface="黑体" pitchFamily="49" charset="-122"/>
              </a:rPr>
              <a:t>转正答辩报告</a:t>
            </a:r>
            <a:endParaRPr lang="en-US" sz="4800" dirty="0" smtClean="0">
              <a:ea typeface="黑体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1800" y="4421218"/>
            <a:ext cx="3888432" cy="814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ea typeface="黑体" pitchFamily="49" charset="-122"/>
              </a:rPr>
              <a:t>www.invt.com.cn</a:t>
            </a:r>
            <a:endParaRPr lang="en-US" sz="2400" dirty="0" smtClean="0">
              <a:ea typeface="黑体" pitchFamily="49" charset="-122"/>
            </a:endParaRPr>
          </a:p>
        </p:txBody>
      </p:sp>
      <p:pic>
        <p:nvPicPr>
          <p:cNvPr id="9" name="图片 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92" y="1648039"/>
            <a:ext cx="3672408" cy="1296148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36579" y="3147814"/>
            <a:ext cx="2971800" cy="160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部门：</a:t>
            </a:r>
            <a:r>
              <a:rPr lang="en-US" altLang="zh-CN" sz="2000" b="1" dirty="0" smtClean="0">
                <a:latin typeface="宋体" charset="-122"/>
              </a:rPr>
              <a:t>XXX</a:t>
            </a:r>
            <a:endParaRPr lang="zh-CN" altLang="en-US" sz="2000" dirty="0" smtClean="0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姓名：</a:t>
            </a:r>
            <a:r>
              <a:rPr lang="en-US" altLang="zh-CN" sz="2000" b="1" dirty="0" smtClean="0">
                <a:latin typeface="宋体" charset="-122"/>
              </a:rPr>
              <a:t> XXX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 smtClean="0">
                <a:latin typeface="宋体" charset="-122"/>
              </a:rPr>
              <a:t>日期：</a:t>
            </a:r>
            <a:r>
              <a:rPr lang="en-US" altLang="zh-CN" sz="2000" b="1" dirty="0" smtClean="0">
                <a:latin typeface="宋体" charset="-122"/>
              </a:rPr>
              <a:t>2021</a:t>
            </a:r>
            <a:r>
              <a:rPr lang="zh-CN" altLang="en-US" sz="2000" b="1" dirty="0" smtClean="0">
                <a:latin typeface="宋体" charset="-122"/>
              </a:rPr>
              <a:t>年</a:t>
            </a:r>
            <a:r>
              <a:rPr lang="en-US" altLang="zh-CN" sz="2000" b="1" dirty="0" smtClean="0">
                <a:latin typeface="宋体" charset="-122"/>
              </a:rPr>
              <a:t>X</a:t>
            </a:r>
            <a:r>
              <a:rPr lang="zh-CN" altLang="en-US" sz="2000" b="1" dirty="0" smtClean="0">
                <a:latin typeface="宋体" charset="-122"/>
              </a:rPr>
              <a:t>月</a:t>
            </a:r>
            <a:r>
              <a:rPr lang="en-US" altLang="zh-CN" sz="2000" b="1" dirty="0" smtClean="0">
                <a:latin typeface="宋体" charset="-122"/>
              </a:rPr>
              <a:t>X</a:t>
            </a:r>
            <a:r>
              <a:rPr lang="zh-CN" altLang="en-US" sz="2000" b="1" dirty="0" smtClean="0">
                <a:latin typeface="宋体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580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1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38" name="矩形 37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矩形 30"/>
          <p:cNvSpPr>
            <a:spLocks noChangeArrowheads="1"/>
          </p:cNvSpPr>
          <p:nvPr/>
        </p:nvSpPr>
        <p:spPr bwMode="auto">
          <a:xfrm>
            <a:off x="179512" y="2047281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经典行书简" pitchFamily="49" charset="-122"/>
              </a:rPr>
              <a:t>    从短、中、长期进行工作规划与展望，包括所要达成的具体目标、为达成目前自己要做哪些准备？如何去实现自己的目标？需要哪些帮助？</a:t>
            </a:r>
          </a:p>
        </p:txBody>
      </p:sp>
    </p:spTree>
    <p:extLst>
      <p:ext uri="{BB962C8B-B14F-4D97-AF65-F5344CB8AC3E}">
        <p14:creationId xmlns:p14="http://schemas.microsoft.com/office/powerpoint/2010/main" val="15362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36511" y="735025"/>
            <a:ext cx="576064" cy="442901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卡片 8"/>
          <p:cNvSpPr/>
          <p:nvPr/>
        </p:nvSpPr>
        <p:spPr>
          <a:xfrm rot="10800000" flipV="1">
            <a:off x="-36511" y="1059582"/>
            <a:ext cx="3528392" cy="1152127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-16269" y="12406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短期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1453" y="137287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备注：一年内规划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工作规划与展望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34" name="矩形 33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流程图: 卡片 8"/>
          <p:cNvSpPr/>
          <p:nvPr/>
        </p:nvSpPr>
        <p:spPr>
          <a:xfrm rot="10800000" flipV="1">
            <a:off x="-36512" y="2427734"/>
            <a:ext cx="6048671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-36511" y="25899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1601" y="2737252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3-5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流程图: 卡片 8"/>
          <p:cNvSpPr/>
          <p:nvPr/>
        </p:nvSpPr>
        <p:spPr>
          <a:xfrm rot="10800000" flipV="1">
            <a:off x="-36512" y="3792638"/>
            <a:ext cx="8928992" cy="115537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10000 h 10000"/>
              <a:gd name="connsiteX1" fmla="*/ 6671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40 w 10000"/>
              <a:gd name="connsiteY1" fmla="*/ 11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37 h 10037"/>
              <a:gd name="connsiteX1" fmla="*/ 1948 w 10000"/>
              <a:gd name="connsiteY1" fmla="*/ 0 h 10037"/>
              <a:gd name="connsiteX2" fmla="*/ 10000 w 10000"/>
              <a:gd name="connsiteY2" fmla="*/ 37 h 10037"/>
              <a:gd name="connsiteX3" fmla="*/ 10000 w 10000"/>
              <a:gd name="connsiteY3" fmla="*/ 10037 h 10037"/>
              <a:gd name="connsiteX4" fmla="*/ 0 w 10000"/>
              <a:gd name="connsiteY4" fmla="*/ 10037 h 1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7">
                <a:moveTo>
                  <a:pt x="0" y="10037"/>
                </a:moveTo>
                <a:lnTo>
                  <a:pt x="1948" y="0"/>
                </a:lnTo>
                <a:lnTo>
                  <a:pt x="10000" y="37"/>
                </a:lnTo>
                <a:lnTo>
                  <a:pt x="10000" y="10037"/>
                </a:lnTo>
                <a:lnTo>
                  <a:pt x="0" y="1003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-36511" y="39548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长期</a:t>
            </a:r>
            <a:endParaRPr lang="zh-CN" altLang="en-US" sz="28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6825" y="4067022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备注：</a:t>
            </a:r>
            <a:r>
              <a:rPr lang="en-US" altLang="zh-CN" sz="1600" dirty="0" smtClean="0">
                <a:solidFill>
                  <a:schemeClr val="bg1"/>
                </a:solidFill>
              </a:rPr>
              <a:t>5-</a:t>
            </a:r>
            <a:r>
              <a:rPr lang="en-US" altLang="zh-CN" sz="1600" dirty="0" smtClean="0">
                <a:solidFill>
                  <a:schemeClr val="bg1"/>
                </a:solidFill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</a:rPr>
              <a:t>年内规划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0753-EF14-4779-8312-FF246AD22AE8}" type="slidenum">
              <a:rPr lang="zh-CN" altLang="en-US" smtClean="0"/>
              <a:pPr/>
              <a:t>2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答辩人基本信息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" name="矩形 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1463"/>
              </p:ext>
            </p:extLst>
          </p:nvPr>
        </p:nvGraphicFramePr>
        <p:xfrm>
          <a:off x="971600" y="1131592"/>
          <a:ext cx="7056784" cy="31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822"/>
                <a:gridCol w="5528962"/>
              </a:tblGrid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答辩人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毕业学校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岗位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辅导导师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直接上级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图片2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42" y="1059180"/>
            <a:ext cx="6084158" cy="3340800"/>
          </a:xfrm>
          <a:prstGeom prst="rect">
            <a:avLst/>
          </a:prstGeom>
        </p:spPr>
      </p:pic>
      <p:sp>
        <p:nvSpPr>
          <p:cNvPr id="16" name="PA_矩形 8"/>
          <p:cNvSpPr/>
          <p:nvPr>
            <p:custDataLst>
              <p:tags r:id="rId1"/>
            </p:custDataLst>
          </p:nvPr>
        </p:nvSpPr>
        <p:spPr>
          <a:xfrm>
            <a:off x="-28800" y="1275606"/>
            <a:ext cx="5157400" cy="2808312"/>
          </a:xfrm>
          <a:custGeom>
            <a:avLst/>
            <a:gdLst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6984776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  <a:gd name="connsiteX0" fmla="*/ 0 w 6984776"/>
              <a:gd name="connsiteY0" fmla="*/ 0 h 3744416"/>
              <a:gd name="connsiteX1" fmla="*/ 6984776 w 6984776"/>
              <a:gd name="connsiteY1" fmla="*/ 0 h 3744416"/>
              <a:gd name="connsiteX2" fmla="*/ 5607389 w 6984776"/>
              <a:gd name="connsiteY2" fmla="*/ 3744416 h 3744416"/>
              <a:gd name="connsiteX3" fmla="*/ 0 w 6984776"/>
              <a:gd name="connsiteY3" fmla="*/ 3744416 h 3744416"/>
              <a:gd name="connsiteX4" fmla="*/ 0 w 6984776"/>
              <a:gd name="connsiteY4" fmla="*/ 0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4776" h="3744416">
                <a:moveTo>
                  <a:pt x="0" y="0"/>
                </a:moveTo>
                <a:lnTo>
                  <a:pt x="6984776" y="0"/>
                </a:lnTo>
                <a:lnTo>
                  <a:pt x="5607389" y="3744416"/>
                </a:lnTo>
                <a:lnTo>
                  <a:pt x="0" y="3744416"/>
                </a:lnTo>
                <a:lnTo>
                  <a:pt x="0" y="0"/>
                </a:lnTo>
                <a:close/>
              </a:path>
            </a:pathLst>
          </a:custGeom>
          <a:solidFill>
            <a:srgbClr val="0180C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894" tIns="33947" rIns="67894" bIns="3394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57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F60A8E69-FDEE-4D36-AECB-23B31C79EE95}"/>
              </a:ext>
            </a:extLst>
          </p:cNvPr>
          <p:cNvSpPr>
            <a:spLocks noGrp="1"/>
          </p:cNvSpPr>
          <p:nvPr/>
        </p:nvSpPr>
        <p:spPr>
          <a:xfrm>
            <a:off x="1014664" y="123478"/>
            <a:ext cx="1476896" cy="514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方正中等线简体" pitchFamily="2" charset="-122"/>
                <a:cs typeface="方正中等线简体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方正中等线简体" pitchFamily="2" charset="-122"/>
                <a:cs typeface="方正中等线简体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2800" b="1" kern="1200" dirty="0">
                <a:solidFill>
                  <a:srgbClr val="00539F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 </a:t>
            </a:r>
            <a:r>
              <a:rPr lang="zh-CN" altLang="en-US" sz="2800" b="1" kern="1200" dirty="0">
                <a:solidFill>
                  <a:srgbClr val="0180CD"/>
                </a:solidFill>
                <a:latin typeface="思源黑体 CN Bold" pitchFamily="34" charset="-122"/>
                <a:ea typeface="思源黑体 CN Bold" pitchFamily="34" charset="-122"/>
                <a:cs typeface="+mn-cs"/>
              </a:rPr>
              <a:t>目录</a:t>
            </a:r>
          </a:p>
        </p:txBody>
      </p:sp>
      <p:sp>
        <p:nvSpPr>
          <p:cNvPr id="12" name="TextBox 64">
            <a:extLst>
              <a:ext uri="{FF2B5EF4-FFF2-40B4-BE49-F238E27FC236}">
                <a16:creationId xmlns="" xmlns:a16="http://schemas.microsoft.com/office/drawing/2014/main" id="{103D6AA0-184D-40B8-94A7-0859642BD342}"/>
              </a:ext>
            </a:extLst>
          </p:cNvPr>
          <p:cNvSpPr txBox="1"/>
          <p:nvPr/>
        </p:nvSpPr>
        <p:spPr>
          <a:xfrm>
            <a:off x="1259633" y="156363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工作职责及理解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7E160FA-835C-4B20-8D52-E2CEF25EF70B}"/>
              </a:ext>
            </a:extLst>
          </p:cNvPr>
          <p:cNvSpPr/>
          <p:nvPr/>
        </p:nvSpPr>
        <p:spPr>
          <a:xfrm>
            <a:off x="589459" y="1520781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0B280E4-EFA9-4553-AD69-028FC9038529}"/>
              </a:ext>
            </a:extLst>
          </p:cNvPr>
          <p:cNvCxnSpPr>
            <a:cxnSpLocks/>
          </p:cNvCxnSpPr>
          <p:nvPr/>
        </p:nvCxnSpPr>
        <p:spPr>
          <a:xfrm>
            <a:off x="589459" y="1980273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4">
            <a:extLst>
              <a:ext uri="{FF2B5EF4-FFF2-40B4-BE49-F238E27FC236}">
                <a16:creationId xmlns="" xmlns:a16="http://schemas.microsoft.com/office/drawing/2014/main" id="{BFFE53B0-2660-4DAB-B398-185788A473F0}"/>
              </a:ext>
            </a:extLst>
          </p:cNvPr>
          <p:cNvSpPr txBox="1"/>
          <p:nvPr/>
        </p:nvSpPr>
        <p:spPr>
          <a:xfrm>
            <a:off x="1259632" y="2173423"/>
            <a:ext cx="2232248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试用期工作总结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027E32ED-792A-4B73-BA70-94CEEF969A79}"/>
              </a:ext>
            </a:extLst>
          </p:cNvPr>
          <p:cNvSpPr/>
          <p:nvPr/>
        </p:nvSpPr>
        <p:spPr>
          <a:xfrm>
            <a:off x="589459" y="2141367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D5A011AA-F526-47BB-958A-FB7D0FF7AA60}"/>
              </a:ext>
            </a:extLst>
          </p:cNvPr>
          <p:cNvCxnSpPr>
            <a:cxnSpLocks/>
          </p:cNvCxnSpPr>
          <p:nvPr/>
        </p:nvCxnSpPr>
        <p:spPr>
          <a:xfrm>
            <a:off x="589459" y="2600859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4">
            <a:extLst>
              <a:ext uri="{FF2B5EF4-FFF2-40B4-BE49-F238E27FC236}">
                <a16:creationId xmlns="" xmlns:a16="http://schemas.microsoft.com/office/drawing/2014/main" id="{10850E57-7E7F-496C-B209-A957143A2D82}"/>
              </a:ext>
            </a:extLst>
          </p:cNvPr>
          <p:cNvSpPr txBox="1"/>
          <p:nvPr/>
        </p:nvSpPr>
        <p:spPr>
          <a:xfrm>
            <a:off x="1259633" y="2835368"/>
            <a:ext cx="2376264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个人优势与不足</a:t>
            </a:r>
            <a:endParaRPr lang="en-US" altLang="zh-CN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32EB345D-197D-4FA9-BCF1-C9FE37FAED6C}"/>
              </a:ext>
            </a:extLst>
          </p:cNvPr>
          <p:cNvSpPr/>
          <p:nvPr/>
        </p:nvSpPr>
        <p:spPr>
          <a:xfrm>
            <a:off x="589459" y="280331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26280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7CD300EF-F38B-40B9-82B7-C41991C73B11}"/>
              </a:ext>
            </a:extLst>
          </p:cNvPr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C95F8077-7469-4AB1-98C2-C5FD3DDB0A0D}"/>
                </a:ext>
              </a:extLst>
            </p:cNvPr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44C48717-07A7-4C3C-AA90-18447E56FB33}"/>
                </a:ext>
              </a:extLst>
            </p:cNvPr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4767263"/>
            <a:ext cx="2133600" cy="274637"/>
          </a:xfrm>
        </p:spPr>
        <p:txBody>
          <a:bodyPr/>
          <a:lstStyle/>
          <a:p>
            <a:fld id="{B1F40753-EF14-4779-8312-FF246AD22AE8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zh-CN" altLang="en-US" dirty="0"/>
          </a:p>
        </p:txBody>
      </p:sp>
      <p:sp>
        <p:nvSpPr>
          <p:cNvPr id="18" name="TextBox 64">
            <a:extLst>
              <a:ext uri="{FF2B5EF4-FFF2-40B4-BE49-F238E27FC236}">
                <a16:creationId xmlns="" xmlns:a16="http://schemas.microsoft.com/office/drawing/2014/main" id="{10850E57-7E7F-496C-B209-A957143A2D82}"/>
              </a:ext>
            </a:extLst>
          </p:cNvPr>
          <p:cNvSpPr txBox="1"/>
          <p:nvPr/>
        </p:nvSpPr>
        <p:spPr>
          <a:xfrm>
            <a:off x="1259632" y="3440458"/>
            <a:ext cx="2376265" cy="376334"/>
          </a:xfrm>
          <a:prstGeom prst="rect">
            <a:avLst/>
          </a:prstGeom>
          <a:noFill/>
          <a:effectLst/>
        </p:spPr>
        <p:txBody>
          <a:bodyPr wrap="square" lIns="67894" tIns="33947" rIns="67894" bIns="33947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</a:rPr>
              <a:t>工作规划与展望</a:t>
            </a:r>
            <a:endParaRPr lang="zh-CN" altLang="en-US" sz="2000" b="1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32EB345D-197D-4FA9-BCF1-C9FE37FAED6C}"/>
              </a:ext>
            </a:extLst>
          </p:cNvPr>
          <p:cNvSpPr/>
          <p:nvPr/>
        </p:nvSpPr>
        <p:spPr>
          <a:xfrm>
            <a:off x="589459" y="3408402"/>
            <a:ext cx="531500" cy="45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180CD"/>
                </a:solidFill>
                <a:uLnTx/>
                <a:uFillTx/>
                <a:latin typeface="思源黑体 CN Bold" pitchFamily="34" charset="-122"/>
                <a:ea typeface="思源黑体 CN Bold" pitchFamily="34" charset="-122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180CD"/>
              </a:solidFill>
              <a:uLnTx/>
              <a:uFillTx/>
              <a:latin typeface="思源黑体 CN Bold" pitchFamily="34" charset="-122"/>
              <a:ea typeface="思源黑体 CN Bold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57A27EB1-FAB0-44BB-8A88-1C4AB2A16646}"/>
              </a:ext>
            </a:extLst>
          </p:cNvPr>
          <p:cNvCxnSpPr>
            <a:cxnSpLocks/>
          </p:cNvCxnSpPr>
          <p:nvPr/>
        </p:nvCxnSpPr>
        <p:spPr>
          <a:xfrm>
            <a:off x="589459" y="3867894"/>
            <a:ext cx="35009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355726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40928" y="3151153"/>
            <a:ext cx="245964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个人工作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岗位职责的理解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工作职责及理解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矩形 12"/>
          <p:cNvSpPr>
            <a:spLocks noChangeArrowheads="1"/>
          </p:cNvSpPr>
          <p:nvPr/>
        </p:nvSpPr>
        <p:spPr bwMode="auto">
          <a:xfrm>
            <a:off x="1619672" y="1731754"/>
            <a:ext cx="5314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个人对工作（岗位）职责的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理解</a:t>
            </a:r>
            <a:endParaRPr lang="en-US" altLang="zh-CN" sz="2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提示：可从本职工作内容及岗位要求等方面进行思考总结</a:t>
            </a:r>
            <a:endParaRPr lang="zh-CN" altLang="en-US" sz="16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6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3848" y="2431693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061" y="3042343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角色转变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9874" y="3052396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熟悉公司环境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9003" y="3042715"/>
            <a:ext cx="1202893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3439185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专业技能提升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2386" y="3439184"/>
            <a:ext cx="1741502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工作成果和收获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1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1169934" y="70892"/>
            <a:ext cx="4410178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试用期工作总结及理解（重点）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56" name="矩形 55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矩形 12"/>
          <p:cNvSpPr>
            <a:spLocks noChangeArrowheads="1"/>
          </p:cNvSpPr>
          <p:nvPr/>
        </p:nvSpPr>
        <p:spPr bwMode="auto">
          <a:xfrm>
            <a:off x="27689" y="915566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  <a:cs typeface="经典行书简" pitchFamily="49" charset="-122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一、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请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从角色转变、熟悉公司环境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、学习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情况、专业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技能提升、所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完成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工作（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输出成果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）和收获等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方面</a:t>
            </a:r>
            <a:endParaRPr lang="en-US" altLang="zh-CN" sz="24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二、进行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总结并举证。</a:t>
            </a:r>
          </a:p>
        </p:txBody>
      </p:sp>
      <p:sp>
        <p:nvSpPr>
          <p:cNvPr id="2" name="七角星 1"/>
          <p:cNvSpPr/>
          <p:nvPr/>
        </p:nvSpPr>
        <p:spPr>
          <a:xfrm>
            <a:off x="2889948" y="2139702"/>
            <a:ext cx="3050204" cy="2376264"/>
          </a:xfrm>
          <a:prstGeom prst="star7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重点展示</a:t>
            </a:r>
            <a:endParaRPr lang="zh-CN" altLang="en-US" sz="3000" b="1" dirty="0">
              <a:solidFill>
                <a:srgbClr val="FFFF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231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50" y="2233930"/>
            <a:ext cx="3551815" cy="2138400"/>
          </a:xfrm>
          <a:prstGeom prst="rect">
            <a:avLst/>
          </a:prstGeom>
        </p:spPr>
      </p:pic>
      <p:sp>
        <p:nvSpPr>
          <p:cNvPr id="5" name="任意多边形: 形状 4"/>
          <p:cNvSpPr/>
          <p:nvPr/>
        </p:nvSpPr>
        <p:spPr>
          <a:xfrm flipH="1" flipV="1">
            <a:off x="-28800" y="828589"/>
            <a:ext cx="4098786" cy="2043589"/>
          </a:xfrm>
          <a:custGeom>
            <a:avLst/>
            <a:gdLst>
              <a:gd name="connsiteX0" fmla="*/ 6312310 w 6312310"/>
              <a:gd name="connsiteY0" fmla="*/ 0 h 2625213"/>
              <a:gd name="connsiteX1" fmla="*/ 1553497 w 6312310"/>
              <a:gd name="connsiteY1" fmla="*/ 19665 h 2625213"/>
              <a:gd name="connsiteX2" fmla="*/ 0 w 6312310"/>
              <a:gd name="connsiteY2" fmla="*/ 2625213 h 2625213"/>
              <a:gd name="connsiteX3" fmla="*/ 6312310 w 6312310"/>
              <a:gd name="connsiteY3" fmla="*/ 2625213 h 2625213"/>
              <a:gd name="connsiteX4" fmla="*/ 6312310 w 6312310"/>
              <a:gd name="connsiteY4" fmla="*/ 0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2310" h="2625213">
                <a:moveTo>
                  <a:pt x="6312310" y="0"/>
                </a:moveTo>
                <a:lnTo>
                  <a:pt x="1553497" y="19665"/>
                </a:lnTo>
                <a:lnTo>
                  <a:pt x="0" y="2625213"/>
                </a:lnTo>
                <a:lnTo>
                  <a:pt x="6312310" y="2625213"/>
                </a:lnTo>
                <a:lnTo>
                  <a:pt x="6312310" y="0"/>
                </a:lnTo>
                <a:close/>
              </a:path>
            </a:pathLst>
          </a:custGeom>
          <a:solidFill>
            <a:srgbClr val="018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300479" y="1430156"/>
            <a:ext cx="800461" cy="14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79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879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56132" y="2139703"/>
            <a:ext cx="101841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31840" y="2503701"/>
            <a:ext cx="265192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1" tIns="34270" rIns="68541" bIns="342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82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182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3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/>
        </p:nvSpPr>
        <p:spPr>
          <a:xfrm>
            <a:off x="1169934" y="70892"/>
            <a:ext cx="3434751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个人优势与不足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86664" y="127308"/>
            <a:ext cx="528000" cy="528000"/>
            <a:chOff x="406574" y="236732"/>
            <a:chExt cx="612048" cy="593261"/>
          </a:xfrm>
          <a:effectLst/>
        </p:grpSpPr>
        <p:sp>
          <p:nvSpPr>
            <p:cNvPr id="115" name="矩形 114"/>
            <p:cNvSpPr/>
            <p:nvPr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28575">
              <a:solidFill>
                <a:srgbClr val="018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2"/>
          <p:cNvSpPr>
            <a:spLocks noChangeArrowheads="1"/>
          </p:cNvSpPr>
          <p:nvPr/>
        </p:nvSpPr>
        <p:spPr bwMode="auto">
          <a:xfrm>
            <a:off x="2667000" y="1995686"/>
            <a:ext cx="34163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客观地进行自我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评价</a:t>
            </a:r>
            <a:endParaRPr lang="en-US" altLang="zh-CN" sz="28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参考工具：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SWOT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经典行书简" pitchFamily="49" charset="-122"/>
              </a:rPr>
              <a:t>分析</a:t>
            </a:r>
            <a:endParaRPr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经典行书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10000"/>
          </a:srgbClr>
        </a:solidFill>
        <a:ln w="12700">
          <a:miter lim="400000"/>
        </a:ln>
      </a:spPr>
      <a:bodyPr lIns="0" tIns="0" rIns="0" bIns="0" rtlCol="0" anchor="ctr"/>
      <a:lstStyle>
        <a:defPPr algn="l">
          <a:defRPr sz="3000"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261</Words>
  <Application>Microsoft Office PowerPoint</Application>
  <PresentationFormat>全屏显示(16:9)</PresentationFormat>
  <Paragraphs>71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1_自定义设计方案</vt:lpstr>
      <vt:lpstr>自定义设计方案</vt:lpstr>
      <vt:lpstr>2_自定义设计方案</vt:lpstr>
      <vt:lpstr>3_自定义设计方案</vt:lpstr>
      <vt:lpstr>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张柳月</cp:lastModifiedBy>
  <cp:revision>1123</cp:revision>
  <cp:lastPrinted>2017-11-21T09:47:00Z</cp:lastPrinted>
  <dcterms:created xsi:type="dcterms:W3CDTF">2017-02-27T07:51:00Z</dcterms:created>
  <dcterms:modified xsi:type="dcterms:W3CDTF">2021-11-10T03:29:44Z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