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5" r:id="rId2"/>
    <p:sldMasterId id="2147483687" r:id="rId3"/>
    <p:sldMasterId id="2147483699" r:id="rId4"/>
    <p:sldMasterId id="2147483711" r:id="rId5"/>
  </p:sldMasterIdLst>
  <p:notesMasterIdLst>
    <p:notesMasterId r:id="rId24"/>
  </p:notesMasterIdLst>
  <p:handoutMasterIdLst>
    <p:handoutMasterId r:id="rId25"/>
  </p:handoutMasterIdLst>
  <p:sldIdLst>
    <p:sldId id="328" r:id="rId6"/>
    <p:sldId id="339" r:id="rId7"/>
    <p:sldId id="338" r:id="rId8"/>
    <p:sldId id="305" r:id="rId9"/>
    <p:sldId id="316" r:id="rId10"/>
    <p:sldId id="312" r:id="rId11"/>
    <p:sldId id="346" r:id="rId12"/>
    <p:sldId id="347" r:id="rId13"/>
    <p:sldId id="341" r:id="rId14"/>
    <p:sldId id="343" r:id="rId15"/>
    <p:sldId id="344" r:id="rId16"/>
    <p:sldId id="345" r:id="rId17"/>
    <p:sldId id="342" r:id="rId18"/>
    <p:sldId id="313" r:id="rId19"/>
    <p:sldId id="332" r:id="rId20"/>
    <p:sldId id="314" r:id="rId21"/>
    <p:sldId id="340" r:id="rId22"/>
    <p:sldId id="258" r:id="rId23"/>
  </p:sldIdLst>
  <p:sldSz cx="9144000" cy="5143500" type="screen16x9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1DC"/>
    <a:srgbClr val="F4B400"/>
    <a:srgbClr val="4B5754"/>
    <a:srgbClr val="E84A1F"/>
    <a:srgbClr val="FF6600"/>
    <a:srgbClr val="F18200"/>
    <a:srgbClr val="EB6100"/>
    <a:srgbClr val="9BBCCF"/>
    <a:srgbClr val="0180CD"/>
    <a:srgbClr val="06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526" autoAdjust="0"/>
  </p:normalViewPr>
  <p:slideViewPr>
    <p:cSldViewPr>
      <p:cViewPr>
        <p:scale>
          <a:sx n="107" d="100"/>
          <a:sy n="107" d="100"/>
        </p:scale>
        <p:origin x="-2058" y="-252"/>
      </p:cViewPr>
      <p:guideLst>
        <p:guide orient="horz" pos="1638"/>
        <p:guide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8086-6CBF-4B38-B616-71837A3CB190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5790-0B74-46A4-9772-765EF10474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2A696-AB4E-402F-B9F7-AE9D7F1884EE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CE45-8FD2-44C2-9FAD-56B6D96C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完成情况：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历经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个设计版本，期间反复根据专家的意见作出调整与完善，设计包括配色、图标、布局、交互逻辑及动效，经过最终评审确定为蓝白配色版本。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、输出</a:t>
            </a:r>
            <a:r>
              <a:rPr lang="zh-CN" altLang="en-US" sz="1200" dirty="0" smtClean="0"/>
              <a:t>静态页面代码，解决页面大小自适应及各浏览器样式兼容问题。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专业能力：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脚本编程技能、框架应用能力、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开发技能、平台及环境兼容与性能、开发工具及调试工具使用、文档及代码质量等方面都有了一定程度的增长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素质能力：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沟通能力、学习能力、关注细节、责任感、主动性都有了很大程度的提升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konvajs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的裁剪、动画及性能优化部分的知识和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echart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原生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部分的使用掌握的还不够，之后将针对性的持续学习。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设计方面技能还不够成熟，对设计布局、平衡性、形象感和色彩搭配等还需继续学习积累。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5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Swiper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6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LayUI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、前端代码规范性不够，模块化开发方面的知识还有待提升。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、学习积累技术使用经验，及具体问题解决经验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0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konvajs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的裁剪、动画及性能优化部分的知识和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echart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原生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部分的使用掌握的还不够，之后将针对性的持续学习。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设计方面技能还不够成熟，对设计布局、平衡性、形象感和色彩搭配等还需继续学习积累。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5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Swiper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6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LayUI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、前端代码规范性不够，模块化开发方面的知识还有待提升。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、学习积累技术使用经验，及具体问题解决经验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多做：多参与公司项目的开发，在实战中学习，积累问题经验，纸上谈兵学不到实际的东西。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勤学：紧跟时代步伐、关注技术发展趋势，精炼旧技术的同时学习新技术，保证自身竞争力。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好问：听君一席话胜读十年书，无论是技术还是经验的提升都不能闭门造车，学习前辈研究过的、遇到过的知识经验，可以少花很多时间、少走很多弯路。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8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B138B5-10BB-4CC4-BE69-C9B5BDAA3A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1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一、角色：作为学生时承担的责任就是学好知识，出了学校后，作为职场人不光要对工作负责，对团队负责，更要对自己的人生发展负责。要开始作为一个独立的人去思考，自己的一生该如何规划以及发展。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二、思维：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、学生时期的依赖思维，对于知识的获取依赖于老师的解答，而工作中没有人会理所应当的来教导你，这种思维只会导致我们成长缓慢甚至原地踏步。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、学生时期的考试思维，面对一项工作总是像面对考试一样要准备充分才敢开始，但实际上工作中很多时候都是采取边学边做模式，因为很多时候没有时间等你准备充分，只有抓住机会，在做的过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程中总结经验教训，再不断优化，从而慢慢改进到完美的效果。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、学生时期的作业思维，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对于工作的进展像老师布置作业一样，领导安排一步做一步，领导不询问便不去推进，这是对工作不负责的表现。我们要积极主动的面对工作，把握工作进度。有时也不要局限于当前所做的工作，跳出范围去看整个项目，了解或有能力主动承担项目的其他工作有利于我们迅速成长、积累经验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三、心态：克服面对困难时的逃避心理，积极主动的去成长，成长过程中经常会感觉到迷茫或者焦虑，则需要我们学会自我调节，克服逃避勇于面对，好好生活。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完成情况：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历经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个设计版本，期间反复根据专家的意见作出调整与完善，设计包括配色、图标、布局、交互逻辑及动效，经过最终评审确定为蓝白配色版本。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、输出</a:t>
            </a:r>
            <a:r>
              <a:rPr lang="zh-CN" altLang="en-US" sz="1200" dirty="0" smtClean="0"/>
              <a:t>静态页面代码，解决页面大小自适应及各浏览器样式兼容问题。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完成情况：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历经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个设计版本，期间反复根据专家的意见作出调整与完善，设计包括配色、图标、布局、交互逻辑及动效，经过最终评审确定为蓝白配色版本。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、输出</a:t>
            </a:r>
            <a:r>
              <a:rPr lang="zh-CN" altLang="en-US" sz="1200" dirty="0" smtClean="0"/>
              <a:t>静态页面代码，解决页面大小自适应及各浏览器样式兼容问题。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8D5C-729E-48FB-A4C4-AA3912C6C99F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7892-91A7-4F96-A626-3C4B143B9BE1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C030-65D1-4E83-A160-C9B5A253D193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3071813" y="2143125"/>
            <a:ext cx="914400" cy="9144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6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84B-9900-4782-9CDA-33BAA514C274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8B1-B29A-4318-8AE4-702BB5D3D5CA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1AE9-59DE-4744-B16E-F7A541CE2042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9615-D7AF-464D-AB05-F49F9840370F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A107-D86A-4FC8-8AEA-577CEF5772CF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C-F9A0-4B0D-AC98-1A3F75C72132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6C3-8735-461A-AB46-2724558EE214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2AE-D12D-4A61-B8BD-B7F771AB5FD0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2792-D371-440E-B2A3-F08F43843E11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51B1-F5D0-4DD9-831D-AD9CB67A99B7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19E-7ABE-4A21-AACD-6E17DE4378BD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6CB4-4501-4541-9B90-E9AAE97DE9A8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0E2-DC1B-4451-8B2D-FEAE5C573193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235-50A1-4F89-A4E9-48DC6EB532E5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A1F-EF06-4D0B-BE63-A616E0E6FACF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1326-B574-4E3F-B283-C9FEDE559FD0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7CC-CA39-4E29-B802-BA5BC71B00BF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3AC4-D4EE-436C-838A-790093E41B3C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ppt(英威腾)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699"/>
          <a:stretch>
            <a:fillRect/>
          </a:stretch>
        </p:blipFill>
        <p:spPr bwMode="auto">
          <a:xfrm>
            <a:off x="-26572" y="-20538"/>
            <a:ext cx="9170572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A529-A42D-4C17-BD7B-D542CC64E174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43FE-E9BA-4C3B-9F03-25CBC2CBA5BD}" type="datetime1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" y="-1"/>
            <a:ext cx="9158402" cy="51516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C34F-5E06-42F3-919E-53F272063005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9B4C-8E8A-44CA-A1B9-D920E54309A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7" y="0"/>
            <a:ext cx="9175637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F88-83C7-4BF0-A68E-9AEAB5B8CAD6}" type="datetimeFigureOut">
              <a:rPr lang="zh-CN" altLang="en-US" smtClean="0"/>
              <a:pPr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94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矩形 8"/>
          <p:cNvSpPr/>
          <p:nvPr>
            <p:custDataLst>
              <p:tags r:id="rId1"/>
            </p:custDataLst>
          </p:nvPr>
        </p:nvSpPr>
        <p:spPr>
          <a:xfrm>
            <a:off x="-36512" y="1635646"/>
            <a:ext cx="6025039" cy="1308537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-1" fmla="*/ 0 w 6984776"/>
              <a:gd name="connsiteY0-2" fmla="*/ 0 h 3744416"/>
              <a:gd name="connsiteX1-3" fmla="*/ 6984776 w 6984776"/>
              <a:gd name="connsiteY1-4" fmla="*/ 0 h 3744416"/>
              <a:gd name="connsiteX2-5" fmla="*/ 5607389 w 6984776"/>
              <a:gd name="connsiteY2-6" fmla="*/ 3744416 h 3744416"/>
              <a:gd name="connsiteX3-7" fmla="*/ 0 w 6984776"/>
              <a:gd name="connsiteY3-8" fmla="*/ 3744416 h 3744416"/>
              <a:gd name="connsiteX4-9" fmla="*/ 0 w 6984776"/>
              <a:gd name="connsiteY4-10" fmla="*/ 0 h 3744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96552" y="1739138"/>
            <a:ext cx="6012160" cy="1192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ea typeface="黑体" pitchFamily="49" charset="-122"/>
              </a:rPr>
              <a:t>毛浪转正答辩报告</a:t>
            </a:r>
            <a:endParaRPr lang="en-US" sz="4800" dirty="0" smtClean="0"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1800" y="4421218"/>
            <a:ext cx="3888432" cy="81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ea typeface="黑体" pitchFamily="49" charset="-122"/>
              </a:rPr>
              <a:t>www.invt.com.cn</a:t>
            </a:r>
            <a:endParaRPr lang="en-US" sz="2400" dirty="0" smtClean="0">
              <a:ea typeface="黑体" pitchFamily="49" charset="-122"/>
            </a:endParaRPr>
          </a:p>
        </p:txBody>
      </p:sp>
      <p:pic>
        <p:nvPicPr>
          <p:cNvPr id="9" name="图片 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92" y="1648039"/>
            <a:ext cx="3672408" cy="129614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40152" y="3147814"/>
            <a:ext cx="3119852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部门：</a:t>
            </a:r>
            <a:r>
              <a:rPr lang="zh-CN" altLang="en-US" sz="2000" b="1" dirty="0">
                <a:latin typeface="宋体" charset="-122"/>
              </a:rPr>
              <a:t>信息</a:t>
            </a:r>
            <a:r>
              <a:rPr lang="zh-CN" altLang="en-US" sz="2000" b="1" dirty="0" smtClean="0">
                <a:latin typeface="宋体" charset="-122"/>
              </a:rPr>
              <a:t>能力</a:t>
            </a:r>
            <a:r>
              <a:rPr lang="zh-CN" altLang="en-US" sz="2000" b="1" dirty="0">
                <a:latin typeface="宋体" charset="-122"/>
              </a:rPr>
              <a:t>中心</a:t>
            </a:r>
            <a:endParaRPr lang="zh-CN" altLang="en-US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姓名：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毛浪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日期：</a:t>
            </a:r>
            <a:r>
              <a:rPr lang="en-US" altLang="zh-CN" sz="2000" b="1" dirty="0" smtClean="0">
                <a:latin typeface="宋体" charset="-122"/>
              </a:rPr>
              <a:t>2021</a:t>
            </a:r>
            <a:r>
              <a:rPr lang="zh-CN" altLang="en-US" sz="2000" b="1" dirty="0" smtClean="0">
                <a:latin typeface="宋体" charset="-122"/>
              </a:rPr>
              <a:t>年</a:t>
            </a:r>
            <a:r>
              <a:rPr lang="en-US" altLang="zh-CN" sz="2000" b="1" dirty="0" smtClean="0">
                <a:latin typeface="宋体" charset="-122"/>
              </a:rPr>
              <a:t>12</a:t>
            </a:r>
            <a:r>
              <a:rPr lang="zh-CN" altLang="en-US" sz="2000" b="1" dirty="0" smtClean="0">
                <a:latin typeface="宋体" charset="-122"/>
              </a:rPr>
              <a:t>月</a:t>
            </a:r>
            <a:r>
              <a:rPr lang="en-US" altLang="zh-CN" sz="2000" b="1" dirty="0" smtClean="0">
                <a:latin typeface="宋体" charset="-122"/>
              </a:rPr>
              <a:t>14</a:t>
            </a:r>
            <a:r>
              <a:rPr lang="zh-CN" altLang="en-US" sz="2000" b="1" dirty="0" smtClean="0">
                <a:latin typeface="宋体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580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79932"/>
              </p:ext>
            </p:extLst>
          </p:nvPr>
        </p:nvGraphicFramePr>
        <p:xfrm>
          <a:off x="395537" y="843557"/>
          <a:ext cx="8352928" cy="40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944216"/>
                <a:gridCol w="2232248"/>
                <a:gridCol w="2880321"/>
              </a:tblGrid>
              <a:tr h="825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项目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工作</a:t>
                      </a:r>
                      <a:r>
                        <a:rPr lang="en-US" altLang="zh-CN" sz="14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完成情况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案例展示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75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、空压机物联网监控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APP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空压机首页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输出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754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、充电桩微信网页项目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、前端页面布局优化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、前端页面主题更换 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输出项目优化及变更代码页面共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34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169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、生日祝福及入职周年庆项目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、生日祝福页面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效果图设计、前端页面代码输出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、入职周年庆页面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效果设计、前端页面代码输出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、与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IT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部上线联调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、输出生日祝福页面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个版本，完成代码编写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、输出入职周年庆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个版本，完成代码编写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07654"/>
            <a:ext cx="838800" cy="149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291830"/>
            <a:ext cx="912777" cy="1437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92" y="3322597"/>
            <a:ext cx="895202" cy="143762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25" y="1709200"/>
            <a:ext cx="837931" cy="149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7654"/>
            <a:ext cx="837992" cy="147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8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83820"/>
              </p:ext>
            </p:extLst>
          </p:nvPr>
        </p:nvGraphicFramePr>
        <p:xfrm>
          <a:off x="395537" y="843557"/>
          <a:ext cx="8352928" cy="407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2088232"/>
                <a:gridCol w="2088232"/>
                <a:gridCol w="2880321"/>
              </a:tblGrid>
              <a:tr h="787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项目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工作</a:t>
                      </a:r>
                      <a:r>
                        <a:rPr lang="en-US" altLang="zh-CN" sz="14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完成情况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案例展示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66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、运营管理系统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、设备分析页面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效果图设计、前端代码输出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、设备生产信息页面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效果图设计，前端代码输出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、输出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设备分析页面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个版本，完成代码编写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、输出设备生产信息页面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个版本，完成代码编写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1614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6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、大数据分析平台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LayUI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（前端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Web 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框架）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、系统框架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UI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效果图设计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、系统前端页面框架搭建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、深入学习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LayUI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底层模块化开发，基本掌握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layui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各模块的应用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输出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UI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设计图共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个版本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、完成系统主框架搭建</a:t>
                      </a:r>
                      <a:r>
                        <a:rPr lang="zh-CN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及登录功能实现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33" y="3454015"/>
            <a:ext cx="2685376" cy="13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31" y="1707654"/>
            <a:ext cx="1342689" cy="153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69" y="1696989"/>
            <a:ext cx="1272387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31956"/>
              </p:ext>
            </p:extLst>
          </p:nvPr>
        </p:nvGraphicFramePr>
        <p:xfrm>
          <a:off x="395537" y="843557"/>
          <a:ext cx="8352928" cy="407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2016224"/>
                <a:gridCol w="2304256"/>
                <a:gridCol w="2736305"/>
              </a:tblGrid>
              <a:tr h="7873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项目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工作</a:t>
                      </a:r>
                      <a:r>
                        <a:rPr lang="en-US" altLang="zh-CN" sz="14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完成情况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案例展示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669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Wolfkit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系统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Swiper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JS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滑动特效插件）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、平台年度报表页面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效果图设计、前端代码输出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、平台项目测试及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bug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修复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、基本掌握了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Swiper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的基本使用配置、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Swiper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动画及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Dom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操作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、输出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年度报表页面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设计图共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个版本，完成代码编写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、发现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BUG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若干，解决了部分前端样式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161466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82" y="1707654"/>
            <a:ext cx="868214" cy="151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83" y="1707654"/>
            <a:ext cx="852449" cy="151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TextBox 21">
            <a:extLst>
              <a:ext uri="{FF2B5EF4-FFF2-40B4-BE49-F238E27FC236}">
                <a16:creationId xmlns=""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2771800" y="93347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工作收获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7" name="TextBox 21">
            <a:extLst>
              <a:ext uri="{FF2B5EF4-FFF2-40B4-BE49-F238E27FC236}">
                <a16:creationId xmlns="" xmlns:a16="http://schemas.microsoft.com/office/drawing/2014/main" id="{F2350E64-A63F-4EC6-BD42-A230B7B65A8B}"/>
              </a:ext>
            </a:extLst>
          </p:cNvPr>
          <p:cNvSpPr txBox="1"/>
          <p:nvPr/>
        </p:nvSpPr>
        <p:spPr>
          <a:xfrm>
            <a:off x="3753885" y="1374036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226" y="1995686"/>
            <a:ext cx="3370651" cy="2320567"/>
          </a:xfrm>
          <a:prstGeom prst="rect">
            <a:avLst/>
          </a:prstGeom>
        </p:spPr>
      </p:pic>
      <p:sp>
        <p:nvSpPr>
          <p:cNvPr id="80" name="Rectangle 47">
            <a:extLst>
              <a:ext uri="{FF2B5EF4-FFF2-40B4-BE49-F238E27FC236}">
                <a16:creationId xmlns=""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3729494" y="2080468"/>
            <a:ext cx="5090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UI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设计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方面：对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设计布局、平衡性、形象感和色彩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搭配有一定提升。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前端开发方面：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HTML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CSS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脚本编程技能、框架应用能力、</a:t>
            </a:r>
            <a:r>
              <a:rPr lang="en-US" altLang="zh-CN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WEB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开发技能、平台及环境兼容与性能、开发工具及调试工具使用、文档及代码质量等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方面的能力都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有了一定程度的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增长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3707905" y="1831925"/>
            <a:ext cx="257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1</a:t>
            </a:r>
            <a:r>
              <a:rPr lang="zh-CN" altLang="en-US" sz="140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、专业能力</a:t>
            </a:r>
            <a:endParaRPr lang="en-US" sz="1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3779912" y="3607216"/>
            <a:ext cx="2592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2</a:t>
            </a:r>
            <a:r>
              <a:rPr lang="zh-CN" altLang="en-US" sz="140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、素质能力</a:t>
            </a:r>
            <a:endParaRPr lang="en-US" sz="1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1" name="Rectangle 47">
            <a:extLst>
              <a:ext uri="{FF2B5EF4-FFF2-40B4-BE49-F238E27FC236}">
                <a16:creationId xmlns=""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3790758" y="3867894"/>
            <a:ext cx="5173729" cy="61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素质能力方面：沟通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能力、学习能力、关注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细节能力、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责任感、主动性都有了很大程度的提升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，同时积累了不少项目经验。</a:t>
            </a:r>
            <a:endParaRPr lang="zh-CN" alt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0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0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31840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Straight Connector 4"/>
          <p:cNvCxnSpPr/>
          <p:nvPr/>
        </p:nvCxnSpPr>
        <p:spPr>
          <a:xfrm flipV="1">
            <a:off x="5328830" y="1844905"/>
            <a:ext cx="1037123" cy="698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"/>
          <p:cNvCxnSpPr/>
          <p:nvPr/>
        </p:nvCxnSpPr>
        <p:spPr>
          <a:xfrm>
            <a:off x="5328830" y="3247891"/>
            <a:ext cx="1037123" cy="69868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 flipH="1" flipV="1">
            <a:off x="2922066" y="1844905"/>
            <a:ext cx="1037123" cy="698682"/>
          </a:xfrm>
          <a:prstGeom prst="line">
            <a:avLst/>
          </a:prstGeom>
          <a:ln w="12700">
            <a:solidFill>
              <a:srgbClr val="5877B6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/>
        </p:nvCxnSpPr>
        <p:spPr>
          <a:xfrm flipH="1">
            <a:off x="2922066" y="3247891"/>
            <a:ext cx="1037123" cy="6986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4548" y="2737867"/>
            <a:ext cx="978922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sz="1350" dirty="0">
                <a:latin typeface="+mn-lt"/>
                <a:cs typeface="+mn-ea"/>
                <a:sym typeface="+mn-lt"/>
              </a:rPr>
              <a:t>Core Idea</a:t>
            </a:r>
            <a:endParaRPr lang="id-ID" sz="1350" dirty="0">
              <a:latin typeface="+mn-lt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8023" y="157293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S</a:t>
            </a:r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（优势）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1844025"/>
            <a:ext cx="227574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、好学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、好钻研技术、对技术的提高抱有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热诚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、对待工作认真负责，踏实肯干，适应环境平稳迅速</a:t>
            </a:r>
            <a:endParaRPr 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7641" y="1572939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W</a:t>
            </a:r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（不足）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7639" y="1844025"/>
            <a:ext cx="207283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、自我提升缓慢，无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充足项目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经验，且不善于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总结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、对物联网的产业链不够了解，局限于软件产品开发</a:t>
            </a:r>
            <a:endParaRPr 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5964" y="364114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O</a:t>
            </a:r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（机会）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1" y="3912229"/>
            <a:ext cx="2448272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公司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明年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开展的微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服务架构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项目，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熟悉前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后端分离开发模式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及前端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工程化开发，有利于技术的提高与项目经验的积累</a:t>
            </a:r>
            <a:endParaRPr 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7641" y="364114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T</a:t>
            </a:r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（威胁）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7639" y="3912229"/>
            <a:ext cx="200082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技术迭代日新月异，对一个技术精通的过程也可能是技术逐渐没落的过程</a:t>
            </a:r>
            <a:endParaRPr 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7924" y="190392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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4616" y="319863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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3241" y="203783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91617" y="336989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</a:t>
            </a:r>
          </a:p>
        </p:txBody>
      </p:sp>
      <p:grpSp>
        <p:nvGrpSpPr>
          <p:cNvPr id="24" name="Group 21"/>
          <p:cNvGrpSpPr/>
          <p:nvPr/>
        </p:nvGrpSpPr>
        <p:grpSpPr>
          <a:xfrm>
            <a:off x="3230367" y="1491630"/>
            <a:ext cx="2827284" cy="2820871"/>
            <a:chOff x="4092253" y="1838975"/>
            <a:chExt cx="3961788" cy="3970156"/>
          </a:xfrm>
        </p:grpSpPr>
        <p:sp>
          <p:nvSpPr>
            <p:cNvPr id="25" name="Shape 2021"/>
            <p:cNvSpPr/>
            <p:nvPr/>
          </p:nvSpPr>
          <p:spPr>
            <a:xfrm>
              <a:off x="5671528" y="3836603"/>
              <a:ext cx="2382513" cy="197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60" y="9082"/>
                  </a:moveTo>
                  <a:cubicBezTo>
                    <a:pt x="5629" y="9082"/>
                    <a:pt x="7457" y="8209"/>
                    <a:pt x="8900" y="6404"/>
                  </a:cubicBezTo>
                  <a:cubicBezTo>
                    <a:pt x="10391" y="4658"/>
                    <a:pt x="11113" y="2504"/>
                    <a:pt x="11161" y="0"/>
                  </a:cubicBezTo>
                  <a:cubicBezTo>
                    <a:pt x="13181" y="0"/>
                    <a:pt x="13181" y="0"/>
                    <a:pt x="13181" y="0"/>
                  </a:cubicBezTo>
                  <a:cubicBezTo>
                    <a:pt x="13181" y="0"/>
                    <a:pt x="13181" y="58"/>
                    <a:pt x="13181" y="58"/>
                  </a:cubicBezTo>
                  <a:cubicBezTo>
                    <a:pt x="12796" y="524"/>
                    <a:pt x="12604" y="1106"/>
                    <a:pt x="12604" y="1747"/>
                  </a:cubicBezTo>
                  <a:cubicBezTo>
                    <a:pt x="12604" y="2387"/>
                    <a:pt x="12796" y="2969"/>
                    <a:pt x="13181" y="3377"/>
                  </a:cubicBezTo>
                  <a:cubicBezTo>
                    <a:pt x="13566" y="3843"/>
                    <a:pt x="13999" y="4075"/>
                    <a:pt x="14528" y="4075"/>
                  </a:cubicBezTo>
                  <a:cubicBezTo>
                    <a:pt x="15106" y="4075"/>
                    <a:pt x="15539" y="3843"/>
                    <a:pt x="15923" y="3377"/>
                  </a:cubicBezTo>
                  <a:cubicBezTo>
                    <a:pt x="16308" y="2969"/>
                    <a:pt x="16501" y="2387"/>
                    <a:pt x="16501" y="1747"/>
                  </a:cubicBezTo>
                  <a:cubicBezTo>
                    <a:pt x="16501" y="1106"/>
                    <a:pt x="16308" y="524"/>
                    <a:pt x="15923" y="58"/>
                  </a:cubicBezTo>
                  <a:cubicBezTo>
                    <a:pt x="15923" y="58"/>
                    <a:pt x="15875" y="0"/>
                    <a:pt x="15875" y="0"/>
                  </a:cubicBezTo>
                  <a:cubicBezTo>
                    <a:pt x="18665" y="0"/>
                    <a:pt x="18665" y="0"/>
                    <a:pt x="18665" y="0"/>
                  </a:cubicBezTo>
                  <a:cubicBezTo>
                    <a:pt x="18665" y="640"/>
                    <a:pt x="18665" y="1281"/>
                    <a:pt x="18617" y="1863"/>
                  </a:cubicBezTo>
                  <a:cubicBezTo>
                    <a:pt x="21600" y="3843"/>
                    <a:pt x="21600" y="3843"/>
                    <a:pt x="21600" y="3843"/>
                  </a:cubicBezTo>
                  <a:cubicBezTo>
                    <a:pt x="21456" y="4949"/>
                    <a:pt x="21215" y="5997"/>
                    <a:pt x="20927" y="7045"/>
                  </a:cubicBezTo>
                  <a:cubicBezTo>
                    <a:pt x="17415" y="7278"/>
                    <a:pt x="17415" y="7278"/>
                    <a:pt x="17415" y="7278"/>
                  </a:cubicBezTo>
                  <a:cubicBezTo>
                    <a:pt x="16982" y="8442"/>
                    <a:pt x="16453" y="9548"/>
                    <a:pt x="15779" y="10654"/>
                  </a:cubicBezTo>
                  <a:cubicBezTo>
                    <a:pt x="17559" y="14148"/>
                    <a:pt x="17559" y="14148"/>
                    <a:pt x="17559" y="14148"/>
                  </a:cubicBezTo>
                  <a:cubicBezTo>
                    <a:pt x="17222" y="14613"/>
                    <a:pt x="16886" y="15021"/>
                    <a:pt x="16549" y="15487"/>
                  </a:cubicBezTo>
                  <a:cubicBezTo>
                    <a:pt x="16164" y="15894"/>
                    <a:pt x="15827" y="16302"/>
                    <a:pt x="15442" y="16709"/>
                  </a:cubicBezTo>
                  <a:cubicBezTo>
                    <a:pt x="12508" y="14613"/>
                    <a:pt x="12508" y="14613"/>
                    <a:pt x="12508" y="14613"/>
                  </a:cubicBezTo>
                  <a:cubicBezTo>
                    <a:pt x="11594" y="15429"/>
                    <a:pt x="10680" y="16069"/>
                    <a:pt x="9718" y="16593"/>
                  </a:cubicBezTo>
                  <a:cubicBezTo>
                    <a:pt x="9718" y="20727"/>
                    <a:pt x="9718" y="20727"/>
                    <a:pt x="9718" y="20727"/>
                  </a:cubicBezTo>
                  <a:cubicBezTo>
                    <a:pt x="8804" y="21134"/>
                    <a:pt x="7890" y="21425"/>
                    <a:pt x="6927" y="21600"/>
                  </a:cubicBezTo>
                  <a:cubicBezTo>
                    <a:pt x="5196" y="17990"/>
                    <a:pt x="5196" y="17990"/>
                    <a:pt x="5196" y="17990"/>
                  </a:cubicBezTo>
                  <a:cubicBezTo>
                    <a:pt x="4666" y="18049"/>
                    <a:pt x="4137" y="18107"/>
                    <a:pt x="3656" y="18107"/>
                  </a:cubicBezTo>
                  <a:cubicBezTo>
                    <a:pt x="3608" y="18107"/>
                    <a:pt x="3608" y="18107"/>
                    <a:pt x="3560" y="18107"/>
                  </a:cubicBezTo>
                  <a:cubicBezTo>
                    <a:pt x="3560" y="14439"/>
                    <a:pt x="3560" y="14439"/>
                    <a:pt x="3560" y="14439"/>
                  </a:cubicBezTo>
                  <a:cubicBezTo>
                    <a:pt x="3512" y="14555"/>
                    <a:pt x="3416" y="14672"/>
                    <a:pt x="3319" y="14788"/>
                  </a:cubicBezTo>
                  <a:cubicBezTo>
                    <a:pt x="2935" y="15254"/>
                    <a:pt x="2453" y="15487"/>
                    <a:pt x="1924" y="15487"/>
                  </a:cubicBezTo>
                  <a:cubicBezTo>
                    <a:pt x="1395" y="15487"/>
                    <a:pt x="914" y="15254"/>
                    <a:pt x="529" y="14788"/>
                  </a:cubicBezTo>
                  <a:cubicBezTo>
                    <a:pt x="192" y="14381"/>
                    <a:pt x="0" y="13798"/>
                    <a:pt x="0" y="13158"/>
                  </a:cubicBezTo>
                  <a:cubicBezTo>
                    <a:pt x="0" y="12518"/>
                    <a:pt x="192" y="11935"/>
                    <a:pt x="529" y="11470"/>
                  </a:cubicBezTo>
                  <a:cubicBezTo>
                    <a:pt x="914" y="11004"/>
                    <a:pt x="1395" y="10771"/>
                    <a:pt x="1924" y="10771"/>
                  </a:cubicBezTo>
                  <a:cubicBezTo>
                    <a:pt x="2453" y="10771"/>
                    <a:pt x="2935" y="11004"/>
                    <a:pt x="3319" y="11470"/>
                  </a:cubicBezTo>
                  <a:cubicBezTo>
                    <a:pt x="3416" y="11586"/>
                    <a:pt x="3512" y="11702"/>
                    <a:pt x="3560" y="11819"/>
                  </a:cubicBezTo>
                  <a:lnTo>
                    <a:pt x="3560" y="908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6" name="Shape 2024"/>
            <p:cNvSpPr/>
            <p:nvPr/>
          </p:nvSpPr>
          <p:spPr>
            <a:xfrm>
              <a:off x="6064776" y="1838975"/>
              <a:ext cx="1982988" cy="236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5" y="18210"/>
                  </a:moveTo>
                  <a:cubicBezTo>
                    <a:pt x="14785" y="18210"/>
                    <a:pt x="14785" y="18210"/>
                    <a:pt x="14785" y="18210"/>
                  </a:cubicBezTo>
                  <a:cubicBezTo>
                    <a:pt x="14785" y="18210"/>
                    <a:pt x="14843" y="18258"/>
                    <a:pt x="14843" y="18258"/>
                  </a:cubicBezTo>
                  <a:cubicBezTo>
                    <a:pt x="15305" y="18646"/>
                    <a:pt x="15536" y="19130"/>
                    <a:pt x="15536" y="19663"/>
                  </a:cubicBezTo>
                  <a:cubicBezTo>
                    <a:pt x="15536" y="20196"/>
                    <a:pt x="15305" y="20680"/>
                    <a:pt x="14843" y="21019"/>
                  </a:cubicBezTo>
                  <a:cubicBezTo>
                    <a:pt x="14381" y="21406"/>
                    <a:pt x="13861" y="21600"/>
                    <a:pt x="13168" y="21600"/>
                  </a:cubicBezTo>
                  <a:cubicBezTo>
                    <a:pt x="12533" y="21600"/>
                    <a:pt x="12013" y="21406"/>
                    <a:pt x="11551" y="21019"/>
                  </a:cubicBezTo>
                  <a:cubicBezTo>
                    <a:pt x="11089" y="20680"/>
                    <a:pt x="10858" y="20196"/>
                    <a:pt x="10858" y="19663"/>
                  </a:cubicBezTo>
                  <a:cubicBezTo>
                    <a:pt x="10858" y="19130"/>
                    <a:pt x="11089" y="18646"/>
                    <a:pt x="11551" y="18258"/>
                  </a:cubicBezTo>
                  <a:cubicBezTo>
                    <a:pt x="11551" y="18258"/>
                    <a:pt x="11551" y="18210"/>
                    <a:pt x="11551" y="18210"/>
                  </a:cubicBezTo>
                  <a:cubicBezTo>
                    <a:pt x="9125" y="18210"/>
                    <a:pt x="9125" y="18210"/>
                    <a:pt x="9125" y="18210"/>
                  </a:cubicBezTo>
                  <a:cubicBezTo>
                    <a:pt x="9125" y="18210"/>
                    <a:pt x="9125" y="18161"/>
                    <a:pt x="9125" y="18113"/>
                  </a:cubicBezTo>
                  <a:cubicBezTo>
                    <a:pt x="9125" y="16030"/>
                    <a:pt x="8201" y="14190"/>
                    <a:pt x="6411" y="12737"/>
                  </a:cubicBezTo>
                  <a:cubicBezTo>
                    <a:pt x="4678" y="11236"/>
                    <a:pt x="2483" y="10461"/>
                    <a:pt x="0" y="10461"/>
                  </a:cubicBezTo>
                  <a:cubicBezTo>
                    <a:pt x="0" y="8282"/>
                    <a:pt x="0" y="8282"/>
                    <a:pt x="0" y="8282"/>
                  </a:cubicBezTo>
                  <a:cubicBezTo>
                    <a:pt x="58" y="8378"/>
                    <a:pt x="116" y="8427"/>
                    <a:pt x="173" y="8475"/>
                  </a:cubicBezTo>
                  <a:cubicBezTo>
                    <a:pt x="635" y="8863"/>
                    <a:pt x="1213" y="9057"/>
                    <a:pt x="1848" y="9057"/>
                  </a:cubicBezTo>
                  <a:cubicBezTo>
                    <a:pt x="2483" y="9057"/>
                    <a:pt x="3061" y="8863"/>
                    <a:pt x="3523" y="8475"/>
                  </a:cubicBezTo>
                  <a:cubicBezTo>
                    <a:pt x="3985" y="8088"/>
                    <a:pt x="4216" y="7652"/>
                    <a:pt x="4216" y="7071"/>
                  </a:cubicBezTo>
                  <a:cubicBezTo>
                    <a:pt x="4216" y="6538"/>
                    <a:pt x="3985" y="6102"/>
                    <a:pt x="3523" y="5715"/>
                  </a:cubicBezTo>
                  <a:cubicBezTo>
                    <a:pt x="3061" y="5327"/>
                    <a:pt x="2483" y="5134"/>
                    <a:pt x="1848" y="5134"/>
                  </a:cubicBezTo>
                  <a:cubicBezTo>
                    <a:pt x="1213" y="5134"/>
                    <a:pt x="635" y="5327"/>
                    <a:pt x="173" y="5715"/>
                  </a:cubicBezTo>
                  <a:cubicBezTo>
                    <a:pt x="116" y="5763"/>
                    <a:pt x="58" y="5812"/>
                    <a:pt x="0" y="5909"/>
                  </a:cubicBezTo>
                  <a:cubicBezTo>
                    <a:pt x="0" y="2954"/>
                    <a:pt x="0" y="2954"/>
                    <a:pt x="0" y="2954"/>
                  </a:cubicBezTo>
                  <a:cubicBezTo>
                    <a:pt x="58" y="2954"/>
                    <a:pt x="58" y="2954"/>
                    <a:pt x="116" y="2954"/>
                  </a:cubicBezTo>
                  <a:cubicBezTo>
                    <a:pt x="693" y="2954"/>
                    <a:pt x="1271" y="2954"/>
                    <a:pt x="1848" y="3003"/>
                  </a:cubicBezTo>
                  <a:cubicBezTo>
                    <a:pt x="3870" y="0"/>
                    <a:pt x="3870" y="0"/>
                    <a:pt x="3870" y="0"/>
                  </a:cubicBezTo>
                  <a:cubicBezTo>
                    <a:pt x="5025" y="194"/>
                    <a:pt x="6180" y="387"/>
                    <a:pt x="7277" y="726"/>
                  </a:cubicBezTo>
                  <a:cubicBezTo>
                    <a:pt x="7277" y="4165"/>
                    <a:pt x="7277" y="4165"/>
                    <a:pt x="7277" y="4165"/>
                  </a:cubicBezTo>
                  <a:cubicBezTo>
                    <a:pt x="8490" y="4601"/>
                    <a:pt x="9645" y="5134"/>
                    <a:pt x="10742" y="5812"/>
                  </a:cubicBezTo>
                  <a:cubicBezTo>
                    <a:pt x="14207" y="4068"/>
                    <a:pt x="14207" y="4068"/>
                    <a:pt x="14207" y="4068"/>
                  </a:cubicBezTo>
                  <a:cubicBezTo>
                    <a:pt x="14670" y="4407"/>
                    <a:pt x="15132" y="4746"/>
                    <a:pt x="15594" y="5134"/>
                  </a:cubicBezTo>
                  <a:cubicBezTo>
                    <a:pt x="15940" y="5473"/>
                    <a:pt x="16287" y="5763"/>
                    <a:pt x="16633" y="6102"/>
                  </a:cubicBezTo>
                  <a:cubicBezTo>
                    <a:pt x="14554" y="9008"/>
                    <a:pt x="14554" y="9008"/>
                    <a:pt x="14554" y="9008"/>
                  </a:cubicBezTo>
                  <a:cubicBezTo>
                    <a:pt x="15363" y="9880"/>
                    <a:pt x="16056" y="10848"/>
                    <a:pt x="16633" y="11817"/>
                  </a:cubicBezTo>
                  <a:cubicBezTo>
                    <a:pt x="20734" y="11817"/>
                    <a:pt x="20734" y="11817"/>
                    <a:pt x="20734" y="11817"/>
                  </a:cubicBezTo>
                  <a:cubicBezTo>
                    <a:pt x="21080" y="12737"/>
                    <a:pt x="21369" y="13657"/>
                    <a:pt x="21600" y="14578"/>
                  </a:cubicBezTo>
                  <a:cubicBezTo>
                    <a:pt x="18077" y="16515"/>
                    <a:pt x="18077" y="16515"/>
                    <a:pt x="18077" y="16515"/>
                  </a:cubicBezTo>
                  <a:cubicBezTo>
                    <a:pt x="18135" y="17048"/>
                    <a:pt x="18135" y="17580"/>
                    <a:pt x="18135" y="18113"/>
                  </a:cubicBezTo>
                  <a:cubicBezTo>
                    <a:pt x="18135" y="18161"/>
                    <a:pt x="18135" y="18161"/>
                    <a:pt x="18135" y="182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7" name="Shape 2027"/>
            <p:cNvSpPr/>
            <p:nvPr/>
          </p:nvSpPr>
          <p:spPr>
            <a:xfrm>
              <a:off x="4092254" y="3432893"/>
              <a:ext cx="1972529" cy="23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36"/>
                  </a:moveTo>
                  <a:cubicBezTo>
                    <a:pt x="21600" y="13512"/>
                    <a:pt x="21600" y="13512"/>
                    <a:pt x="21600" y="13512"/>
                  </a:cubicBezTo>
                  <a:cubicBezTo>
                    <a:pt x="21542" y="13415"/>
                    <a:pt x="21426" y="13318"/>
                    <a:pt x="21310" y="13222"/>
                  </a:cubicBezTo>
                  <a:cubicBezTo>
                    <a:pt x="20845" y="12834"/>
                    <a:pt x="20265" y="12640"/>
                    <a:pt x="19626" y="12640"/>
                  </a:cubicBezTo>
                  <a:cubicBezTo>
                    <a:pt x="18987" y="12640"/>
                    <a:pt x="18406" y="12834"/>
                    <a:pt x="17942" y="13222"/>
                  </a:cubicBezTo>
                  <a:cubicBezTo>
                    <a:pt x="17535" y="13609"/>
                    <a:pt x="17303" y="14093"/>
                    <a:pt x="17303" y="14626"/>
                  </a:cubicBezTo>
                  <a:cubicBezTo>
                    <a:pt x="17303" y="15159"/>
                    <a:pt x="17535" y="15643"/>
                    <a:pt x="17942" y="15982"/>
                  </a:cubicBezTo>
                  <a:cubicBezTo>
                    <a:pt x="18406" y="16370"/>
                    <a:pt x="18987" y="16563"/>
                    <a:pt x="19626" y="16563"/>
                  </a:cubicBezTo>
                  <a:cubicBezTo>
                    <a:pt x="20265" y="16563"/>
                    <a:pt x="20845" y="16370"/>
                    <a:pt x="21310" y="15982"/>
                  </a:cubicBezTo>
                  <a:cubicBezTo>
                    <a:pt x="21426" y="15885"/>
                    <a:pt x="21542" y="15788"/>
                    <a:pt x="21600" y="15691"/>
                  </a:cubicBezTo>
                  <a:cubicBezTo>
                    <a:pt x="21600" y="18743"/>
                    <a:pt x="21600" y="18743"/>
                    <a:pt x="21600" y="18743"/>
                  </a:cubicBezTo>
                  <a:cubicBezTo>
                    <a:pt x="20961" y="18743"/>
                    <a:pt x="20381" y="18694"/>
                    <a:pt x="19742" y="18646"/>
                  </a:cubicBezTo>
                  <a:cubicBezTo>
                    <a:pt x="17535" y="21600"/>
                    <a:pt x="17535" y="21600"/>
                    <a:pt x="17535" y="21600"/>
                  </a:cubicBezTo>
                  <a:cubicBezTo>
                    <a:pt x="16316" y="21455"/>
                    <a:pt x="15155" y="21164"/>
                    <a:pt x="14052" y="20825"/>
                  </a:cubicBezTo>
                  <a:cubicBezTo>
                    <a:pt x="14342" y="17483"/>
                    <a:pt x="14342" y="17483"/>
                    <a:pt x="14342" y="17483"/>
                  </a:cubicBezTo>
                  <a:cubicBezTo>
                    <a:pt x="13065" y="16999"/>
                    <a:pt x="11845" y="16370"/>
                    <a:pt x="10684" y="15643"/>
                  </a:cubicBezTo>
                  <a:cubicBezTo>
                    <a:pt x="7490" y="17580"/>
                    <a:pt x="7490" y="17580"/>
                    <a:pt x="7490" y="17580"/>
                  </a:cubicBezTo>
                  <a:cubicBezTo>
                    <a:pt x="7026" y="17241"/>
                    <a:pt x="6561" y="16902"/>
                    <a:pt x="6155" y="16563"/>
                  </a:cubicBezTo>
                  <a:cubicBezTo>
                    <a:pt x="5632" y="16127"/>
                    <a:pt x="5168" y="15740"/>
                    <a:pt x="4761" y="15304"/>
                  </a:cubicBezTo>
                  <a:cubicBezTo>
                    <a:pt x="6852" y="12301"/>
                    <a:pt x="6852" y="12301"/>
                    <a:pt x="6852" y="12301"/>
                  </a:cubicBezTo>
                  <a:cubicBezTo>
                    <a:pt x="6097" y="11478"/>
                    <a:pt x="5516" y="10606"/>
                    <a:pt x="4994" y="9638"/>
                  </a:cubicBezTo>
                  <a:cubicBezTo>
                    <a:pt x="871" y="9638"/>
                    <a:pt x="871" y="9638"/>
                    <a:pt x="871" y="9638"/>
                  </a:cubicBezTo>
                  <a:cubicBezTo>
                    <a:pt x="465" y="8717"/>
                    <a:pt x="232" y="7797"/>
                    <a:pt x="0" y="6829"/>
                  </a:cubicBezTo>
                  <a:cubicBezTo>
                    <a:pt x="3600" y="5037"/>
                    <a:pt x="3600" y="5037"/>
                    <a:pt x="3600" y="5037"/>
                  </a:cubicBezTo>
                  <a:cubicBezTo>
                    <a:pt x="3600" y="4746"/>
                    <a:pt x="3542" y="4407"/>
                    <a:pt x="3542" y="4068"/>
                  </a:cubicBezTo>
                  <a:cubicBezTo>
                    <a:pt x="3542" y="3971"/>
                    <a:pt x="3542" y="3826"/>
                    <a:pt x="3542" y="3681"/>
                  </a:cubicBezTo>
                  <a:cubicBezTo>
                    <a:pt x="6852" y="3681"/>
                    <a:pt x="6852" y="3681"/>
                    <a:pt x="6852" y="3681"/>
                  </a:cubicBezTo>
                  <a:cubicBezTo>
                    <a:pt x="6677" y="3584"/>
                    <a:pt x="6503" y="3487"/>
                    <a:pt x="6329" y="3342"/>
                  </a:cubicBezTo>
                  <a:cubicBezTo>
                    <a:pt x="5865" y="2954"/>
                    <a:pt x="5632" y="2518"/>
                    <a:pt x="5632" y="1986"/>
                  </a:cubicBezTo>
                  <a:cubicBezTo>
                    <a:pt x="5632" y="1404"/>
                    <a:pt x="5865" y="969"/>
                    <a:pt x="6329" y="581"/>
                  </a:cubicBezTo>
                  <a:cubicBezTo>
                    <a:pt x="6794" y="194"/>
                    <a:pt x="7374" y="0"/>
                    <a:pt x="8013" y="0"/>
                  </a:cubicBezTo>
                  <a:cubicBezTo>
                    <a:pt x="8652" y="0"/>
                    <a:pt x="9232" y="194"/>
                    <a:pt x="9697" y="581"/>
                  </a:cubicBezTo>
                  <a:cubicBezTo>
                    <a:pt x="10161" y="969"/>
                    <a:pt x="10394" y="1404"/>
                    <a:pt x="10394" y="1986"/>
                  </a:cubicBezTo>
                  <a:cubicBezTo>
                    <a:pt x="10394" y="2518"/>
                    <a:pt x="10161" y="2954"/>
                    <a:pt x="9697" y="3342"/>
                  </a:cubicBezTo>
                  <a:cubicBezTo>
                    <a:pt x="9523" y="3487"/>
                    <a:pt x="9348" y="3584"/>
                    <a:pt x="9174" y="3681"/>
                  </a:cubicBezTo>
                  <a:cubicBezTo>
                    <a:pt x="12426" y="3681"/>
                    <a:pt x="12426" y="3681"/>
                    <a:pt x="12426" y="3681"/>
                  </a:cubicBezTo>
                  <a:cubicBezTo>
                    <a:pt x="12426" y="5763"/>
                    <a:pt x="13297" y="7555"/>
                    <a:pt x="15097" y="9008"/>
                  </a:cubicBezTo>
                  <a:cubicBezTo>
                    <a:pt x="16897" y="10509"/>
                    <a:pt x="19045" y="11236"/>
                    <a:pt x="21600" y="11236"/>
                  </a:cubicBezTo>
                  <a:cubicBezTo>
                    <a:pt x="21600" y="11236"/>
                    <a:pt x="21600" y="11236"/>
                    <a:pt x="21600" y="112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8" name="Shape 2030"/>
            <p:cNvSpPr/>
            <p:nvPr/>
          </p:nvSpPr>
          <p:spPr>
            <a:xfrm>
              <a:off x="4092253" y="1845253"/>
              <a:ext cx="2359504" cy="19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57" y="12384"/>
                  </a:moveTo>
                  <a:cubicBezTo>
                    <a:pt x="18057" y="12384"/>
                    <a:pt x="18057" y="12384"/>
                    <a:pt x="18057" y="12384"/>
                  </a:cubicBezTo>
                  <a:cubicBezTo>
                    <a:pt x="15921" y="12384"/>
                    <a:pt x="14125" y="13306"/>
                    <a:pt x="12620" y="15091"/>
                  </a:cubicBezTo>
                  <a:cubicBezTo>
                    <a:pt x="11116" y="16819"/>
                    <a:pt x="10387" y="19008"/>
                    <a:pt x="10387" y="21485"/>
                  </a:cubicBezTo>
                  <a:cubicBezTo>
                    <a:pt x="10387" y="21542"/>
                    <a:pt x="10387" y="21600"/>
                    <a:pt x="10387" y="21600"/>
                  </a:cubicBezTo>
                  <a:cubicBezTo>
                    <a:pt x="7669" y="21600"/>
                    <a:pt x="7669" y="21600"/>
                    <a:pt x="7669" y="21600"/>
                  </a:cubicBezTo>
                  <a:cubicBezTo>
                    <a:pt x="7815" y="21485"/>
                    <a:pt x="7960" y="21370"/>
                    <a:pt x="8106" y="21197"/>
                  </a:cubicBezTo>
                  <a:cubicBezTo>
                    <a:pt x="8494" y="20736"/>
                    <a:pt x="8689" y="20218"/>
                    <a:pt x="8689" y="19584"/>
                  </a:cubicBezTo>
                  <a:cubicBezTo>
                    <a:pt x="8689" y="18893"/>
                    <a:pt x="8494" y="18374"/>
                    <a:pt x="8106" y="17914"/>
                  </a:cubicBezTo>
                  <a:cubicBezTo>
                    <a:pt x="7718" y="17453"/>
                    <a:pt x="7232" y="17222"/>
                    <a:pt x="6698" y="17222"/>
                  </a:cubicBezTo>
                  <a:cubicBezTo>
                    <a:pt x="6164" y="17222"/>
                    <a:pt x="5679" y="17453"/>
                    <a:pt x="5291" y="17914"/>
                  </a:cubicBezTo>
                  <a:cubicBezTo>
                    <a:pt x="4902" y="18374"/>
                    <a:pt x="4708" y="18893"/>
                    <a:pt x="4708" y="19584"/>
                  </a:cubicBezTo>
                  <a:cubicBezTo>
                    <a:pt x="4708" y="20218"/>
                    <a:pt x="4902" y="20736"/>
                    <a:pt x="5291" y="21197"/>
                  </a:cubicBezTo>
                  <a:cubicBezTo>
                    <a:pt x="5436" y="21370"/>
                    <a:pt x="5582" y="21485"/>
                    <a:pt x="5728" y="21600"/>
                  </a:cubicBezTo>
                  <a:cubicBezTo>
                    <a:pt x="2961" y="21600"/>
                    <a:pt x="2961" y="21600"/>
                    <a:pt x="2961" y="21600"/>
                  </a:cubicBezTo>
                  <a:cubicBezTo>
                    <a:pt x="2961" y="21542"/>
                    <a:pt x="2961" y="21542"/>
                    <a:pt x="2961" y="21485"/>
                  </a:cubicBezTo>
                  <a:cubicBezTo>
                    <a:pt x="2961" y="21370"/>
                    <a:pt x="2961" y="21254"/>
                    <a:pt x="2961" y="21139"/>
                  </a:cubicBezTo>
                  <a:cubicBezTo>
                    <a:pt x="2961" y="20678"/>
                    <a:pt x="3009" y="20160"/>
                    <a:pt x="3009" y="19699"/>
                  </a:cubicBezTo>
                  <a:cubicBezTo>
                    <a:pt x="0" y="17683"/>
                    <a:pt x="0" y="17683"/>
                    <a:pt x="0" y="17683"/>
                  </a:cubicBezTo>
                  <a:cubicBezTo>
                    <a:pt x="194" y="16416"/>
                    <a:pt x="437" y="15149"/>
                    <a:pt x="825" y="13997"/>
                  </a:cubicBezTo>
                  <a:cubicBezTo>
                    <a:pt x="4174" y="14227"/>
                    <a:pt x="4174" y="14227"/>
                    <a:pt x="4174" y="14227"/>
                  </a:cubicBezTo>
                  <a:cubicBezTo>
                    <a:pt x="4611" y="13075"/>
                    <a:pt x="5145" y="12038"/>
                    <a:pt x="5776" y="11002"/>
                  </a:cubicBezTo>
                  <a:cubicBezTo>
                    <a:pt x="4126" y="7315"/>
                    <a:pt x="4126" y="7315"/>
                    <a:pt x="4126" y="7315"/>
                  </a:cubicBezTo>
                  <a:cubicBezTo>
                    <a:pt x="4466" y="6912"/>
                    <a:pt x="4805" y="6451"/>
                    <a:pt x="5145" y="6048"/>
                  </a:cubicBezTo>
                  <a:cubicBezTo>
                    <a:pt x="5485" y="5645"/>
                    <a:pt x="5825" y="5242"/>
                    <a:pt x="6213" y="4838"/>
                  </a:cubicBezTo>
                  <a:cubicBezTo>
                    <a:pt x="9125" y="6912"/>
                    <a:pt x="9125" y="6912"/>
                    <a:pt x="9125" y="6912"/>
                  </a:cubicBezTo>
                  <a:cubicBezTo>
                    <a:pt x="9999" y="6163"/>
                    <a:pt x="10873" y="5530"/>
                    <a:pt x="11795" y="5069"/>
                  </a:cubicBezTo>
                  <a:cubicBezTo>
                    <a:pt x="11795" y="922"/>
                    <a:pt x="11795" y="922"/>
                    <a:pt x="11795" y="922"/>
                  </a:cubicBezTo>
                  <a:cubicBezTo>
                    <a:pt x="12717" y="518"/>
                    <a:pt x="13737" y="230"/>
                    <a:pt x="14707" y="0"/>
                  </a:cubicBezTo>
                  <a:cubicBezTo>
                    <a:pt x="16455" y="3571"/>
                    <a:pt x="16455" y="3571"/>
                    <a:pt x="16455" y="3571"/>
                  </a:cubicBezTo>
                  <a:cubicBezTo>
                    <a:pt x="16989" y="3514"/>
                    <a:pt x="17523" y="3456"/>
                    <a:pt x="18057" y="3456"/>
                  </a:cubicBezTo>
                  <a:cubicBezTo>
                    <a:pt x="18057" y="6970"/>
                    <a:pt x="18057" y="6970"/>
                    <a:pt x="18057" y="6970"/>
                  </a:cubicBezTo>
                  <a:cubicBezTo>
                    <a:pt x="18105" y="6854"/>
                    <a:pt x="18154" y="6797"/>
                    <a:pt x="18202" y="6739"/>
                  </a:cubicBezTo>
                  <a:cubicBezTo>
                    <a:pt x="18591" y="6278"/>
                    <a:pt x="19076" y="6048"/>
                    <a:pt x="19610" y="6048"/>
                  </a:cubicBezTo>
                  <a:cubicBezTo>
                    <a:pt x="20144" y="6048"/>
                    <a:pt x="20629" y="6278"/>
                    <a:pt x="21018" y="6739"/>
                  </a:cubicBezTo>
                  <a:cubicBezTo>
                    <a:pt x="21406" y="7200"/>
                    <a:pt x="21600" y="7718"/>
                    <a:pt x="21600" y="8352"/>
                  </a:cubicBezTo>
                  <a:cubicBezTo>
                    <a:pt x="21600" y="9043"/>
                    <a:pt x="21406" y="9562"/>
                    <a:pt x="21018" y="10022"/>
                  </a:cubicBezTo>
                  <a:cubicBezTo>
                    <a:pt x="20629" y="10483"/>
                    <a:pt x="20144" y="10714"/>
                    <a:pt x="19610" y="10714"/>
                  </a:cubicBezTo>
                  <a:cubicBezTo>
                    <a:pt x="19076" y="10714"/>
                    <a:pt x="18591" y="10483"/>
                    <a:pt x="18202" y="10022"/>
                  </a:cubicBezTo>
                  <a:cubicBezTo>
                    <a:pt x="18154" y="9965"/>
                    <a:pt x="18105" y="9907"/>
                    <a:pt x="18057" y="9792"/>
                  </a:cubicBezTo>
                  <a:lnTo>
                    <a:pt x="18057" y="12384"/>
                  </a:lnTo>
                  <a:close/>
                </a:path>
              </a:pathLst>
            </a:cu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98000">
                  <a:srgbClr val="465E9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 dirty="0"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58317" y="2004465"/>
            <a:ext cx="3257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4398" y="2004465"/>
            <a:ext cx="4587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W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8317" y="3291558"/>
            <a:ext cx="3882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O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4398" y="3291558"/>
            <a:ext cx="3353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T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6511" y="735025"/>
            <a:ext cx="576064" cy="44290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-36511" y="1059582"/>
            <a:ext cx="3528392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6269" y="1240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短期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453" y="13728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备注：一年内规划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4" name="矩形 33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流程图: 卡片 8"/>
          <p:cNvSpPr/>
          <p:nvPr/>
        </p:nvSpPr>
        <p:spPr>
          <a:xfrm rot="10800000" flipV="1">
            <a:off x="-36512" y="2431108"/>
            <a:ext cx="4464496" cy="1152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36511" y="25899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1" y="2737252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3-5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流程图: 卡片 8"/>
          <p:cNvSpPr/>
          <p:nvPr/>
        </p:nvSpPr>
        <p:spPr>
          <a:xfrm rot="10800000" flipV="1">
            <a:off x="-36515" y="3795886"/>
            <a:ext cx="5663655" cy="1152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-36511" y="3954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长期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6825" y="4067022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5-10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857" y="1089872"/>
            <a:ext cx="14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短期规划与展望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856" y="1360958"/>
            <a:ext cx="2304256" cy="28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目标：中级前端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工程师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3" y="2427734"/>
            <a:ext cx="14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中期</a:t>
            </a:r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期规划与展望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2698820"/>
            <a:ext cx="2304256" cy="28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目标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：高级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前端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工程师</a:t>
            </a:r>
            <a:endParaRPr lang="zh-CN" altLang="en-US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3" y="3795886"/>
            <a:ext cx="141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长期期规划与展望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4066972"/>
            <a:ext cx="2448272" cy="28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目标：前端架构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师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6" y="1089872"/>
            <a:ext cx="2513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如何实现</a:t>
            </a:r>
            <a:r>
              <a:rPr lang="en-US" altLang="zh-CN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[</a:t>
            </a:r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准备、计划</a:t>
            </a:r>
            <a:r>
              <a:rPr lang="en-US" altLang="zh-CN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]</a:t>
            </a:r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：</a:t>
            </a:r>
            <a:endParaRPr lang="en-US" altLang="zh-CN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、多做：读万卷书不如行万里路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、勤学：紧跟时代发展步伐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，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关注技术发展趋势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、好问：听君一席话胜读十年书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5255" y="2427734"/>
            <a:ext cx="2105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需提供的资源：</a:t>
            </a:r>
            <a:endParaRPr lang="en-US" altLang="zh-CN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经典行书简"/>
              </a:rPr>
              <a:t>行业经验不足，需要导师、领导的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经典行书简"/>
              </a:rPr>
              <a:t>指导</a:t>
            </a:r>
            <a:endParaRPr lang="en-US" altLang="zh-CN" sz="1200" dirty="0" smtClean="0">
              <a:latin typeface="华文楷体" pitchFamily="2" charset="-122"/>
              <a:ea typeface="华文楷体" pitchFamily="2" charset="-122"/>
              <a:cs typeface="经典行书简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、希望</a:t>
            </a: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提供多种培训，以提升知识见解和技能</a:t>
            </a:r>
            <a:endParaRPr lang="en-US" altLang="zh-CN" sz="1200" dirty="0"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9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答辩人基本信息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" name="矩形 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35680"/>
              </p:ext>
            </p:extLst>
          </p:nvPr>
        </p:nvGraphicFramePr>
        <p:xfrm>
          <a:off x="971600" y="1131592"/>
          <a:ext cx="7056784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22"/>
                <a:gridCol w="5528962"/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答辩人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毛浪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毕业学校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湖南女子学院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岗位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开发工程师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辅导导师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直接上级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42" y="1059180"/>
            <a:ext cx="6084158" cy="3340800"/>
          </a:xfrm>
          <a:prstGeom prst="rect">
            <a:avLst/>
          </a:prstGeom>
        </p:spPr>
      </p:pic>
      <p:sp>
        <p:nvSpPr>
          <p:cNvPr id="16" name="PA_矩形 8"/>
          <p:cNvSpPr/>
          <p:nvPr>
            <p:custDataLst>
              <p:tags r:id="rId1"/>
            </p:custDataLst>
          </p:nvPr>
        </p:nvSpPr>
        <p:spPr>
          <a:xfrm>
            <a:off x="-28800" y="1275606"/>
            <a:ext cx="5157400" cy="2808312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7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F60A8E69-FDEE-4D36-AECB-23B31C79EE95}"/>
              </a:ext>
            </a:extLst>
          </p:cNvPr>
          <p:cNvSpPr>
            <a:spLocks noGrp="1"/>
          </p:cNvSpPr>
          <p:nvPr/>
        </p:nvSpPr>
        <p:spPr>
          <a:xfrm>
            <a:off x="1014664" y="123478"/>
            <a:ext cx="1476896" cy="514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方正中等线简体" pitchFamily="2" charset="-122"/>
                <a:cs typeface="方正中等线简体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kern="1200" dirty="0">
                <a:solidFill>
                  <a:srgbClr val="00539F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 </a:t>
            </a:r>
            <a:r>
              <a:rPr lang="zh-CN" altLang="en-US" sz="2800" b="1" kern="1200" dirty="0">
                <a:solidFill>
                  <a:srgbClr val="0180CD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目录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xmlns="" id="{103D6AA0-184D-40B8-94A7-0859642BD342}"/>
              </a:ext>
            </a:extLst>
          </p:cNvPr>
          <p:cNvSpPr txBox="1"/>
          <p:nvPr/>
        </p:nvSpPr>
        <p:spPr>
          <a:xfrm>
            <a:off x="1259633" y="156363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工作职责及理解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7E160FA-835C-4B20-8D52-E2CEF25EF70B}"/>
              </a:ext>
            </a:extLst>
          </p:cNvPr>
          <p:cNvSpPr/>
          <p:nvPr/>
        </p:nvSpPr>
        <p:spPr>
          <a:xfrm>
            <a:off x="589459" y="1520781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0B280E4-EFA9-4553-AD69-028FC9038529}"/>
              </a:ext>
            </a:extLst>
          </p:cNvPr>
          <p:cNvCxnSpPr>
            <a:cxnSpLocks/>
          </p:cNvCxnSpPr>
          <p:nvPr/>
        </p:nvCxnSpPr>
        <p:spPr>
          <a:xfrm>
            <a:off x="589459" y="1980273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4">
            <a:extLst>
              <a:ext uri="{FF2B5EF4-FFF2-40B4-BE49-F238E27FC236}">
                <a16:creationId xmlns:a16="http://schemas.microsoft.com/office/drawing/2014/main" xmlns="" id="{BFFE53B0-2660-4DAB-B398-185788A473F0}"/>
              </a:ext>
            </a:extLst>
          </p:cNvPr>
          <p:cNvSpPr txBox="1"/>
          <p:nvPr/>
        </p:nvSpPr>
        <p:spPr>
          <a:xfrm>
            <a:off x="1259632" y="2173423"/>
            <a:ext cx="2232248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试用期工作总结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27E32ED-792A-4B73-BA70-94CEEF969A79}"/>
              </a:ext>
            </a:extLst>
          </p:cNvPr>
          <p:cNvSpPr/>
          <p:nvPr/>
        </p:nvSpPr>
        <p:spPr>
          <a:xfrm>
            <a:off x="589459" y="2141367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D5A011AA-F526-47BB-958A-FB7D0FF7AA60}"/>
              </a:ext>
            </a:extLst>
          </p:cNvPr>
          <p:cNvCxnSpPr>
            <a:cxnSpLocks/>
          </p:cNvCxnSpPr>
          <p:nvPr/>
        </p:nvCxnSpPr>
        <p:spPr>
          <a:xfrm>
            <a:off x="589459" y="2600859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4">
            <a:extLst>
              <a:ext uri="{FF2B5EF4-FFF2-40B4-BE49-F238E27FC236}">
                <a16:creationId xmlns:a16="http://schemas.microsoft.com/office/drawing/2014/main" xmlns="" id="{10850E57-7E7F-496C-B209-A957143A2D82}"/>
              </a:ext>
            </a:extLst>
          </p:cNvPr>
          <p:cNvSpPr txBox="1"/>
          <p:nvPr/>
        </p:nvSpPr>
        <p:spPr>
          <a:xfrm>
            <a:off x="1259633" y="283536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个人优势与不足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2EB345D-197D-4FA9-BCF1-C9FE37FAED6C}"/>
              </a:ext>
            </a:extLst>
          </p:cNvPr>
          <p:cNvSpPr/>
          <p:nvPr/>
        </p:nvSpPr>
        <p:spPr>
          <a:xfrm>
            <a:off x="589459" y="280331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26280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7CD300EF-F38B-40B9-82B7-C41991C73B11}"/>
              </a:ext>
            </a:extLst>
          </p:cNvPr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C95F8077-7469-4AB1-98C2-C5FD3DDB0A0D}"/>
                </a:ext>
              </a:extLst>
            </p:cNvPr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44C48717-07A7-4C3C-AA90-18447E56FB33}"/>
                </a:ext>
              </a:extLst>
            </p:cNvPr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4637"/>
          </a:xfrm>
        </p:spPr>
        <p:txBody>
          <a:bodyPr/>
          <a:lstStyle/>
          <a:p>
            <a:fld id="{B1F40753-EF14-4779-8312-FF246AD22AE8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xmlns="" id="{10850E57-7E7F-496C-B209-A957143A2D82}"/>
              </a:ext>
            </a:extLst>
          </p:cNvPr>
          <p:cNvSpPr txBox="1"/>
          <p:nvPr/>
        </p:nvSpPr>
        <p:spPr>
          <a:xfrm>
            <a:off x="1259632" y="3440458"/>
            <a:ext cx="2376265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工作规划与展望</a:t>
            </a:r>
            <a:endParaRPr lang="zh-CN" altLang="en-US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32EB345D-197D-4FA9-BCF1-C9FE37FAED6C}"/>
              </a:ext>
            </a:extLst>
          </p:cNvPr>
          <p:cNvSpPr/>
          <p:nvPr/>
        </p:nvSpPr>
        <p:spPr>
          <a:xfrm>
            <a:off x="589459" y="340840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86789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355726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0769" y="3151153"/>
            <a:ext cx="245964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个人工作岗位职责的理解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4"/>
          <p:cNvSpPr/>
          <p:nvPr/>
        </p:nvSpPr>
        <p:spPr>
          <a:xfrm>
            <a:off x="6190557" y="2715044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=""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683568" y="1200531"/>
            <a:ext cx="295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工作职责及理解概述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TextBox 21">
            <a:extLst>
              <a:ext uri="{FF2B5EF4-FFF2-40B4-BE49-F238E27FC236}">
                <a16:creationId xmlns=""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683568" y="1641094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57" name="图形 3">
            <a:extLst>
              <a:ext uri="{FF2B5EF4-FFF2-40B4-BE49-F238E27FC236}">
                <a16:creationId xmlns="" xmlns:a16="http://schemas.microsoft.com/office/drawing/2014/main" id="{EA14D6DE-D4AF-4263-ABF1-698978921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0124" y="1490826"/>
            <a:ext cx="3088300" cy="30971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3568" y="3579862"/>
            <a:ext cx="4392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职责理解：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前端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UI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最终是实现网页的视觉呈现与用户交互。视觉呈现就是我们点开一个网站或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APP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所看到的所有东西，包括颜色，布局，动画特效、各种组件等等。用户交互就是，例如一个按钮组件当用户点击后，系统能给予用户相应信息或数据反馈。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8" y="2050741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工作职责：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 marL="171450" indent="-171450">
              <a:buFont typeface="Wingdings" pitchFamily="2" charset="2"/>
              <a:buChar char="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设计：收集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和分析用户对于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GUI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的需求，根据产品原型图进行界面视觉设计和交互逻辑设计，对页面进行优化，使用户操作更趋于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人性化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  <a:p>
            <a:pPr marL="171450" indent="-171450">
              <a:buFont typeface="Wingdings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前端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开发：实现界面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交互完成代码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输出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，维护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和升级现有网站项目，快速定位并修复现有网站缺陷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楷体" pitchFamily="2" charset="-122"/>
              <a:ea typeface="华文楷体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6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431693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061" y="3042343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角色转变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9874" y="3052396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熟悉公司环境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003" y="3042715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439185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专业技能提升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2386" y="3439184"/>
            <a:ext cx="174150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工作成果和收获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">
            <a:extLst>
              <a:ext uri="{FF2B5EF4-FFF2-40B4-BE49-F238E27FC236}">
                <a16:creationId xmlns="" xmlns:a16="http://schemas.microsoft.com/office/drawing/2014/main" id="{526C27C8-B23A-4EB4-BBB1-31A3A30261C7}"/>
              </a:ext>
            </a:extLst>
          </p:cNvPr>
          <p:cNvSpPr/>
          <p:nvPr/>
        </p:nvSpPr>
        <p:spPr>
          <a:xfrm>
            <a:off x="1204321" y="2734281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 dirty="0">
              <a:cs typeface="+mn-ea"/>
              <a:sym typeface="+mn-lt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="" xmlns:a16="http://schemas.microsoft.com/office/drawing/2014/main" id="{77AD44F7-CC60-4608-A0CA-22A70118B34D}"/>
              </a:ext>
            </a:extLst>
          </p:cNvPr>
          <p:cNvGrpSpPr/>
          <p:nvPr/>
        </p:nvGrpSpPr>
        <p:grpSpPr>
          <a:xfrm>
            <a:off x="1460178" y="2990140"/>
            <a:ext cx="1121714" cy="1121713"/>
            <a:chOff x="2420481" y="2358570"/>
            <a:chExt cx="1810664" cy="1810664"/>
          </a:xfrm>
        </p:grpSpPr>
        <p:sp>
          <p:nvSpPr>
            <p:cNvPr id="13" name="Oval 5">
              <a:extLst>
                <a:ext uri="{FF2B5EF4-FFF2-40B4-BE49-F238E27FC236}">
                  <a16:creationId xmlns="" xmlns:a16="http://schemas.microsoft.com/office/drawing/2014/main" id="{597C854D-01BD-4D97-9235-D5A6C65DB9F0}"/>
                </a:ext>
              </a:extLst>
            </p:cNvPr>
            <p:cNvSpPr/>
            <p:nvPr/>
          </p:nvSpPr>
          <p:spPr>
            <a:xfrm>
              <a:off x="2420481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4" name="Oval 6">
              <a:extLst>
                <a:ext uri="{FF2B5EF4-FFF2-40B4-BE49-F238E27FC236}">
                  <a16:creationId xmlns="" xmlns:a16="http://schemas.microsoft.com/office/drawing/2014/main" id="{6720E29A-0710-4580-9644-72C17BE9B2C1}"/>
                </a:ext>
              </a:extLst>
            </p:cNvPr>
            <p:cNvSpPr/>
            <p:nvPr/>
          </p:nvSpPr>
          <p:spPr>
            <a:xfrm>
              <a:off x="2673286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5" name="Partial Circle 7">
              <a:extLst>
                <a:ext uri="{FF2B5EF4-FFF2-40B4-BE49-F238E27FC236}">
                  <a16:creationId xmlns="" xmlns:a16="http://schemas.microsoft.com/office/drawing/2014/main" id="{8C1A33F7-C616-4B3D-A8A4-ABDB33C5EC8E}"/>
                </a:ext>
              </a:extLst>
            </p:cNvPr>
            <p:cNvSpPr/>
            <p:nvPr/>
          </p:nvSpPr>
          <p:spPr>
            <a:xfrm>
              <a:off x="2655440" y="2593531"/>
              <a:ext cx="1340746" cy="1340744"/>
            </a:xfrm>
            <a:prstGeom prst="pie">
              <a:avLst>
                <a:gd name="adj1" fmla="val 16157514"/>
                <a:gd name="adj2" fmla="val 2353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8">
              <a:extLst>
                <a:ext uri="{FF2B5EF4-FFF2-40B4-BE49-F238E27FC236}">
                  <a16:creationId xmlns="" xmlns:a16="http://schemas.microsoft.com/office/drawing/2014/main" id="{962C3F2C-2BBA-4A00-843F-1C787C5E01D6}"/>
                </a:ext>
              </a:extLst>
            </p:cNvPr>
            <p:cNvSpPr/>
            <p:nvPr/>
          </p:nvSpPr>
          <p:spPr>
            <a:xfrm>
              <a:off x="2976387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17" name="Freeform 120">
            <a:extLst>
              <a:ext uri="{FF2B5EF4-FFF2-40B4-BE49-F238E27FC236}">
                <a16:creationId xmlns="" xmlns:a16="http://schemas.microsoft.com/office/drawing/2014/main" id="{13D10A25-DE4D-4430-B5D4-004382F5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28" y="3470393"/>
            <a:ext cx="202614" cy="16120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3003362" y="3052209"/>
            <a:ext cx="76495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角色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68F5A0-1421-46FF-A4B9-65CA4C79D0B4}"/>
              </a:ext>
            </a:extLst>
          </p:cNvPr>
          <p:cNvSpPr txBox="1"/>
          <p:nvPr/>
        </p:nvSpPr>
        <p:spPr>
          <a:xfrm>
            <a:off x="3003362" y="3467900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学生</a:t>
            </a:r>
            <a:r>
              <a:rPr lang="en-US" altLang="zh-CN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</a:t>
            </a:r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职场人</a:t>
            </a:r>
            <a:endParaRPr 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33">
            <a:extLst>
              <a:ext uri="{FF2B5EF4-FFF2-40B4-BE49-F238E27FC236}">
                <a16:creationId xmlns="" xmlns:a16="http://schemas.microsoft.com/office/drawing/2014/main" id="{661EE77C-1368-4B0B-B0E9-F357318BA349}"/>
              </a:ext>
            </a:extLst>
          </p:cNvPr>
          <p:cNvSpPr/>
          <p:nvPr/>
        </p:nvSpPr>
        <p:spPr>
          <a:xfrm>
            <a:off x="3003363" y="3663913"/>
            <a:ext cx="15545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责任承担  人生规划  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="" xmlns:a16="http://schemas.microsoft.com/office/drawing/2014/main" id="{443533C8-4FA3-46FF-8355-D0E0686EC24E}"/>
              </a:ext>
            </a:extLst>
          </p:cNvPr>
          <p:cNvSpPr/>
          <p:nvPr/>
        </p:nvSpPr>
        <p:spPr>
          <a:xfrm>
            <a:off x="4211960" y="1001844"/>
            <a:ext cx="1633429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23" name="Group 18">
            <a:extLst>
              <a:ext uri="{FF2B5EF4-FFF2-40B4-BE49-F238E27FC236}">
                <a16:creationId xmlns="" xmlns:a16="http://schemas.microsoft.com/office/drawing/2014/main" id="{3146AACF-B7D9-455A-9EB7-B7CFA90B636D}"/>
              </a:ext>
            </a:extLst>
          </p:cNvPr>
          <p:cNvGrpSpPr/>
          <p:nvPr/>
        </p:nvGrpSpPr>
        <p:grpSpPr>
          <a:xfrm>
            <a:off x="4467818" y="1257702"/>
            <a:ext cx="1121714" cy="1121713"/>
            <a:chOff x="5190668" y="2358570"/>
            <a:chExt cx="1810664" cy="1810664"/>
          </a:xfrm>
        </p:grpSpPr>
        <p:sp>
          <p:nvSpPr>
            <p:cNvPr id="24" name="Oval 19">
              <a:extLst>
                <a:ext uri="{FF2B5EF4-FFF2-40B4-BE49-F238E27FC236}">
                  <a16:creationId xmlns="" xmlns:a16="http://schemas.microsoft.com/office/drawing/2014/main" id="{4A20FFF5-E1E7-4F47-9997-B27899BCE106}"/>
                </a:ext>
              </a:extLst>
            </p:cNvPr>
            <p:cNvSpPr/>
            <p:nvPr/>
          </p:nvSpPr>
          <p:spPr>
            <a:xfrm>
              <a:off x="5190668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5" name="Oval 20">
              <a:extLst>
                <a:ext uri="{FF2B5EF4-FFF2-40B4-BE49-F238E27FC236}">
                  <a16:creationId xmlns="" xmlns:a16="http://schemas.microsoft.com/office/drawing/2014/main" id="{264FDD83-DB98-460F-88D7-F5E5A2CFC1B3}"/>
                </a:ext>
              </a:extLst>
            </p:cNvPr>
            <p:cNvSpPr/>
            <p:nvPr/>
          </p:nvSpPr>
          <p:spPr>
            <a:xfrm>
              <a:off x="5443473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6" name="Partial Circle 21">
              <a:extLst>
                <a:ext uri="{FF2B5EF4-FFF2-40B4-BE49-F238E27FC236}">
                  <a16:creationId xmlns="" xmlns:a16="http://schemas.microsoft.com/office/drawing/2014/main" id="{FABC95D3-6D78-4903-A3A1-5E232318C53A}"/>
                </a:ext>
              </a:extLst>
            </p:cNvPr>
            <p:cNvSpPr/>
            <p:nvPr/>
          </p:nvSpPr>
          <p:spPr>
            <a:xfrm>
              <a:off x="5425627" y="2593531"/>
              <a:ext cx="1340746" cy="1340744"/>
            </a:xfrm>
            <a:prstGeom prst="pie">
              <a:avLst>
                <a:gd name="adj1" fmla="val 16166539"/>
                <a:gd name="adj2" fmla="val 11041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22">
              <a:extLst>
                <a:ext uri="{FF2B5EF4-FFF2-40B4-BE49-F238E27FC236}">
                  <a16:creationId xmlns="" xmlns:a16="http://schemas.microsoft.com/office/drawing/2014/main" id="{61215043-6EBD-4A7C-82E4-0BC1F5EE538E}"/>
                </a:ext>
              </a:extLst>
            </p:cNvPr>
            <p:cNvSpPr/>
            <p:nvPr/>
          </p:nvSpPr>
          <p:spPr>
            <a:xfrm>
              <a:off x="5746574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8" name="Freeform 57">
            <a:extLst>
              <a:ext uri="{FF2B5EF4-FFF2-40B4-BE49-F238E27FC236}">
                <a16:creationId xmlns="" xmlns:a16="http://schemas.microsoft.com/office/drawing/2014/main" id="{1FDADBE2-76D4-48E4-ABD4-F072E7E3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09" y="1729858"/>
            <a:ext cx="202532" cy="177400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7B9BA0E-6D04-448C-9CD4-33E26DDB54BE}"/>
              </a:ext>
            </a:extLst>
          </p:cNvPr>
          <p:cNvSpPr txBox="1"/>
          <p:nvPr/>
        </p:nvSpPr>
        <p:spPr>
          <a:xfrm>
            <a:off x="6026123" y="1319771"/>
            <a:ext cx="76495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思维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0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6887022" y="1417760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8BBE277-DD15-4586-9A6A-7B927812AFB7}"/>
              </a:ext>
            </a:extLst>
          </p:cNvPr>
          <p:cNvSpPr txBox="1"/>
          <p:nvPr/>
        </p:nvSpPr>
        <p:spPr>
          <a:xfrm>
            <a:off x="6026122" y="1735462"/>
            <a:ext cx="154160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学生思维</a:t>
            </a:r>
            <a:r>
              <a:rPr lang="en-US" altLang="zh-CN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</a:t>
            </a:r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职场思维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38">
            <a:extLst>
              <a:ext uri="{FF2B5EF4-FFF2-40B4-BE49-F238E27FC236}">
                <a16:creationId xmlns="" xmlns:a16="http://schemas.microsoft.com/office/drawing/2014/main" id="{BEE52F19-6276-4BF8-8F22-4FF05FE34ECC}"/>
              </a:ext>
            </a:extLst>
          </p:cNvPr>
          <p:cNvSpPr/>
          <p:nvPr/>
        </p:nvSpPr>
        <p:spPr>
          <a:xfrm>
            <a:off x="6026122" y="1931474"/>
            <a:ext cx="1826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依赖思维  考试思维  作业思维</a:t>
            </a:r>
            <a:endParaRPr lang="zh-CN" altLang="en-US" sz="656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="" xmlns:a16="http://schemas.microsoft.com/office/drawing/2014/main" id="{FC7BEB80-E960-46F4-9498-1D3B9A6AC698}"/>
              </a:ext>
            </a:extLst>
          </p:cNvPr>
          <p:cNvSpPr/>
          <p:nvPr/>
        </p:nvSpPr>
        <p:spPr>
          <a:xfrm>
            <a:off x="5080204" y="3075806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34" name="Group 10">
            <a:extLst>
              <a:ext uri="{FF2B5EF4-FFF2-40B4-BE49-F238E27FC236}">
                <a16:creationId xmlns="" xmlns:a16="http://schemas.microsoft.com/office/drawing/2014/main" id="{6B9F83CE-7EA9-4889-9A19-4852A4F87AAF}"/>
              </a:ext>
            </a:extLst>
          </p:cNvPr>
          <p:cNvGrpSpPr/>
          <p:nvPr/>
        </p:nvGrpSpPr>
        <p:grpSpPr>
          <a:xfrm>
            <a:off x="5336061" y="3331665"/>
            <a:ext cx="1121714" cy="1121713"/>
            <a:chOff x="7960855" y="2358570"/>
            <a:chExt cx="1810664" cy="1810664"/>
          </a:xfrm>
        </p:grpSpPr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18B36039-B172-40B8-9518-4173C7D4A651}"/>
                </a:ext>
              </a:extLst>
            </p:cNvPr>
            <p:cNvSpPr/>
            <p:nvPr/>
          </p:nvSpPr>
          <p:spPr>
            <a:xfrm>
              <a:off x="7960855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36" name="Oval 12">
              <a:extLst>
                <a:ext uri="{FF2B5EF4-FFF2-40B4-BE49-F238E27FC236}">
                  <a16:creationId xmlns="" xmlns:a16="http://schemas.microsoft.com/office/drawing/2014/main" id="{A0ECC40E-3B60-4DA4-8F5B-09BC39B01407}"/>
                </a:ext>
              </a:extLst>
            </p:cNvPr>
            <p:cNvSpPr/>
            <p:nvPr/>
          </p:nvSpPr>
          <p:spPr>
            <a:xfrm>
              <a:off x="8213661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37" name="Partial Circle 13">
              <a:extLst>
                <a:ext uri="{FF2B5EF4-FFF2-40B4-BE49-F238E27FC236}">
                  <a16:creationId xmlns="" xmlns:a16="http://schemas.microsoft.com/office/drawing/2014/main" id="{F101BCF0-0857-4050-95CE-6999B2CB7C1B}"/>
                </a:ext>
              </a:extLst>
            </p:cNvPr>
            <p:cNvSpPr/>
            <p:nvPr/>
          </p:nvSpPr>
          <p:spPr>
            <a:xfrm>
              <a:off x="8195815" y="2593531"/>
              <a:ext cx="1340746" cy="1340744"/>
            </a:xfrm>
            <a:prstGeom prst="pie">
              <a:avLst>
                <a:gd name="adj1" fmla="val 16162621"/>
                <a:gd name="adj2" fmla="val 36562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="" xmlns:a16="http://schemas.microsoft.com/office/drawing/2014/main" id="{1072B68B-CD9B-488B-9FF2-5051503ACA3F}"/>
                </a:ext>
              </a:extLst>
            </p:cNvPr>
            <p:cNvSpPr/>
            <p:nvPr/>
          </p:nvSpPr>
          <p:spPr>
            <a:xfrm>
              <a:off x="8516762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39" name="Freeform 34">
            <a:extLst>
              <a:ext uri="{FF2B5EF4-FFF2-40B4-BE49-F238E27FC236}">
                <a16:creationId xmlns="" xmlns:a16="http://schemas.microsoft.com/office/drawing/2014/main" id="{3F269C91-3661-4D60-B4C1-4726AC1D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302" y="3803560"/>
            <a:ext cx="179232" cy="177923"/>
          </a:xfrm>
          <a:custGeom>
            <a:avLst/>
            <a:gdLst>
              <a:gd name="T0" fmla="*/ 207002 w 602"/>
              <a:gd name="T1" fmla="*/ 40594 h 601"/>
              <a:gd name="T2" fmla="*/ 207002 w 602"/>
              <a:gd name="T3" fmla="*/ 40594 h 601"/>
              <a:gd name="T4" fmla="*/ 196526 w 602"/>
              <a:gd name="T5" fmla="*/ 40594 h 601"/>
              <a:gd name="T6" fmla="*/ 196526 w 602"/>
              <a:gd name="T7" fmla="*/ 96275 h 601"/>
              <a:gd name="T8" fmla="*/ 196526 w 602"/>
              <a:gd name="T9" fmla="*/ 144412 h 601"/>
              <a:gd name="T10" fmla="*/ 196526 w 602"/>
              <a:gd name="T11" fmla="*/ 154830 h 601"/>
              <a:gd name="T12" fmla="*/ 186411 w 602"/>
              <a:gd name="T13" fmla="*/ 164889 h 601"/>
              <a:gd name="T14" fmla="*/ 132944 w 602"/>
              <a:gd name="T15" fmla="*/ 164889 h 601"/>
              <a:gd name="T16" fmla="*/ 166180 w 602"/>
              <a:gd name="T17" fmla="*/ 197938 h 601"/>
              <a:gd name="T18" fmla="*/ 166180 w 602"/>
              <a:gd name="T19" fmla="*/ 197938 h 601"/>
              <a:gd name="T20" fmla="*/ 168709 w 602"/>
              <a:gd name="T21" fmla="*/ 205482 h 601"/>
              <a:gd name="T22" fmla="*/ 158232 w 602"/>
              <a:gd name="T23" fmla="*/ 215541 h 601"/>
              <a:gd name="T24" fmla="*/ 153175 w 602"/>
              <a:gd name="T25" fmla="*/ 213026 h 601"/>
              <a:gd name="T26" fmla="*/ 153175 w 602"/>
              <a:gd name="T27" fmla="*/ 213026 h 601"/>
              <a:gd name="T28" fmla="*/ 117410 w 602"/>
              <a:gd name="T29" fmla="*/ 180336 h 601"/>
              <a:gd name="T30" fmla="*/ 117410 w 602"/>
              <a:gd name="T31" fmla="*/ 205482 h 601"/>
              <a:gd name="T32" fmla="*/ 107294 w 602"/>
              <a:gd name="T33" fmla="*/ 215541 h 601"/>
              <a:gd name="T34" fmla="*/ 97179 w 602"/>
              <a:gd name="T35" fmla="*/ 205482 h 601"/>
              <a:gd name="T36" fmla="*/ 97179 w 602"/>
              <a:gd name="T37" fmla="*/ 180336 h 601"/>
              <a:gd name="T38" fmla="*/ 63943 w 602"/>
              <a:gd name="T39" fmla="*/ 213026 h 601"/>
              <a:gd name="T40" fmla="*/ 63943 w 602"/>
              <a:gd name="T41" fmla="*/ 213026 h 601"/>
              <a:gd name="T42" fmla="*/ 56357 w 602"/>
              <a:gd name="T43" fmla="*/ 215541 h 601"/>
              <a:gd name="T44" fmla="*/ 45880 w 602"/>
              <a:gd name="T45" fmla="*/ 205482 h 601"/>
              <a:gd name="T46" fmla="*/ 51299 w 602"/>
              <a:gd name="T47" fmla="*/ 197938 h 601"/>
              <a:gd name="T48" fmla="*/ 51299 w 602"/>
              <a:gd name="T49" fmla="*/ 197938 h 601"/>
              <a:gd name="T50" fmla="*/ 84174 w 602"/>
              <a:gd name="T51" fmla="*/ 164889 h 601"/>
              <a:gd name="T52" fmla="*/ 30707 w 602"/>
              <a:gd name="T53" fmla="*/ 164889 h 601"/>
              <a:gd name="T54" fmla="*/ 20592 w 602"/>
              <a:gd name="T55" fmla="*/ 154830 h 601"/>
              <a:gd name="T56" fmla="*/ 20592 w 602"/>
              <a:gd name="T57" fmla="*/ 144412 h 601"/>
              <a:gd name="T58" fmla="*/ 20592 w 602"/>
              <a:gd name="T59" fmla="*/ 96275 h 601"/>
              <a:gd name="T60" fmla="*/ 20592 w 602"/>
              <a:gd name="T61" fmla="*/ 40594 h 601"/>
              <a:gd name="T62" fmla="*/ 10477 w 602"/>
              <a:gd name="T63" fmla="*/ 40594 h 601"/>
              <a:gd name="T64" fmla="*/ 0 w 602"/>
              <a:gd name="T65" fmla="*/ 30176 h 601"/>
              <a:gd name="T66" fmla="*/ 10477 w 602"/>
              <a:gd name="T67" fmla="*/ 20117 h 601"/>
              <a:gd name="T68" fmla="*/ 97179 w 602"/>
              <a:gd name="T69" fmla="*/ 20117 h 601"/>
              <a:gd name="T70" fmla="*/ 97179 w 602"/>
              <a:gd name="T71" fmla="*/ 10059 h 601"/>
              <a:gd name="T72" fmla="*/ 107294 w 602"/>
              <a:gd name="T73" fmla="*/ 0 h 601"/>
              <a:gd name="T74" fmla="*/ 117410 w 602"/>
              <a:gd name="T75" fmla="*/ 10059 h 601"/>
              <a:gd name="T76" fmla="*/ 117410 w 602"/>
              <a:gd name="T77" fmla="*/ 20117 h 601"/>
              <a:gd name="T78" fmla="*/ 207002 w 602"/>
              <a:gd name="T79" fmla="*/ 20117 h 601"/>
              <a:gd name="T80" fmla="*/ 217118 w 602"/>
              <a:gd name="T81" fmla="*/ 30176 h 601"/>
              <a:gd name="T82" fmla="*/ 207002 w 602"/>
              <a:gd name="T83" fmla="*/ 40594 h 601"/>
              <a:gd name="T84" fmla="*/ 176295 w 602"/>
              <a:gd name="T85" fmla="*/ 86216 h 601"/>
              <a:gd name="T86" fmla="*/ 176295 w 602"/>
              <a:gd name="T87" fmla="*/ 86216 h 601"/>
              <a:gd name="T88" fmla="*/ 176295 w 602"/>
              <a:gd name="T89" fmla="*/ 76158 h 601"/>
              <a:gd name="T90" fmla="*/ 176295 w 602"/>
              <a:gd name="T91" fmla="*/ 40594 h 601"/>
              <a:gd name="T92" fmla="*/ 40822 w 602"/>
              <a:gd name="T93" fmla="*/ 40594 h 601"/>
              <a:gd name="T94" fmla="*/ 40822 w 602"/>
              <a:gd name="T95" fmla="*/ 76158 h 601"/>
              <a:gd name="T96" fmla="*/ 40822 w 602"/>
              <a:gd name="T97" fmla="*/ 86216 h 601"/>
              <a:gd name="T98" fmla="*/ 40822 w 602"/>
              <a:gd name="T99" fmla="*/ 144412 h 601"/>
              <a:gd name="T100" fmla="*/ 176295 w 602"/>
              <a:gd name="T101" fmla="*/ 144412 h 601"/>
              <a:gd name="T102" fmla="*/ 176295 w 602"/>
              <a:gd name="T103" fmla="*/ 86216 h 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FE07128-1C88-4ECE-A10D-DFDF1F749CB1}"/>
              </a:ext>
            </a:extLst>
          </p:cNvPr>
          <p:cNvSpPr txBox="1"/>
          <p:nvPr/>
        </p:nvSpPr>
        <p:spPr>
          <a:xfrm>
            <a:off x="6901482" y="3809425"/>
            <a:ext cx="163095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不成熟</a:t>
            </a:r>
            <a:r>
              <a:rPr lang="en-US" altLang="zh-CN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</a:t>
            </a: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成熟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="" xmlns:a16="http://schemas.microsoft.com/office/drawing/2014/main" id="{44503383-C394-49D7-803B-5D1FAA4EEECE}"/>
              </a:ext>
            </a:extLst>
          </p:cNvPr>
          <p:cNvSpPr/>
          <p:nvPr/>
        </p:nvSpPr>
        <p:spPr>
          <a:xfrm>
            <a:off x="6901482" y="4005438"/>
            <a:ext cx="16309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面对困难挑战的逃避心态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人生成长的迷茫、焦虑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学会自我调节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TextBox 149">
            <a:extLst>
              <a:ext uri="{FF2B5EF4-FFF2-40B4-BE49-F238E27FC236}">
                <a16:creationId xmlns="" xmlns:a16="http://schemas.microsoft.com/office/drawing/2014/main" id="{F934F241-AD36-425E-AC03-F0D77476CDD2}"/>
              </a:ext>
            </a:extLst>
          </p:cNvPr>
          <p:cNvSpPr txBox="1"/>
          <p:nvPr/>
        </p:nvSpPr>
        <p:spPr>
          <a:xfrm>
            <a:off x="683567" y="1781433"/>
            <a:ext cx="3084747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角色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的转变、思维的转变、心态的转变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5F014E69-5AF7-4280-863F-420DD8958BAE}"/>
              </a:ext>
            </a:extLst>
          </p:cNvPr>
          <p:cNvGrpSpPr/>
          <p:nvPr/>
        </p:nvGrpSpPr>
        <p:grpSpPr>
          <a:xfrm>
            <a:off x="631637" y="936426"/>
            <a:ext cx="2982389" cy="702173"/>
            <a:chOff x="981076" y="1134310"/>
            <a:chExt cx="2371725" cy="702173"/>
          </a:xfrm>
        </p:grpSpPr>
        <p:sp>
          <p:nvSpPr>
            <p:cNvPr id="47" name="TextBox 21">
              <a:extLst>
                <a:ext uri="{FF2B5EF4-FFF2-40B4-BE49-F238E27FC236}">
                  <a16:creationId xmlns="" xmlns:a16="http://schemas.microsoft.com/office/drawing/2014/main" id="{56C7099A-8A90-4A1D-AAA9-A5A35921878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个人转变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TextBox 21">
              <a:extLst>
                <a:ext uri="{FF2B5EF4-FFF2-40B4-BE49-F238E27FC236}">
                  <a16:creationId xmlns="" xmlns:a16="http://schemas.microsoft.com/office/drawing/2014/main" id="{F19ADD6D-1297-4F64-AEBF-42B4C8079424}"/>
                </a:ext>
              </a:extLst>
            </p:cNvPr>
            <p:cNvSpPr txBox="1"/>
            <p:nvPr/>
          </p:nvSpPr>
          <p:spPr>
            <a:xfrm>
              <a:off x="997139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3851920" y="3146754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7740352" y="3510036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6876256" y="3379330"/>
            <a:ext cx="76495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心态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1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  <p:bldP spid="20" grpId="0"/>
      <p:bldP spid="21" grpId="0"/>
      <p:bldP spid="22" grpId="0" animBg="1"/>
      <p:bldP spid="28" grpId="0" animBg="1"/>
      <p:bldP spid="29" grpId="0"/>
      <p:bldP spid="30" grpId="0" animBg="1"/>
      <p:bldP spid="31" grpId="0"/>
      <p:bldP spid="32" grpId="0"/>
      <p:bldP spid="33" grpId="0" animBg="1"/>
      <p:bldP spid="39" grpId="0" animBg="1"/>
      <p:bldP spid="42" grpId="0"/>
      <p:bldP spid="43" grpId="0"/>
      <p:bldP spid="45" grpId="0"/>
      <p:bldP spid="53" grpId="0" animBg="1"/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TextBox 149">
            <a:extLst>
              <a:ext uri="{FF2B5EF4-FFF2-40B4-BE49-F238E27FC236}">
                <a16:creationId xmlns="" xmlns:a16="http://schemas.microsoft.com/office/drawing/2014/main" id="{F934F241-AD36-425E-AC03-F0D77476CDD2}"/>
              </a:ext>
            </a:extLst>
          </p:cNvPr>
          <p:cNvSpPr txBox="1"/>
          <p:nvPr/>
        </p:nvSpPr>
        <p:spPr>
          <a:xfrm>
            <a:off x="611560" y="17669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了解公司文化、工作环境、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itchFamily="2" charset="-122"/>
                <a:ea typeface="华文楷体" pitchFamily="2" charset="-122"/>
                <a:cs typeface="+mn-ea"/>
                <a:sym typeface="+mn-lt"/>
              </a:rPr>
              <a:t>人际交往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华文楷体" pitchFamily="2" charset="-122"/>
              <a:ea typeface="华文楷体" pitchFamily="2" charset="-122"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5F014E69-5AF7-4280-863F-420DD8958BAE}"/>
              </a:ext>
            </a:extLst>
          </p:cNvPr>
          <p:cNvGrpSpPr/>
          <p:nvPr/>
        </p:nvGrpSpPr>
        <p:grpSpPr>
          <a:xfrm>
            <a:off x="631637" y="936426"/>
            <a:ext cx="2982389" cy="702173"/>
            <a:chOff x="981076" y="1134310"/>
            <a:chExt cx="2371725" cy="702173"/>
          </a:xfrm>
        </p:grpSpPr>
        <p:sp>
          <p:nvSpPr>
            <p:cNvPr id="47" name="TextBox 21">
              <a:extLst>
                <a:ext uri="{FF2B5EF4-FFF2-40B4-BE49-F238E27FC236}">
                  <a16:creationId xmlns="" xmlns:a16="http://schemas.microsoft.com/office/drawing/2014/main" id="{56C7099A-8A90-4A1D-AAA9-A5A35921878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适应环境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TextBox 21">
              <a:extLst>
                <a:ext uri="{FF2B5EF4-FFF2-40B4-BE49-F238E27FC236}">
                  <a16:creationId xmlns="" xmlns:a16="http://schemas.microsoft.com/office/drawing/2014/main" id="{F19ADD6D-1297-4F64-AEBF-42B4C8079424}"/>
                </a:ext>
              </a:extLst>
            </p:cNvPr>
            <p:cNvSpPr txBox="1"/>
            <p:nvPr/>
          </p:nvSpPr>
          <p:spPr>
            <a:xfrm>
              <a:off x="997139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Oval 1">
            <a:extLst>
              <a:ext uri="{FF2B5EF4-FFF2-40B4-BE49-F238E27FC236}">
                <a16:creationId xmlns="" xmlns:a16="http://schemas.microsoft.com/office/drawing/2014/main" id="{526C27C8-B23A-4EB4-BBB1-31A3A30261C7}"/>
              </a:ext>
            </a:extLst>
          </p:cNvPr>
          <p:cNvSpPr/>
          <p:nvPr/>
        </p:nvSpPr>
        <p:spPr>
          <a:xfrm>
            <a:off x="1204321" y="2734281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 dirty="0">
              <a:cs typeface="+mn-ea"/>
              <a:sym typeface="+mn-lt"/>
            </a:endParaRPr>
          </a:p>
        </p:txBody>
      </p:sp>
      <p:grpSp>
        <p:nvGrpSpPr>
          <p:cNvPr id="49" name="Group 4">
            <a:extLst>
              <a:ext uri="{FF2B5EF4-FFF2-40B4-BE49-F238E27FC236}">
                <a16:creationId xmlns="" xmlns:a16="http://schemas.microsoft.com/office/drawing/2014/main" id="{77AD44F7-CC60-4608-A0CA-22A70118B34D}"/>
              </a:ext>
            </a:extLst>
          </p:cNvPr>
          <p:cNvGrpSpPr/>
          <p:nvPr/>
        </p:nvGrpSpPr>
        <p:grpSpPr>
          <a:xfrm>
            <a:off x="1460178" y="2990140"/>
            <a:ext cx="1121714" cy="1121713"/>
            <a:chOff x="2420481" y="2358570"/>
            <a:chExt cx="1810664" cy="1810664"/>
          </a:xfrm>
        </p:grpSpPr>
        <p:sp>
          <p:nvSpPr>
            <p:cNvPr id="50" name="Oval 5">
              <a:extLst>
                <a:ext uri="{FF2B5EF4-FFF2-40B4-BE49-F238E27FC236}">
                  <a16:creationId xmlns="" xmlns:a16="http://schemas.microsoft.com/office/drawing/2014/main" id="{597C854D-01BD-4D97-9235-D5A6C65DB9F0}"/>
                </a:ext>
              </a:extLst>
            </p:cNvPr>
            <p:cNvSpPr/>
            <p:nvPr/>
          </p:nvSpPr>
          <p:spPr>
            <a:xfrm>
              <a:off x="2420481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51" name="Oval 6">
              <a:extLst>
                <a:ext uri="{FF2B5EF4-FFF2-40B4-BE49-F238E27FC236}">
                  <a16:creationId xmlns="" xmlns:a16="http://schemas.microsoft.com/office/drawing/2014/main" id="{6720E29A-0710-4580-9644-72C17BE9B2C1}"/>
                </a:ext>
              </a:extLst>
            </p:cNvPr>
            <p:cNvSpPr/>
            <p:nvPr/>
          </p:nvSpPr>
          <p:spPr>
            <a:xfrm>
              <a:off x="2673286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52" name="Partial Circle 7">
              <a:extLst>
                <a:ext uri="{FF2B5EF4-FFF2-40B4-BE49-F238E27FC236}">
                  <a16:creationId xmlns="" xmlns:a16="http://schemas.microsoft.com/office/drawing/2014/main" id="{8C1A33F7-C616-4B3D-A8A4-ABDB33C5EC8E}"/>
                </a:ext>
              </a:extLst>
            </p:cNvPr>
            <p:cNvSpPr/>
            <p:nvPr/>
          </p:nvSpPr>
          <p:spPr>
            <a:xfrm>
              <a:off x="2655440" y="2593531"/>
              <a:ext cx="1340746" cy="1340744"/>
            </a:xfrm>
            <a:prstGeom prst="pie">
              <a:avLst>
                <a:gd name="adj1" fmla="val 16157514"/>
                <a:gd name="adj2" fmla="val 2353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0" name="Oval 8">
              <a:extLst>
                <a:ext uri="{FF2B5EF4-FFF2-40B4-BE49-F238E27FC236}">
                  <a16:creationId xmlns="" xmlns:a16="http://schemas.microsoft.com/office/drawing/2014/main" id="{962C3F2C-2BBA-4A00-843F-1C787C5E01D6}"/>
                </a:ext>
              </a:extLst>
            </p:cNvPr>
            <p:cNvSpPr/>
            <p:nvPr/>
          </p:nvSpPr>
          <p:spPr>
            <a:xfrm>
              <a:off x="2976387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61" name="Freeform 120">
            <a:extLst>
              <a:ext uri="{FF2B5EF4-FFF2-40B4-BE49-F238E27FC236}">
                <a16:creationId xmlns="" xmlns:a16="http://schemas.microsoft.com/office/drawing/2014/main" id="{13D10A25-DE4D-4430-B5D4-004382F5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28" y="3470393"/>
            <a:ext cx="202614" cy="16120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3003362" y="3052209"/>
            <a:ext cx="13452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工作环境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B68F5A0-1421-46FF-A4B9-65CA4C79D0B4}"/>
              </a:ext>
            </a:extLst>
          </p:cNvPr>
          <p:cNvSpPr txBox="1"/>
          <p:nvPr/>
        </p:nvSpPr>
        <p:spPr>
          <a:xfrm>
            <a:off x="3003362" y="3467900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工作流程</a:t>
            </a:r>
            <a:endParaRPr 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Rectangle 33">
            <a:extLst>
              <a:ext uri="{FF2B5EF4-FFF2-40B4-BE49-F238E27FC236}">
                <a16:creationId xmlns="" xmlns:a16="http://schemas.microsoft.com/office/drawing/2014/main" id="{661EE77C-1368-4B0B-B0E9-F357318BA349}"/>
              </a:ext>
            </a:extLst>
          </p:cNvPr>
          <p:cNvSpPr/>
          <p:nvPr/>
        </p:nvSpPr>
        <p:spPr>
          <a:xfrm>
            <a:off x="3003363" y="3663913"/>
            <a:ext cx="15545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项目研讨会 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  前端开发  项目测试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BUG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修改  项目上线产品化  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Oval 2">
            <a:extLst>
              <a:ext uri="{FF2B5EF4-FFF2-40B4-BE49-F238E27FC236}">
                <a16:creationId xmlns="" xmlns:a16="http://schemas.microsoft.com/office/drawing/2014/main" id="{443533C8-4FA3-46FF-8355-D0E0686EC24E}"/>
              </a:ext>
            </a:extLst>
          </p:cNvPr>
          <p:cNvSpPr/>
          <p:nvPr/>
        </p:nvSpPr>
        <p:spPr>
          <a:xfrm>
            <a:off x="4211960" y="1001844"/>
            <a:ext cx="1633429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66" name="Group 18">
            <a:extLst>
              <a:ext uri="{FF2B5EF4-FFF2-40B4-BE49-F238E27FC236}">
                <a16:creationId xmlns="" xmlns:a16="http://schemas.microsoft.com/office/drawing/2014/main" id="{3146AACF-B7D9-455A-9EB7-B7CFA90B636D}"/>
              </a:ext>
            </a:extLst>
          </p:cNvPr>
          <p:cNvGrpSpPr/>
          <p:nvPr/>
        </p:nvGrpSpPr>
        <p:grpSpPr>
          <a:xfrm>
            <a:off x="4467818" y="1257702"/>
            <a:ext cx="1121714" cy="1121713"/>
            <a:chOff x="5190668" y="2358570"/>
            <a:chExt cx="1810664" cy="1810664"/>
          </a:xfrm>
        </p:grpSpPr>
        <p:sp>
          <p:nvSpPr>
            <p:cNvPr id="67" name="Oval 19">
              <a:extLst>
                <a:ext uri="{FF2B5EF4-FFF2-40B4-BE49-F238E27FC236}">
                  <a16:creationId xmlns="" xmlns:a16="http://schemas.microsoft.com/office/drawing/2014/main" id="{4A20FFF5-E1E7-4F47-9997-B27899BCE106}"/>
                </a:ext>
              </a:extLst>
            </p:cNvPr>
            <p:cNvSpPr/>
            <p:nvPr/>
          </p:nvSpPr>
          <p:spPr>
            <a:xfrm>
              <a:off x="5190668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68" name="Oval 20">
              <a:extLst>
                <a:ext uri="{FF2B5EF4-FFF2-40B4-BE49-F238E27FC236}">
                  <a16:creationId xmlns="" xmlns:a16="http://schemas.microsoft.com/office/drawing/2014/main" id="{264FDD83-DB98-460F-88D7-F5E5A2CFC1B3}"/>
                </a:ext>
              </a:extLst>
            </p:cNvPr>
            <p:cNvSpPr/>
            <p:nvPr/>
          </p:nvSpPr>
          <p:spPr>
            <a:xfrm>
              <a:off x="5443473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69" name="Partial Circle 21">
              <a:extLst>
                <a:ext uri="{FF2B5EF4-FFF2-40B4-BE49-F238E27FC236}">
                  <a16:creationId xmlns="" xmlns:a16="http://schemas.microsoft.com/office/drawing/2014/main" id="{FABC95D3-6D78-4903-A3A1-5E232318C53A}"/>
                </a:ext>
              </a:extLst>
            </p:cNvPr>
            <p:cNvSpPr/>
            <p:nvPr/>
          </p:nvSpPr>
          <p:spPr>
            <a:xfrm>
              <a:off x="5425627" y="2593531"/>
              <a:ext cx="1340746" cy="1340744"/>
            </a:xfrm>
            <a:prstGeom prst="pie">
              <a:avLst>
                <a:gd name="adj1" fmla="val 16166539"/>
                <a:gd name="adj2" fmla="val 11041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0" name="Oval 22">
              <a:extLst>
                <a:ext uri="{FF2B5EF4-FFF2-40B4-BE49-F238E27FC236}">
                  <a16:creationId xmlns="" xmlns:a16="http://schemas.microsoft.com/office/drawing/2014/main" id="{61215043-6EBD-4A7C-82E4-0BC1F5EE538E}"/>
                </a:ext>
              </a:extLst>
            </p:cNvPr>
            <p:cNvSpPr/>
            <p:nvPr/>
          </p:nvSpPr>
          <p:spPr>
            <a:xfrm>
              <a:off x="5746574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71" name="Freeform 57">
            <a:extLst>
              <a:ext uri="{FF2B5EF4-FFF2-40B4-BE49-F238E27FC236}">
                <a16:creationId xmlns="" xmlns:a16="http://schemas.microsoft.com/office/drawing/2014/main" id="{1FDADBE2-76D4-48E4-ABD4-F072E7E3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09" y="1729858"/>
            <a:ext cx="202532" cy="177400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7B9BA0E-6D04-448C-9CD4-33E26DDB54BE}"/>
              </a:ext>
            </a:extLst>
          </p:cNvPr>
          <p:cNvSpPr txBox="1"/>
          <p:nvPr/>
        </p:nvSpPr>
        <p:spPr>
          <a:xfrm>
            <a:off x="6026123" y="1319771"/>
            <a:ext cx="13452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公司文化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73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7371363" y="1424395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8BBE277-DD15-4586-9A6A-7B927812AFB7}"/>
              </a:ext>
            </a:extLst>
          </p:cNvPr>
          <p:cNvSpPr txBox="1"/>
          <p:nvPr/>
        </p:nvSpPr>
        <p:spPr>
          <a:xfrm>
            <a:off x="6026121" y="1735462"/>
            <a:ext cx="228879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经营理念  核心价值观  经营方针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="" xmlns:a16="http://schemas.microsoft.com/office/drawing/2014/main" id="{BEE52F19-6276-4BF8-8F22-4FF05FE34ECC}"/>
              </a:ext>
            </a:extLst>
          </p:cNvPr>
          <p:cNvSpPr/>
          <p:nvPr/>
        </p:nvSpPr>
        <p:spPr>
          <a:xfrm>
            <a:off x="6026122" y="1931474"/>
            <a:ext cx="21462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众诚德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厚，业精志远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众诚德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厚，拼搏创新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以市场为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导向，以客户为中心</a:t>
            </a:r>
            <a:endParaRPr lang="zh-CN" altLang="en-US" sz="656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Oval 3">
            <a:extLst>
              <a:ext uri="{FF2B5EF4-FFF2-40B4-BE49-F238E27FC236}">
                <a16:creationId xmlns="" xmlns:a16="http://schemas.microsoft.com/office/drawing/2014/main" id="{FC7BEB80-E960-46F4-9498-1D3B9A6AC698}"/>
              </a:ext>
            </a:extLst>
          </p:cNvPr>
          <p:cNvSpPr/>
          <p:nvPr/>
        </p:nvSpPr>
        <p:spPr>
          <a:xfrm>
            <a:off x="5080204" y="3075806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77" name="Group 10">
            <a:extLst>
              <a:ext uri="{FF2B5EF4-FFF2-40B4-BE49-F238E27FC236}">
                <a16:creationId xmlns="" xmlns:a16="http://schemas.microsoft.com/office/drawing/2014/main" id="{6B9F83CE-7EA9-4889-9A19-4852A4F87AAF}"/>
              </a:ext>
            </a:extLst>
          </p:cNvPr>
          <p:cNvGrpSpPr/>
          <p:nvPr/>
        </p:nvGrpSpPr>
        <p:grpSpPr>
          <a:xfrm>
            <a:off x="5336061" y="3331665"/>
            <a:ext cx="1121714" cy="1121713"/>
            <a:chOff x="7960855" y="2358570"/>
            <a:chExt cx="1810664" cy="1810664"/>
          </a:xfrm>
        </p:grpSpPr>
        <p:sp>
          <p:nvSpPr>
            <p:cNvPr id="78" name="Oval 11">
              <a:extLst>
                <a:ext uri="{FF2B5EF4-FFF2-40B4-BE49-F238E27FC236}">
                  <a16:creationId xmlns="" xmlns:a16="http://schemas.microsoft.com/office/drawing/2014/main" id="{18B36039-B172-40B8-9518-4173C7D4A651}"/>
                </a:ext>
              </a:extLst>
            </p:cNvPr>
            <p:cNvSpPr/>
            <p:nvPr/>
          </p:nvSpPr>
          <p:spPr>
            <a:xfrm>
              <a:off x="7960855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79" name="Oval 12">
              <a:extLst>
                <a:ext uri="{FF2B5EF4-FFF2-40B4-BE49-F238E27FC236}">
                  <a16:creationId xmlns="" xmlns:a16="http://schemas.microsoft.com/office/drawing/2014/main" id="{A0ECC40E-3B60-4DA4-8F5B-09BC39B01407}"/>
                </a:ext>
              </a:extLst>
            </p:cNvPr>
            <p:cNvSpPr/>
            <p:nvPr/>
          </p:nvSpPr>
          <p:spPr>
            <a:xfrm>
              <a:off x="8213661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80" name="Partial Circle 13">
              <a:extLst>
                <a:ext uri="{FF2B5EF4-FFF2-40B4-BE49-F238E27FC236}">
                  <a16:creationId xmlns="" xmlns:a16="http://schemas.microsoft.com/office/drawing/2014/main" id="{F101BCF0-0857-4050-95CE-6999B2CB7C1B}"/>
                </a:ext>
              </a:extLst>
            </p:cNvPr>
            <p:cNvSpPr/>
            <p:nvPr/>
          </p:nvSpPr>
          <p:spPr>
            <a:xfrm>
              <a:off x="8195815" y="2593531"/>
              <a:ext cx="1340746" cy="1340744"/>
            </a:xfrm>
            <a:prstGeom prst="pie">
              <a:avLst>
                <a:gd name="adj1" fmla="val 16162621"/>
                <a:gd name="adj2" fmla="val 36562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Oval 14">
              <a:extLst>
                <a:ext uri="{FF2B5EF4-FFF2-40B4-BE49-F238E27FC236}">
                  <a16:creationId xmlns="" xmlns:a16="http://schemas.microsoft.com/office/drawing/2014/main" id="{1072B68B-CD9B-488B-9FF2-5051503ACA3F}"/>
                </a:ext>
              </a:extLst>
            </p:cNvPr>
            <p:cNvSpPr/>
            <p:nvPr/>
          </p:nvSpPr>
          <p:spPr>
            <a:xfrm>
              <a:off x="8516762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82" name="Freeform 34">
            <a:extLst>
              <a:ext uri="{FF2B5EF4-FFF2-40B4-BE49-F238E27FC236}">
                <a16:creationId xmlns="" xmlns:a16="http://schemas.microsoft.com/office/drawing/2014/main" id="{3F269C91-3661-4D60-B4C1-4726AC1D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302" y="3803560"/>
            <a:ext cx="179232" cy="177923"/>
          </a:xfrm>
          <a:custGeom>
            <a:avLst/>
            <a:gdLst>
              <a:gd name="T0" fmla="*/ 207002 w 602"/>
              <a:gd name="T1" fmla="*/ 40594 h 601"/>
              <a:gd name="T2" fmla="*/ 207002 w 602"/>
              <a:gd name="T3" fmla="*/ 40594 h 601"/>
              <a:gd name="T4" fmla="*/ 196526 w 602"/>
              <a:gd name="T5" fmla="*/ 40594 h 601"/>
              <a:gd name="T6" fmla="*/ 196526 w 602"/>
              <a:gd name="T7" fmla="*/ 96275 h 601"/>
              <a:gd name="T8" fmla="*/ 196526 w 602"/>
              <a:gd name="T9" fmla="*/ 144412 h 601"/>
              <a:gd name="T10" fmla="*/ 196526 w 602"/>
              <a:gd name="T11" fmla="*/ 154830 h 601"/>
              <a:gd name="T12" fmla="*/ 186411 w 602"/>
              <a:gd name="T13" fmla="*/ 164889 h 601"/>
              <a:gd name="T14" fmla="*/ 132944 w 602"/>
              <a:gd name="T15" fmla="*/ 164889 h 601"/>
              <a:gd name="T16" fmla="*/ 166180 w 602"/>
              <a:gd name="T17" fmla="*/ 197938 h 601"/>
              <a:gd name="T18" fmla="*/ 166180 w 602"/>
              <a:gd name="T19" fmla="*/ 197938 h 601"/>
              <a:gd name="T20" fmla="*/ 168709 w 602"/>
              <a:gd name="T21" fmla="*/ 205482 h 601"/>
              <a:gd name="T22" fmla="*/ 158232 w 602"/>
              <a:gd name="T23" fmla="*/ 215541 h 601"/>
              <a:gd name="T24" fmla="*/ 153175 w 602"/>
              <a:gd name="T25" fmla="*/ 213026 h 601"/>
              <a:gd name="T26" fmla="*/ 153175 w 602"/>
              <a:gd name="T27" fmla="*/ 213026 h 601"/>
              <a:gd name="T28" fmla="*/ 117410 w 602"/>
              <a:gd name="T29" fmla="*/ 180336 h 601"/>
              <a:gd name="T30" fmla="*/ 117410 w 602"/>
              <a:gd name="T31" fmla="*/ 205482 h 601"/>
              <a:gd name="T32" fmla="*/ 107294 w 602"/>
              <a:gd name="T33" fmla="*/ 215541 h 601"/>
              <a:gd name="T34" fmla="*/ 97179 w 602"/>
              <a:gd name="T35" fmla="*/ 205482 h 601"/>
              <a:gd name="T36" fmla="*/ 97179 w 602"/>
              <a:gd name="T37" fmla="*/ 180336 h 601"/>
              <a:gd name="T38" fmla="*/ 63943 w 602"/>
              <a:gd name="T39" fmla="*/ 213026 h 601"/>
              <a:gd name="T40" fmla="*/ 63943 w 602"/>
              <a:gd name="T41" fmla="*/ 213026 h 601"/>
              <a:gd name="T42" fmla="*/ 56357 w 602"/>
              <a:gd name="T43" fmla="*/ 215541 h 601"/>
              <a:gd name="T44" fmla="*/ 45880 w 602"/>
              <a:gd name="T45" fmla="*/ 205482 h 601"/>
              <a:gd name="T46" fmla="*/ 51299 w 602"/>
              <a:gd name="T47" fmla="*/ 197938 h 601"/>
              <a:gd name="T48" fmla="*/ 51299 w 602"/>
              <a:gd name="T49" fmla="*/ 197938 h 601"/>
              <a:gd name="T50" fmla="*/ 84174 w 602"/>
              <a:gd name="T51" fmla="*/ 164889 h 601"/>
              <a:gd name="T52" fmla="*/ 30707 w 602"/>
              <a:gd name="T53" fmla="*/ 164889 h 601"/>
              <a:gd name="T54" fmla="*/ 20592 w 602"/>
              <a:gd name="T55" fmla="*/ 154830 h 601"/>
              <a:gd name="T56" fmla="*/ 20592 w 602"/>
              <a:gd name="T57" fmla="*/ 144412 h 601"/>
              <a:gd name="T58" fmla="*/ 20592 w 602"/>
              <a:gd name="T59" fmla="*/ 96275 h 601"/>
              <a:gd name="T60" fmla="*/ 20592 w 602"/>
              <a:gd name="T61" fmla="*/ 40594 h 601"/>
              <a:gd name="T62" fmla="*/ 10477 w 602"/>
              <a:gd name="T63" fmla="*/ 40594 h 601"/>
              <a:gd name="T64" fmla="*/ 0 w 602"/>
              <a:gd name="T65" fmla="*/ 30176 h 601"/>
              <a:gd name="T66" fmla="*/ 10477 w 602"/>
              <a:gd name="T67" fmla="*/ 20117 h 601"/>
              <a:gd name="T68" fmla="*/ 97179 w 602"/>
              <a:gd name="T69" fmla="*/ 20117 h 601"/>
              <a:gd name="T70" fmla="*/ 97179 w 602"/>
              <a:gd name="T71" fmla="*/ 10059 h 601"/>
              <a:gd name="T72" fmla="*/ 107294 w 602"/>
              <a:gd name="T73" fmla="*/ 0 h 601"/>
              <a:gd name="T74" fmla="*/ 117410 w 602"/>
              <a:gd name="T75" fmla="*/ 10059 h 601"/>
              <a:gd name="T76" fmla="*/ 117410 w 602"/>
              <a:gd name="T77" fmla="*/ 20117 h 601"/>
              <a:gd name="T78" fmla="*/ 207002 w 602"/>
              <a:gd name="T79" fmla="*/ 20117 h 601"/>
              <a:gd name="T80" fmla="*/ 217118 w 602"/>
              <a:gd name="T81" fmla="*/ 30176 h 601"/>
              <a:gd name="T82" fmla="*/ 207002 w 602"/>
              <a:gd name="T83" fmla="*/ 40594 h 601"/>
              <a:gd name="T84" fmla="*/ 176295 w 602"/>
              <a:gd name="T85" fmla="*/ 86216 h 601"/>
              <a:gd name="T86" fmla="*/ 176295 w 602"/>
              <a:gd name="T87" fmla="*/ 86216 h 601"/>
              <a:gd name="T88" fmla="*/ 176295 w 602"/>
              <a:gd name="T89" fmla="*/ 76158 h 601"/>
              <a:gd name="T90" fmla="*/ 176295 w 602"/>
              <a:gd name="T91" fmla="*/ 40594 h 601"/>
              <a:gd name="T92" fmla="*/ 40822 w 602"/>
              <a:gd name="T93" fmla="*/ 40594 h 601"/>
              <a:gd name="T94" fmla="*/ 40822 w 602"/>
              <a:gd name="T95" fmla="*/ 76158 h 601"/>
              <a:gd name="T96" fmla="*/ 40822 w 602"/>
              <a:gd name="T97" fmla="*/ 86216 h 601"/>
              <a:gd name="T98" fmla="*/ 40822 w 602"/>
              <a:gd name="T99" fmla="*/ 144412 h 601"/>
              <a:gd name="T100" fmla="*/ 176295 w 602"/>
              <a:gd name="T101" fmla="*/ 144412 h 601"/>
              <a:gd name="T102" fmla="*/ 176295 w 602"/>
              <a:gd name="T103" fmla="*/ 86216 h 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FE07128-1C88-4ECE-A10D-DFDF1F749CB1}"/>
              </a:ext>
            </a:extLst>
          </p:cNvPr>
          <p:cNvSpPr txBox="1"/>
          <p:nvPr/>
        </p:nvSpPr>
        <p:spPr>
          <a:xfrm>
            <a:off x="6901482" y="3809425"/>
            <a:ext cx="163095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Wingdings" pitchFamily="2" charset="2"/>
              </a:rPr>
              <a:t>尊重  合作  换位思考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="" xmlns:a16="http://schemas.microsoft.com/office/drawing/2014/main" id="{44503383-C394-49D7-803B-5D1FAA4EEECE}"/>
              </a:ext>
            </a:extLst>
          </p:cNvPr>
          <p:cNvSpPr/>
          <p:nvPr/>
        </p:nvSpPr>
        <p:spPr>
          <a:xfrm>
            <a:off x="6901482" y="4005438"/>
            <a:ext cx="19189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尊重他人  团队协作  设身处地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4376412" y="3126263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8241403" y="3510036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6827160" y="3379330"/>
            <a:ext cx="13452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人际交往</a:t>
            </a:r>
            <a:endParaRPr lang="en-US" sz="225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48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4" grpId="0" animBg="1"/>
      <p:bldP spid="61" grpId="0" animBg="1"/>
      <p:bldP spid="62" grpId="0"/>
      <p:bldP spid="63" grpId="0"/>
      <p:bldP spid="64" grpId="0"/>
      <p:bldP spid="65" grpId="0" animBg="1"/>
      <p:bldP spid="71" grpId="0" animBg="1"/>
      <p:bldP spid="72" grpId="0"/>
      <p:bldP spid="73" grpId="0" animBg="1"/>
      <p:bldP spid="74" grpId="0"/>
      <p:bldP spid="75" grpId="0"/>
      <p:bldP spid="76" grpId="0" animBg="1"/>
      <p:bldP spid="82" grpId="0" animBg="1"/>
      <p:bldP spid="83" grpId="0"/>
      <p:bldP spid="84" grpId="0"/>
      <p:bldP spid="85" grpId="0" animBg="1"/>
      <p:bldP spid="86" grpId="0" animBg="1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7971"/>
              </p:ext>
            </p:extLst>
          </p:nvPr>
        </p:nvGraphicFramePr>
        <p:xfrm>
          <a:off x="395536" y="843556"/>
          <a:ext cx="8352927" cy="400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872208"/>
                <a:gridCol w="2952328"/>
                <a:gridCol w="2232247"/>
              </a:tblGrid>
              <a:tr h="8046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项目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工作</a:t>
                      </a:r>
                      <a:r>
                        <a:rPr lang="en-US" altLang="zh-CN" sz="14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</a:t>
                      </a:r>
                      <a:endParaRPr lang="zh-CN" altLang="en-US" sz="1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完成情况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案例展示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083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Web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自由组态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Adobe</a:t>
                      </a:r>
                      <a:r>
                        <a:rPr lang="en-US" altLang="zh-CN" sz="1200" baseline="0" dirty="0" smtClean="0">
                          <a:latin typeface="华文楷体" pitchFamily="2" charset="-122"/>
                          <a:ea typeface="华文楷体" pitchFamily="2" charset="-122"/>
                        </a:rPr>
                        <a:t> XD</a:t>
                      </a:r>
                      <a:r>
                        <a:rPr lang="zh-CN" altLang="en-US" sz="1200" baseline="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200" baseline="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baseline="0" dirty="0" smtClean="0">
                          <a:latin typeface="华文楷体" pitchFamily="2" charset="-122"/>
                          <a:ea typeface="华文楷体" pitchFamily="2" charset="-122"/>
                        </a:rPr>
                        <a:t>设计工具）的使用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Konvajs</a:t>
                      </a:r>
                      <a:r>
                        <a:rPr lang="zh-CN" altLang="en-US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2D Canvas</a:t>
                      </a:r>
                      <a:r>
                        <a:rPr lang="en-US" altLang="zh-CN" sz="1200" b="0" baseline="0" dirty="0" smtClean="0">
                          <a:latin typeface="华文楷体" pitchFamily="2" charset="-122"/>
                          <a:ea typeface="华文楷体" pitchFamily="2" charset="-122"/>
                        </a:rPr>
                        <a:t> </a:t>
                      </a:r>
                      <a:r>
                        <a:rPr lang="en-US" altLang="zh-CN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JavaScript</a:t>
                      </a:r>
                      <a:r>
                        <a:rPr lang="zh-CN" altLang="en-US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框架）</a:t>
                      </a:r>
                      <a:endParaRPr lang="en-US" altLang="zh-CN" sz="1200" b="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Echarts</a:t>
                      </a:r>
                      <a:r>
                        <a:rPr lang="zh-CN" altLang="en-US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lang="en-US" altLang="zh-CN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JavaScript</a:t>
                      </a:r>
                      <a:r>
                        <a:rPr lang="zh-CN" altLang="en-US" sz="1200" b="0" dirty="0" smtClean="0">
                          <a:latin typeface="华文楷体" pitchFamily="2" charset="-122"/>
                          <a:ea typeface="华文楷体" pitchFamily="2" charset="-122"/>
                        </a:rPr>
                        <a:t>可视化图表库）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n"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工作任务：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效果图设计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、前端页面框架搭建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、前端功能模块开发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、组态产品化系统素材收集与制作</a:t>
                      </a:r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学习任务：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、基本熟练上手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XD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、熟练掌握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konvajs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图形、定位、样式、事件、拖拽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释放、选择变换、图层等核心知识点。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、熟练掌握</a:t>
                      </a:r>
                      <a:r>
                        <a:rPr lang="en-US" altLang="zh-CN" sz="1200" dirty="0" err="1" smtClean="0">
                          <a:latin typeface="华文楷体" pitchFamily="2" charset="-122"/>
                          <a:ea typeface="华文楷体" pitchFamily="2" charset="-122"/>
                        </a:rPr>
                        <a:t>echarts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常用图表数据、样式的详细配置。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工作任务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、输出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UI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设计图共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个版本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、根据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UI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图输出编辑、预览、素材库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个部分的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静态页面代码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、组件功能模块：开发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基础组件和数据组件共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15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个，导航功能模块：开发组件操作和画布操作功能共</a:t>
                      </a: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22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个，预览功能模块：开发部分组件动画及事件响应功能。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华文楷体" pitchFamily="2" charset="-122"/>
                          <a:ea typeface="华文楷体" pitchFamily="2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华文楷体" pitchFamily="2" charset="-122"/>
                          <a:ea typeface="华文楷体" pitchFamily="2" charset="-122"/>
                        </a:rPr>
                        <a:t>、系统素材的收集制作包含装饰、背景、开关、模板等等若干</a:t>
                      </a:r>
                      <a:endParaRPr lang="en-US" altLang="zh-CN" sz="1200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79662"/>
            <a:ext cx="165618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75806"/>
            <a:ext cx="1656184" cy="148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0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10000"/>
          </a:srgbClr>
        </a:solidFill>
        <a:ln w="12700">
          <a:miter lim="400000"/>
        </a:ln>
      </a:spPr>
      <a:bodyPr lIns="0" tIns="0" rIns="0" bIns="0" rtlCol="0" anchor="ctr"/>
      <a:lstStyle>
        <a:defPPr algn="l">
          <a:defRPr sz="3000"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2279</Words>
  <Application>Microsoft Office PowerPoint</Application>
  <PresentationFormat>全屏显示(16:9)</PresentationFormat>
  <Paragraphs>273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1_自定义设计方案</vt:lpstr>
      <vt:lpstr>自定义设计方案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1181</cp:revision>
  <cp:lastPrinted>2017-11-21T09:47:00Z</cp:lastPrinted>
  <dcterms:created xsi:type="dcterms:W3CDTF">2017-02-27T07:51:00Z</dcterms:created>
  <dcterms:modified xsi:type="dcterms:W3CDTF">2021-12-10T08:18:13Z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