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5" r:id="rId2"/>
    <p:sldMasterId id="2147483687" r:id="rId3"/>
    <p:sldMasterId id="2147483699" r:id="rId4"/>
    <p:sldMasterId id="2147483711" r:id="rId5"/>
  </p:sldMasterIdLst>
  <p:notesMasterIdLst>
    <p:notesMasterId r:id="rId21"/>
  </p:notesMasterIdLst>
  <p:handoutMasterIdLst>
    <p:handoutMasterId r:id="rId22"/>
  </p:handoutMasterIdLst>
  <p:sldIdLst>
    <p:sldId id="328" r:id="rId6"/>
    <p:sldId id="339" r:id="rId7"/>
    <p:sldId id="338" r:id="rId8"/>
    <p:sldId id="305" r:id="rId9"/>
    <p:sldId id="316" r:id="rId10"/>
    <p:sldId id="312" r:id="rId11"/>
    <p:sldId id="330" r:id="rId12"/>
    <p:sldId id="341" r:id="rId13"/>
    <p:sldId id="342" r:id="rId14"/>
    <p:sldId id="313" r:id="rId15"/>
    <p:sldId id="332" r:id="rId16"/>
    <p:sldId id="314" r:id="rId17"/>
    <p:sldId id="333" r:id="rId18"/>
    <p:sldId id="340" r:id="rId19"/>
    <p:sldId id="258" r:id="rId20"/>
  </p:sldIdLst>
  <p:sldSz cx="9144000" cy="5143500" type="screen16x9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1DC"/>
    <a:srgbClr val="F4B400"/>
    <a:srgbClr val="4B5754"/>
    <a:srgbClr val="E84A1F"/>
    <a:srgbClr val="FF6600"/>
    <a:srgbClr val="F18200"/>
    <a:srgbClr val="EB6100"/>
    <a:srgbClr val="9BBCCF"/>
    <a:srgbClr val="0180CD"/>
    <a:srgbClr val="068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83794" autoAdjust="0"/>
  </p:normalViewPr>
  <p:slideViewPr>
    <p:cSldViewPr>
      <p:cViewPr>
        <p:scale>
          <a:sx n="107" d="100"/>
          <a:sy n="107" d="100"/>
        </p:scale>
        <p:origin x="-2058" y="-414"/>
      </p:cViewPr>
      <p:guideLst>
        <p:guide orient="horz" pos="1638"/>
        <p:guide pos="5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58086-6CBF-4B38-B616-71837A3CB190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F5790-0B74-46A4-9772-765EF10474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7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2A696-AB4E-402F-B9F7-AE9D7F1884EE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CE45-8FD2-44C2-9FAD-56B6D96C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6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B138B5-10BB-4CC4-BE69-C9B5BDAA3A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1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完成情况：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历经</a:t>
            </a: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个设计版本，期间反复根据专家的意见作出调整与完善，设计包括配色、图标、布局、交互逻辑及动效，经过最终评审确定为蓝白配色版本。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、输出</a:t>
            </a:r>
            <a:r>
              <a:rPr lang="zh-CN" altLang="en-US" sz="1200" dirty="0" smtClean="0"/>
              <a:t>静态页面代码，解决页面大小自适应及各浏览器样式兼容问题。</a:t>
            </a: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9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8D5C-729E-48FB-A4C4-AA3912C6C99F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7892-91A7-4F96-A626-3C4B143B9BE1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C030-65D1-4E83-A160-C9B5A253D193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3071813" y="2143125"/>
            <a:ext cx="914400" cy="9144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6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84B-9900-4782-9CDA-33BAA514C274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8B1-B29A-4318-8AE4-702BB5D3D5CA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1AE9-59DE-4744-B16E-F7A541CE2042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9615-D7AF-464D-AB05-F49F9840370F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A107-D86A-4FC8-8AEA-577CEF5772CF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2EC-F9A0-4B0D-AC98-1A3F75C72132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A6C3-8735-461A-AB46-2724558EE214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2AE-D12D-4A61-B8BD-B7F771AB5FD0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2792-D371-440E-B2A3-F08F43843E11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51B1-F5D0-4DD9-831D-AD9CB67A99B7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19E-7ABE-4A21-AACD-6E17DE4378BD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6CB4-4501-4541-9B90-E9AAE97DE9A8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0E2-DC1B-4451-8B2D-FEAE5C573193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235-50A1-4F89-A4E9-48DC6EB532E5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A1F-EF06-4D0B-BE63-A616E0E6FACF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1326-B574-4E3F-B283-C9FEDE559FD0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7CC-CA39-4E29-B802-BA5BC71B00BF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3AC4-D4EE-436C-838A-790093E41B3C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ppt(英威腾)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699"/>
          <a:stretch>
            <a:fillRect/>
          </a:stretch>
        </p:blipFill>
        <p:spPr bwMode="auto">
          <a:xfrm>
            <a:off x="-26572" y="-20538"/>
            <a:ext cx="9170572" cy="5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A529-A42D-4C17-BD7B-D542CC64E174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2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43FE-E9BA-4C3B-9F03-25CBC2CBA5BD}" type="datetime1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2" y="-1"/>
            <a:ext cx="9158402" cy="51516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C34F-5E06-42F3-919E-53F272063005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9B4C-8E8A-44CA-A1B9-D920E54309A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7" y="0"/>
            <a:ext cx="9175637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CF88-83C7-4BF0-A68E-9AEAB5B8CAD6}" type="datetimeFigureOut">
              <a:rPr lang="zh-CN" altLang="en-US" smtClean="0"/>
              <a:pPr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94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矩形 8"/>
          <p:cNvSpPr/>
          <p:nvPr>
            <p:custDataLst>
              <p:tags r:id="rId1"/>
            </p:custDataLst>
          </p:nvPr>
        </p:nvSpPr>
        <p:spPr>
          <a:xfrm>
            <a:off x="-36512" y="1635646"/>
            <a:ext cx="6025039" cy="1308537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-1" fmla="*/ 0 w 6984776"/>
              <a:gd name="connsiteY0-2" fmla="*/ 0 h 3744416"/>
              <a:gd name="connsiteX1-3" fmla="*/ 6984776 w 6984776"/>
              <a:gd name="connsiteY1-4" fmla="*/ 0 h 3744416"/>
              <a:gd name="connsiteX2-5" fmla="*/ 5607389 w 6984776"/>
              <a:gd name="connsiteY2-6" fmla="*/ 3744416 h 3744416"/>
              <a:gd name="connsiteX3-7" fmla="*/ 0 w 6984776"/>
              <a:gd name="connsiteY3-8" fmla="*/ 3744416 h 3744416"/>
              <a:gd name="connsiteX4-9" fmla="*/ 0 w 6984776"/>
              <a:gd name="connsiteY4-10" fmla="*/ 0 h 3744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96552" y="1739138"/>
            <a:ext cx="6012160" cy="1192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ea typeface="黑体" pitchFamily="49" charset="-122"/>
              </a:rPr>
              <a:t>毛浪转正答辩报告</a:t>
            </a:r>
            <a:endParaRPr lang="en-US" sz="4800" dirty="0" smtClean="0"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1800" y="4421218"/>
            <a:ext cx="3888432" cy="81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ea typeface="黑体" pitchFamily="49" charset="-122"/>
              </a:rPr>
              <a:t>www.invt.com.cn</a:t>
            </a:r>
            <a:endParaRPr lang="en-US" sz="2400" dirty="0" smtClean="0">
              <a:ea typeface="黑体" pitchFamily="49" charset="-122"/>
            </a:endParaRPr>
          </a:p>
        </p:txBody>
      </p:sp>
      <p:pic>
        <p:nvPicPr>
          <p:cNvPr id="9" name="图片 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92" y="1648039"/>
            <a:ext cx="3672408" cy="1296148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40152" y="3147814"/>
            <a:ext cx="3119852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部门：</a:t>
            </a:r>
            <a:r>
              <a:rPr lang="zh-CN" altLang="en-US" sz="2000" b="1" dirty="0">
                <a:latin typeface="宋体" charset="-122"/>
              </a:rPr>
              <a:t>信息</a:t>
            </a:r>
            <a:r>
              <a:rPr lang="zh-CN" altLang="en-US" sz="2000" b="1" dirty="0" smtClean="0">
                <a:latin typeface="宋体" charset="-122"/>
              </a:rPr>
              <a:t>能力</a:t>
            </a:r>
            <a:r>
              <a:rPr lang="zh-CN" altLang="en-US" sz="2000" b="1" dirty="0">
                <a:latin typeface="宋体" charset="-122"/>
              </a:rPr>
              <a:t>中心</a:t>
            </a:r>
            <a:endParaRPr lang="zh-CN" altLang="en-US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姓名：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毛浪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日期：</a:t>
            </a:r>
            <a:r>
              <a:rPr lang="en-US" altLang="zh-CN" sz="2000" b="1" dirty="0" smtClean="0">
                <a:latin typeface="宋体" charset="-122"/>
              </a:rPr>
              <a:t>2021</a:t>
            </a:r>
            <a:r>
              <a:rPr lang="zh-CN" altLang="en-US" sz="2000" b="1" dirty="0" smtClean="0">
                <a:latin typeface="宋体" charset="-122"/>
              </a:rPr>
              <a:t>年</a:t>
            </a:r>
            <a:r>
              <a:rPr lang="en-US" altLang="zh-CN" sz="2000" b="1" dirty="0" smtClean="0">
                <a:latin typeface="宋体" charset="-122"/>
              </a:rPr>
              <a:t>12</a:t>
            </a:r>
            <a:r>
              <a:rPr lang="zh-CN" altLang="en-US" sz="2000" b="1" dirty="0" smtClean="0">
                <a:latin typeface="宋体" charset="-122"/>
              </a:rPr>
              <a:t>月</a:t>
            </a:r>
            <a:r>
              <a:rPr lang="en-US" altLang="zh-CN" sz="2000" b="1" dirty="0" smtClean="0">
                <a:latin typeface="宋体" charset="-122"/>
              </a:rPr>
              <a:t>14</a:t>
            </a:r>
            <a:r>
              <a:rPr lang="zh-CN" altLang="en-US" sz="2000" b="1" dirty="0" smtClean="0">
                <a:latin typeface="宋体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580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31840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2"/>
          <p:cNvSpPr>
            <a:spLocks noChangeArrowheads="1"/>
          </p:cNvSpPr>
          <p:nvPr/>
        </p:nvSpPr>
        <p:spPr bwMode="auto">
          <a:xfrm>
            <a:off x="2667000" y="1995686"/>
            <a:ext cx="34163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客观地进行自我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评价</a:t>
            </a:r>
            <a:endParaRPr lang="en-US" altLang="zh-CN" sz="2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参考工具：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SWOT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分析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1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38" name="矩形 37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矩形 30"/>
          <p:cNvSpPr>
            <a:spLocks noChangeArrowheads="1"/>
          </p:cNvSpPr>
          <p:nvPr/>
        </p:nvSpPr>
        <p:spPr bwMode="auto">
          <a:xfrm>
            <a:off x="179512" y="2047281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经典行书简" pitchFamily="49" charset="-122"/>
              </a:rPr>
              <a:t>    从短、中、长期进行工作规划与展望，包括所要达成的具体目标、为达成目前自己要做哪些准备？如何去实现自己的目标？需要哪些帮助？</a:t>
            </a:r>
          </a:p>
        </p:txBody>
      </p:sp>
    </p:spTree>
    <p:extLst>
      <p:ext uri="{BB962C8B-B14F-4D97-AF65-F5344CB8AC3E}">
        <p14:creationId xmlns:p14="http://schemas.microsoft.com/office/powerpoint/2010/main" val="15362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36511" y="735025"/>
            <a:ext cx="576064" cy="442901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卡片 8"/>
          <p:cNvSpPr/>
          <p:nvPr/>
        </p:nvSpPr>
        <p:spPr>
          <a:xfrm rot="10800000" flipV="1">
            <a:off x="-36511" y="1059582"/>
            <a:ext cx="3528392" cy="115212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-16269" y="12406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短期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453" y="137287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备注：一年内规划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34" name="矩形 33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流程图: 卡片 8"/>
          <p:cNvSpPr/>
          <p:nvPr/>
        </p:nvSpPr>
        <p:spPr>
          <a:xfrm rot="10800000" flipV="1">
            <a:off x="-36512" y="2427734"/>
            <a:ext cx="6048671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-36511" y="25899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601" y="2737252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3-5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流程图: 卡片 8"/>
          <p:cNvSpPr/>
          <p:nvPr/>
        </p:nvSpPr>
        <p:spPr>
          <a:xfrm rot="10800000" flipV="1">
            <a:off x="-36512" y="3792638"/>
            <a:ext cx="8928992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-36511" y="39548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长期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6825" y="4067022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5-10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答辩人基本信息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" name="矩形 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35680"/>
              </p:ext>
            </p:extLst>
          </p:nvPr>
        </p:nvGraphicFramePr>
        <p:xfrm>
          <a:off x="971600" y="1131592"/>
          <a:ext cx="7056784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22"/>
                <a:gridCol w="5528962"/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答辩人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毛浪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毕业学校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湖南女子学院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岗位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开发工程师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辅导导师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刘长享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直接上级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刘长享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42" y="1059180"/>
            <a:ext cx="6084158" cy="3340800"/>
          </a:xfrm>
          <a:prstGeom prst="rect">
            <a:avLst/>
          </a:prstGeom>
        </p:spPr>
      </p:pic>
      <p:sp>
        <p:nvSpPr>
          <p:cNvPr id="16" name="PA_矩形 8"/>
          <p:cNvSpPr/>
          <p:nvPr>
            <p:custDataLst>
              <p:tags r:id="rId1"/>
            </p:custDataLst>
          </p:nvPr>
        </p:nvSpPr>
        <p:spPr>
          <a:xfrm>
            <a:off x="-28800" y="1275606"/>
            <a:ext cx="5157400" cy="2808312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7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F60A8E69-FDEE-4D36-AECB-23B31C79EE95}"/>
              </a:ext>
            </a:extLst>
          </p:cNvPr>
          <p:cNvSpPr>
            <a:spLocks noGrp="1"/>
          </p:cNvSpPr>
          <p:nvPr/>
        </p:nvSpPr>
        <p:spPr>
          <a:xfrm>
            <a:off x="1014664" y="123478"/>
            <a:ext cx="1476896" cy="514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方正中等线简体" pitchFamily="2" charset="-122"/>
                <a:cs typeface="方正中等线简体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2800" b="1" kern="1200" dirty="0">
                <a:solidFill>
                  <a:srgbClr val="00539F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 </a:t>
            </a:r>
            <a:r>
              <a:rPr lang="zh-CN" altLang="en-US" sz="2800" b="1" kern="1200" dirty="0">
                <a:solidFill>
                  <a:srgbClr val="0180CD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目录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="" xmlns:a16="http://schemas.microsoft.com/office/drawing/2014/main" id="{103D6AA0-184D-40B8-94A7-0859642BD342}"/>
              </a:ext>
            </a:extLst>
          </p:cNvPr>
          <p:cNvSpPr txBox="1"/>
          <p:nvPr/>
        </p:nvSpPr>
        <p:spPr>
          <a:xfrm>
            <a:off x="1259633" y="156363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工作职责及理解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7E160FA-835C-4B20-8D52-E2CEF25EF70B}"/>
              </a:ext>
            </a:extLst>
          </p:cNvPr>
          <p:cNvSpPr/>
          <p:nvPr/>
        </p:nvSpPr>
        <p:spPr>
          <a:xfrm>
            <a:off x="589459" y="1520781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0B280E4-EFA9-4553-AD69-028FC9038529}"/>
              </a:ext>
            </a:extLst>
          </p:cNvPr>
          <p:cNvCxnSpPr>
            <a:cxnSpLocks/>
          </p:cNvCxnSpPr>
          <p:nvPr/>
        </p:nvCxnSpPr>
        <p:spPr>
          <a:xfrm>
            <a:off x="589459" y="1980273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4">
            <a:extLst>
              <a:ext uri="{FF2B5EF4-FFF2-40B4-BE49-F238E27FC236}">
                <a16:creationId xmlns="" xmlns:a16="http://schemas.microsoft.com/office/drawing/2014/main" id="{BFFE53B0-2660-4DAB-B398-185788A473F0}"/>
              </a:ext>
            </a:extLst>
          </p:cNvPr>
          <p:cNvSpPr txBox="1"/>
          <p:nvPr/>
        </p:nvSpPr>
        <p:spPr>
          <a:xfrm>
            <a:off x="1259632" y="2173423"/>
            <a:ext cx="2232248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试用期工作总结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27E32ED-792A-4B73-BA70-94CEEF969A79}"/>
              </a:ext>
            </a:extLst>
          </p:cNvPr>
          <p:cNvSpPr/>
          <p:nvPr/>
        </p:nvSpPr>
        <p:spPr>
          <a:xfrm>
            <a:off x="589459" y="2141367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D5A011AA-F526-47BB-958A-FB7D0FF7AA60}"/>
              </a:ext>
            </a:extLst>
          </p:cNvPr>
          <p:cNvCxnSpPr>
            <a:cxnSpLocks/>
          </p:cNvCxnSpPr>
          <p:nvPr/>
        </p:nvCxnSpPr>
        <p:spPr>
          <a:xfrm>
            <a:off x="589459" y="2600859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4">
            <a:extLst>
              <a:ext uri="{FF2B5EF4-FFF2-40B4-BE49-F238E27FC236}">
                <a16:creationId xmlns="" xmlns:a16="http://schemas.microsoft.com/office/drawing/2014/main" id="{10850E57-7E7F-496C-B209-A957143A2D82}"/>
              </a:ext>
            </a:extLst>
          </p:cNvPr>
          <p:cNvSpPr txBox="1"/>
          <p:nvPr/>
        </p:nvSpPr>
        <p:spPr>
          <a:xfrm>
            <a:off x="1259633" y="283536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个人优势与不足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2EB345D-197D-4FA9-BCF1-C9FE37FAED6C}"/>
              </a:ext>
            </a:extLst>
          </p:cNvPr>
          <p:cNvSpPr/>
          <p:nvPr/>
        </p:nvSpPr>
        <p:spPr>
          <a:xfrm>
            <a:off x="589459" y="280331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26280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7CD300EF-F38B-40B9-82B7-C41991C73B11}"/>
              </a:ext>
            </a:extLst>
          </p:cNvPr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C95F8077-7469-4AB1-98C2-C5FD3DDB0A0D}"/>
                </a:ext>
              </a:extLst>
            </p:cNvPr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44C48717-07A7-4C3C-AA90-18447E56FB33}"/>
                </a:ext>
              </a:extLst>
            </p:cNvPr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4767263"/>
            <a:ext cx="2133600" cy="274637"/>
          </a:xfrm>
        </p:spPr>
        <p:txBody>
          <a:bodyPr/>
          <a:lstStyle/>
          <a:p>
            <a:fld id="{B1F40753-EF14-4779-8312-FF246AD22AE8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8" name="TextBox 64">
            <a:extLst>
              <a:ext uri="{FF2B5EF4-FFF2-40B4-BE49-F238E27FC236}">
                <a16:creationId xmlns="" xmlns:a16="http://schemas.microsoft.com/office/drawing/2014/main" id="{10850E57-7E7F-496C-B209-A957143A2D82}"/>
              </a:ext>
            </a:extLst>
          </p:cNvPr>
          <p:cNvSpPr txBox="1"/>
          <p:nvPr/>
        </p:nvSpPr>
        <p:spPr>
          <a:xfrm>
            <a:off x="1259632" y="3440458"/>
            <a:ext cx="2376265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工作规划与展望</a:t>
            </a:r>
            <a:endParaRPr lang="zh-CN" altLang="en-US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32EB345D-197D-4FA9-BCF1-C9FE37FAED6C}"/>
              </a:ext>
            </a:extLst>
          </p:cNvPr>
          <p:cNvSpPr/>
          <p:nvPr/>
        </p:nvSpPr>
        <p:spPr>
          <a:xfrm>
            <a:off x="589459" y="340840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86789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355726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0769" y="3151153"/>
            <a:ext cx="245964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个人工作岗位职责的理解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xmlns="" id="{D8936C73-30F6-42EA-91C2-9C8EFB76CE1A}"/>
              </a:ext>
            </a:extLst>
          </p:cNvPr>
          <p:cNvSpPr txBox="1"/>
          <p:nvPr/>
        </p:nvSpPr>
        <p:spPr>
          <a:xfrm>
            <a:off x="1038226" y="1064567"/>
            <a:ext cx="295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工作职责及理解概述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xmlns="" id="{6AF77DC7-0DFA-40A6-AFFC-B469BDB148CD}"/>
              </a:ext>
            </a:extLst>
          </p:cNvPr>
          <p:cNvSpPr txBox="1"/>
          <p:nvPr/>
        </p:nvSpPr>
        <p:spPr>
          <a:xfrm>
            <a:off x="1038226" y="1505130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57" name="图形 3">
            <a:extLst>
              <a:ext uri="{FF2B5EF4-FFF2-40B4-BE49-F238E27FC236}">
                <a16:creationId xmlns:a16="http://schemas.microsoft.com/office/drawing/2014/main" xmlns="" id="{EA14D6DE-D4AF-4263-ABF1-698978921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79401" y="994822"/>
            <a:ext cx="3088300" cy="3097148"/>
          </a:xfrm>
          <a:prstGeom prst="rect">
            <a:avLst/>
          </a:prstGeom>
        </p:spPr>
      </p:pic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D033B628-2683-48BF-BAB5-0961F856531A}"/>
              </a:ext>
            </a:extLst>
          </p:cNvPr>
          <p:cNvSpPr txBox="1"/>
          <p:nvPr/>
        </p:nvSpPr>
        <p:spPr>
          <a:xfrm>
            <a:off x="2077549" y="3320053"/>
            <a:ext cx="2999276" cy="699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交互就是，比如看到一个按钮组件、表单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组件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我们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可以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点击，系统能给予你相应回馈，能增删改查一系列信息或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482D7E09-347B-4C0A-8ED1-E7D1CDEF4FFB}"/>
              </a:ext>
            </a:extLst>
          </p:cNvPr>
          <p:cNvSpPr txBox="1"/>
          <p:nvPr/>
        </p:nvSpPr>
        <p:spPr>
          <a:xfrm>
            <a:off x="1123950" y="2071248"/>
            <a:ext cx="3156722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前端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最终实现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或移动互联网网页视觉的呈现与用户交互，视觉呈现就是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我们点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开一个网站或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所看到的所有东西，包括颜色，布局，特效动画、各种组件等等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6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431693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061" y="3042343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角色转变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9874" y="3052396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熟悉公司环境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9003" y="3042715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3439185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专业技能提升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2386" y="3439184"/>
            <a:ext cx="174150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工作成果和收获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1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410178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试用期工作总结及理解（重点）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矩形 12"/>
          <p:cNvSpPr>
            <a:spLocks noChangeArrowheads="1"/>
          </p:cNvSpPr>
          <p:nvPr/>
        </p:nvSpPr>
        <p:spPr bwMode="auto">
          <a:xfrm>
            <a:off x="27689" y="915566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cs typeface="经典行书简" pitchFamily="49" charset="-122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一、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请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从角色转变、熟悉公司环境、学习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情况、专业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技能提升、所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完成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工作（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输出成果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）和收获等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方面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二、进行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总结并举证。</a:t>
            </a:r>
          </a:p>
        </p:txBody>
      </p:sp>
      <p:sp>
        <p:nvSpPr>
          <p:cNvPr id="2" name="七角星 1"/>
          <p:cNvSpPr/>
          <p:nvPr/>
        </p:nvSpPr>
        <p:spPr>
          <a:xfrm>
            <a:off x="2889948" y="2139702"/>
            <a:ext cx="3050204" cy="2376264"/>
          </a:xfrm>
          <a:prstGeom prst="star7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重点展示</a:t>
            </a:r>
            <a:endParaRPr lang="zh-CN" altLang="en-US" sz="3000" b="1" dirty="0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65929"/>
              </p:ext>
            </p:extLst>
          </p:nvPr>
        </p:nvGraphicFramePr>
        <p:xfrm>
          <a:off x="395537" y="843558"/>
          <a:ext cx="8352928" cy="307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944216"/>
                <a:gridCol w="2232248"/>
                <a:gridCol w="2880321"/>
              </a:tblGrid>
              <a:tr h="401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工作辅导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考核项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完成情况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案例展示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4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Web</a:t>
                      </a:r>
                      <a:r>
                        <a:rPr lang="zh-CN" altLang="en-US" sz="1600" dirty="0" smtClean="0"/>
                        <a:t>自由组态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、项目</a:t>
                      </a:r>
                      <a:r>
                        <a:rPr lang="en-US" altLang="zh-CN" sz="1200" dirty="0" smtClean="0"/>
                        <a:t>UI</a:t>
                      </a:r>
                      <a:r>
                        <a:rPr lang="zh-CN" altLang="en-US" sz="1200" dirty="0" smtClean="0"/>
                        <a:t>效果图设计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zh-CN" altLang="en-US" sz="1200" dirty="0" smtClean="0"/>
                        <a:t>项目前端页面框架搭建</a:t>
                      </a:r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、项目前端功能模块开发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、输出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设计图共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个版本</a:t>
                      </a:r>
                      <a:endParaRPr lang="en-US" altLang="zh-CN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、根据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图输出编辑、预览、素材库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</a:t>
                      </a:r>
                      <a:r>
                        <a:rPr lang="zh-CN" altLang="en-US" sz="1200" dirty="0" smtClean="0"/>
                        <a:t>静态页面代码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、组件模块：开发</a:t>
                      </a:r>
                      <a:r>
                        <a:rPr lang="zh-CN" altLang="en-US" sz="1200" dirty="0" smtClean="0"/>
                        <a:t>基础组件和数据组件共</a:t>
                      </a:r>
                      <a:r>
                        <a:rPr lang="en-US" altLang="zh-CN" sz="1200" dirty="0" smtClean="0"/>
                        <a:t>15</a:t>
                      </a:r>
                      <a:r>
                        <a:rPr lang="zh-CN" altLang="en-US" sz="1200" dirty="0" smtClean="0"/>
                        <a:t>个，导航模块：开发组件操作和画布操作功能共</a:t>
                      </a:r>
                      <a:r>
                        <a:rPr lang="en-US" altLang="zh-CN" sz="1200" dirty="0" smtClean="0"/>
                        <a:t>22</a:t>
                      </a:r>
                      <a:r>
                        <a:rPr lang="zh-CN" altLang="en-US" sz="1200" dirty="0" smtClean="0"/>
                        <a:t>个，预览模块：开发部分组件动画及事件响应功能。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488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、空压机物联网监控</a:t>
                      </a:r>
                      <a:r>
                        <a:rPr lang="en-US" altLang="zh-CN" sz="1600" dirty="0" smtClean="0"/>
                        <a:t>APP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、首页</a:t>
                      </a:r>
                      <a:r>
                        <a:rPr lang="en-US" altLang="zh-CN" sz="1200" dirty="0" smtClean="0"/>
                        <a:t>UI</a:t>
                      </a:r>
                      <a:r>
                        <a:rPr lang="zh-CN" altLang="en-US" sz="1200" dirty="0" smtClean="0"/>
                        <a:t>效果图设计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92186"/>
            <a:ext cx="2304256" cy="116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0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69821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4"/>
          <p:cNvSpPr/>
          <p:nvPr/>
        </p:nvSpPr>
        <p:spPr>
          <a:xfrm>
            <a:off x="4827944" y="330372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827944" y="4409135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7" name="Rectangle 66"/>
          <p:cNvSpPr/>
          <p:nvPr/>
        </p:nvSpPr>
        <p:spPr>
          <a:xfrm>
            <a:off x="4827944" y="220325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8" name="Rectangle 70"/>
          <p:cNvSpPr/>
          <p:nvPr/>
        </p:nvSpPr>
        <p:spPr>
          <a:xfrm>
            <a:off x="770294" y="330372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9" name="Rectangle 74"/>
          <p:cNvSpPr/>
          <p:nvPr/>
        </p:nvSpPr>
        <p:spPr>
          <a:xfrm>
            <a:off x="778268" y="4409135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20" name="Rectangle 78"/>
          <p:cNvSpPr/>
          <p:nvPr/>
        </p:nvSpPr>
        <p:spPr>
          <a:xfrm>
            <a:off x="778268" y="2203256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21" name="Rectangle 79"/>
          <p:cNvSpPr/>
          <p:nvPr/>
        </p:nvSpPr>
        <p:spPr>
          <a:xfrm>
            <a:off x="778268" y="2206896"/>
            <a:ext cx="253643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70 %</a:t>
            </a:r>
          </a:p>
        </p:txBody>
      </p:sp>
      <p:sp>
        <p:nvSpPr>
          <p:cNvPr id="22" name="Rectangle 67"/>
          <p:cNvSpPr/>
          <p:nvPr/>
        </p:nvSpPr>
        <p:spPr>
          <a:xfrm>
            <a:off x="4835797" y="2206896"/>
            <a:ext cx="1715730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50 %</a:t>
            </a:r>
          </a:p>
        </p:txBody>
      </p:sp>
      <p:sp>
        <p:nvSpPr>
          <p:cNvPr id="23" name="Rectangle 71"/>
          <p:cNvSpPr/>
          <p:nvPr/>
        </p:nvSpPr>
        <p:spPr>
          <a:xfrm>
            <a:off x="786121" y="3307366"/>
            <a:ext cx="287933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80 %</a:t>
            </a:r>
          </a:p>
        </p:txBody>
      </p:sp>
      <p:sp>
        <p:nvSpPr>
          <p:cNvPr id="24" name="Rectangle 75"/>
          <p:cNvSpPr/>
          <p:nvPr/>
        </p:nvSpPr>
        <p:spPr>
          <a:xfrm>
            <a:off x="786121" y="4412774"/>
            <a:ext cx="316508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>
                <a:solidFill>
                  <a:prstClr val="white"/>
                </a:solidFill>
                <a:cs typeface="+mn-ea"/>
                <a:sym typeface="+mn-lt"/>
              </a:rPr>
              <a:t>90 %</a:t>
            </a:r>
            <a:endParaRPr lang="en-US" altLang="zh-CN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Rectangle 63"/>
          <p:cNvSpPr/>
          <p:nvPr/>
        </p:nvSpPr>
        <p:spPr>
          <a:xfrm>
            <a:off x="4835797" y="4412774"/>
            <a:ext cx="2065774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62 %</a:t>
            </a:r>
          </a:p>
        </p:txBody>
      </p:sp>
      <p:sp>
        <p:nvSpPr>
          <p:cNvPr id="26" name="Rectangle 59"/>
          <p:cNvSpPr/>
          <p:nvPr/>
        </p:nvSpPr>
        <p:spPr>
          <a:xfrm>
            <a:off x="4835796" y="3307366"/>
            <a:ext cx="265156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75 %</a:t>
            </a:r>
          </a:p>
        </p:txBody>
      </p:sp>
      <p:sp>
        <p:nvSpPr>
          <p:cNvPr id="27" name="文本框 16"/>
          <p:cNvSpPr txBox="1"/>
          <p:nvPr/>
        </p:nvSpPr>
        <p:spPr>
          <a:xfrm>
            <a:off x="770295" y="1651969"/>
            <a:ext cx="239874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Vue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770294" y="189442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9" name="文本框 18"/>
          <p:cNvSpPr txBox="1"/>
          <p:nvPr/>
        </p:nvSpPr>
        <p:spPr>
          <a:xfrm>
            <a:off x="770295" y="2755912"/>
            <a:ext cx="594009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javascript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770294" y="2998369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1" name="文本框 20"/>
          <p:cNvSpPr txBox="1"/>
          <p:nvPr/>
        </p:nvSpPr>
        <p:spPr>
          <a:xfrm>
            <a:off x="770295" y="3861320"/>
            <a:ext cx="559449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echartsjs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770294" y="410377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3" name="文本框 22"/>
          <p:cNvSpPr txBox="1"/>
          <p:nvPr/>
        </p:nvSpPr>
        <p:spPr>
          <a:xfrm>
            <a:off x="4827945" y="1651969"/>
            <a:ext cx="474938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Konvajs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4827945" y="189442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4827945" y="2755912"/>
            <a:ext cx="174728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XD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6" name="TextBox 11"/>
          <p:cNvSpPr txBox="1"/>
          <p:nvPr/>
        </p:nvSpPr>
        <p:spPr>
          <a:xfrm>
            <a:off x="4827945" y="2998369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37" name="文本框 26"/>
          <p:cNvSpPr txBox="1"/>
          <p:nvPr/>
        </p:nvSpPr>
        <p:spPr>
          <a:xfrm>
            <a:off x="4827945" y="3861320"/>
            <a:ext cx="304892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en-US" altLang="zh-CN" sz="1200" dirty="0" err="1" smtClean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Vuex</a:t>
            </a:r>
            <a:endParaRPr lang="zh-CN" altLang="en-US" sz="1200" dirty="0">
              <a:gradFill>
                <a:gsLst>
                  <a:gs pos="79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5400000" scaled="0"/>
              </a:gradFill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4827945" y="4103777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434613C-B28A-4E1E-BA1F-B67987AE4995}"/>
              </a:ext>
            </a:extLst>
          </p:cNvPr>
          <p:cNvGrpSpPr/>
          <p:nvPr/>
        </p:nvGrpSpPr>
        <p:grpSpPr>
          <a:xfrm>
            <a:off x="3386138" y="789457"/>
            <a:ext cx="2371725" cy="702173"/>
            <a:chOff x="981076" y="1134310"/>
            <a:chExt cx="2371725" cy="702173"/>
          </a:xfrm>
        </p:grpSpPr>
        <p:sp>
          <p:nvSpPr>
            <p:cNvPr id="49" name="TextBox 21">
              <a:extLst>
                <a:ext uri="{FF2B5EF4-FFF2-40B4-BE49-F238E27FC236}">
                  <a16:creationId xmlns:a16="http://schemas.microsoft.com/office/drawing/2014/main" xmlns="" id="{7ADA2C56-7D22-4222-B026-22E3C90844D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学习</a:t>
              </a:r>
              <a:r>
                <a:rPr lang="zh-CN" altLang="en-US" sz="2400" dirty="0" smtClean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xmlns="" id="{6AED8746-F343-46F4-8100-01121E9865E5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0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10000"/>
          </a:srgbClr>
        </a:solidFill>
        <a:ln w="12700">
          <a:miter lim="400000"/>
        </a:ln>
      </a:spPr>
      <a:bodyPr lIns="0" tIns="0" rIns="0" bIns="0" rtlCol="0" anchor="ctr"/>
      <a:lstStyle>
        <a:defPPr algn="l">
          <a:defRPr sz="3000"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672</Words>
  <Application>Microsoft Office PowerPoint</Application>
  <PresentationFormat>全屏显示(16:9)</PresentationFormat>
  <Paragraphs>116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1_自定义设计方案</vt:lpstr>
      <vt:lpstr>自定义设计方案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1138</cp:revision>
  <cp:lastPrinted>2017-11-21T09:47:00Z</cp:lastPrinted>
  <dcterms:created xsi:type="dcterms:W3CDTF">2017-02-27T07:51:00Z</dcterms:created>
  <dcterms:modified xsi:type="dcterms:W3CDTF">2021-12-08T05:49:38Z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