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60" r:id="rId5"/>
    <p:sldId id="261" r:id="rId6"/>
    <p:sldId id="263"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249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74542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420273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7089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31068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31359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10293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31934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12381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15758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B6A3A5-2C7F-4A0F-9E0C-B9A809053919}"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387491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6A3A5-2C7F-4A0F-9E0C-B9A809053919}" type="datetimeFigureOut">
              <a:rPr lang="zh-CN" altLang="en-US" smtClean="0"/>
              <a:t>2019/5/20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92215-ACFD-4D5F-BB8B-2EBDD2F1F5FD}" type="slidenum">
              <a:rPr lang="zh-CN" altLang="en-US" smtClean="0"/>
              <a:t>‹#›</a:t>
            </a:fld>
            <a:endParaRPr lang="zh-CN" altLang="en-US"/>
          </a:p>
        </p:txBody>
      </p:sp>
    </p:spTree>
    <p:extLst>
      <p:ext uri="{BB962C8B-B14F-4D97-AF65-F5344CB8AC3E}">
        <p14:creationId xmlns:p14="http://schemas.microsoft.com/office/powerpoint/2010/main" val="24383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ED6BB-AD9F-481A-B381-8489D16BF6C4}"/>
              </a:ext>
            </a:extLst>
          </p:cNvPr>
          <p:cNvSpPr>
            <a:spLocks noGrp="1"/>
          </p:cNvSpPr>
          <p:nvPr>
            <p:ph type="title"/>
          </p:nvPr>
        </p:nvSpPr>
        <p:spPr>
          <a:xfrm>
            <a:off x="457200" y="274638"/>
            <a:ext cx="5842992" cy="418058"/>
          </a:xfrm>
        </p:spPr>
        <p:txBody>
          <a:bodyPr>
            <a:noAutofit/>
          </a:bodyPr>
          <a:lstStyle/>
          <a:p>
            <a:r>
              <a:rPr lang="en-US" altLang="zh-CN" sz="2400" dirty="0"/>
              <a:t>Correlations between features</a:t>
            </a:r>
            <a:endParaRPr lang="zh-CN" altLang="en-US" sz="2400" dirty="0"/>
          </a:p>
        </p:txBody>
      </p:sp>
      <p:pic>
        <p:nvPicPr>
          <p:cNvPr id="3" name="图片 2">
            <a:extLst>
              <a:ext uri="{FF2B5EF4-FFF2-40B4-BE49-F238E27FC236}">
                <a16:creationId xmlns:a16="http://schemas.microsoft.com/office/drawing/2014/main" id="{30002CA7-FB35-4E92-AEF7-EA8A348A3541}"/>
              </a:ext>
            </a:extLst>
          </p:cNvPr>
          <p:cNvPicPr>
            <a:picLocks noChangeAspect="1"/>
          </p:cNvPicPr>
          <p:nvPr/>
        </p:nvPicPr>
        <p:blipFill>
          <a:blip r:embed="rId2"/>
          <a:stretch>
            <a:fillRect/>
          </a:stretch>
        </p:blipFill>
        <p:spPr>
          <a:xfrm>
            <a:off x="539552" y="1052736"/>
            <a:ext cx="6552728" cy="5989839"/>
          </a:xfrm>
          <a:prstGeom prst="rect">
            <a:avLst/>
          </a:prstGeom>
        </p:spPr>
      </p:pic>
    </p:spTree>
    <p:extLst>
      <p:ext uri="{BB962C8B-B14F-4D97-AF65-F5344CB8AC3E}">
        <p14:creationId xmlns:p14="http://schemas.microsoft.com/office/powerpoint/2010/main" val="390031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44AECB-F874-4A7F-97E0-C027C549E708}"/>
              </a:ext>
            </a:extLst>
          </p:cNvPr>
          <p:cNvGrpSpPr>
            <a:grpSpLocks noChangeAspect="1"/>
          </p:cNvGrpSpPr>
          <p:nvPr>
            <p:custDataLst>
              <p:tags r:id="rId1"/>
            </p:custDataLst>
          </p:nvPr>
        </p:nvGrpSpPr>
        <p:grpSpPr>
          <a:xfrm>
            <a:off x="233696" y="2862055"/>
            <a:ext cx="8542752" cy="6395766"/>
            <a:chOff x="499084" y="3318873"/>
            <a:chExt cx="11390336" cy="6395766"/>
          </a:xfrm>
        </p:grpSpPr>
        <p:sp>
          <p:nvSpPr>
            <p:cNvPr id="6" name="í$ḻîḓe">
              <a:extLst>
                <a:ext uri="{FF2B5EF4-FFF2-40B4-BE49-F238E27FC236}">
                  <a16:creationId xmlns:a16="http://schemas.microsoft.com/office/drawing/2014/main" id="{CDC3C392-9079-4493-9CD6-F182C37632A0}"/>
                </a:ext>
              </a:extLst>
            </p:cNvPr>
            <p:cNvSpPr/>
            <p:nvPr/>
          </p:nvSpPr>
          <p:spPr bwMode="auto">
            <a:xfrm>
              <a:off x="8192471" y="4000135"/>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687279" y="3318873"/>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499084" y="3700255"/>
              <a:ext cx="7576914" cy="911122"/>
              <a:chOff x="499084" y="3328132"/>
              <a:chExt cx="7576914" cy="911122"/>
            </a:xfrm>
          </p:grpSpPr>
          <p:sp>
            <p:nvSpPr>
              <p:cNvPr id="15" name="îṡľïḓê">
                <a:extLst>
                  <a:ext uri="{FF2B5EF4-FFF2-40B4-BE49-F238E27FC236}">
                    <a16:creationId xmlns:a16="http://schemas.microsoft.com/office/drawing/2014/main" id="{1BF6C4F5-EC31-4DD6-A576-B83C878677DE}"/>
                  </a:ext>
                </a:extLst>
              </p:cNvPr>
              <p:cNvSpPr/>
              <p:nvPr/>
            </p:nvSpPr>
            <p:spPr>
              <a:xfrm>
                <a:off x="499084" y="3328132"/>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803104" y="3915232"/>
              <a:ext cx="75878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242472" y="1052736"/>
            <a:ext cx="8154728" cy="1708160"/>
          </a:xfrm>
          <a:prstGeom prst="rect">
            <a:avLst/>
          </a:prstGeom>
        </p:spPr>
        <p:txBody>
          <a:bodyPr wrap="square">
            <a:spAutoFit/>
          </a:bodyPr>
          <a:lstStyle/>
          <a:p>
            <a:r>
              <a:rPr lang="en-US" altLang="zh-CN" sz="1500" dirty="0"/>
              <a:t>  Based on my initial assumption, we would like to cluster our customers based on the products they have purchased and other features</a:t>
            </a:r>
            <a:endParaRPr lang="zh-CN" altLang="zh-CN" sz="1500" dirty="0"/>
          </a:p>
          <a:p>
            <a:r>
              <a:rPr lang="en-US" altLang="zh-CN" sz="1500" dirty="0"/>
              <a:t>  We need to change our features a little bit to be more suitable for clustering. Firstly, we are going to cluster users so we should group our transactions by </a:t>
            </a:r>
            <a:r>
              <a:rPr lang="en-US" altLang="zh-CN" sz="1500" dirty="0" err="1"/>
              <a:t>User_ID</a:t>
            </a:r>
            <a:r>
              <a:rPr lang="en-US" altLang="zh-CN" sz="1500" dirty="0"/>
              <a:t> and create our features based on that.</a:t>
            </a:r>
            <a:br>
              <a:rPr lang="en-US" altLang="zh-CN" sz="1500" dirty="0"/>
            </a:br>
            <a:r>
              <a:rPr lang="en-US" altLang="zh-CN" sz="1500" dirty="0"/>
              <a:t>Now, what we know about each user, is his/her gender, stayed-city, stay in current city years, age, marital status, occupation and products he/she has bought. Let's exclude products he has bought and their categories for now, we will get to them later:</a:t>
            </a:r>
            <a:endParaRPr lang="zh-CN" altLang="zh-CN" sz="15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28" y="2862055"/>
            <a:ext cx="7970629" cy="596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827584" y="3356992"/>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5536" y="3644898"/>
            <a:ext cx="5616624" cy="2215991"/>
          </a:xfrm>
          <a:prstGeom prst="rect">
            <a:avLst/>
          </a:prstGeom>
          <a:noFill/>
        </p:spPr>
        <p:txBody>
          <a:bodyPr wrap="square" rtlCol="0">
            <a:spAutoFit/>
          </a:bodyPr>
          <a:lstStyle/>
          <a:p>
            <a:r>
              <a:rPr lang="en-US" altLang="zh-CN" sz="1500" dirty="0"/>
              <a:t>  In terms of other features (gender, city, stay in city years, age, marital status and occupation) their values should all be the same in all rows for a particular </a:t>
            </a:r>
            <a:r>
              <a:rPr lang="en-US" altLang="zh-CN" sz="1500" dirty="0" err="1"/>
              <a:t>User_ID</a:t>
            </a:r>
            <a:r>
              <a:rPr lang="en-US" altLang="zh-CN" sz="1500" dirty="0"/>
              <a:t> but we assume there might be small noises and some of them may have wrong values in different rows, so we will take the mode value (one which is repeated the most) for each of them.</a:t>
            </a:r>
            <a:endParaRPr lang="zh-CN" altLang="zh-CN" sz="1500" dirty="0"/>
          </a:p>
          <a:p>
            <a:r>
              <a:rPr lang="en-US" altLang="zh-CN" sz="1500" dirty="0"/>
              <a:t>  On the other hand, they are all nominal features so we will one hot encode them since there are not that much unique values:</a:t>
            </a:r>
            <a:endParaRPr lang="zh-CN" altLang="zh-CN" sz="1500" dirty="0"/>
          </a:p>
          <a:p>
            <a:endParaRPr lang="zh-CN" altLang="en-US" dirty="0"/>
          </a:p>
        </p:txBody>
      </p:sp>
    </p:spTree>
    <p:extLst>
      <p:ext uri="{BB962C8B-B14F-4D97-AF65-F5344CB8AC3E}">
        <p14:creationId xmlns:p14="http://schemas.microsoft.com/office/powerpoint/2010/main" val="30108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44AECB-F874-4A7F-97E0-C027C549E708}"/>
              </a:ext>
            </a:extLst>
          </p:cNvPr>
          <p:cNvGrpSpPr>
            <a:grpSpLocks noChangeAspect="1"/>
          </p:cNvGrpSpPr>
          <p:nvPr>
            <p:custDataLst>
              <p:tags r:id="rId1"/>
            </p:custDataLst>
          </p:nvPr>
        </p:nvGrpSpPr>
        <p:grpSpPr>
          <a:xfrm>
            <a:off x="308666" y="908720"/>
            <a:ext cx="8835334" cy="8378800"/>
            <a:chOff x="550055" y="-632834"/>
            <a:chExt cx="11780444" cy="8378800"/>
          </a:xfrm>
        </p:grpSpPr>
        <p:cxnSp>
          <p:nvCxnSpPr>
            <p:cNvPr id="8" name="直接连接符 7">
              <a:extLst>
                <a:ext uri="{FF2B5EF4-FFF2-40B4-BE49-F238E27FC236}">
                  <a16:creationId xmlns:a16="http://schemas.microsoft.com/office/drawing/2014/main" id="{0845C55C-A92A-455B-9279-7CE7CCB83251}"/>
                </a:ext>
              </a:extLst>
            </p:cNvPr>
            <p:cNvCxnSpPr/>
            <p:nvPr/>
          </p:nvCxnSpPr>
          <p:spPr>
            <a:xfrm>
              <a:off x="929830" y="-632834"/>
              <a:ext cx="770372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550055" y="-488818"/>
              <a:ext cx="7525943" cy="5100195"/>
              <a:chOff x="550055" y="-860941"/>
              <a:chExt cx="7525943" cy="5100195"/>
            </a:xfrm>
          </p:grpSpPr>
          <p:sp>
            <p:nvSpPr>
              <p:cNvPr id="15" name="îṡľïḓê">
                <a:extLst>
                  <a:ext uri="{FF2B5EF4-FFF2-40B4-BE49-F238E27FC236}">
                    <a16:creationId xmlns:a16="http://schemas.microsoft.com/office/drawing/2014/main" id="{1BF6C4F5-EC31-4DD6-A576-B83C878677DE}"/>
                  </a:ext>
                </a:extLst>
              </p:cNvPr>
              <p:cNvSpPr/>
              <p:nvPr/>
            </p:nvSpPr>
            <p:spPr>
              <a:xfrm>
                <a:off x="550055" y="-860941"/>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803104" y="3915232"/>
              <a:ext cx="75878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í$ḻîḓe">
              <a:extLst>
                <a:ext uri="{FF2B5EF4-FFF2-40B4-BE49-F238E27FC236}">
                  <a16:creationId xmlns:a16="http://schemas.microsoft.com/office/drawing/2014/main" id="{CDC3C392-9079-4493-9CD6-F182C37632A0}"/>
                </a:ext>
              </a:extLst>
            </p:cNvPr>
            <p:cNvSpPr/>
            <p:nvPr/>
          </p:nvSpPr>
          <p:spPr bwMode="auto">
            <a:xfrm>
              <a:off x="8633550" y="2031462"/>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9824" y="2548297"/>
            <a:ext cx="6264696" cy="2908489"/>
          </a:xfrm>
          <a:prstGeom prst="rect">
            <a:avLst/>
          </a:prstGeom>
          <a:noFill/>
        </p:spPr>
        <p:txBody>
          <a:bodyPr wrap="square" rtlCol="0">
            <a:spAutoFit/>
          </a:bodyPr>
          <a:lstStyle/>
          <a:p>
            <a:r>
              <a:rPr lang="en-US" altLang="zh-CN" sz="1500" dirty="0"/>
              <a:t>  Now in regard to products, we can't add a column for each product and make it 1 if the user has bought it or 0 otherwise (due to huge number of products) so we'll do it for only top 100 products (by number of transactions).</a:t>
            </a:r>
            <a:br>
              <a:rPr lang="en-US" altLang="zh-CN" sz="1500" dirty="0"/>
            </a:br>
            <a:r>
              <a:rPr lang="en-US" altLang="zh-CN" sz="1500" dirty="0"/>
              <a:t>  Note that not only we know which user has bought which product, but we can also use purchase amounts as a metric for how much does this user likes/needs this product. We'll do the same thing for product categories but with all of them as features since there are no more than 18 categories.</a:t>
            </a:r>
          </a:p>
          <a:p>
            <a:r>
              <a:rPr lang="en-US" altLang="zh-CN" sz="1500" dirty="0"/>
              <a:t>  So, in conclusion, we are going to find 100 most selling products and 18 categories (by number of transactions) and for each user, put purchase amount of this product/product category as a new feature for him, adding totally 118 new features to our data:</a:t>
            </a: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75" y="994233"/>
            <a:ext cx="8661595" cy="15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连接符 15">
            <a:extLst>
              <a:ext uri="{FF2B5EF4-FFF2-40B4-BE49-F238E27FC236}">
                <a16:creationId xmlns:a16="http://schemas.microsoft.com/office/drawing/2014/main" id="{0845C55C-A92A-455B-9279-7CE7CCB83251}"/>
              </a:ext>
            </a:extLst>
          </p:cNvPr>
          <p:cNvCxnSpPr/>
          <p:nvPr/>
        </p:nvCxnSpPr>
        <p:spPr>
          <a:xfrm>
            <a:off x="582094" y="249289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512540" y="83354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246104" y="770019"/>
            <a:ext cx="5546273" cy="5100195"/>
            <a:chOff x="680968" y="-860941"/>
            <a:chExt cx="7395030" cy="5100195"/>
          </a:xfrm>
        </p:grpSpPr>
        <p:sp>
          <p:nvSpPr>
            <p:cNvPr id="15" name="îṡľïḓê">
              <a:extLst>
                <a:ext uri="{FF2B5EF4-FFF2-40B4-BE49-F238E27FC236}">
                  <a16:creationId xmlns:a16="http://schemas.microsoft.com/office/drawing/2014/main" id="{1BF6C4F5-EC31-4DD6-A576-B83C878677DE}"/>
                </a:ext>
              </a:extLst>
            </p:cNvPr>
            <p:cNvSpPr/>
            <p:nvPr/>
          </p:nvSpPr>
          <p:spPr>
            <a:xfrm>
              <a:off x="680968" y="-860941"/>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419843" y="4869160"/>
            <a:ext cx="5690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í$ḻîḓe">
            <a:extLst>
              <a:ext uri="{FF2B5EF4-FFF2-40B4-BE49-F238E27FC236}">
                <a16:creationId xmlns:a16="http://schemas.microsoft.com/office/drawing/2014/main" id="{CDC3C392-9079-4493-9CD6-F182C37632A0}"/>
              </a:ext>
            </a:extLst>
          </p:cNvPr>
          <p:cNvSpPr/>
          <p:nvPr/>
        </p:nvSpPr>
        <p:spPr bwMode="auto">
          <a:xfrm>
            <a:off x="6110766" y="3277061"/>
            <a:ext cx="2772712"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5535" y="2996952"/>
            <a:ext cx="6264696" cy="323165"/>
          </a:xfrm>
          <a:prstGeom prst="rect">
            <a:avLst/>
          </a:prstGeom>
          <a:noFill/>
        </p:spPr>
        <p:txBody>
          <a:bodyPr wrap="square" rtlCol="0">
            <a:spAutoFit/>
          </a:bodyPr>
          <a:lstStyle/>
          <a:p>
            <a:r>
              <a:rPr lang="en-US" altLang="zh-CN" sz="1500" dirty="0"/>
              <a:t>add total purchase amount for each user as a new feature:</a:t>
            </a:r>
            <a:endParaRPr lang="zh-CN" altLang="en-US" sz="1500" dirty="0"/>
          </a:p>
        </p:txBody>
      </p:sp>
      <p:cxnSp>
        <p:nvCxnSpPr>
          <p:cNvPr id="16" name="直接连接符 15">
            <a:extLst>
              <a:ext uri="{FF2B5EF4-FFF2-40B4-BE49-F238E27FC236}">
                <a16:creationId xmlns:a16="http://schemas.microsoft.com/office/drawing/2014/main" id="{0845C55C-A92A-455B-9279-7CE7CCB83251}"/>
              </a:ext>
            </a:extLst>
          </p:cNvPr>
          <p:cNvCxnSpPr/>
          <p:nvPr/>
        </p:nvCxnSpPr>
        <p:spPr>
          <a:xfrm>
            <a:off x="455017" y="285293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75" y="920160"/>
            <a:ext cx="4024313"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17">
            <a:extLst>
              <a:ext uri="{FF2B5EF4-FFF2-40B4-BE49-F238E27FC236}">
                <a16:creationId xmlns:a16="http://schemas.microsoft.com/office/drawing/2014/main" id="{0845C55C-A92A-455B-9279-7CE7CCB83251}"/>
              </a:ext>
            </a:extLst>
          </p:cNvPr>
          <p:cNvCxnSpPr/>
          <p:nvPr/>
        </p:nvCxnSpPr>
        <p:spPr>
          <a:xfrm>
            <a:off x="414853" y="3429000"/>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ṡľïḓê">
            <a:extLst>
              <a:ext uri="{FF2B5EF4-FFF2-40B4-BE49-F238E27FC236}">
                <a16:creationId xmlns:a16="http://schemas.microsoft.com/office/drawing/2014/main" id="{1BF6C4F5-EC31-4DD6-A576-B83C878677DE}"/>
              </a:ext>
            </a:extLst>
          </p:cNvPr>
          <p:cNvSpPr/>
          <p:nvPr/>
        </p:nvSpPr>
        <p:spPr>
          <a:xfrm>
            <a:off x="246104" y="3645024"/>
            <a:ext cx="173739"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cxnSp>
        <p:nvCxnSpPr>
          <p:cNvPr id="20" name="直接连接符 19">
            <a:extLst>
              <a:ext uri="{FF2B5EF4-FFF2-40B4-BE49-F238E27FC236}">
                <a16:creationId xmlns:a16="http://schemas.microsoft.com/office/drawing/2014/main" id="{0845C55C-A92A-455B-9279-7CE7CCB83251}"/>
              </a:ext>
            </a:extLst>
          </p:cNvPr>
          <p:cNvCxnSpPr/>
          <p:nvPr/>
        </p:nvCxnSpPr>
        <p:spPr>
          <a:xfrm>
            <a:off x="434760" y="4077072"/>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75" y="3604481"/>
            <a:ext cx="5989637"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0418" y="4221088"/>
            <a:ext cx="6649854" cy="553998"/>
          </a:xfrm>
          <a:prstGeom prst="rect">
            <a:avLst/>
          </a:prstGeom>
          <a:noFill/>
        </p:spPr>
        <p:txBody>
          <a:bodyPr wrap="square" rtlCol="0">
            <a:spAutoFit/>
          </a:bodyPr>
          <a:lstStyle/>
          <a:p>
            <a:r>
              <a:rPr lang="en-US" altLang="zh-CN" sz="1500" dirty="0"/>
              <a:t>standardize data in columns so features will have same scales in order to get clustered:</a:t>
            </a:r>
            <a:endParaRPr lang="zh-CN" altLang="en-US" sz="1500" dirty="0"/>
          </a:p>
        </p:txBody>
      </p:sp>
      <p:sp>
        <p:nvSpPr>
          <p:cNvPr id="21" name="îṡľïḓê">
            <a:extLst>
              <a:ext uri="{FF2B5EF4-FFF2-40B4-BE49-F238E27FC236}">
                <a16:creationId xmlns:a16="http://schemas.microsoft.com/office/drawing/2014/main" id="{1BF6C4F5-EC31-4DD6-A576-B83C878677DE}"/>
              </a:ext>
            </a:extLst>
          </p:cNvPr>
          <p:cNvSpPr/>
          <p:nvPr/>
        </p:nvSpPr>
        <p:spPr>
          <a:xfrm>
            <a:off x="191059" y="5131331"/>
            <a:ext cx="173739"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cxnSp>
        <p:nvCxnSpPr>
          <p:cNvPr id="23" name="直接连接符 22">
            <a:extLst>
              <a:ext uri="{FF2B5EF4-FFF2-40B4-BE49-F238E27FC236}">
                <a16:creationId xmlns:a16="http://schemas.microsoft.com/office/drawing/2014/main" id="{C829AED2-F1EC-4BE5-9CED-E5C3528EB85A}"/>
              </a:ext>
            </a:extLst>
          </p:cNvPr>
          <p:cNvCxnSpPr/>
          <p:nvPr/>
        </p:nvCxnSpPr>
        <p:spPr>
          <a:xfrm>
            <a:off x="458286" y="5445224"/>
            <a:ext cx="5690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81" y="5040782"/>
            <a:ext cx="41529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2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658976" y="191748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338801" y="1917486"/>
            <a:ext cx="5618924" cy="4235445"/>
            <a:chOff x="584100" y="3809"/>
            <a:chExt cx="7491898" cy="4235445"/>
          </a:xfrm>
        </p:grpSpPr>
        <p:sp>
          <p:nvSpPr>
            <p:cNvPr id="15" name="îṡľïḓê">
              <a:extLst>
                <a:ext uri="{FF2B5EF4-FFF2-40B4-BE49-F238E27FC236}">
                  <a16:creationId xmlns:a16="http://schemas.microsoft.com/office/drawing/2014/main" id="{1BF6C4F5-EC31-4DD6-A576-B83C878677DE}"/>
                </a:ext>
              </a:extLst>
            </p:cNvPr>
            <p:cNvSpPr/>
            <p:nvPr/>
          </p:nvSpPr>
          <p:spPr>
            <a:xfrm>
              <a:off x="584100" y="3809"/>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sp>
        <p:nvSpPr>
          <p:cNvPr id="6" name="í$ḻîḓe">
            <a:extLst>
              <a:ext uri="{FF2B5EF4-FFF2-40B4-BE49-F238E27FC236}">
                <a16:creationId xmlns:a16="http://schemas.microsoft.com/office/drawing/2014/main" id="{CDC3C392-9079-4493-9CD6-F182C37632A0}"/>
              </a:ext>
            </a:extLst>
          </p:cNvPr>
          <p:cNvSpPr/>
          <p:nvPr/>
        </p:nvSpPr>
        <p:spPr bwMode="auto">
          <a:xfrm>
            <a:off x="6377749" y="3295679"/>
            <a:ext cx="2772712"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3" name="TextBox 2"/>
          <p:cNvSpPr txBox="1"/>
          <p:nvPr/>
        </p:nvSpPr>
        <p:spPr>
          <a:xfrm>
            <a:off x="617748" y="1056965"/>
            <a:ext cx="5571628" cy="784830"/>
          </a:xfrm>
          <a:prstGeom prst="rect">
            <a:avLst/>
          </a:prstGeom>
          <a:noFill/>
        </p:spPr>
        <p:txBody>
          <a:bodyPr wrap="square" rtlCol="0">
            <a:spAutoFit/>
          </a:bodyPr>
          <a:lstStyle/>
          <a:p>
            <a:r>
              <a:rPr lang="en-US" altLang="zh-CN" sz="1500" dirty="0"/>
              <a:t>we should choose number of clusters (K). We will use elbow method to choose one. So let's plot different distance sums for different number of clusters:</a:t>
            </a:r>
            <a:endParaRPr lang="zh-CN" altLang="en-US" sz="1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93" y="2149139"/>
            <a:ext cx="3605213"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70" y="4365104"/>
            <a:ext cx="5569208" cy="235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50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AFB0-1262-4165-865A-B876DCD3CD49}"/>
              </a:ext>
            </a:extLst>
          </p:cNvPr>
          <p:cNvSpPr>
            <a:spLocks noGrp="1"/>
          </p:cNvSpPr>
          <p:nvPr>
            <p:ph type="title"/>
          </p:nvPr>
        </p:nvSpPr>
        <p:spPr>
          <a:xfrm>
            <a:off x="482405" y="12068"/>
            <a:ext cx="8050035" cy="824644"/>
          </a:xfrm>
        </p:spPr>
        <p:txBody>
          <a:bodyPr>
            <a:normAutofit/>
          </a:bodyPr>
          <a:lstStyle/>
          <a:p>
            <a:r>
              <a:rPr lang="en-US" altLang="zh-CN" sz="3200" dirty="0"/>
              <a:t>Clustering (K-Means)</a:t>
            </a:r>
            <a:endParaRPr lang="zh-CN" altLang="zh-CN" sz="3200" dirty="0"/>
          </a:p>
        </p:txBody>
      </p:sp>
      <p:sp>
        <p:nvSpPr>
          <p:cNvPr id="4" name="灯片编号占位符 3">
            <a:extLst>
              <a:ext uri="{FF2B5EF4-FFF2-40B4-BE49-F238E27FC236}">
                <a16:creationId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cxnSp>
        <p:nvCxnSpPr>
          <p:cNvPr id="8" name="直接连接符 7">
            <a:extLst>
              <a:ext uri="{FF2B5EF4-FFF2-40B4-BE49-F238E27FC236}">
                <a16:creationId xmlns:a16="http://schemas.microsoft.com/office/drawing/2014/main" id="{0845C55C-A92A-455B-9279-7CE7CCB83251}"/>
              </a:ext>
            </a:extLst>
          </p:cNvPr>
          <p:cNvCxnSpPr/>
          <p:nvPr/>
        </p:nvCxnSpPr>
        <p:spPr>
          <a:xfrm>
            <a:off x="654375" y="1340768"/>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id="{6AA6077F-38DD-4262-AC34-AE83BF962372}"/>
              </a:ext>
            </a:extLst>
          </p:cNvPr>
          <p:cNvGrpSpPr/>
          <p:nvPr/>
        </p:nvGrpSpPr>
        <p:grpSpPr>
          <a:xfrm>
            <a:off x="303137" y="1792702"/>
            <a:ext cx="5649987" cy="4576253"/>
            <a:chOff x="542683" y="-336999"/>
            <a:chExt cx="7533315" cy="4576253"/>
          </a:xfrm>
        </p:grpSpPr>
        <p:sp>
          <p:nvSpPr>
            <p:cNvPr id="15" name="îṡľïḓê">
              <a:extLst>
                <a:ext uri="{FF2B5EF4-FFF2-40B4-BE49-F238E27FC236}">
                  <a16:creationId xmlns:a16="http://schemas.microsoft.com/office/drawing/2014/main" id="{1BF6C4F5-EC31-4DD6-A576-B83C878677DE}"/>
                </a:ext>
              </a:extLst>
            </p:cNvPr>
            <p:cNvSpPr/>
            <p:nvPr/>
          </p:nvSpPr>
          <p:spPr>
            <a:xfrm>
              <a:off x="542683" y="-336999"/>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dirty="0">
                <a:solidFill>
                  <a:schemeClr val="bg2"/>
                </a:solidFill>
              </a:endParaRPr>
            </a:p>
          </p:txBody>
        </p:sp>
        <p:sp>
          <p:nvSpPr>
            <p:cNvPr id="17" name="íŝľíḋê">
              <a:extLst>
                <a:ext uri="{FF2B5EF4-FFF2-40B4-BE49-F238E27FC236}">
                  <a16:creationId xmlns:a16="http://schemas.microsoft.com/office/drawing/2014/main" id="{01119FD3-3B4D-45CF-86A8-F63A62AA1AA6}"/>
                </a:ext>
              </a:extLst>
            </p:cNvPr>
            <p:cNvSpPr/>
            <p:nvPr/>
          </p:nvSpPr>
          <p:spPr bwMode="auto">
            <a:xfrm>
              <a:off x="1011000" y="3426153"/>
              <a:ext cx="7064998"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cxnSp>
        <p:nvCxnSpPr>
          <p:cNvPr id="11" name="直接连接符 10">
            <a:extLst>
              <a:ext uri="{FF2B5EF4-FFF2-40B4-BE49-F238E27FC236}">
                <a16:creationId xmlns:a16="http://schemas.microsoft.com/office/drawing/2014/main" id="{C829AED2-F1EC-4BE5-9CED-E5C3528EB85A}"/>
              </a:ext>
            </a:extLst>
          </p:cNvPr>
          <p:cNvCxnSpPr/>
          <p:nvPr/>
        </p:nvCxnSpPr>
        <p:spPr>
          <a:xfrm>
            <a:off x="512540" y="4869160"/>
            <a:ext cx="5690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í$ḻîḓe">
            <a:extLst>
              <a:ext uri="{FF2B5EF4-FFF2-40B4-BE49-F238E27FC236}">
                <a16:creationId xmlns:a16="http://schemas.microsoft.com/office/drawing/2014/main" id="{CDC3C392-9079-4493-9CD6-F182C37632A0}"/>
              </a:ext>
            </a:extLst>
          </p:cNvPr>
          <p:cNvSpPr/>
          <p:nvPr/>
        </p:nvSpPr>
        <p:spPr bwMode="auto">
          <a:xfrm>
            <a:off x="6371288" y="3789040"/>
            <a:ext cx="2772712"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2540" y="1988840"/>
            <a:ext cx="4968552" cy="369332"/>
          </a:xfrm>
          <a:prstGeom prst="rect">
            <a:avLst/>
          </a:prstGeom>
          <a:noFill/>
        </p:spPr>
        <p:txBody>
          <a:bodyPr wrap="square" rtlCol="0">
            <a:spAutoFit/>
          </a:bodyPr>
          <a:lstStyle/>
          <a:p>
            <a:endParaRPr lang="zh-CN" altLang="en-US" dirty="0"/>
          </a:p>
        </p:txBody>
      </p:sp>
      <p:sp>
        <p:nvSpPr>
          <p:cNvPr id="24" name="TextBox 23"/>
          <p:cNvSpPr txBox="1"/>
          <p:nvPr/>
        </p:nvSpPr>
        <p:spPr>
          <a:xfrm>
            <a:off x="399824" y="2548297"/>
            <a:ext cx="6264696" cy="323165"/>
          </a:xfrm>
          <a:prstGeom prst="rect">
            <a:avLst/>
          </a:prstGeom>
          <a:noFill/>
        </p:spPr>
        <p:txBody>
          <a:bodyPr wrap="square" rtlCol="0">
            <a:spAutoFit/>
          </a:bodyPr>
          <a:lstStyle/>
          <a:p>
            <a:r>
              <a:rPr lang="en-US" altLang="zh-CN" sz="1500" dirty="0"/>
              <a:t>  results are as followed:</a:t>
            </a:r>
            <a:endParaRPr lang="zh-CN" altLang="en-US" dirty="0"/>
          </a:p>
        </p:txBody>
      </p:sp>
      <p:cxnSp>
        <p:nvCxnSpPr>
          <p:cNvPr id="16" name="直接连接符 15">
            <a:extLst>
              <a:ext uri="{FF2B5EF4-FFF2-40B4-BE49-F238E27FC236}">
                <a16:creationId xmlns:a16="http://schemas.microsoft.com/office/drawing/2014/main" id="{0845C55C-A92A-455B-9279-7CE7CCB83251}"/>
              </a:ext>
            </a:extLst>
          </p:cNvPr>
          <p:cNvCxnSpPr/>
          <p:nvPr/>
        </p:nvCxnSpPr>
        <p:spPr>
          <a:xfrm>
            <a:off x="582094" y="2492896"/>
            <a:ext cx="57777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FD78723-3B4C-4093-801A-7211E0C41CDB}"/>
              </a:ext>
            </a:extLst>
          </p:cNvPr>
          <p:cNvPicPr>
            <a:picLocks noChangeAspect="1"/>
          </p:cNvPicPr>
          <p:nvPr/>
        </p:nvPicPr>
        <p:blipFill>
          <a:blip r:embed="rId2"/>
          <a:stretch>
            <a:fillRect/>
          </a:stretch>
        </p:blipFill>
        <p:spPr>
          <a:xfrm>
            <a:off x="582094" y="2917502"/>
            <a:ext cx="3105150" cy="1743075"/>
          </a:xfrm>
          <a:prstGeom prst="rect">
            <a:avLst/>
          </a:prstGeom>
        </p:spPr>
      </p:pic>
      <p:pic>
        <p:nvPicPr>
          <p:cNvPr id="12" name="图片 11">
            <a:extLst>
              <a:ext uri="{FF2B5EF4-FFF2-40B4-BE49-F238E27FC236}">
                <a16:creationId xmlns:a16="http://schemas.microsoft.com/office/drawing/2014/main" id="{2656835B-8B81-4FC0-ABD4-C2059C542D8D}"/>
              </a:ext>
            </a:extLst>
          </p:cNvPr>
          <p:cNvPicPr>
            <a:picLocks noChangeAspect="1"/>
          </p:cNvPicPr>
          <p:nvPr/>
        </p:nvPicPr>
        <p:blipFill>
          <a:blip r:embed="rId3"/>
          <a:stretch>
            <a:fillRect/>
          </a:stretch>
        </p:blipFill>
        <p:spPr>
          <a:xfrm>
            <a:off x="564472" y="1707596"/>
            <a:ext cx="8579528" cy="576717"/>
          </a:xfrm>
          <a:prstGeom prst="rect">
            <a:avLst/>
          </a:prstGeom>
        </p:spPr>
      </p:pic>
      <p:sp>
        <p:nvSpPr>
          <p:cNvPr id="13" name="文本框 12">
            <a:extLst>
              <a:ext uri="{FF2B5EF4-FFF2-40B4-BE49-F238E27FC236}">
                <a16:creationId xmlns:a16="http://schemas.microsoft.com/office/drawing/2014/main" id="{94430721-8407-4AFB-9AAD-7944D2B10F17}"/>
              </a:ext>
            </a:extLst>
          </p:cNvPr>
          <p:cNvSpPr txBox="1"/>
          <p:nvPr/>
        </p:nvSpPr>
        <p:spPr>
          <a:xfrm>
            <a:off x="564472" y="5048022"/>
            <a:ext cx="5806816" cy="784830"/>
          </a:xfrm>
          <a:prstGeom prst="rect">
            <a:avLst/>
          </a:prstGeom>
          <a:noFill/>
        </p:spPr>
        <p:txBody>
          <a:bodyPr wrap="square" rtlCol="0">
            <a:spAutoFit/>
          </a:bodyPr>
          <a:lstStyle/>
          <a:p>
            <a:r>
              <a:rPr lang="en-US" altLang="zh-CN" sz="1500" dirty="0"/>
              <a:t>We clustered our customers using K-Means algorithm with (1,11) clusters and the silhouettes </a:t>
            </a:r>
            <a:r>
              <a:rPr lang="en-US" altLang="zh-CN" sz="1500"/>
              <a:t>score which </a:t>
            </a:r>
            <a:r>
              <a:rPr lang="en-US" altLang="zh-CN" sz="1500" dirty="0"/>
              <a:t>shows maybe we can't group users confidently </a:t>
            </a:r>
            <a:endParaRPr lang="zh-CN" altLang="en-US" sz="1500" dirty="0"/>
          </a:p>
        </p:txBody>
      </p:sp>
    </p:spTree>
    <p:extLst>
      <p:ext uri="{BB962C8B-B14F-4D97-AF65-F5344CB8AC3E}">
        <p14:creationId xmlns:p14="http://schemas.microsoft.com/office/powerpoint/2010/main" val="2771580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2.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329</Words>
  <Application>Microsoft Office PowerPoint</Application>
  <PresentationFormat>全屏显示(4:3)</PresentationFormat>
  <Paragraphs>22</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主题​​</vt:lpstr>
      <vt:lpstr>Correlations between features</vt:lpstr>
      <vt:lpstr>Clustering (K-Means)</vt:lpstr>
      <vt:lpstr>Clustering (K-Means)</vt:lpstr>
      <vt:lpstr>Clustering (K-Means)</vt:lpstr>
      <vt:lpstr>Clustering (K-Means)</vt:lpstr>
      <vt:lpstr>Clustering (K-Means)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(K-Means)</dc:title>
  <dc:creator>dell</dc:creator>
  <cp:lastModifiedBy>马 力</cp:lastModifiedBy>
  <cp:revision>8</cp:revision>
  <dcterms:created xsi:type="dcterms:W3CDTF">2019-05-19T21:03:51Z</dcterms:created>
  <dcterms:modified xsi:type="dcterms:W3CDTF">2019-05-20T15:07:00Z</dcterms:modified>
</cp:coreProperties>
</file>