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58" r:id="rId3"/>
    <p:sldId id="261" r:id="rId4"/>
    <p:sldId id="257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6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4C48-5F88-42A2-ADEA-B518A5BA1C9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837FD-D77F-4506-B589-145D2EFD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4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37FD-D77F-4506-B589-145D2EFD17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5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290179"/>
            <a:ext cx="9135425" cy="215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536558"/>
            <a:ext cx="9135425" cy="3321443"/>
          </a:xfrm>
          <a:prstGeom prst="rect">
            <a:avLst/>
          </a:prstGeom>
          <a:solidFill>
            <a:srgbClr val="58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397" y="2266352"/>
            <a:ext cx="3443603" cy="45916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6D79E357-2B21-4B9F-A0B6-09485A03C4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5213" y="3849125"/>
            <a:ext cx="4069557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xmlns="" id="{92063B61-5841-4CF7-BD81-F42DD563CC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5213" y="6155361"/>
            <a:ext cx="4069557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9BA588DA-0499-42E6-89C0-F471413DE0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5214" y="5859090"/>
            <a:ext cx="4069557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3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1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8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DBA5-D1E2-4940-96EB-EEC297DFC35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3366-C0C5-4597-996F-EEAA8A35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72B9BAC-CF8A-48ED-9C59-A5C99D460644}"/>
              </a:ext>
            </a:extLst>
          </p:cNvPr>
          <p:cNvGrpSpPr/>
          <p:nvPr/>
        </p:nvGrpSpPr>
        <p:grpSpPr>
          <a:xfrm>
            <a:off x="7406357" y="4950409"/>
            <a:ext cx="1525191" cy="783062"/>
            <a:chOff x="2383834" y="4961879"/>
            <a:chExt cx="2518367" cy="96973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5F62EEFD-C877-4FE9-9106-C50C5DF78B3D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48BA596F-4082-417D-92EF-7600DD0DA3F2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56C698F5-7667-4F76-B2D7-E30DB3726C0D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273849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xmlns="" id="{FBEAE631-F383-483F-A0DE-5045EA355F77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 smtClean="0">
                      <a:solidFill>
                        <a:srgbClr val="273849"/>
                      </a:solidFill>
                    </a:rPr>
                    <a:t>project</a:t>
                  </a:r>
                  <a:endParaRPr lang="en-US" altLang="zh-CN" sz="16600" noProof="0" dirty="0">
                    <a:solidFill>
                      <a:srgbClr val="273849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6F42B50D-EEB6-4FF5-8484-DA76A8DF4DC9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 smtClean="0">
                    <a:solidFill>
                      <a:srgbClr val="273849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rgbClr val="273849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F8E7746A-182A-4363-B011-1CA75A9EFFAC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7576A2D8-44AA-44AA-8F5B-C3F581F820AC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标题 4">
            <a:extLst>
              <a:ext uri="{FF2B5EF4-FFF2-40B4-BE49-F238E27FC236}">
                <a16:creationId xmlns:a16="http://schemas.microsoft.com/office/drawing/2014/main" xmlns="" id="{4DD49405-E487-45DF-BF05-0953BF0C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908720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3600" b="1" i="1" dirty="0" smtClean="0">
                <a:solidFill>
                  <a:schemeClr val="tx2">
                    <a:lumMod val="75000"/>
                  </a:schemeClr>
                </a:solidFill>
              </a:rPr>
              <a:t>Stage -03 </a:t>
            </a:r>
            <a:r>
              <a:rPr lang="en-US" altLang="zh-CN" sz="3600" b="1" i="1" dirty="0" err="1" smtClean="0">
                <a:solidFill>
                  <a:schemeClr val="tx2">
                    <a:lumMod val="75000"/>
                  </a:schemeClr>
                </a:solidFill>
              </a:rPr>
              <a:t>presetation</a:t>
            </a:r>
            <a:r>
              <a:rPr lang="en-US" altLang="zh-CN" sz="3600" b="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zh-CN" altLang="en-US" sz="3600" b="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xmlns="" id="{39DD005B-048A-4018-A941-64809C96B7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33" y="5837420"/>
            <a:ext cx="4069557" cy="310871"/>
          </a:xfrm>
        </p:spPr>
        <p:txBody>
          <a:bodyPr>
            <a:normAutofit lnSpcReduction="10000"/>
          </a:bodyPr>
          <a:lstStyle/>
          <a:p>
            <a:endParaRPr lang="en-US" altLang="en-US" dirty="0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xmlns="" id="{EA87930D-5A04-447C-8E26-299343549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534" y="5541149"/>
            <a:ext cx="4069557" cy="296271"/>
          </a:xfrm>
        </p:spPr>
        <p:txBody>
          <a:bodyPr/>
          <a:lstStyle/>
          <a:p>
            <a:r>
              <a:rPr lang="en-US" altLang="zh-CN" sz="2400" dirty="0" smtClean="0"/>
              <a:t>ML-</a:t>
            </a:r>
            <a:r>
              <a:rPr lang="en-US" altLang="zh-CN" sz="2400" dirty="0" err="1" smtClean="0"/>
              <a:t>RandomForest</a:t>
            </a:r>
            <a:r>
              <a:rPr lang="en-US" altLang="zh-CN" sz="2400" dirty="0" smtClean="0"/>
              <a:t> for prediction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30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B9795A-D75A-4790-9AF5-F77AD4F2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ML-</a:t>
            </a:r>
            <a:r>
              <a:rPr lang="en-US" altLang="zh-CN" dirty="0" err="1" smtClean="0"/>
              <a:t>RandomForestRegressor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001085D-ABFA-416D-8036-FB6263F9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42B25AB-71D8-4252-B13A-14FD03C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288dc134-d3a1-4a6d-81d0-87365728f23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EDB6894-0EC0-4366-BDEC-BE97CF3F1D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35696" y="1978847"/>
            <a:ext cx="6721602" cy="4126268"/>
            <a:chOff x="1501315" y="1616655"/>
            <a:chExt cx="8962136" cy="4126268"/>
          </a:xfrm>
        </p:grpSpPr>
        <p:sp>
          <p:nvSpPr>
            <p:cNvPr id="6" name="ïşļïďé">
              <a:extLst>
                <a:ext uri="{FF2B5EF4-FFF2-40B4-BE49-F238E27FC236}">
                  <a16:creationId xmlns:a16="http://schemas.microsoft.com/office/drawing/2014/main" xmlns="" id="{1C5D7661-78FD-4F6C-A54B-7ECFE602F7C9}"/>
                </a:ext>
              </a:extLst>
            </p:cNvPr>
            <p:cNvSpPr txBox="1"/>
            <p:nvPr/>
          </p:nvSpPr>
          <p:spPr>
            <a:xfrm>
              <a:off x="1576399" y="1616655"/>
              <a:ext cx="182456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7" name="iŝļïḑè">
              <a:extLst>
                <a:ext uri="{FF2B5EF4-FFF2-40B4-BE49-F238E27FC236}">
                  <a16:creationId xmlns:a16="http://schemas.microsoft.com/office/drawing/2014/main" xmlns="" id="{310E8212-12DD-4F87-A112-E7FF31BBBF50}"/>
                </a:ext>
              </a:extLst>
            </p:cNvPr>
            <p:cNvSpPr/>
            <p:nvPr/>
          </p:nvSpPr>
          <p:spPr>
            <a:xfrm>
              <a:off x="2160726" y="2289930"/>
              <a:ext cx="655912" cy="5657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019" y="95496"/>
                  </a:moveTo>
                  <a:lnTo>
                    <a:pt x="92019" y="95496"/>
                  </a:lnTo>
                  <a:cubicBezTo>
                    <a:pt x="87881" y="95496"/>
                    <a:pt x="86502" y="92290"/>
                    <a:pt x="86502" y="89083"/>
                  </a:cubicBezTo>
                  <a:cubicBezTo>
                    <a:pt x="86502" y="85877"/>
                    <a:pt x="87881" y="82442"/>
                    <a:pt x="92019" y="82442"/>
                  </a:cubicBezTo>
                  <a:cubicBezTo>
                    <a:pt x="100295" y="82442"/>
                    <a:pt x="108768" y="74427"/>
                    <a:pt x="108768" y="63206"/>
                  </a:cubicBezTo>
                  <a:cubicBezTo>
                    <a:pt x="108768" y="56564"/>
                    <a:pt x="105812" y="51755"/>
                    <a:pt x="103054" y="48549"/>
                  </a:cubicBezTo>
                  <a:cubicBezTo>
                    <a:pt x="101674" y="48549"/>
                    <a:pt x="101674" y="48549"/>
                    <a:pt x="101674" y="46946"/>
                  </a:cubicBezTo>
                  <a:lnTo>
                    <a:pt x="100295" y="46946"/>
                  </a:lnTo>
                  <a:lnTo>
                    <a:pt x="98916" y="45343"/>
                  </a:lnTo>
                  <a:lnTo>
                    <a:pt x="97536" y="45343"/>
                  </a:lnTo>
                  <a:cubicBezTo>
                    <a:pt x="97536" y="45343"/>
                    <a:pt x="96157" y="45343"/>
                    <a:pt x="96157" y="43740"/>
                  </a:cubicBezTo>
                  <a:cubicBezTo>
                    <a:pt x="94778" y="43740"/>
                    <a:pt x="94778" y="43740"/>
                    <a:pt x="94778" y="43740"/>
                  </a:cubicBezTo>
                  <a:cubicBezTo>
                    <a:pt x="94778" y="43740"/>
                    <a:pt x="94778" y="43740"/>
                    <a:pt x="93399" y="43740"/>
                  </a:cubicBezTo>
                  <a:cubicBezTo>
                    <a:pt x="92019" y="43740"/>
                    <a:pt x="92019" y="43740"/>
                    <a:pt x="92019" y="43740"/>
                  </a:cubicBezTo>
                  <a:lnTo>
                    <a:pt x="90640" y="43740"/>
                  </a:lnTo>
                  <a:cubicBezTo>
                    <a:pt x="90640" y="42137"/>
                    <a:pt x="90640" y="42137"/>
                    <a:pt x="90640" y="40534"/>
                  </a:cubicBezTo>
                  <a:cubicBezTo>
                    <a:pt x="90640" y="38702"/>
                    <a:pt x="89261" y="38702"/>
                    <a:pt x="89261" y="37099"/>
                  </a:cubicBezTo>
                  <a:cubicBezTo>
                    <a:pt x="89261" y="35496"/>
                    <a:pt x="89261" y="35496"/>
                    <a:pt x="87881" y="33893"/>
                  </a:cubicBezTo>
                  <a:cubicBezTo>
                    <a:pt x="87881" y="32290"/>
                    <a:pt x="87881" y="32290"/>
                    <a:pt x="86502" y="30687"/>
                  </a:cubicBezTo>
                  <a:cubicBezTo>
                    <a:pt x="80788" y="21068"/>
                    <a:pt x="71133" y="12824"/>
                    <a:pt x="59901" y="12824"/>
                  </a:cubicBezTo>
                  <a:cubicBezTo>
                    <a:pt x="48866" y="12824"/>
                    <a:pt x="39014" y="21068"/>
                    <a:pt x="33497" y="30687"/>
                  </a:cubicBezTo>
                  <a:cubicBezTo>
                    <a:pt x="32118" y="32290"/>
                    <a:pt x="32118" y="32290"/>
                    <a:pt x="32118" y="33893"/>
                  </a:cubicBezTo>
                  <a:cubicBezTo>
                    <a:pt x="30738" y="35496"/>
                    <a:pt x="30738" y="35496"/>
                    <a:pt x="30738" y="37099"/>
                  </a:cubicBezTo>
                  <a:cubicBezTo>
                    <a:pt x="30738" y="38702"/>
                    <a:pt x="29359" y="38702"/>
                    <a:pt x="29359" y="40534"/>
                  </a:cubicBezTo>
                  <a:cubicBezTo>
                    <a:pt x="29359" y="42137"/>
                    <a:pt x="29359" y="42137"/>
                    <a:pt x="29359" y="43740"/>
                  </a:cubicBezTo>
                  <a:lnTo>
                    <a:pt x="27980" y="43740"/>
                  </a:lnTo>
                  <a:cubicBezTo>
                    <a:pt x="27980" y="43740"/>
                    <a:pt x="27980" y="43740"/>
                    <a:pt x="26600" y="43740"/>
                  </a:cubicBezTo>
                  <a:cubicBezTo>
                    <a:pt x="25221" y="43740"/>
                    <a:pt x="25221" y="43740"/>
                    <a:pt x="25221" y="43740"/>
                  </a:cubicBezTo>
                  <a:cubicBezTo>
                    <a:pt x="25221" y="43740"/>
                    <a:pt x="25221" y="43740"/>
                    <a:pt x="23842" y="43740"/>
                  </a:cubicBezTo>
                  <a:cubicBezTo>
                    <a:pt x="23842" y="45343"/>
                    <a:pt x="22266" y="45343"/>
                    <a:pt x="22266" y="45343"/>
                  </a:cubicBezTo>
                  <a:lnTo>
                    <a:pt x="20886" y="45343"/>
                  </a:lnTo>
                  <a:lnTo>
                    <a:pt x="19507" y="46946"/>
                  </a:lnTo>
                  <a:lnTo>
                    <a:pt x="18128" y="46946"/>
                  </a:lnTo>
                  <a:cubicBezTo>
                    <a:pt x="18128" y="48549"/>
                    <a:pt x="18128" y="48549"/>
                    <a:pt x="16748" y="48549"/>
                  </a:cubicBezTo>
                  <a:cubicBezTo>
                    <a:pt x="13990" y="51755"/>
                    <a:pt x="11231" y="56564"/>
                    <a:pt x="11231" y="63206"/>
                  </a:cubicBezTo>
                  <a:cubicBezTo>
                    <a:pt x="11231" y="74427"/>
                    <a:pt x="19507" y="82442"/>
                    <a:pt x="27980" y="82442"/>
                  </a:cubicBezTo>
                  <a:cubicBezTo>
                    <a:pt x="32118" y="82442"/>
                    <a:pt x="33497" y="85877"/>
                    <a:pt x="33497" y="89083"/>
                  </a:cubicBezTo>
                  <a:cubicBezTo>
                    <a:pt x="33497" y="92290"/>
                    <a:pt x="32118" y="95496"/>
                    <a:pt x="27980" y="95496"/>
                  </a:cubicBezTo>
                  <a:cubicBezTo>
                    <a:pt x="12610" y="95496"/>
                    <a:pt x="0" y="80839"/>
                    <a:pt x="0" y="63206"/>
                  </a:cubicBezTo>
                  <a:cubicBezTo>
                    <a:pt x="0" y="48549"/>
                    <a:pt x="8472" y="35496"/>
                    <a:pt x="19507" y="32290"/>
                  </a:cubicBezTo>
                  <a:cubicBezTo>
                    <a:pt x="26600" y="12824"/>
                    <a:pt x="41773" y="0"/>
                    <a:pt x="59901" y="0"/>
                  </a:cubicBezTo>
                  <a:cubicBezTo>
                    <a:pt x="78029" y="0"/>
                    <a:pt x="93399" y="12824"/>
                    <a:pt x="100295" y="32290"/>
                  </a:cubicBezTo>
                  <a:cubicBezTo>
                    <a:pt x="111527" y="35496"/>
                    <a:pt x="119802" y="48549"/>
                    <a:pt x="119802" y="63206"/>
                  </a:cubicBezTo>
                  <a:cubicBezTo>
                    <a:pt x="119802" y="80839"/>
                    <a:pt x="107389" y="95496"/>
                    <a:pt x="92019" y="95496"/>
                  </a:cubicBezTo>
                  <a:close/>
                  <a:moveTo>
                    <a:pt x="39014" y="80839"/>
                  </a:moveTo>
                  <a:lnTo>
                    <a:pt x="39014" y="80839"/>
                  </a:lnTo>
                  <a:cubicBezTo>
                    <a:pt x="55763" y="58167"/>
                    <a:pt x="55763" y="58167"/>
                    <a:pt x="55763" y="58167"/>
                  </a:cubicBezTo>
                  <a:cubicBezTo>
                    <a:pt x="57142" y="58167"/>
                    <a:pt x="58522" y="56564"/>
                    <a:pt x="59901" y="56564"/>
                  </a:cubicBezTo>
                  <a:cubicBezTo>
                    <a:pt x="61280" y="56564"/>
                    <a:pt x="62660" y="58167"/>
                    <a:pt x="64236" y="58167"/>
                  </a:cubicBezTo>
                  <a:cubicBezTo>
                    <a:pt x="80788" y="80839"/>
                    <a:pt x="80788" y="80839"/>
                    <a:pt x="80788" y="80839"/>
                  </a:cubicBezTo>
                  <a:cubicBezTo>
                    <a:pt x="82167" y="80839"/>
                    <a:pt x="82167" y="82442"/>
                    <a:pt x="82167" y="84045"/>
                  </a:cubicBezTo>
                  <a:cubicBezTo>
                    <a:pt x="82167" y="89083"/>
                    <a:pt x="79408" y="90687"/>
                    <a:pt x="76650" y="90687"/>
                  </a:cubicBezTo>
                  <a:cubicBezTo>
                    <a:pt x="75270" y="90687"/>
                    <a:pt x="73891" y="90687"/>
                    <a:pt x="72512" y="89083"/>
                  </a:cubicBezTo>
                  <a:cubicBezTo>
                    <a:pt x="65615" y="79236"/>
                    <a:pt x="65615" y="79236"/>
                    <a:pt x="65615" y="79236"/>
                  </a:cubicBezTo>
                  <a:cubicBezTo>
                    <a:pt x="65615" y="113358"/>
                    <a:pt x="65615" y="113358"/>
                    <a:pt x="65615" y="113358"/>
                  </a:cubicBezTo>
                  <a:cubicBezTo>
                    <a:pt x="65615" y="116564"/>
                    <a:pt x="62660" y="119770"/>
                    <a:pt x="59901" y="119770"/>
                  </a:cubicBezTo>
                  <a:cubicBezTo>
                    <a:pt x="57142" y="119770"/>
                    <a:pt x="54384" y="116564"/>
                    <a:pt x="54384" y="113358"/>
                  </a:cubicBezTo>
                  <a:cubicBezTo>
                    <a:pt x="54384" y="79236"/>
                    <a:pt x="54384" y="79236"/>
                    <a:pt x="54384" y="79236"/>
                  </a:cubicBezTo>
                  <a:cubicBezTo>
                    <a:pt x="47487" y="89083"/>
                    <a:pt x="47487" y="89083"/>
                    <a:pt x="47487" y="89083"/>
                  </a:cubicBezTo>
                  <a:cubicBezTo>
                    <a:pt x="46108" y="90687"/>
                    <a:pt x="44532" y="90687"/>
                    <a:pt x="43152" y="90687"/>
                  </a:cubicBezTo>
                  <a:cubicBezTo>
                    <a:pt x="40394" y="90687"/>
                    <a:pt x="37635" y="89083"/>
                    <a:pt x="37635" y="84045"/>
                  </a:cubicBezTo>
                  <a:cubicBezTo>
                    <a:pt x="37635" y="82442"/>
                    <a:pt x="37635" y="80839"/>
                    <a:pt x="39014" y="808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sľiḍè">
              <a:extLst>
                <a:ext uri="{FF2B5EF4-FFF2-40B4-BE49-F238E27FC236}">
                  <a16:creationId xmlns:a16="http://schemas.microsoft.com/office/drawing/2014/main" xmlns="" id="{1BDF9425-2899-47A5-99A7-47F807B1EC27}"/>
                </a:ext>
              </a:extLst>
            </p:cNvPr>
            <p:cNvSpPr txBox="1"/>
            <p:nvPr/>
          </p:nvSpPr>
          <p:spPr>
            <a:xfrm>
              <a:off x="1576399" y="3137183"/>
              <a:ext cx="1824568" cy="1020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" name="îŝḻíḓe">
              <a:extLst>
                <a:ext uri="{FF2B5EF4-FFF2-40B4-BE49-F238E27FC236}">
                  <a16:creationId xmlns:a16="http://schemas.microsoft.com/office/drawing/2014/main" xmlns="" id="{004C2A00-6D7F-48CC-966D-E310EE1BF34B}"/>
                </a:ext>
              </a:extLst>
            </p:cNvPr>
            <p:cNvSpPr/>
            <p:nvPr/>
          </p:nvSpPr>
          <p:spPr>
            <a:xfrm>
              <a:off x="1501315" y="4244365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￥ | 27 %</a:t>
              </a:r>
            </a:p>
          </p:txBody>
        </p:sp>
        <p:sp>
          <p:nvSpPr>
            <p:cNvPr id="10" name="îṩḷiďé">
              <a:extLst>
                <a:ext uri="{FF2B5EF4-FFF2-40B4-BE49-F238E27FC236}">
                  <a16:creationId xmlns:a16="http://schemas.microsoft.com/office/drawing/2014/main" xmlns="" id="{C108B514-17AD-4E86-A60A-1DF3EAD5698E}"/>
                </a:ext>
              </a:extLst>
            </p:cNvPr>
            <p:cNvSpPr/>
            <p:nvPr/>
          </p:nvSpPr>
          <p:spPr>
            <a:xfrm>
              <a:off x="5148997" y="1776705"/>
              <a:ext cx="1905000" cy="3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22" y="0"/>
                  </a:moveTo>
                  <a:cubicBezTo>
                    <a:pt x="3505" y="0"/>
                    <a:pt x="0" y="2172"/>
                    <a:pt x="0" y="4850"/>
                  </a:cubicBezTo>
                  <a:lnTo>
                    <a:pt x="0" y="106711"/>
                  </a:lnTo>
                  <a:cubicBezTo>
                    <a:pt x="0" y="109388"/>
                    <a:pt x="3505" y="111561"/>
                    <a:pt x="7822" y="111561"/>
                  </a:cubicBezTo>
                  <a:lnTo>
                    <a:pt x="52000" y="111561"/>
                  </a:lnTo>
                  <a:lnTo>
                    <a:pt x="60000" y="120000"/>
                  </a:lnTo>
                  <a:lnTo>
                    <a:pt x="68000" y="111561"/>
                  </a:lnTo>
                  <a:lnTo>
                    <a:pt x="112177" y="111561"/>
                  </a:lnTo>
                  <a:cubicBezTo>
                    <a:pt x="116494" y="111561"/>
                    <a:pt x="120000" y="109388"/>
                    <a:pt x="120000" y="106711"/>
                  </a:cubicBezTo>
                  <a:lnTo>
                    <a:pt x="120000" y="4850"/>
                  </a:lnTo>
                  <a:cubicBezTo>
                    <a:pt x="120000" y="2172"/>
                    <a:pt x="116494" y="0"/>
                    <a:pt x="112177" y="0"/>
                  </a:cubicBezTo>
                  <a:lnTo>
                    <a:pt x="7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ļîďe">
              <a:extLst>
                <a:ext uri="{FF2B5EF4-FFF2-40B4-BE49-F238E27FC236}">
                  <a16:creationId xmlns:a16="http://schemas.microsoft.com/office/drawing/2014/main" xmlns="" id="{629E069A-B981-42CB-9BA0-FC13F7933093}"/>
                </a:ext>
              </a:extLst>
            </p:cNvPr>
            <p:cNvSpPr/>
            <p:nvPr/>
          </p:nvSpPr>
          <p:spPr>
            <a:xfrm>
              <a:off x="5883540" y="2938392"/>
              <a:ext cx="489556" cy="4896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68" y="87947"/>
                  </a:moveTo>
                  <a:lnTo>
                    <a:pt x="93568" y="87947"/>
                  </a:lnTo>
                  <a:cubicBezTo>
                    <a:pt x="78502" y="103046"/>
                    <a:pt x="54185" y="104900"/>
                    <a:pt x="37533" y="91655"/>
                  </a:cubicBezTo>
                  <a:cubicBezTo>
                    <a:pt x="13215" y="116026"/>
                    <a:pt x="13215" y="116026"/>
                    <a:pt x="13215" y="116026"/>
                  </a:cubicBezTo>
                  <a:cubicBezTo>
                    <a:pt x="9515" y="119735"/>
                    <a:pt x="5814" y="119735"/>
                    <a:pt x="1850" y="116026"/>
                  </a:cubicBezTo>
                  <a:cubicBezTo>
                    <a:pt x="0" y="114172"/>
                    <a:pt x="0" y="108609"/>
                    <a:pt x="1850" y="104900"/>
                  </a:cubicBezTo>
                  <a:cubicBezTo>
                    <a:pt x="28017" y="80529"/>
                    <a:pt x="28017" y="80529"/>
                    <a:pt x="28017" y="80529"/>
                  </a:cubicBezTo>
                  <a:cubicBezTo>
                    <a:pt x="15066" y="63576"/>
                    <a:pt x="15066" y="39205"/>
                    <a:pt x="31718" y="24370"/>
                  </a:cubicBezTo>
                  <a:cubicBezTo>
                    <a:pt x="46784" y="9271"/>
                    <a:pt x="46784" y="9271"/>
                    <a:pt x="46784" y="9271"/>
                  </a:cubicBezTo>
                  <a:cubicBezTo>
                    <a:pt x="56035" y="20662"/>
                    <a:pt x="56035" y="20662"/>
                    <a:pt x="56035" y="20662"/>
                  </a:cubicBezTo>
                  <a:cubicBezTo>
                    <a:pt x="74801" y="1854"/>
                    <a:pt x="74801" y="1854"/>
                    <a:pt x="74801" y="1854"/>
                  </a:cubicBezTo>
                  <a:cubicBezTo>
                    <a:pt x="76651" y="0"/>
                    <a:pt x="82202" y="0"/>
                    <a:pt x="84052" y="1854"/>
                  </a:cubicBezTo>
                  <a:cubicBezTo>
                    <a:pt x="88017" y="5562"/>
                    <a:pt x="88017" y="9271"/>
                    <a:pt x="84052" y="13245"/>
                  </a:cubicBezTo>
                  <a:cubicBezTo>
                    <a:pt x="67400" y="29933"/>
                    <a:pt x="67400" y="29933"/>
                    <a:pt x="67400" y="29933"/>
                  </a:cubicBezTo>
                  <a:cubicBezTo>
                    <a:pt x="88017" y="50596"/>
                    <a:pt x="88017" y="50596"/>
                    <a:pt x="88017" y="50596"/>
                  </a:cubicBezTo>
                  <a:cubicBezTo>
                    <a:pt x="104669" y="33642"/>
                    <a:pt x="104669" y="33642"/>
                    <a:pt x="104669" y="33642"/>
                  </a:cubicBezTo>
                  <a:cubicBezTo>
                    <a:pt x="108370" y="31788"/>
                    <a:pt x="113920" y="31788"/>
                    <a:pt x="115770" y="33642"/>
                  </a:cubicBezTo>
                  <a:cubicBezTo>
                    <a:pt x="119735" y="37350"/>
                    <a:pt x="119735" y="41059"/>
                    <a:pt x="115770" y="45033"/>
                  </a:cubicBezTo>
                  <a:cubicBezTo>
                    <a:pt x="99118" y="61721"/>
                    <a:pt x="99118" y="61721"/>
                    <a:pt x="99118" y="61721"/>
                  </a:cubicBezTo>
                  <a:cubicBezTo>
                    <a:pt x="108370" y="73112"/>
                    <a:pt x="108370" y="73112"/>
                    <a:pt x="108370" y="73112"/>
                  </a:cubicBezTo>
                  <a:lnTo>
                    <a:pt x="93568" y="8794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íṣļïďé">
              <a:extLst>
                <a:ext uri="{FF2B5EF4-FFF2-40B4-BE49-F238E27FC236}">
                  <a16:creationId xmlns:a16="http://schemas.microsoft.com/office/drawing/2014/main" xmlns="" id="{2A7299D2-E7C7-41ED-BDDD-4D6343DB9049}"/>
                </a:ext>
              </a:extLst>
            </p:cNvPr>
            <p:cNvSpPr txBox="1"/>
            <p:nvPr/>
          </p:nvSpPr>
          <p:spPr>
            <a:xfrm>
              <a:off x="5094673" y="217589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ṡľîḓè">
              <a:extLst>
                <a:ext uri="{FF2B5EF4-FFF2-40B4-BE49-F238E27FC236}">
                  <a16:creationId xmlns:a16="http://schemas.microsoft.com/office/drawing/2014/main" xmlns="" id="{A21E14F7-3731-4954-88B4-3F1087E15B39}"/>
                </a:ext>
              </a:extLst>
            </p:cNvPr>
            <p:cNvSpPr txBox="1"/>
            <p:nvPr/>
          </p:nvSpPr>
          <p:spPr>
            <a:xfrm>
              <a:off x="5210913" y="3696419"/>
              <a:ext cx="1775815" cy="902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sľiďe">
              <a:extLst>
                <a:ext uri="{FF2B5EF4-FFF2-40B4-BE49-F238E27FC236}">
                  <a16:creationId xmlns:a16="http://schemas.microsoft.com/office/drawing/2014/main" xmlns="" id="{8A4F42F0-39AD-4BAC-89A8-4208CBB6B694}"/>
                </a:ext>
              </a:extLst>
            </p:cNvPr>
            <p:cNvSpPr/>
            <p:nvPr/>
          </p:nvSpPr>
          <p:spPr>
            <a:xfrm>
              <a:off x="5106702" y="5098572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BD374A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8C6FB8E2-43E6-4F87-8E5F-1D6E5F2DCF8E}"/>
                </a:ext>
              </a:extLst>
            </p:cNvPr>
            <p:cNvCxnSpPr/>
            <p:nvPr/>
          </p:nvCxnSpPr>
          <p:spPr>
            <a:xfrm>
              <a:off x="4283645" y="1814052"/>
              <a:ext cx="0" cy="3229897"/>
            </a:xfrm>
            <a:prstGeom prst="straightConnector1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šḷiḓe">
              <a:extLst>
                <a:ext uri="{FF2B5EF4-FFF2-40B4-BE49-F238E27FC236}">
                  <a16:creationId xmlns:a16="http://schemas.microsoft.com/office/drawing/2014/main" xmlns="" id="{19A5542B-4993-4612-B438-4C8CC98E6D5E}"/>
                </a:ext>
              </a:extLst>
            </p:cNvPr>
            <p:cNvSpPr txBox="1"/>
            <p:nvPr/>
          </p:nvSpPr>
          <p:spPr>
            <a:xfrm>
              <a:off x="8567207" y="1616656"/>
              <a:ext cx="182456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ïśliḓé">
              <a:extLst>
                <a:ext uri="{FF2B5EF4-FFF2-40B4-BE49-F238E27FC236}">
                  <a16:creationId xmlns:a16="http://schemas.microsoft.com/office/drawing/2014/main" xmlns="" id="{BBB2B20C-3298-4101-99FF-2413C81FE3C1}"/>
                </a:ext>
              </a:extLst>
            </p:cNvPr>
            <p:cNvSpPr txBox="1"/>
            <p:nvPr/>
          </p:nvSpPr>
          <p:spPr>
            <a:xfrm>
              <a:off x="8567207" y="3137183"/>
              <a:ext cx="1824568" cy="1020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îṧḷíḓè">
              <a:extLst>
                <a:ext uri="{FF2B5EF4-FFF2-40B4-BE49-F238E27FC236}">
                  <a16:creationId xmlns:a16="http://schemas.microsoft.com/office/drawing/2014/main" xmlns="" id="{053A0757-FE52-4D7D-BCA5-596C05098335}"/>
                </a:ext>
              </a:extLst>
            </p:cNvPr>
            <p:cNvSpPr/>
            <p:nvPr/>
          </p:nvSpPr>
          <p:spPr>
            <a:xfrm>
              <a:off x="8488718" y="4244365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BD374A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0298EE8D-B1DF-4963-B00D-1CEE48DD5304}"/>
                </a:ext>
              </a:extLst>
            </p:cNvPr>
            <p:cNvCxnSpPr/>
            <p:nvPr/>
          </p:nvCxnSpPr>
          <p:spPr>
            <a:xfrm>
              <a:off x="7885673" y="1814052"/>
              <a:ext cx="0" cy="3229897"/>
            </a:xfrm>
            <a:prstGeom prst="straightConnector1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xmlns:lc="http://schemas.openxmlformats.org/drawingml/2006/lockedCanvas" xmlns="" id="{30002CA7-FB35-4E92-AEF7-EA8A348A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87" y="1814052"/>
            <a:ext cx="4694311" cy="42910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00649" y="1553994"/>
            <a:ext cx="2232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 this project, the </a:t>
            </a:r>
            <a:r>
              <a:rPr lang="en-US" altLang="zh-CN" sz="1600" dirty="0" err="1" smtClean="0"/>
              <a:t>blackfriday</a:t>
            </a:r>
            <a:r>
              <a:rPr lang="en-US" altLang="zh-CN" sz="1600" dirty="0" smtClean="0"/>
              <a:t> dataset has been explored. Correlation revealed some relationships among different features, for the purpose of predicting customer's Purchase, the top three features useful included Product_Category_1, </a:t>
            </a:r>
            <a:r>
              <a:rPr lang="en-US" altLang="zh-CN" sz="1600" dirty="0" err="1" smtClean="0"/>
              <a:t>Product_ID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User_ID</a:t>
            </a:r>
            <a:endParaRPr lang="en-US" altLang="zh-CN" sz="1600" dirty="0" smtClean="0"/>
          </a:p>
          <a:p>
            <a:r>
              <a:rPr lang="en-US" altLang="zh-CN" sz="1600" dirty="0" smtClean="0"/>
              <a:t>Therefore I prepare two cases for the models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86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06AFB0-1262-4165-865A-B876DCD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9A3A11C-17C4-423D-A7FE-AF769C8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AE63549-DE8B-461C-B595-E658F25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744AECB-F874-4A7F-97E0-C027C549E7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5459" y="1143496"/>
            <a:ext cx="8477078" cy="5714504"/>
            <a:chOff x="687279" y="1143496"/>
            <a:chExt cx="11302770" cy="5714504"/>
          </a:xfrm>
        </p:grpSpPr>
        <p:sp>
          <p:nvSpPr>
            <p:cNvPr id="6" name="í$ḻîḓe">
              <a:extLst>
                <a:ext uri="{FF2B5EF4-FFF2-40B4-BE49-F238E27FC236}">
                  <a16:creationId xmlns:a16="http://schemas.microsoft.com/office/drawing/2014/main" xmlns="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iŝļiḍê">
              <a:extLst>
                <a:ext uri="{FF2B5EF4-FFF2-40B4-BE49-F238E27FC236}">
                  <a16:creationId xmlns:a16="http://schemas.microsoft.com/office/drawing/2014/main" xmlns="" id="{00D6750C-6B67-4218-AA21-C570A6D35C98}"/>
                </a:ext>
              </a:extLst>
            </p:cNvPr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sļíḓé">
              <a:extLst>
                <a:ext uri="{FF2B5EF4-FFF2-40B4-BE49-F238E27FC236}">
                  <a16:creationId xmlns:a16="http://schemas.microsoft.com/office/drawing/2014/main" xmlns="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ľïḓê">
                <a:extLst>
                  <a:ext uri="{FF2B5EF4-FFF2-40B4-BE49-F238E27FC236}">
                    <a16:creationId xmlns:a16="http://schemas.microsoft.com/office/drawing/2014/main" xmlns="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ïSḻïde">
                <a:extLst>
                  <a:ext uri="{FF2B5EF4-FFF2-40B4-BE49-F238E27FC236}">
                    <a16:creationId xmlns:a16="http://schemas.microsoft.com/office/drawing/2014/main" xmlns="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>
                <a:extLst>
                  <a:ext uri="{FF2B5EF4-FFF2-40B4-BE49-F238E27FC236}">
                    <a16:creationId xmlns:a16="http://schemas.microsoft.com/office/drawing/2014/main" xmlns="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10" name="îŝļidè">
              <a:extLst>
                <a:ext uri="{FF2B5EF4-FFF2-40B4-BE49-F238E27FC236}">
                  <a16:creationId xmlns:a16="http://schemas.microsoft.com/office/drawing/2014/main" xmlns="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636220" cy="1254907"/>
              <a:chOff x="687279" y="2984347"/>
              <a:chExt cx="7636220" cy="1254907"/>
            </a:xfrm>
          </p:grpSpPr>
          <p:sp>
            <p:nvSpPr>
              <p:cNvPr id="12" name="i$ļíḍè">
                <a:extLst>
                  <a:ext uri="{FF2B5EF4-FFF2-40B4-BE49-F238E27FC236}">
                    <a16:creationId xmlns:a16="http://schemas.microsoft.com/office/drawing/2014/main" xmlns="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îṩlïḍè">
                <a:extLst>
                  <a:ext uri="{FF2B5EF4-FFF2-40B4-BE49-F238E27FC236}">
                    <a16:creationId xmlns:a16="http://schemas.microsoft.com/office/drawing/2014/main" xmlns="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2585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>
                <a:extLst>
                  <a:ext uri="{FF2B5EF4-FFF2-40B4-BE49-F238E27FC236}">
                    <a16:creationId xmlns:a16="http://schemas.microsoft.com/office/drawing/2014/main" xmlns="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 smtClean="0"/>
                  <a:t>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58250" y="1412776"/>
            <a:ext cx="67660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While the ordinal categorical features can be simply encoded with integers, the nominal categorical features need to be one-hot-encoded. In this case, however, the number of unique </a:t>
            </a:r>
            <a:r>
              <a:rPr lang="en-US" altLang="zh-CN" sz="1400" dirty="0" err="1"/>
              <a:t>entires</a:t>
            </a:r>
            <a:r>
              <a:rPr lang="en-US" altLang="zh-CN" sz="1400" dirty="0"/>
              <a:t> for </a:t>
            </a:r>
            <a:r>
              <a:rPr lang="en-US" altLang="zh-CN" sz="1400" dirty="0" err="1" smtClean="0"/>
              <a:t>User_ID</a:t>
            </a:r>
            <a:r>
              <a:rPr lang="en-US" altLang="zh-CN" sz="1400" dirty="0"/>
              <a:t> and </a:t>
            </a:r>
            <a:r>
              <a:rPr lang="en-US" altLang="zh-CN" sz="1400" dirty="0" err="1" smtClean="0"/>
              <a:t>Product_ID</a:t>
            </a:r>
            <a:r>
              <a:rPr lang="en-US" altLang="zh-CN" sz="1400" dirty="0"/>
              <a:t> is too big and one-hot-encoding these features will unnecessarily increase the data dimension and therefore cardinality. </a:t>
            </a:r>
            <a:r>
              <a:rPr lang="en-US" altLang="zh-CN" sz="1400" dirty="0" err="1" smtClean="0"/>
              <a:t>thses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two features will be simply encoded with integers. Except for </a:t>
            </a:r>
            <a:r>
              <a:rPr lang="en-US" altLang="zh-CN" sz="1400" dirty="0" smtClean="0"/>
              <a:t>Gender</a:t>
            </a:r>
            <a:r>
              <a:rPr lang="en-US" altLang="zh-CN" sz="1400" dirty="0"/>
              <a:t> and </a:t>
            </a:r>
            <a:r>
              <a:rPr lang="en-US" altLang="zh-CN" sz="1400" dirty="0" err="1" smtClean="0"/>
              <a:t>Marital_Status</a:t>
            </a:r>
            <a:r>
              <a:rPr lang="en-US" altLang="zh-CN" sz="1400" dirty="0"/>
              <a:t> which are binary, all other nominal categorical data will be, however, one-hot-encoded</a:t>
            </a:r>
            <a:r>
              <a:rPr lang="en-US" altLang="zh-CN" sz="1400" dirty="0" smtClean="0"/>
              <a:t>.</a:t>
            </a:r>
            <a:r>
              <a:rPr lang="en-US" altLang="zh-CN" sz="1400" dirty="0"/>
              <a:t> We will also remove Product_Category_2 and _3 since they have a high rate of null values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758250" y="3105835"/>
            <a:ext cx="609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Hyperparameter</a:t>
            </a:r>
            <a:r>
              <a:rPr lang="en-US" altLang="zh-CN" dirty="0"/>
              <a:t> selection through 3-fold cross-validation: RMSE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0" y="4307399"/>
            <a:ext cx="78232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864556" y="5156958"/>
            <a:ext cx="73005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What we are trying to do here is to predict purchase amount  from other features, namely </a:t>
            </a:r>
            <a:r>
              <a:rPr lang="en-US" altLang="zh-CN" sz="1400" dirty="0" err="1"/>
              <a:t>Gender,Age,occupation,city</a:t>
            </a:r>
            <a:r>
              <a:rPr lang="en-US" altLang="zh-CN" sz="1400" dirty="0"/>
              <a:t> etc. We'll choose number of trees (</a:t>
            </a:r>
            <a:r>
              <a:rPr lang="en-US" altLang="zh-CN" sz="1400" dirty="0" err="1"/>
              <a:t>n_estimators</a:t>
            </a:r>
            <a:r>
              <a:rPr lang="en-US" altLang="zh-CN" sz="1400" dirty="0"/>
              <a:t>) in our forest and </a:t>
            </a:r>
            <a:r>
              <a:rPr lang="en-US" altLang="zh-CN" sz="1400" dirty="0" err="1"/>
              <a:t>max_depth</a:t>
            </a:r>
            <a:r>
              <a:rPr lang="en-US" altLang="zh-CN" sz="1400" dirty="0"/>
              <a:t> for each tree by calculating scores for each combination and choosing the best one. Scoring metric we'll use is </a:t>
            </a:r>
            <a:r>
              <a:rPr lang="en-US" altLang="zh-CN" sz="1400" dirty="0" smtClean="0"/>
              <a:t>RMSE. </a:t>
            </a:r>
            <a:r>
              <a:rPr lang="en-US" altLang="zh-CN" sz="1400" dirty="0"/>
              <a:t> </a:t>
            </a:r>
            <a:endParaRPr lang="zh-CN" altLang="zh-C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08553" y="6272980"/>
            <a:ext cx="71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Screenshot of RMSE is deleted </a:t>
            </a:r>
            <a:r>
              <a:rPr lang="en-US" altLang="zh-CN" dirty="0" smtClean="0"/>
              <a:t>Accidentally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RMSE about 2900+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" y="3752166"/>
            <a:ext cx="5613950" cy="55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A94BB1-C9FD-451B-8EFC-74689FDA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34" y="1309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ML-</a:t>
            </a:r>
            <a:r>
              <a:rPr lang="en-US" altLang="zh-CN" dirty="0" err="1" smtClean="0"/>
              <a:t>RandomForestRegressor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3A675BD-4D24-4981-A5EC-A931F5F9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E10D3D-FC5C-41EA-84AF-92D212B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í$ľïḓê">
            <a:extLst>
              <a:ext uri="{FF2B5EF4-FFF2-40B4-BE49-F238E27FC236}">
                <a16:creationId xmlns:a16="http://schemas.microsoft.com/office/drawing/2014/main" xmlns="" id="{64CA59DB-8FFD-4320-989B-362FBE4C1954}"/>
              </a:ext>
            </a:extLst>
          </p:cNvPr>
          <p:cNvSpPr/>
          <p:nvPr/>
        </p:nvSpPr>
        <p:spPr>
          <a:xfrm>
            <a:off x="66734" y="5689912"/>
            <a:ext cx="9144000" cy="1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8" name="î$ļídê">
            <a:extLst>
              <a:ext uri="{FF2B5EF4-FFF2-40B4-BE49-F238E27FC236}">
                <a16:creationId xmlns:a16="http://schemas.microsoft.com/office/drawing/2014/main" xmlns="" id="{9C3F77DA-C397-41DC-A99F-C7FA4E6E5639}"/>
              </a:ext>
            </a:extLst>
          </p:cNvPr>
          <p:cNvGrpSpPr/>
          <p:nvPr/>
        </p:nvGrpSpPr>
        <p:grpSpPr>
          <a:xfrm>
            <a:off x="390262" y="1943932"/>
            <a:ext cx="3631665" cy="1555912"/>
            <a:chOff x="490601" y="2454890"/>
            <a:chExt cx="3721450" cy="1555912"/>
          </a:xfrm>
        </p:grpSpPr>
        <p:sp>
          <p:nvSpPr>
            <p:cNvPr id="14" name="ïŝļiḓé">
              <a:extLst>
                <a:ext uri="{FF2B5EF4-FFF2-40B4-BE49-F238E27FC236}">
                  <a16:creationId xmlns:a16="http://schemas.microsoft.com/office/drawing/2014/main" xmlns="" id="{1764028D-956A-4356-9A8E-7D77B536A393}"/>
                </a:ext>
              </a:extLst>
            </p:cNvPr>
            <p:cNvSpPr/>
            <p:nvPr/>
          </p:nvSpPr>
          <p:spPr>
            <a:xfrm>
              <a:off x="687278" y="2840458"/>
              <a:ext cx="3524773" cy="1170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5" name="iş1íďe">
              <a:extLst>
                <a:ext uri="{FF2B5EF4-FFF2-40B4-BE49-F238E27FC236}">
                  <a16:creationId xmlns:a16="http://schemas.microsoft.com/office/drawing/2014/main" xmlns="" id="{E058C89B-164C-4A2B-AFE6-16F95712A856}"/>
                </a:ext>
              </a:extLst>
            </p:cNvPr>
            <p:cNvSpPr txBox="1"/>
            <p:nvPr/>
          </p:nvSpPr>
          <p:spPr bwMode="auto">
            <a:xfrm>
              <a:off x="490601" y="2454890"/>
              <a:ext cx="352477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400" b="1" dirty="0"/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EBD17CE8-1494-4216-85A3-4601C3FFC6DE}"/>
              </a:ext>
            </a:extLst>
          </p:cNvPr>
          <p:cNvCxnSpPr>
            <a:cxnSpLocks/>
          </p:cNvCxnSpPr>
          <p:nvPr/>
        </p:nvCxnSpPr>
        <p:spPr>
          <a:xfrm>
            <a:off x="569178" y="3619105"/>
            <a:ext cx="400205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śliḋé">
            <a:extLst>
              <a:ext uri="{FF2B5EF4-FFF2-40B4-BE49-F238E27FC236}">
                <a16:creationId xmlns:a16="http://schemas.microsoft.com/office/drawing/2014/main" xmlns="" id="{A4674ECD-7033-48C9-B7A1-30A55C8189A9}"/>
              </a:ext>
            </a:extLst>
          </p:cNvPr>
          <p:cNvSpPr/>
          <p:nvPr/>
        </p:nvSpPr>
        <p:spPr bwMode="auto">
          <a:xfrm>
            <a:off x="1415134" y="4577953"/>
            <a:ext cx="3069948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1100" dirty="0"/>
          </a:p>
        </p:txBody>
      </p:sp>
      <p:sp>
        <p:nvSpPr>
          <p:cNvPr id="11" name="íṡlîḋè">
            <a:extLst>
              <a:ext uri="{FF2B5EF4-FFF2-40B4-BE49-F238E27FC236}">
                <a16:creationId xmlns:a16="http://schemas.microsoft.com/office/drawing/2014/main" xmlns="" id="{534066CA-B2CA-4854-BC29-D0F638B3558F}"/>
              </a:ext>
            </a:extLst>
          </p:cNvPr>
          <p:cNvSpPr txBox="1"/>
          <p:nvPr/>
        </p:nvSpPr>
        <p:spPr bwMode="auto">
          <a:xfrm>
            <a:off x="1415134" y="4186394"/>
            <a:ext cx="3069948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/>
          </a:p>
        </p:txBody>
      </p:sp>
      <p:sp>
        <p:nvSpPr>
          <p:cNvPr id="12" name="ïṧļîḓe">
            <a:extLst>
              <a:ext uri="{FF2B5EF4-FFF2-40B4-BE49-F238E27FC236}">
                <a16:creationId xmlns:a16="http://schemas.microsoft.com/office/drawing/2014/main" xmlns="" id="{47D073AB-1E08-4288-99E2-E546E012B444}"/>
              </a:ext>
            </a:extLst>
          </p:cNvPr>
          <p:cNvSpPr/>
          <p:nvPr/>
        </p:nvSpPr>
        <p:spPr bwMode="auto">
          <a:xfrm>
            <a:off x="567884" y="4123471"/>
            <a:ext cx="768332" cy="1026520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13" name="îṧḻîḋê">
            <a:extLst>
              <a:ext uri="{FF2B5EF4-FFF2-40B4-BE49-F238E27FC236}">
                <a16:creationId xmlns:a16="http://schemas.microsoft.com/office/drawing/2014/main" xmlns="" id="{EA90ADC2-CD18-456C-BCED-8019D9EF1813}"/>
              </a:ext>
            </a:extLst>
          </p:cNvPr>
          <p:cNvSpPr/>
          <p:nvPr/>
        </p:nvSpPr>
        <p:spPr bwMode="auto">
          <a:xfrm>
            <a:off x="723418" y="4337493"/>
            <a:ext cx="457264" cy="598476"/>
          </a:xfrm>
          <a:custGeom>
            <a:avLst/>
            <a:gdLst>
              <a:gd name="connsiteX0" fmla="*/ 170608 w 607804"/>
              <a:gd name="connsiteY0" fmla="*/ 262009 h 596630"/>
              <a:gd name="connsiteX1" fmla="*/ 260792 w 607804"/>
              <a:gd name="connsiteY1" fmla="*/ 427304 h 596630"/>
              <a:gd name="connsiteX2" fmla="*/ 303865 w 607804"/>
              <a:gd name="connsiteY2" fmla="*/ 451493 h 596630"/>
              <a:gd name="connsiteX3" fmla="*/ 346938 w 607804"/>
              <a:gd name="connsiteY3" fmla="*/ 427304 h 596630"/>
              <a:gd name="connsiteX4" fmla="*/ 408855 w 607804"/>
              <a:gd name="connsiteY4" fmla="*/ 319795 h 596630"/>
              <a:gd name="connsiteX5" fmla="*/ 519229 w 607804"/>
              <a:gd name="connsiteY5" fmla="*/ 298293 h 596630"/>
              <a:gd name="connsiteX6" fmla="*/ 552880 w 607804"/>
              <a:gd name="connsiteY6" fmla="*/ 319795 h 596630"/>
              <a:gd name="connsiteX7" fmla="*/ 606721 w 607804"/>
              <a:gd name="connsiteY7" fmla="*/ 538844 h 596630"/>
              <a:gd name="connsiteX8" fmla="*/ 602683 w 607804"/>
              <a:gd name="connsiteY8" fmla="*/ 563034 h 596630"/>
              <a:gd name="connsiteX9" fmla="*/ 582493 w 607804"/>
              <a:gd name="connsiteY9" fmla="*/ 575128 h 596630"/>
              <a:gd name="connsiteX10" fmla="*/ 414239 w 607804"/>
              <a:gd name="connsiteY10" fmla="*/ 596630 h 596630"/>
              <a:gd name="connsiteX11" fmla="*/ 400779 w 607804"/>
              <a:gd name="connsiteY11" fmla="*/ 595286 h 596630"/>
              <a:gd name="connsiteX12" fmla="*/ 205605 w 607804"/>
              <a:gd name="connsiteY12" fmla="*/ 532125 h 596630"/>
              <a:gd name="connsiteX13" fmla="*/ 189453 w 607804"/>
              <a:gd name="connsiteY13" fmla="*/ 532125 h 596630"/>
              <a:gd name="connsiteX14" fmla="*/ 37352 w 607804"/>
              <a:gd name="connsiteY14" fmla="*/ 572441 h 596630"/>
              <a:gd name="connsiteX15" fmla="*/ 9085 w 607804"/>
              <a:gd name="connsiteY15" fmla="*/ 565721 h 596630"/>
              <a:gd name="connsiteX16" fmla="*/ 1009 w 607804"/>
              <a:gd name="connsiteY16" fmla="*/ 537500 h 596630"/>
              <a:gd name="connsiteX17" fmla="*/ 54850 w 607804"/>
              <a:gd name="connsiteY17" fmla="*/ 321139 h 596630"/>
              <a:gd name="connsiteX18" fmla="*/ 72348 w 607804"/>
              <a:gd name="connsiteY18" fmla="*/ 300981 h 596630"/>
              <a:gd name="connsiteX19" fmla="*/ 302554 w 607804"/>
              <a:gd name="connsiteY19" fmla="*/ 68530 h 596630"/>
              <a:gd name="connsiteX20" fmla="*/ 237945 w 607804"/>
              <a:gd name="connsiteY20" fmla="*/ 133029 h 596630"/>
              <a:gd name="connsiteX21" fmla="*/ 302554 w 607804"/>
              <a:gd name="connsiteY21" fmla="*/ 197528 h 596630"/>
              <a:gd name="connsiteX22" fmla="*/ 367164 w 607804"/>
              <a:gd name="connsiteY22" fmla="*/ 133029 h 596630"/>
              <a:gd name="connsiteX23" fmla="*/ 302554 w 607804"/>
              <a:gd name="connsiteY23" fmla="*/ 68530 h 596630"/>
              <a:gd name="connsiteX24" fmla="*/ 303901 w 607804"/>
              <a:gd name="connsiteY24" fmla="*/ 0 h 596630"/>
              <a:gd name="connsiteX25" fmla="*/ 438504 w 607804"/>
              <a:gd name="connsiteY25" fmla="*/ 134373 h 596630"/>
              <a:gd name="connsiteX26" fmla="*/ 313323 w 607804"/>
              <a:gd name="connsiteY26" fmla="*/ 407150 h 596630"/>
              <a:gd name="connsiteX27" fmla="*/ 303901 w 607804"/>
              <a:gd name="connsiteY27" fmla="*/ 412525 h 596630"/>
              <a:gd name="connsiteX28" fmla="*/ 294478 w 607804"/>
              <a:gd name="connsiteY28" fmla="*/ 407150 h 596630"/>
              <a:gd name="connsiteX29" fmla="*/ 169297 w 607804"/>
              <a:gd name="connsiteY29" fmla="*/ 134373 h 596630"/>
              <a:gd name="connsiteX30" fmla="*/ 303901 w 607804"/>
              <a:gd name="connsiteY30" fmla="*/ 0 h 59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804" h="596630">
                <a:moveTo>
                  <a:pt x="170608" y="262009"/>
                </a:moveTo>
                <a:cubicBezTo>
                  <a:pt x="196183" y="317107"/>
                  <a:pt x="229834" y="376237"/>
                  <a:pt x="260792" y="427304"/>
                </a:cubicBezTo>
                <a:cubicBezTo>
                  <a:pt x="270214" y="442086"/>
                  <a:pt x="286367" y="451493"/>
                  <a:pt x="303865" y="451493"/>
                </a:cubicBezTo>
                <a:cubicBezTo>
                  <a:pt x="321363" y="451493"/>
                  <a:pt x="337516" y="442086"/>
                  <a:pt x="346938" y="427304"/>
                </a:cubicBezTo>
                <a:cubicBezTo>
                  <a:pt x="367128" y="393707"/>
                  <a:pt x="388665" y="357423"/>
                  <a:pt x="408855" y="319795"/>
                </a:cubicBezTo>
                <a:cubicBezTo>
                  <a:pt x="411547" y="319795"/>
                  <a:pt x="519229" y="298293"/>
                  <a:pt x="519229" y="298293"/>
                </a:cubicBezTo>
                <a:cubicBezTo>
                  <a:pt x="534036" y="295605"/>
                  <a:pt x="548842" y="305013"/>
                  <a:pt x="552880" y="319795"/>
                </a:cubicBezTo>
                <a:lnTo>
                  <a:pt x="606721" y="538844"/>
                </a:lnTo>
                <a:cubicBezTo>
                  <a:pt x="609413" y="546907"/>
                  <a:pt x="606721" y="556314"/>
                  <a:pt x="602683" y="563034"/>
                </a:cubicBezTo>
                <a:cubicBezTo>
                  <a:pt x="598645" y="569753"/>
                  <a:pt x="590569" y="573784"/>
                  <a:pt x="582493" y="575128"/>
                </a:cubicBezTo>
                <a:lnTo>
                  <a:pt x="414239" y="596630"/>
                </a:lnTo>
                <a:cubicBezTo>
                  <a:pt x="408855" y="596630"/>
                  <a:pt x="404817" y="596630"/>
                  <a:pt x="400779" y="595286"/>
                </a:cubicBezTo>
                <a:lnTo>
                  <a:pt x="205605" y="532125"/>
                </a:lnTo>
                <a:cubicBezTo>
                  <a:pt x="200221" y="530781"/>
                  <a:pt x="194837" y="530781"/>
                  <a:pt x="189453" y="532125"/>
                </a:cubicBezTo>
                <a:lnTo>
                  <a:pt x="37352" y="572441"/>
                </a:lnTo>
                <a:cubicBezTo>
                  <a:pt x="26584" y="575128"/>
                  <a:pt x="15815" y="572441"/>
                  <a:pt x="9085" y="565721"/>
                </a:cubicBezTo>
                <a:cubicBezTo>
                  <a:pt x="1009" y="557658"/>
                  <a:pt x="-1683" y="546907"/>
                  <a:pt x="1009" y="537500"/>
                </a:cubicBezTo>
                <a:lnTo>
                  <a:pt x="54850" y="321139"/>
                </a:lnTo>
                <a:cubicBezTo>
                  <a:pt x="57542" y="311732"/>
                  <a:pt x="64272" y="305013"/>
                  <a:pt x="72348" y="300981"/>
                </a:cubicBezTo>
                <a:close/>
                <a:moveTo>
                  <a:pt x="302554" y="68530"/>
                </a:moveTo>
                <a:cubicBezTo>
                  <a:pt x="266212" y="68530"/>
                  <a:pt x="237945" y="98092"/>
                  <a:pt x="237945" y="133029"/>
                </a:cubicBezTo>
                <a:cubicBezTo>
                  <a:pt x="237945" y="169310"/>
                  <a:pt x="266212" y="197528"/>
                  <a:pt x="302554" y="197528"/>
                </a:cubicBezTo>
                <a:cubicBezTo>
                  <a:pt x="338897" y="197528"/>
                  <a:pt x="367164" y="167966"/>
                  <a:pt x="367164" y="133029"/>
                </a:cubicBezTo>
                <a:cubicBezTo>
                  <a:pt x="367164" y="96749"/>
                  <a:pt x="337551" y="68530"/>
                  <a:pt x="302554" y="68530"/>
                </a:cubicBezTo>
                <a:close/>
                <a:moveTo>
                  <a:pt x="303901" y="0"/>
                </a:moveTo>
                <a:cubicBezTo>
                  <a:pt x="377932" y="0"/>
                  <a:pt x="438504" y="60468"/>
                  <a:pt x="438504" y="134373"/>
                </a:cubicBezTo>
                <a:cubicBezTo>
                  <a:pt x="438504" y="196185"/>
                  <a:pt x="344282" y="357432"/>
                  <a:pt x="313323" y="407150"/>
                </a:cubicBezTo>
                <a:cubicBezTo>
                  <a:pt x="310631" y="409838"/>
                  <a:pt x="307939" y="412525"/>
                  <a:pt x="303901" y="412525"/>
                </a:cubicBezTo>
                <a:cubicBezTo>
                  <a:pt x="301208" y="412525"/>
                  <a:pt x="297170" y="409838"/>
                  <a:pt x="294478" y="407150"/>
                </a:cubicBezTo>
                <a:cubicBezTo>
                  <a:pt x="263519" y="357432"/>
                  <a:pt x="169297" y="196185"/>
                  <a:pt x="169297" y="134373"/>
                </a:cubicBezTo>
                <a:cubicBezTo>
                  <a:pt x="169297" y="60468"/>
                  <a:pt x="229869" y="0"/>
                  <a:pt x="3039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2" name="Picture 4" descr="https://www.kaggleusercontent.com/kf/7425001/eyJhbGciOiJkaXIiLCJlbmMiOiJBMTI4Q0JDLUhTMjU2In0..CKIkXRMXfK06wjDFL4H9Ug.MPHRVVPfpjK8w9LzXnsbBIXRu23sTJMs7v_BGg8zvNR9lkyr_LIZGafjuJ4wlJdvYfxsKNqKxdUseEr1mfSnT13MhMjw7D20tpzCZSLq4noJTkDrqWHfFb5vKuBQ2Tmm9ERTxBAOdyJm4_hPg7w0hTlNPdLmE5kMZDVbIt9oRAU.uASSYhF4OWsKviJIGnPFEw/__results___files/__results___4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73" y="1004292"/>
            <a:ext cx="4392488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1635941" y="4812749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tells that the current model heavily relies on </a:t>
            </a:r>
            <a:r>
              <a:rPr lang="en-US" altLang="zh-CN" dirty="0" smtClean="0"/>
              <a:t>Product_Category_1</a:t>
            </a:r>
            <a:r>
              <a:rPr lang="en-US" altLang="zh-CN" dirty="0"/>
              <a:t> (followed by </a:t>
            </a:r>
            <a:r>
              <a:rPr lang="en-US" altLang="zh-CN" dirty="0" err="1" smtClean="0"/>
              <a:t>Product_ID</a:t>
            </a:r>
            <a:r>
              <a:rPr lang="en-US" altLang="zh-CN" dirty="0"/>
              <a:t> and </a:t>
            </a:r>
            <a:r>
              <a:rPr lang="en-US" altLang="zh-CN" dirty="0" err="1" smtClean="0"/>
              <a:t>User_ID</a:t>
            </a:r>
            <a:r>
              <a:rPr lang="en-US" altLang="zh-CN" dirty="0"/>
              <a:t>) to make prediction on </a:t>
            </a:r>
            <a:r>
              <a:rPr lang="en-US" altLang="zh-CN" dirty="0" smtClean="0"/>
              <a:t>purchase, as </a:t>
            </a:r>
            <a:r>
              <a:rPr lang="en-US" altLang="zh-CN" dirty="0"/>
              <a:t>they are directly related to the amount of </a:t>
            </a:r>
            <a:r>
              <a:rPr lang="en-US" altLang="zh-CN" dirty="0" smtClean="0"/>
              <a:t>Purchase</a:t>
            </a:r>
            <a:r>
              <a:rPr lang="en-US" altLang="zh-CN" dirty="0"/>
              <a:t> that the customers make. </a:t>
            </a:r>
            <a:r>
              <a:rPr lang="en-US" altLang="zh-CN" dirty="0" smtClean="0"/>
              <a:t>Therefore </a:t>
            </a:r>
            <a:r>
              <a:rPr lang="en-US" altLang="zh-CN" dirty="0"/>
              <a:t>in Case 2, these suspicious features will be removed in training the second model.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2" y="3542080"/>
            <a:ext cx="4119366" cy="12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0" y="972187"/>
            <a:ext cx="4248472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9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06AFB0-1262-4165-865A-B876DCD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9A3A11C-17C4-423D-A7FE-AF769C8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AE63549-DE8B-461C-B595-E658F25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744AECB-F874-4A7F-97E0-C027C549E7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5459" y="1143496"/>
            <a:ext cx="8477078" cy="5714504"/>
            <a:chOff x="687279" y="1143496"/>
            <a:chExt cx="11302770" cy="5714504"/>
          </a:xfrm>
        </p:grpSpPr>
        <p:sp>
          <p:nvSpPr>
            <p:cNvPr id="6" name="í$ḻîḓe">
              <a:extLst>
                <a:ext uri="{FF2B5EF4-FFF2-40B4-BE49-F238E27FC236}">
                  <a16:creationId xmlns:a16="http://schemas.microsoft.com/office/drawing/2014/main" xmlns="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îṩľiḓé">
              <a:extLst>
                <a:ext uri="{FF2B5EF4-FFF2-40B4-BE49-F238E27FC236}">
                  <a16:creationId xmlns:a16="http://schemas.microsoft.com/office/drawing/2014/main" xmlns="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iŝļiḍê">
                <a:extLst>
                  <a:ext uri="{FF2B5EF4-FFF2-40B4-BE49-F238E27FC236}">
                    <a16:creationId xmlns:a16="http://schemas.microsoft.com/office/drawing/2014/main" xmlns="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</p:txBody>
          </p:sp>
          <p:sp>
            <p:nvSpPr>
              <p:cNvPr id="19" name="ïš1iḍê">
                <a:extLst>
                  <a:ext uri="{FF2B5EF4-FFF2-40B4-BE49-F238E27FC236}">
                    <a16:creationId xmlns:a16="http://schemas.microsoft.com/office/drawing/2014/main" xmlns="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 smtClean="0"/>
                  <a:t>Different Data processing compared with Case 1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sļíḓé">
              <a:extLst>
                <a:ext uri="{FF2B5EF4-FFF2-40B4-BE49-F238E27FC236}">
                  <a16:creationId xmlns:a16="http://schemas.microsoft.com/office/drawing/2014/main" xmlns="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ľïḓê">
                <a:extLst>
                  <a:ext uri="{FF2B5EF4-FFF2-40B4-BE49-F238E27FC236}">
                    <a16:creationId xmlns:a16="http://schemas.microsoft.com/office/drawing/2014/main" xmlns="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ïSḻïde">
                <a:extLst>
                  <a:ext uri="{FF2B5EF4-FFF2-40B4-BE49-F238E27FC236}">
                    <a16:creationId xmlns:a16="http://schemas.microsoft.com/office/drawing/2014/main" xmlns="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/>
                  <a:t>The Training process are the same as case 1</a:t>
                </a:r>
                <a:endParaRPr lang="en-US" altLang="zh-CN" sz="2000" b="1" dirty="0"/>
              </a:p>
            </p:txBody>
          </p:sp>
          <p:sp>
            <p:nvSpPr>
              <p:cNvPr id="17" name="íŝľíḋê">
                <a:extLst>
                  <a:ext uri="{FF2B5EF4-FFF2-40B4-BE49-F238E27FC236}">
                    <a16:creationId xmlns:a16="http://schemas.microsoft.com/office/drawing/2014/main" xmlns="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sp>
          <p:nvSpPr>
            <p:cNvPr id="13" name="îṩlïḍè">
              <a:extLst>
                <a:ext uri="{FF2B5EF4-FFF2-40B4-BE49-F238E27FC236}">
                  <a16:creationId xmlns:a16="http://schemas.microsoft.com/office/drawing/2014/main" xmlns="" id="{677FC162-06E9-43B5-ADB3-2D262B7EAC02}"/>
                </a:ext>
              </a:extLst>
            </p:cNvPr>
            <p:cNvSpPr txBox="1"/>
            <p:nvPr/>
          </p:nvSpPr>
          <p:spPr bwMode="auto">
            <a:xfrm>
              <a:off x="1011000" y="4891893"/>
              <a:ext cx="7065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6387"/>
            <a:ext cx="756084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2" y="3937427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A94BB1-C9FD-451B-8EFC-74689FD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ML-</a:t>
            </a:r>
            <a:r>
              <a:rPr lang="en-US" altLang="zh-CN" dirty="0" err="1" smtClean="0"/>
              <a:t>RandomForestRegressor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3A675BD-4D24-4981-A5EC-A931F5F9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E10D3D-FC5C-41EA-84AF-92D212B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í$ľïḓê">
            <a:extLst>
              <a:ext uri="{FF2B5EF4-FFF2-40B4-BE49-F238E27FC236}">
                <a16:creationId xmlns:a16="http://schemas.microsoft.com/office/drawing/2014/main" xmlns="" id="{64CA59DB-8FFD-4320-989B-362FBE4C1954}"/>
              </a:ext>
            </a:extLst>
          </p:cNvPr>
          <p:cNvSpPr/>
          <p:nvPr/>
        </p:nvSpPr>
        <p:spPr>
          <a:xfrm>
            <a:off x="66734" y="5689912"/>
            <a:ext cx="9144000" cy="19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8" name="î$ļídê">
            <a:extLst>
              <a:ext uri="{FF2B5EF4-FFF2-40B4-BE49-F238E27FC236}">
                <a16:creationId xmlns:a16="http://schemas.microsoft.com/office/drawing/2014/main" xmlns="" id="{9C3F77DA-C397-41DC-A99F-C7FA4E6E5639}"/>
              </a:ext>
            </a:extLst>
          </p:cNvPr>
          <p:cNvGrpSpPr/>
          <p:nvPr/>
        </p:nvGrpSpPr>
        <p:grpSpPr>
          <a:xfrm>
            <a:off x="390262" y="1943932"/>
            <a:ext cx="3631665" cy="1555912"/>
            <a:chOff x="490601" y="2454890"/>
            <a:chExt cx="3721450" cy="1555912"/>
          </a:xfrm>
        </p:grpSpPr>
        <p:sp>
          <p:nvSpPr>
            <p:cNvPr id="14" name="ïŝļiḓé">
              <a:extLst>
                <a:ext uri="{FF2B5EF4-FFF2-40B4-BE49-F238E27FC236}">
                  <a16:creationId xmlns:a16="http://schemas.microsoft.com/office/drawing/2014/main" xmlns="" id="{1764028D-956A-4356-9A8E-7D77B536A393}"/>
                </a:ext>
              </a:extLst>
            </p:cNvPr>
            <p:cNvSpPr/>
            <p:nvPr/>
          </p:nvSpPr>
          <p:spPr>
            <a:xfrm>
              <a:off x="687278" y="2840458"/>
              <a:ext cx="3524773" cy="1170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5" name="iş1íďe">
              <a:extLst>
                <a:ext uri="{FF2B5EF4-FFF2-40B4-BE49-F238E27FC236}">
                  <a16:creationId xmlns:a16="http://schemas.microsoft.com/office/drawing/2014/main" xmlns="" id="{E058C89B-164C-4A2B-AFE6-16F95712A856}"/>
                </a:ext>
              </a:extLst>
            </p:cNvPr>
            <p:cNvSpPr txBox="1"/>
            <p:nvPr/>
          </p:nvSpPr>
          <p:spPr bwMode="auto">
            <a:xfrm>
              <a:off x="490601" y="2454890"/>
              <a:ext cx="352477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400" b="1" dirty="0"/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EBD17CE8-1494-4216-85A3-4601C3FFC6DE}"/>
              </a:ext>
            </a:extLst>
          </p:cNvPr>
          <p:cNvCxnSpPr>
            <a:cxnSpLocks/>
          </p:cNvCxnSpPr>
          <p:nvPr/>
        </p:nvCxnSpPr>
        <p:spPr>
          <a:xfrm>
            <a:off x="569178" y="3619105"/>
            <a:ext cx="400205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śliḋé">
            <a:extLst>
              <a:ext uri="{FF2B5EF4-FFF2-40B4-BE49-F238E27FC236}">
                <a16:creationId xmlns:a16="http://schemas.microsoft.com/office/drawing/2014/main" xmlns="" id="{A4674ECD-7033-48C9-B7A1-30A55C8189A9}"/>
              </a:ext>
            </a:extLst>
          </p:cNvPr>
          <p:cNvSpPr/>
          <p:nvPr/>
        </p:nvSpPr>
        <p:spPr bwMode="auto">
          <a:xfrm>
            <a:off x="1415134" y="4577953"/>
            <a:ext cx="3069948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1100" dirty="0"/>
          </a:p>
        </p:txBody>
      </p:sp>
      <p:sp>
        <p:nvSpPr>
          <p:cNvPr id="11" name="íṡlîḋè">
            <a:extLst>
              <a:ext uri="{FF2B5EF4-FFF2-40B4-BE49-F238E27FC236}">
                <a16:creationId xmlns:a16="http://schemas.microsoft.com/office/drawing/2014/main" xmlns="" id="{534066CA-B2CA-4854-BC29-D0F638B3558F}"/>
              </a:ext>
            </a:extLst>
          </p:cNvPr>
          <p:cNvSpPr txBox="1"/>
          <p:nvPr/>
        </p:nvSpPr>
        <p:spPr bwMode="auto">
          <a:xfrm>
            <a:off x="1415134" y="4186394"/>
            <a:ext cx="3069948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/>
          </a:p>
        </p:txBody>
      </p:sp>
      <p:sp>
        <p:nvSpPr>
          <p:cNvPr id="12" name="ïṧļîḓe">
            <a:extLst>
              <a:ext uri="{FF2B5EF4-FFF2-40B4-BE49-F238E27FC236}">
                <a16:creationId xmlns:a16="http://schemas.microsoft.com/office/drawing/2014/main" xmlns="" id="{47D073AB-1E08-4288-99E2-E546E012B444}"/>
              </a:ext>
            </a:extLst>
          </p:cNvPr>
          <p:cNvSpPr/>
          <p:nvPr/>
        </p:nvSpPr>
        <p:spPr bwMode="auto">
          <a:xfrm>
            <a:off x="567884" y="4123471"/>
            <a:ext cx="768332" cy="1026520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13" name="îṧḻîḋê">
            <a:extLst>
              <a:ext uri="{FF2B5EF4-FFF2-40B4-BE49-F238E27FC236}">
                <a16:creationId xmlns:a16="http://schemas.microsoft.com/office/drawing/2014/main" xmlns="" id="{EA90ADC2-CD18-456C-BCED-8019D9EF1813}"/>
              </a:ext>
            </a:extLst>
          </p:cNvPr>
          <p:cNvSpPr/>
          <p:nvPr/>
        </p:nvSpPr>
        <p:spPr bwMode="auto">
          <a:xfrm>
            <a:off x="723418" y="4337493"/>
            <a:ext cx="457264" cy="598476"/>
          </a:xfrm>
          <a:custGeom>
            <a:avLst/>
            <a:gdLst>
              <a:gd name="connsiteX0" fmla="*/ 170608 w 607804"/>
              <a:gd name="connsiteY0" fmla="*/ 262009 h 596630"/>
              <a:gd name="connsiteX1" fmla="*/ 260792 w 607804"/>
              <a:gd name="connsiteY1" fmla="*/ 427304 h 596630"/>
              <a:gd name="connsiteX2" fmla="*/ 303865 w 607804"/>
              <a:gd name="connsiteY2" fmla="*/ 451493 h 596630"/>
              <a:gd name="connsiteX3" fmla="*/ 346938 w 607804"/>
              <a:gd name="connsiteY3" fmla="*/ 427304 h 596630"/>
              <a:gd name="connsiteX4" fmla="*/ 408855 w 607804"/>
              <a:gd name="connsiteY4" fmla="*/ 319795 h 596630"/>
              <a:gd name="connsiteX5" fmla="*/ 519229 w 607804"/>
              <a:gd name="connsiteY5" fmla="*/ 298293 h 596630"/>
              <a:gd name="connsiteX6" fmla="*/ 552880 w 607804"/>
              <a:gd name="connsiteY6" fmla="*/ 319795 h 596630"/>
              <a:gd name="connsiteX7" fmla="*/ 606721 w 607804"/>
              <a:gd name="connsiteY7" fmla="*/ 538844 h 596630"/>
              <a:gd name="connsiteX8" fmla="*/ 602683 w 607804"/>
              <a:gd name="connsiteY8" fmla="*/ 563034 h 596630"/>
              <a:gd name="connsiteX9" fmla="*/ 582493 w 607804"/>
              <a:gd name="connsiteY9" fmla="*/ 575128 h 596630"/>
              <a:gd name="connsiteX10" fmla="*/ 414239 w 607804"/>
              <a:gd name="connsiteY10" fmla="*/ 596630 h 596630"/>
              <a:gd name="connsiteX11" fmla="*/ 400779 w 607804"/>
              <a:gd name="connsiteY11" fmla="*/ 595286 h 596630"/>
              <a:gd name="connsiteX12" fmla="*/ 205605 w 607804"/>
              <a:gd name="connsiteY12" fmla="*/ 532125 h 596630"/>
              <a:gd name="connsiteX13" fmla="*/ 189453 w 607804"/>
              <a:gd name="connsiteY13" fmla="*/ 532125 h 596630"/>
              <a:gd name="connsiteX14" fmla="*/ 37352 w 607804"/>
              <a:gd name="connsiteY14" fmla="*/ 572441 h 596630"/>
              <a:gd name="connsiteX15" fmla="*/ 9085 w 607804"/>
              <a:gd name="connsiteY15" fmla="*/ 565721 h 596630"/>
              <a:gd name="connsiteX16" fmla="*/ 1009 w 607804"/>
              <a:gd name="connsiteY16" fmla="*/ 537500 h 596630"/>
              <a:gd name="connsiteX17" fmla="*/ 54850 w 607804"/>
              <a:gd name="connsiteY17" fmla="*/ 321139 h 596630"/>
              <a:gd name="connsiteX18" fmla="*/ 72348 w 607804"/>
              <a:gd name="connsiteY18" fmla="*/ 300981 h 596630"/>
              <a:gd name="connsiteX19" fmla="*/ 302554 w 607804"/>
              <a:gd name="connsiteY19" fmla="*/ 68530 h 596630"/>
              <a:gd name="connsiteX20" fmla="*/ 237945 w 607804"/>
              <a:gd name="connsiteY20" fmla="*/ 133029 h 596630"/>
              <a:gd name="connsiteX21" fmla="*/ 302554 w 607804"/>
              <a:gd name="connsiteY21" fmla="*/ 197528 h 596630"/>
              <a:gd name="connsiteX22" fmla="*/ 367164 w 607804"/>
              <a:gd name="connsiteY22" fmla="*/ 133029 h 596630"/>
              <a:gd name="connsiteX23" fmla="*/ 302554 w 607804"/>
              <a:gd name="connsiteY23" fmla="*/ 68530 h 596630"/>
              <a:gd name="connsiteX24" fmla="*/ 303901 w 607804"/>
              <a:gd name="connsiteY24" fmla="*/ 0 h 596630"/>
              <a:gd name="connsiteX25" fmla="*/ 438504 w 607804"/>
              <a:gd name="connsiteY25" fmla="*/ 134373 h 596630"/>
              <a:gd name="connsiteX26" fmla="*/ 313323 w 607804"/>
              <a:gd name="connsiteY26" fmla="*/ 407150 h 596630"/>
              <a:gd name="connsiteX27" fmla="*/ 303901 w 607804"/>
              <a:gd name="connsiteY27" fmla="*/ 412525 h 596630"/>
              <a:gd name="connsiteX28" fmla="*/ 294478 w 607804"/>
              <a:gd name="connsiteY28" fmla="*/ 407150 h 596630"/>
              <a:gd name="connsiteX29" fmla="*/ 169297 w 607804"/>
              <a:gd name="connsiteY29" fmla="*/ 134373 h 596630"/>
              <a:gd name="connsiteX30" fmla="*/ 303901 w 607804"/>
              <a:gd name="connsiteY30" fmla="*/ 0 h 59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804" h="596630">
                <a:moveTo>
                  <a:pt x="170608" y="262009"/>
                </a:moveTo>
                <a:cubicBezTo>
                  <a:pt x="196183" y="317107"/>
                  <a:pt x="229834" y="376237"/>
                  <a:pt x="260792" y="427304"/>
                </a:cubicBezTo>
                <a:cubicBezTo>
                  <a:pt x="270214" y="442086"/>
                  <a:pt x="286367" y="451493"/>
                  <a:pt x="303865" y="451493"/>
                </a:cubicBezTo>
                <a:cubicBezTo>
                  <a:pt x="321363" y="451493"/>
                  <a:pt x="337516" y="442086"/>
                  <a:pt x="346938" y="427304"/>
                </a:cubicBezTo>
                <a:cubicBezTo>
                  <a:pt x="367128" y="393707"/>
                  <a:pt x="388665" y="357423"/>
                  <a:pt x="408855" y="319795"/>
                </a:cubicBezTo>
                <a:cubicBezTo>
                  <a:pt x="411547" y="319795"/>
                  <a:pt x="519229" y="298293"/>
                  <a:pt x="519229" y="298293"/>
                </a:cubicBezTo>
                <a:cubicBezTo>
                  <a:pt x="534036" y="295605"/>
                  <a:pt x="548842" y="305013"/>
                  <a:pt x="552880" y="319795"/>
                </a:cubicBezTo>
                <a:lnTo>
                  <a:pt x="606721" y="538844"/>
                </a:lnTo>
                <a:cubicBezTo>
                  <a:pt x="609413" y="546907"/>
                  <a:pt x="606721" y="556314"/>
                  <a:pt x="602683" y="563034"/>
                </a:cubicBezTo>
                <a:cubicBezTo>
                  <a:pt x="598645" y="569753"/>
                  <a:pt x="590569" y="573784"/>
                  <a:pt x="582493" y="575128"/>
                </a:cubicBezTo>
                <a:lnTo>
                  <a:pt x="414239" y="596630"/>
                </a:lnTo>
                <a:cubicBezTo>
                  <a:pt x="408855" y="596630"/>
                  <a:pt x="404817" y="596630"/>
                  <a:pt x="400779" y="595286"/>
                </a:cubicBezTo>
                <a:lnTo>
                  <a:pt x="205605" y="532125"/>
                </a:lnTo>
                <a:cubicBezTo>
                  <a:pt x="200221" y="530781"/>
                  <a:pt x="194837" y="530781"/>
                  <a:pt x="189453" y="532125"/>
                </a:cubicBezTo>
                <a:lnTo>
                  <a:pt x="37352" y="572441"/>
                </a:lnTo>
                <a:cubicBezTo>
                  <a:pt x="26584" y="575128"/>
                  <a:pt x="15815" y="572441"/>
                  <a:pt x="9085" y="565721"/>
                </a:cubicBezTo>
                <a:cubicBezTo>
                  <a:pt x="1009" y="557658"/>
                  <a:pt x="-1683" y="546907"/>
                  <a:pt x="1009" y="537500"/>
                </a:cubicBezTo>
                <a:lnTo>
                  <a:pt x="54850" y="321139"/>
                </a:lnTo>
                <a:cubicBezTo>
                  <a:pt x="57542" y="311732"/>
                  <a:pt x="64272" y="305013"/>
                  <a:pt x="72348" y="300981"/>
                </a:cubicBezTo>
                <a:close/>
                <a:moveTo>
                  <a:pt x="302554" y="68530"/>
                </a:moveTo>
                <a:cubicBezTo>
                  <a:pt x="266212" y="68530"/>
                  <a:pt x="237945" y="98092"/>
                  <a:pt x="237945" y="133029"/>
                </a:cubicBezTo>
                <a:cubicBezTo>
                  <a:pt x="237945" y="169310"/>
                  <a:pt x="266212" y="197528"/>
                  <a:pt x="302554" y="197528"/>
                </a:cubicBezTo>
                <a:cubicBezTo>
                  <a:pt x="338897" y="197528"/>
                  <a:pt x="367164" y="167966"/>
                  <a:pt x="367164" y="133029"/>
                </a:cubicBezTo>
                <a:cubicBezTo>
                  <a:pt x="367164" y="96749"/>
                  <a:pt x="337551" y="68530"/>
                  <a:pt x="302554" y="68530"/>
                </a:cubicBezTo>
                <a:close/>
                <a:moveTo>
                  <a:pt x="303901" y="0"/>
                </a:moveTo>
                <a:cubicBezTo>
                  <a:pt x="377932" y="0"/>
                  <a:pt x="438504" y="60468"/>
                  <a:pt x="438504" y="134373"/>
                </a:cubicBezTo>
                <a:cubicBezTo>
                  <a:pt x="438504" y="196185"/>
                  <a:pt x="344282" y="357432"/>
                  <a:pt x="313323" y="407150"/>
                </a:cubicBezTo>
                <a:cubicBezTo>
                  <a:pt x="310631" y="409838"/>
                  <a:pt x="307939" y="412525"/>
                  <a:pt x="303901" y="412525"/>
                </a:cubicBezTo>
                <a:cubicBezTo>
                  <a:pt x="301208" y="412525"/>
                  <a:pt x="297170" y="409838"/>
                  <a:pt x="294478" y="407150"/>
                </a:cubicBezTo>
                <a:cubicBezTo>
                  <a:pt x="263519" y="357432"/>
                  <a:pt x="169297" y="196185"/>
                  <a:pt x="169297" y="134373"/>
                </a:cubicBezTo>
                <a:cubicBezTo>
                  <a:pt x="169297" y="60468"/>
                  <a:pt x="229869" y="0"/>
                  <a:pt x="3039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19672" y="4337493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It’s so weird that the different </a:t>
            </a:r>
            <a:r>
              <a:rPr lang="en-US" altLang="zh-CN" dirty="0" err="1" smtClean="0"/>
              <a:t>testset</a:t>
            </a:r>
            <a:r>
              <a:rPr lang="en-US" altLang="zh-CN" dirty="0" smtClean="0"/>
              <a:t> result in the same output, and I still try to find out why</a:t>
            </a:r>
          </a:p>
          <a:p>
            <a:r>
              <a:rPr lang="en-US" altLang="zh-CN" dirty="0" smtClean="0"/>
              <a:t>However, if the goal is to predict Purchase for the new customer who have never been in the store, those customer-specific and product-specific information cannot be utilized. In this case, only the low-level features can be utilized to train the model. In this case, the model </a:t>
            </a:r>
            <a:r>
              <a:rPr lang="en-US" altLang="zh-CN" dirty="0" err="1" smtClean="0"/>
              <a:t>perfornace</a:t>
            </a:r>
            <a:r>
              <a:rPr lang="en-US" altLang="zh-CN" dirty="0" smtClean="0"/>
              <a:t> of the test set was about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1234" y="1515469"/>
            <a:ext cx="3831334" cy="2345579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233561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E68610-234C-4126-8399-F7F05F2A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FDFCF69-E523-46BC-B945-4E9830F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7ED887-5018-425F-B76C-F995903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CCA45BA5-43A8-434F-8D94-B7799523BFC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3528" y="782484"/>
            <a:ext cx="9144000" cy="5734051"/>
            <a:chOff x="0" y="1123950"/>
            <a:chExt cx="12192000" cy="5734051"/>
          </a:xfrm>
        </p:grpSpPr>
        <p:sp>
          <p:nvSpPr>
            <p:cNvPr id="6" name="iṧļíḑe">
              <a:extLst>
                <a:ext uri="{FF2B5EF4-FFF2-40B4-BE49-F238E27FC236}">
                  <a16:creationId xmlns:a16="http://schemas.microsoft.com/office/drawing/2014/main" xmlns="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ḷiḋe">
              <a:extLst>
                <a:ext uri="{FF2B5EF4-FFF2-40B4-BE49-F238E27FC236}">
                  <a16:creationId xmlns:a16="http://schemas.microsoft.com/office/drawing/2014/main" xmlns="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ṥľîḑé">
              <a:extLst>
                <a:ext uri="{FF2B5EF4-FFF2-40B4-BE49-F238E27FC236}">
                  <a16:creationId xmlns:a16="http://schemas.microsoft.com/office/drawing/2014/main" xmlns="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>
                <a:extLst>
                  <a:ext uri="{FF2B5EF4-FFF2-40B4-BE49-F238E27FC236}">
                    <a16:creationId xmlns:a16="http://schemas.microsoft.com/office/drawing/2014/main" xmlns="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idè">
                <a:extLst>
                  <a:ext uri="{FF2B5EF4-FFF2-40B4-BE49-F238E27FC236}">
                    <a16:creationId xmlns:a16="http://schemas.microsoft.com/office/drawing/2014/main" xmlns="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šľïḍe">
                <a:extLst>
                  <a:ext uri="{FF2B5EF4-FFF2-40B4-BE49-F238E27FC236}">
                    <a16:creationId xmlns:a16="http://schemas.microsoft.com/office/drawing/2014/main" xmlns="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ļïdê">
                <a:extLst>
                  <a:ext uri="{FF2B5EF4-FFF2-40B4-BE49-F238E27FC236}">
                    <a16:creationId xmlns:a16="http://schemas.microsoft.com/office/drawing/2014/main" xmlns="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xmlns="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$1ïḑé">
                <a:extLst>
                  <a:ext uri="{FF2B5EF4-FFF2-40B4-BE49-F238E27FC236}">
                    <a16:creationId xmlns:a16="http://schemas.microsoft.com/office/drawing/2014/main" xmlns="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šľídè">
                <a:extLst>
                  <a:ext uri="{FF2B5EF4-FFF2-40B4-BE49-F238E27FC236}">
                    <a16:creationId xmlns:a16="http://schemas.microsoft.com/office/drawing/2014/main" xmlns="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ḷiḍé">
                <a:extLst>
                  <a:ext uri="{FF2B5EF4-FFF2-40B4-BE49-F238E27FC236}">
                    <a16:creationId xmlns:a16="http://schemas.microsoft.com/office/drawing/2014/main" xmlns="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ļîdê">
                <a:extLst>
                  <a:ext uri="{FF2B5EF4-FFF2-40B4-BE49-F238E27FC236}">
                    <a16:creationId xmlns:a16="http://schemas.microsoft.com/office/drawing/2014/main" xmlns="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ṥļide">
                <a:extLst>
                  <a:ext uri="{FF2B5EF4-FFF2-40B4-BE49-F238E27FC236}">
                    <a16:creationId xmlns:a16="http://schemas.microsoft.com/office/drawing/2014/main" xmlns="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líḑê">
                <a:extLst>
                  <a:ext uri="{FF2B5EF4-FFF2-40B4-BE49-F238E27FC236}">
                    <a16:creationId xmlns:a16="http://schemas.microsoft.com/office/drawing/2014/main" xmlns="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ïḋé">
                <a:extLst>
                  <a:ext uri="{FF2B5EF4-FFF2-40B4-BE49-F238E27FC236}">
                    <a16:creationId xmlns:a16="http://schemas.microsoft.com/office/drawing/2014/main" xmlns="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ľíďe">
                <a:extLst>
                  <a:ext uri="{FF2B5EF4-FFF2-40B4-BE49-F238E27FC236}">
                    <a16:creationId xmlns:a16="http://schemas.microsoft.com/office/drawing/2014/main" xmlns="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lídé">
                <a:extLst>
                  <a:ext uri="{FF2B5EF4-FFF2-40B4-BE49-F238E27FC236}">
                    <a16:creationId xmlns:a16="http://schemas.microsoft.com/office/drawing/2014/main" xmlns="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1iḍe">
                <a:extLst>
                  <a:ext uri="{FF2B5EF4-FFF2-40B4-BE49-F238E27FC236}">
                    <a16:creationId xmlns:a16="http://schemas.microsoft.com/office/drawing/2014/main" xmlns="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ḷíḓè">
                <a:extLst>
                  <a:ext uri="{FF2B5EF4-FFF2-40B4-BE49-F238E27FC236}">
                    <a16:creationId xmlns:a16="http://schemas.microsoft.com/office/drawing/2014/main" xmlns="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ļïďe">
                <a:extLst>
                  <a:ext uri="{FF2B5EF4-FFF2-40B4-BE49-F238E27FC236}">
                    <a16:creationId xmlns:a16="http://schemas.microsoft.com/office/drawing/2014/main" xmlns="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ïďé">
                <a:extLst>
                  <a:ext uri="{FF2B5EF4-FFF2-40B4-BE49-F238E27FC236}">
                    <a16:creationId xmlns:a16="http://schemas.microsoft.com/office/drawing/2014/main" xmlns="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ļíďê">
                <a:extLst>
                  <a:ext uri="{FF2B5EF4-FFF2-40B4-BE49-F238E27FC236}">
                    <a16:creationId xmlns:a16="http://schemas.microsoft.com/office/drawing/2014/main" xmlns="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$ļîḍé">
                <a:extLst>
                  <a:ext uri="{FF2B5EF4-FFF2-40B4-BE49-F238E27FC236}">
                    <a16:creationId xmlns:a16="http://schemas.microsoft.com/office/drawing/2014/main" xmlns="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ḷiḑé">
                <a:extLst>
                  <a:ext uri="{FF2B5EF4-FFF2-40B4-BE49-F238E27FC236}">
                    <a16:creationId xmlns:a16="http://schemas.microsoft.com/office/drawing/2014/main" xmlns="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śḷïḍè">
                <a:extLst>
                  <a:ext uri="{FF2B5EF4-FFF2-40B4-BE49-F238E27FC236}">
                    <a16:creationId xmlns:a16="http://schemas.microsoft.com/office/drawing/2014/main" xmlns="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ľiďè">
                <a:extLst>
                  <a:ext uri="{FF2B5EF4-FFF2-40B4-BE49-F238E27FC236}">
                    <a16:creationId xmlns:a16="http://schemas.microsoft.com/office/drawing/2014/main" xmlns="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ḻîḑè">
                <a:extLst>
                  <a:ext uri="{FF2B5EF4-FFF2-40B4-BE49-F238E27FC236}">
                    <a16:creationId xmlns:a16="http://schemas.microsoft.com/office/drawing/2014/main" xmlns="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ḷiḍé">
                <a:extLst>
                  <a:ext uri="{FF2B5EF4-FFF2-40B4-BE49-F238E27FC236}">
                    <a16:creationId xmlns:a16="http://schemas.microsoft.com/office/drawing/2014/main" xmlns="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íḓê">
              <a:extLst>
                <a:ext uri="{FF2B5EF4-FFF2-40B4-BE49-F238E27FC236}">
                  <a16:creationId xmlns:a16="http://schemas.microsoft.com/office/drawing/2014/main" xmlns="" id="{16E2F123-A066-4E64-A1D2-7CB82387A4E4}"/>
                </a:ext>
              </a:extLst>
            </p:cNvPr>
            <p:cNvGrpSpPr/>
            <p:nvPr/>
          </p:nvGrpSpPr>
          <p:grpSpPr>
            <a:xfrm>
              <a:off x="669925" y="1123950"/>
              <a:ext cx="6369393" cy="465524"/>
              <a:chOff x="669925" y="1123950"/>
              <a:chExt cx="6369393" cy="465524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675F8D6B-DF34-47BE-9DD6-8F49A2A69153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íṡ1ídé">
                <a:extLst>
                  <a:ext uri="{FF2B5EF4-FFF2-40B4-BE49-F238E27FC236}">
                    <a16:creationId xmlns:a16="http://schemas.microsoft.com/office/drawing/2014/main" xmlns="" id="{CFCDBE2F-43BE-48CA-AF7F-61C65575A75E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 dirty="0"/>
              </a:p>
            </p:txBody>
          </p:sp>
        </p:grpSp>
        <p:grpSp>
          <p:nvGrpSpPr>
            <p:cNvPr id="10" name="îṡḷíḑé">
              <a:extLst>
                <a:ext uri="{FF2B5EF4-FFF2-40B4-BE49-F238E27FC236}">
                  <a16:creationId xmlns:a16="http://schemas.microsoft.com/office/drawing/2014/main" xmlns="" id="{7034BAE8-0DF6-4C57-B517-CA5D825277C0}"/>
                </a:ext>
              </a:extLst>
            </p:cNvPr>
            <p:cNvGrpSpPr/>
            <p:nvPr/>
          </p:nvGrpSpPr>
          <p:grpSpPr>
            <a:xfrm>
              <a:off x="509070" y="1363789"/>
              <a:ext cx="7299247" cy="1827325"/>
              <a:chOff x="509070" y="-237851"/>
              <a:chExt cx="7299247" cy="1827325"/>
            </a:xfrm>
          </p:grpSpPr>
          <p:sp>
            <p:nvSpPr>
              <p:cNvPr id="15" name="îṣḷiďè">
                <a:extLst>
                  <a:ext uri="{FF2B5EF4-FFF2-40B4-BE49-F238E27FC236}">
                    <a16:creationId xmlns:a16="http://schemas.microsoft.com/office/drawing/2014/main" xmlns="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 dirty="0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xmlns="" id="{9C0F3821-671D-4216-9BB6-2B94F634B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1584000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íšľiďè">
                <a:extLst>
                  <a:ext uri="{FF2B5EF4-FFF2-40B4-BE49-F238E27FC236}">
                    <a16:creationId xmlns:a16="http://schemas.microsoft.com/office/drawing/2014/main" xmlns="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509070" y="-237851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results are quite </a:t>
                </a:r>
                <a:r>
                  <a:rPr lang="en-US" altLang="zh-CN" dirty="0" err="1"/>
                  <a:t>dissapointing</a:t>
                </a:r>
                <a:r>
                  <a:rPr lang="en-US" altLang="zh-CN" dirty="0"/>
                  <a:t>. However, at the same time, it looks quite reasonable for this synthetically generated dataset where the given low-level features showed to have very weak relationships with the target </a:t>
                </a:r>
                <a:r>
                  <a:rPr lang="en-US" altLang="zh-CN" dirty="0" smtClean="0"/>
                  <a:t>variable</a:t>
                </a:r>
                <a:endParaRPr lang="en-US" altLang="zh-CN" dirty="0"/>
              </a:p>
            </p:txBody>
          </p:sp>
        </p:grpSp>
        <p:grpSp>
          <p:nvGrpSpPr>
            <p:cNvPr id="11" name="iṣlîḍê">
              <a:extLst>
                <a:ext uri="{FF2B5EF4-FFF2-40B4-BE49-F238E27FC236}">
                  <a16:creationId xmlns:a16="http://schemas.microsoft.com/office/drawing/2014/main" xmlns="" id="{3FBC02FA-7EF0-43D6-8C83-D61C5D7D308A}"/>
                </a:ext>
              </a:extLst>
            </p:cNvPr>
            <p:cNvGrpSpPr/>
            <p:nvPr/>
          </p:nvGrpSpPr>
          <p:grpSpPr>
            <a:xfrm>
              <a:off x="669925" y="4787280"/>
              <a:ext cx="6369393" cy="762131"/>
              <a:chOff x="669925" y="1584000"/>
              <a:chExt cx="6369393" cy="76213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xmlns="" id="{190210BC-1F37-4B2A-8895-A3FC47A52685}"/>
                  </a:ext>
                </a:extLst>
              </p:cNvPr>
              <p:cNvCxnSpPr/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î$ļíḑê">
                <a:extLst>
                  <a:ext uri="{FF2B5EF4-FFF2-40B4-BE49-F238E27FC236}">
                    <a16:creationId xmlns:a16="http://schemas.microsoft.com/office/drawing/2014/main" xmlns="" id="{921998D8-DBBA-4293-B619-C542BF0B9F21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000" dirty="0"/>
              </a:p>
            </p:txBody>
          </p:sp>
        </p:grpSp>
      </p:grpSp>
      <p:sp>
        <p:nvSpPr>
          <p:cNvPr id="46" name="ïšḻiḋe">
            <a:extLst>
              <a:ext uri="{FF2B5EF4-FFF2-40B4-BE49-F238E27FC236}">
                <a16:creationId xmlns:a16="http://schemas.microsoft.com/office/drawing/2014/main" xmlns="" id="{81A290D9-28BE-4C73-9474-4699BEAF0B12}"/>
              </a:ext>
            </a:extLst>
          </p:cNvPr>
          <p:cNvSpPr txBox="1"/>
          <p:nvPr/>
        </p:nvSpPr>
        <p:spPr bwMode="auto">
          <a:xfrm>
            <a:off x="505309" y="4327231"/>
            <a:ext cx="4767761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8248"/>
            <a:ext cx="4205713" cy="251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72001" y="5207945"/>
            <a:ext cx="376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test </a:t>
            </a:r>
            <a:r>
              <a:rPr lang="en-US" altLang="zh-CN" dirty="0" smtClean="0"/>
              <a:t>the</a:t>
            </a:r>
            <a:r>
              <a:rPr lang="en-US" altLang="zh-CN" dirty="0"/>
              <a:t> </a:t>
            </a:r>
            <a:r>
              <a:rPr lang="en-US" altLang="zh-CN" dirty="0" smtClean="0"/>
              <a:t>application locally</a:t>
            </a:r>
            <a:r>
              <a:rPr lang="en-US" altLang="zh-CN" dirty="0"/>
              <a:t>. </a:t>
            </a:r>
            <a:r>
              <a:rPr lang="en-US" altLang="zh-CN" dirty="0" smtClean="0"/>
              <a:t>Have not </a:t>
            </a:r>
            <a:r>
              <a:rPr lang="en-US" altLang="zh-CN" dirty="0"/>
              <a:t> deploy </a:t>
            </a:r>
            <a:r>
              <a:rPr lang="en-US" altLang="zh-CN" dirty="0" smtClean="0"/>
              <a:t>it </a:t>
            </a:r>
            <a:r>
              <a:rPr lang="en-US" altLang="zh-CN" dirty="0"/>
              <a:t> to the 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8dc134-d3a1-4a6d-81d0-87365728f23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391</Words>
  <Application>Microsoft Office PowerPoint</Application>
  <PresentationFormat>全屏显示(4:3)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Stage -03 presetation.</vt:lpstr>
      <vt:lpstr>ML-RandomForestRegressor</vt:lpstr>
      <vt:lpstr>Case 1</vt:lpstr>
      <vt:lpstr>ML-RandomForestRegressor</vt:lpstr>
      <vt:lpstr>Case 2</vt:lpstr>
      <vt:lpstr>ML-RandomForestRegressor</vt:lpstr>
      <vt:lpstr>Result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ML-RandomForestRegressor</dc:title>
  <dc:creator>dell</dc:creator>
  <cp:lastModifiedBy>dell</cp:lastModifiedBy>
  <cp:revision>12</cp:revision>
  <dcterms:created xsi:type="dcterms:W3CDTF">2019-06-04T11:33:02Z</dcterms:created>
  <dcterms:modified xsi:type="dcterms:W3CDTF">2019-06-04T12:43:30Z</dcterms:modified>
</cp:coreProperties>
</file>