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60" r:id="rId9"/>
    <p:sldId id="294" r:id="rId10"/>
    <p:sldId id="269" r:id="rId11"/>
    <p:sldId id="29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4" r:id="rId21"/>
    <p:sldId id="272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71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88069"/>
  </p:normalViewPr>
  <p:slideViewPr>
    <p:cSldViewPr snapToGrid="0">
      <p:cViewPr varScale="1">
        <p:scale>
          <a:sx n="182" d="100"/>
          <a:sy n="182" d="100"/>
        </p:scale>
        <p:origin x="6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02A3D-D2C1-3B4E-9396-889DFA151141}" type="doc">
      <dgm:prSet loTypeId="urn:microsoft.com/office/officeart/2005/8/layout/StepDownProcess" loCatId="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BB622B83-4985-B149-928E-FE9A243AF382}">
      <dgm:prSet phldrT="[Text]"/>
      <dgm:spPr/>
      <dgm:t>
        <a:bodyPr/>
        <a:lstStyle/>
        <a:p>
          <a:r>
            <a:rPr lang="en-GB" dirty="0"/>
            <a:t>Consent form and Instruction</a:t>
          </a:r>
        </a:p>
      </dgm:t>
    </dgm:pt>
    <dgm:pt modelId="{4336B2B0-056B-1A46-BC1F-BC4C2066CAF4}" type="parTrans" cxnId="{D522C58D-CFBC-4940-A846-E2A6EDEC5D8E}">
      <dgm:prSet/>
      <dgm:spPr/>
      <dgm:t>
        <a:bodyPr/>
        <a:lstStyle/>
        <a:p>
          <a:endParaRPr lang="en-GB"/>
        </a:p>
      </dgm:t>
    </dgm:pt>
    <dgm:pt modelId="{EA7A3819-C20B-B84F-818E-3F90CC29BB71}" type="sibTrans" cxnId="{D522C58D-CFBC-4940-A846-E2A6EDEC5D8E}">
      <dgm:prSet/>
      <dgm:spPr/>
      <dgm:t>
        <a:bodyPr/>
        <a:lstStyle/>
        <a:p>
          <a:endParaRPr lang="en-GB"/>
        </a:p>
      </dgm:t>
    </dgm:pt>
    <dgm:pt modelId="{FC2BA1EB-745F-A646-99DE-F6FE34E23D52}">
      <dgm:prSet phldrT="[Text]" custT="1"/>
      <dgm:spPr/>
      <dgm:t>
        <a:bodyPr/>
        <a:lstStyle/>
        <a:p>
          <a:r>
            <a:rPr lang="en-US" altLang="zh-CN" sz="1900" b="1" dirty="0"/>
            <a:t>Description</a:t>
          </a:r>
          <a:r>
            <a:rPr lang="en-US" altLang="zh-CN" sz="1900" dirty="0"/>
            <a:t> of two types of lotteries (complex and simple lotteries)</a:t>
          </a:r>
          <a:endParaRPr lang="en-GB" sz="1900" dirty="0"/>
        </a:p>
      </dgm:t>
    </dgm:pt>
    <dgm:pt modelId="{6457902C-EE5F-5F4E-9011-59B1EF5898F7}" type="parTrans" cxnId="{CE89BC2F-8128-734D-A5C9-B86445FB15E3}">
      <dgm:prSet/>
      <dgm:spPr/>
      <dgm:t>
        <a:bodyPr/>
        <a:lstStyle/>
        <a:p>
          <a:endParaRPr lang="en-GB"/>
        </a:p>
      </dgm:t>
    </dgm:pt>
    <dgm:pt modelId="{956B88E7-04B7-BC44-866D-E93DC20EB9C3}" type="sibTrans" cxnId="{CE89BC2F-8128-734D-A5C9-B86445FB15E3}">
      <dgm:prSet/>
      <dgm:spPr/>
      <dgm:t>
        <a:bodyPr/>
        <a:lstStyle/>
        <a:p>
          <a:endParaRPr lang="en-GB"/>
        </a:p>
      </dgm:t>
    </dgm:pt>
    <dgm:pt modelId="{D8144028-192F-3D43-8DF2-3B753415E3C4}">
      <dgm:prSet phldrT="[Text]"/>
      <dgm:spPr/>
      <dgm:t>
        <a:bodyPr/>
        <a:lstStyle/>
        <a:p>
          <a:r>
            <a:rPr lang="en-GB" dirty="0"/>
            <a:t>Main experiment</a:t>
          </a:r>
        </a:p>
      </dgm:t>
    </dgm:pt>
    <dgm:pt modelId="{FC04FBA1-7475-FA4B-B8FF-4F556EAEFB48}" type="parTrans" cxnId="{F8774C49-4756-C241-AEEF-D4E1A22374B8}">
      <dgm:prSet/>
      <dgm:spPr/>
      <dgm:t>
        <a:bodyPr/>
        <a:lstStyle/>
        <a:p>
          <a:endParaRPr lang="en-GB"/>
        </a:p>
      </dgm:t>
    </dgm:pt>
    <dgm:pt modelId="{BAC3EA40-2A2A-D340-A74B-C0FC3FF2ED37}" type="sibTrans" cxnId="{F8774C49-4756-C241-AEEF-D4E1A22374B8}">
      <dgm:prSet/>
      <dgm:spPr/>
      <dgm:t>
        <a:bodyPr/>
        <a:lstStyle/>
        <a:p>
          <a:endParaRPr lang="en-GB"/>
        </a:p>
      </dgm:t>
    </dgm:pt>
    <dgm:pt modelId="{B136C8EF-4708-B542-94AF-781D6FD3CBAF}">
      <dgm:prSet phldrT="[Text]" custT="1"/>
      <dgm:spPr/>
      <dgm:t>
        <a:bodyPr/>
        <a:lstStyle/>
        <a:p>
          <a:r>
            <a:rPr lang="en-GB" sz="1900" b="1" dirty="0"/>
            <a:t>2 randomised blocks</a:t>
          </a:r>
          <a:endParaRPr lang="en-GB" sz="1900" dirty="0"/>
        </a:p>
      </dgm:t>
    </dgm:pt>
    <dgm:pt modelId="{D1860938-F436-8142-9449-2321566EA433}" type="parTrans" cxnId="{EB50BAC9-D9AA-BC45-B580-1392F3B8DC0D}">
      <dgm:prSet/>
      <dgm:spPr/>
      <dgm:t>
        <a:bodyPr/>
        <a:lstStyle/>
        <a:p>
          <a:endParaRPr lang="en-GB"/>
        </a:p>
      </dgm:t>
    </dgm:pt>
    <dgm:pt modelId="{D55B3216-E5A1-3049-8EF6-906AF07DF629}" type="sibTrans" cxnId="{EB50BAC9-D9AA-BC45-B580-1392F3B8DC0D}">
      <dgm:prSet/>
      <dgm:spPr/>
      <dgm:t>
        <a:bodyPr/>
        <a:lstStyle/>
        <a:p>
          <a:endParaRPr lang="en-GB"/>
        </a:p>
      </dgm:t>
    </dgm:pt>
    <dgm:pt modelId="{AF588689-3DE0-5546-BF95-1B6C2130015E}">
      <dgm:prSet phldrT="[Text]"/>
      <dgm:spPr/>
      <dgm:t>
        <a:bodyPr/>
        <a:lstStyle/>
        <a:p>
          <a:r>
            <a:rPr lang="en-GB" dirty="0"/>
            <a:t>After Exp </a:t>
          </a:r>
        </a:p>
      </dgm:t>
    </dgm:pt>
    <dgm:pt modelId="{7A0C1A3B-DBA9-A647-ACCA-ECCA2B858417}" type="parTrans" cxnId="{A74F8E3D-A9C6-5B49-A3B8-4F3F4BDD1D24}">
      <dgm:prSet/>
      <dgm:spPr/>
      <dgm:t>
        <a:bodyPr/>
        <a:lstStyle/>
        <a:p>
          <a:endParaRPr lang="en-GB"/>
        </a:p>
      </dgm:t>
    </dgm:pt>
    <dgm:pt modelId="{8236F048-0C7C-D243-A542-BC8AE7A10FFA}" type="sibTrans" cxnId="{A74F8E3D-A9C6-5B49-A3B8-4F3F4BDD1D24}">
      <dgm:prSet/>
      <dgm:spPr/>
      <dgm:t>
        <a:bodyPr/>
        <a:lstStyle/>
        <a:p>
          <a:endParaRPr lang="en-GB"/>
        </a:p>
      </dgm:t>
    </dgm:pt>
    <dgm:pt modelId="{78AE9B70-73A6-2947-A768-ED37BC393489}">
      <dgm:prSet phldrT="[Text]" custT="1"/>
      <dgm:spPr/>
      <dgm:t>
        <a:bodyPr/>
        <a:lstStyle/>
        <a:p>
          <a:r>
            <a:rPr lang="en-GB" sz="1900" b="1" dirty="0"/>
            <a:t>Cognitive ability test </a:t>
          </a:r>
        </a:p>
      </dgm:t>
    </dgm:pt>
    <dgm:pt modelId="{B6BD8832-C267-044F-BAA8-102603306201}" type="parTrans" cxnId="{C1B02CF6-E65D-FB41-B726-BE72597B1F92}">
      <dgm:prSet/>
      <dgm:spPr/>
      <dgm:t>
        <a:bodyPr/>
        <a:lstStyle/>
        <a:p>
          <a:endParaRPr lang="en-GB"/>
        </a:p>
      </dgm:t>
    </dgm:pt>
    <dgm:pt modelId="{7754F13B-ED2F-F44A-8368-74986C87DADF}" type="sibTrans" cxnId="{C1B02CF6-E65D-FB41-B726-BE72597B1F92}">
      <dgm:prSet/>
      <dgm:spPr/>
      <dgm:t>
        <a:bodyPr/>
        <a:lstStyle/>
        <a:p>
          <a:endParaRPr lang="en-GB"/>
        </a:p>
      </dgm:t>
    </dgm:pt>
    <dgm:pt modelId="{52E8180D-2492-234A-BB17-DB4C98D85CC5}">
      <dgm:prSet phldrT="[Text]" custT="1"/>
      <dgm:spPr/>
      <dgm:t>
        <a:bodyPr/>
        <a:lstStyle/>
        <a:p>
          <a:r>
            <a:rPr lang="en-GB" sz="1900" dirty="0"/>
            <a:t>Bonus payment decision</a:t>
          </a:r>
        </a:p>
      </dgm:t>
    </dgm:pt>
    <dgm:pt modelId="{61B4894C-DEC2-DE48-B5D4-56C4377A29DF}" type="parTrans" cxnId="{BB51B5AB-6F1D-3841-9423-4FA95F3D35E5}">
      <dgm:prSet/>
      <dgm:spPr/>
      <dgm:t>
        <a:bodyPr/>
        <a:lstStyle/>
        <a:p>
          <a:endParaRPr lang="en-GB"/>
        </a:p>
      </dgm:t>
    </dgm:pt>
    <dgm:pt modelId="{EBF7DAFA-56D4-E94D-BCB7-B2FB7873D380}" type="sibTrans" cxnId="{BB51B5AB-6F1D-3841-9423-4FA95F3D35E5}">
      <dgm:prSet/>
      <dgm:spPr/>
      <dgm:t>
        <a:bodyPr/>
        <a:lstStyle/>
        <a:p>
          <a:endParaRPr lang="en-GB"/>
        </a:p>
      </dgm:t>
    </dgm:pt>
    <dgm:pt modelId="{72A8D594-590B-DE44-87CE-4CEED1B32D74}">
      <dgm:prSet phldrT="[Text]" custT="1"/>
      <dgm:spPr/>
      <dgm:t>
        <a:bodyPr/>
        <a:lstStyle/>
        <a:p>
          <a:r>
            <a:rPr lang="en-GB" sz="1900" dirty="0"/>
            <a:t>Demographic questions(age, education, gender and feedbacks)</a:t>
          </a:r>
        </a:p>
      </dgm:t>
    </dgm:pt>
    <dgm:pt modelId="{0B72C9E6-2478-DE43-819D-F61DE8614F0F}" type="parTrans" cxnId="{15750DD0-27BF-FB4F-B102-ED9A9BFE17ED}">
      <dgm:prSet/>
      <dgm:spPr/>
      <dgm:t>
        <a:bodyPr/>
        <a:lstStyle/>
        <a:p>
          <a:endParaRPr lang="en-GB"/>
        </a:p>
      </dgm:t>
    </dgm:pt>
    <dgm:pt modelId="{614B98DE-7A7E-854A-8F6D-0577E65FA57B}" type="sibTrans" cxnId="{15750DD0-27BF-FB4F-B102-ED9A9BFE17ED}">
      <dgm:prSet/>
      <dgm:spPr/>
      <dgm:t>
        <a:bodyPr/>
        <a:lstStyle/>
        <a:p>
          <a:endParaRPr lang="en-GB"/>
        </a:p>
      </dgm:t>
    </dgm:pt>
    <dgm:pt modelId="{A3DEE12A-0D2F-E54B-8077-2CA127286688}">
      <dgm:prSet phldrT="[Text]" custT="1"/>
      <dgm:spPr/>
      <dgm:t>
        <a:bodyPr/>
        <a:lstStyle/>
        <a:p>
          <a:pPr>
            <a:buNone/>
          </a:pPr>
          <a:r>
            <a:rPr lang="en-GB" sz="1900" b="1" dirty="0"/>
            <a:t>simple vs. simple and complex vs. complex</a:t>
          </a:r>
        </a:p>
      </dgm:t>
    </dgm:pt>
    <dgm:pt modelId="{FA7990E1-0893-0D4D-9298-14F95123FF53}" type="parTrans" cxnId="{71FB9377-7127-8246-BF85-016E11706020}">
      <dgm:prSet/>
      <dgm:spPr/>
      <dgm:t>
        <a:bodyPr/>
        <a:lstStyle/>
        <a:p>
          <a:endParaRPr lang="en-GB"/>
        </a:p>
      </dgm:t>
    </dgm:pt>
    <dgm:pt modelId="{27E54EFD-7302-8148-AD12-7C9DF63EF14D}" type="sibTrans" cxnId="{71FB9377-7127-8246-BF85-016E11706020}">
      <dgm:prSet/>
      <dgm:spPr/>
      <dgm:t>
        <a:bodyPr/>
        <a:lstStyle/>
        <a:p>
          <a:endParaRPr lang="en-GB"/>
        </a:p>
      </dgm:t>
    </dgm:pt>
    <dgm:pt modelId="{EEC6ADE4-BAA0-0047-B063-F6CF0FC90657}">
      <dgm:prSet phldrT="[Text]" custT="1"/>
      <dgm:spPr/>
      <dgm:t>
        <a:bodyPr/>
        <a:lstStyle/>
        <a:p>
          <a:pPr>
            <a:buNone/>
          </a:pPr>
          <a:r>
            <a:rPr lang="en-GB" sz="1900" b="1" dirty="0"/>
            <a:t>complex vs. simple</a:t>
          </a:r>
        </a:p>
      </dgm:t>
    </dgm:pt>
    <dgm:pt modelId="{559823E9-AB26-1946-9FE9-2F49A6A85E60}" type="parTrans" cxnId="{25AD2A8C-B3E0-C84A-A59E-0C2FCEFF8FCC}">
      <dgm:prSet/>
      <dgm:spPr/>
      <dgm:t>
        <a:bodyPr/>
        <a:lstStyle/>
        <a:p>
          <a:endParaRPr lang="en-GB"/>
        </a:p>
      </dgm:t>
    </dgm:pt>
    <dgm:pt modelId="{BCA12491-E0E7-CF4A-85B3-1182E0462A63}" type="sibTrans" cxnId="{25AD2A8C-B3E0-C84A-A59E-0C2FCEFF8FCC}">
      <dgm:prSet/>
      <dgm:spPr/>
      <dgm:t>
        <a:bodyPr/>
        <a:lstStyle/>
        <a:p>
          <a:endParaRPr lang="en-GB"/>
        </a:p>
      </dgm:t>
    </dgm:pt>
    <dgm:pt modelId="{C11DA8DD-3E2A-A144-A292-D3C6C9435E67}">
      <dgm:prSet phldrT="[Text]" custT="1"/>
      <dgm:spPr/>
      <dgm:t>
        <a:bodyPr/>
        <a:lstStyle/>
        <a:p>
          <a:r>
            <a:rPr lang="en-GB" sz="1900" b="1" dirty="0"/>
            <a:t>3 multiple choice question </a:t>
          </a:r>
          <a:r>
            <a:rPr lang="en-GB" sz="1900" dirty="0"/>
            <a:t>to ensure the data quality (easy probability calculation tasks)</a:t>
          </a:r>
        </a:p>
      </dgm:t>
    </dgm:pt>
    <dgm:pt modelId="{6D9F23A8-54DF-1248-BF97-B51B793558E7}" type="sibTrans" cxnId="{F1F10DC6-69FD-D342-808F-C5A4BE33F6F7}">
      <dgm:prSet/>
      <dgm:spPr/>
      <dgm:t>
        <a:bodyPr/>
        <a:lstStyle/>
        <a:p>
          <a:endParaRPr lang="en-GB"/>
        </a:p>
      </dgm:t>
    </dgm:pt>
    <dgm:pt modelId="{C8B875CE-56A0-B244-8F69-DA3FDA30DAF7}" type="parTrans" cxnId="{F1F10DC6-69FD-D342-808F-C5A4BE33F6F7}">
      <dgm:prSet/>
      <dgm:spPr/>
      <dgm:t>
        <a:bodyPr/>
        <a:lstStyle/>
        <a:p>
          <a:endParaRPr lang="en-GB"/>
        </a:p>
      </dgm:t>
    </dgm:pt>
    <dgm:pt modelId="{2B43D3EF-4213-DD42-BE24-9ADEB848BEA0}">
      <dgm:prSet phldrT="[Text]" custT="1"/>
      <dgm:spPr/>
      <dgm:t>
        <a:bodyPr/>
        <a:lstStyle/>
        <a:p>
          <a:r>
            <a:rPr lang="en-GB" sz="1900" b="1" dirty="0"/>
            <a:t>6 Practice trials </a:t>
          </a:r>
          <a:r>
            <a:rPr lang="en-GB" sz="1900" dirty="0"/>
            <a:t>to make participants familiar with real trials</a:t>
          </a:r>
        </a:p>
      </dgm:t>
    </dgm:pt>
    <dgm:pt modelId="{725AEB9E-FDC9-9642-8F77-752D08A8EE62}" type="sibTrans" cxnId="{AA062361-E498-094F-ACE0-CEB1B2CD3CA6}">
      <dgm:prSet/>
      <dgm:spPr/>
      <dgm:t>
        <a:bodyPr/>
        <a:lstStyle/>
        <a:p>
          <a:endParaRPr lang="en-GB"/>
        </a:p>
      </dgm:t>
    </dgm:pt>
    <dgm:pt modelId="{3F2DCFA8-16E7-5745-AC9A-F6C6A652025C}" type="parTrans" cxnId="{AA062361-E498-094F-ACE0-CEB1B2CD3CA6}">
      <dgm:prSet/>
      <dgm:spPr/>
      <dgm:t>
        <a:bodyPr/>
        <a:lstStyle/>
        <a:p>
          <a:endParaRPr lang="en-GB"/>
        </a:p>
      </dgm:t>
    </dgm:pt>
    <dgm:pt modelId="{1642AF82-6FD9-5F48-9EE8-FCD33DC46240}" type="pres">
      <dgm:prSet presAssocID="{2A502A3D-D2C1-3B4E-9396-889DFA151141}" presName="rootnode" presStyleCnt="0">
        <dgm:presLayoutVars>
          <dgm:chMax/>
          <dgm:chPref/>
          <dgm:dir/>
          <dgm:animLvl val="lvl"/>
        </dgm:presLayoutVars>
      </dgm:prSet>
      <dgm:spPr/>
    </dgm:pt>
    <dgm:pt modelId="{21AFB984-954C-2343-B1FB-02D4E787B0E1}" type="pres">
      <dgm:prSet presAssocID="{BB622B83-4985-B149-928E-FE9A243AF382}" presName="composite" presStyleCnt="0"/>
      <dgm:spPr/>
    </dgm:pt>
    <dgm:pt modelId="{DE2AC642-4299-3D48-AA7B-50BA018A0DCB}" type="pres">
      <dgm:prSet presAssocID="{BB622B83-4985-B149-928E-FE9A243AF382}" presName="bentUpArrow1" presStyleLbl="alignImgPlace1" presStyleIdx="0" presStyleCnt="2"/>
      <dgm:spPr/>
    </dgm:pt>
    <dgm:pt modelId="{2ADBBF2E-363A-1247-93EE-C878DF2E63CE}" type="pres">
      <dgm:prSet presAssocID="{BB622B83-4985-B149-928E-FE9A243AF38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65BAA4F-1E3B-E44A-943D-3C925389F40F}" type="pres">
      <dgm:prSet presAssocID="{BB622B83-4985-B149-928E-FE9A243AF382}" presName="ChildText" presStyleLbl="revTx" presStyleIdx="0" presStyleCnt="3" custScaleX="463733" custLinFactX="90570" custLinFactNeighborX="100000">
        <dgm:presLayoutVars>
          <dgm:chMax val="0"/>
          <dgm:chPref val="0"/>
          <dgm:bulletEnabled val="1"/>
        </dgm:presLayoutVars>
      </dgm:prSet>
      <dgm:spPr/>
    </dgm:pt>
    <dgm:pt modelId="{B596D874-C06E-854D-9F53-1ED00BE94CE7}" type="pres">
      <dgm:prSet presAssocID="{EA7A3819-C20B-B84F-818E-3F90CC29BB71}" presName="sibTrans" presStyleCnt="0"/>
      <dgm:spPr/>
    </dgm:pt>
    <dgm:pt modelId="{ED899965-4766-2B4D-9991-3898AACD2B41}" type="pres">
      <dgm:prSet presAssocID="{D8144028-192F-3D43-8DF2-3B753415E3C4}" presName="composite" presStyleCnt="0"/>
      <dgm:spPr/>
    </dgm:pt>
    <dgm:pt modelId="{53304AF4-65D5-2449-B0DF-4AE805FEA1B8}" type="pres">
      <dgm:prSet presAssocID="{D8144028-192F-3D43-8DF2-3B753415E3C4}" presName="bentUpArrow1" presStyleLbl="alignImgPlace1" presStyleIdx="1" presStyleCnt="2" custLinFactNeighborX="-34016" custLinFactNeighborY="5809"/>
      <dgm:spPr/>
    </dgm:pt>
    <dgm:pt modelId="{C86743A4-12C5-7E44-BDA9-8B6123D68C40}" type="pres">
      <dgm:prSet presAssocID="{D8144028-192F-3D43-8DF2-3B753415E3C4}" presName="ParentText" presStyleLbl="node1" presStyleIdx="1" presStyleCnt="3" custLinFactNeighborX="-47159" custLinFactNeighborY="6805">
        <dgm:presLayoutVars>
          <dgm:chMax val="1"/>
          <dgm:chPref val="1"/>
          <dgm:bulletEnabled val="1"/>
        </dgm:presLayoutVars>
      </dgm:prSet>
      <dgm:spPr/>
    </dgm:pt>
    <dgm:pt modelId="{D3A3F038-B0BA-124B-B17A-0EA6548BB96D}" type="pres">
      <dgm:prSet presAssocID="{D8144028-192F-3D43-8DF2-3B753415E3C4}" presName="ChildText" presStyleLbl="revTx" presStyleIdx="1" presStyleCnt="3" custScaleX="355933" custLinFactNeighborX="71958" custLinFactNeighborY="7116">
        <dgm:presLayoutVars>
          <dgm:chMax val="0"/>
          <dgm:chPref val="0"/>
          <dgm:bulletEnabled val="1"/>
        </dgm:presLayoutVars>
      </dgm:prSet>
      <dgm:spPr/>
    </dgm:pt>
    <dgm:pt modelId="{0E7BDA7B-1CDC-3E4E-B43D-D41E84C6C708}" type="pres">
      <dgm:prSet presAssocID="{BAC3EA40-2A2A-D340-A74B-C0FC3FF2ED37}" presName="sibTrans" presStyleCnt="0"/>
      <dgm:spPr/>
    </dgm:pt>
    <dgm:pt modelId="{57B0C5BB-C0C5-F94C-BA65-794F821303C5}" type="pres">
      <dgm:prSet presAssocID="{AF588689-3DE0-5546-BF95-1B6C2130015E}" presName="composite" presStyleCnt="0"/>
      <dgm:spPr/>
    </dgm:pt>
    <dgm:pt modelId="{BF04E45E-0967-0442-8693-DF32AA0F9311}" type="pres">
      <dgm:prSet presAssocID="{AF588689-3DE0-5546-BF95-1B6C2130015E}" presName="ParentText" presStyleLbl="node1" presStyleIdx="2" presStyleCnt="3" custLinFactX="-1220" custLinFactNeighborX="-100000" custLinFactNeighborY="5751">
        <dgm:presLayoutVars>
          <dgm:chMax val="1"/>
          <dgm:chPref val="1"/>
          <dgm:bulletEnabled val="1"/>
        </dgm:presLayoutVars>
      </dgm:prSet>
      <dgm:spPr/>
    </dgm:pt>
    <dgm:pt modelId="{24E6F8DB-233E-D04B-99C3-81F570BDA5F4}" type="pres">
      <dgm:prSet presAssocID="{AF588689-3DE0-5546-BF95-1B6C2130015E}" presName="FinalChildText" presStyleLbl="revTx" presStyleIdx="2" presStyleCnt="3" custScaleX="302961" custLinFactNeighborX="-29790" custLinFactNeighborY="6156">
        <dgm:presLayoutVars>
          <dgm:chMax val="0"/>
          <dgm:chPref val="0"/>
          <dgm:bulletEnabled val="1"/>
        </dgm:presLayoutVars>
      </dgm:prSet>
      <dgm:spPr/>
    </dgm:pt>
  </dgm:ptLst>
  <dgm:cxnLst>
    <dgm:cxn modelId="{8194E509-2F31-AD46-ADBC-98ED51BC5D56}" type="presOf" srcId="{AF588689-3DE0-5546-BF95-1B6C2130015E}" destId="{BF04E45E-0967-0442-8693-DF32AA0F9311}" srcOrd="0" destOrd="0" presId="urn:microsoft.com/office/officeart/2005/8/layout/StepDownProcess"/>
    <dgm:cxn modelId="{E810BE0D-B54F-8D46-A35C-7A4066E29059}" type="presOf" srcId="{C11DA8DD-3E2A-A144-A292-D3C6C9435E67}" destId="{365BAA4F-1E3B-E44A-943D-3C925389F40F}" srcOrd="0" destOrd="1" presId="urn:microsoft.com/office/officeart/2005/8/layout/StepDownProcess"/>
    <dgm:cxn modelId="{90EB891E-CA25-2A4F-976A-1CB4E783D3B7}" type="presOf" srcId="{BB622B83-4985-B149-928E-FE9A243AF382}" destId="{2ADBBF2E-363A-1247-93EE-C878DF2E63CE}" srcOrd="0" destOrd="0" presId="urn:microsoft.com/office/officeart/2005/8/layout/StepDownProcess"/>
    <dgm:cxn modelId="{00B86C2C-2CD9-CE47-93C8-150B0E19C27B}" type="presOf" srcId="{D8144028-192F-3D43-8DF2-3B753415E3C4}" destId="{C86743A4-12C5-7E44-BDA9-8B6123D68C40}" srcOrd="0" destOrd="0" presId="urn:microsoft.com/office/officeart/2005/8/layout/StepDownProcess"/>
    <dgm:cxn modelId="{CE89BC2F-8128-734D-A5C9-B86445FB15E3}" srcId="{BB622B83-4985-B149-928E-FE9A243AF382}" destId="{FC2BA1EB-745F-A646-99DE-F6FE34E23D52}" srcOrd="0" destOrd="0" parTransId="{6457902C-EE5F-5F4E-9011-59B1EF5898F7}" sibTransId="{956B88E7-04B7-BC44-866D-E93DC20EB9C3}"/>
    <dgm:cxn modelId="{A74F8E3D-A9C6-5B49-A3B8-4F3F4BDD1D24}" srcId="{2A502A3D-D2C1-3B4E-9396-889DFA151141}" destId="{AF588689-3DE0-5546-BF95-1B6C2130015E}" srcOrd="2" destOrd="0" parTransId="{7A0C1A3B-DBA9-A647-ACCA-ECCA2B858417}" sibTransId="{8236F048-0C7C-D243-A542-BC8AE7A10FFA}"/>
    <dgm:cxn modelId="{92AD5B3E-6D36-ED40-828E-301593A41701}" type="presOf" srcId="{EEC6ADE4-BAA0-0047-B063-F6CF0FC90657}" destId="{D3A3F038-B0BA-124B-B17A-0EA6548BB96D}" srcOrd="0" destOrd="2" presId="urn:microsoft.com/office/officeart/2005/8/layout/StepDownProcess"/>
    <dgm:cxn modelId="{B5AABE3E-CEA0-B744-9E9B-B5D404B3E435}" type="presOf" srcId="{2A502A3D-D2C1-3B4E-9396-889DFA151141}" destId="{1642AF82-6FD9-5F48-9EE8-FCD33DC46240}" srcOrd="0" destOrd="0" presId="urn:microsoft.com/office/officeart/2005/8/layout/StepDownProcess"/>
    <dgm:cxn modelId="{F8774C49-4756-C241-AEEF-D4E1A22374B8}" srcId="{2A502A3D-D2C1-3B4E-9396-889DFA151141}" destId="{D8144028-192F-3D43-8DF2-3B753415E3C4}" srcOrd="1" destOrd="0" parTransId="{FC04FBA1-7475-FA4B-B8FF-4F556EAEFB48}" sibTransId="{BAC3EA40-2A2A-D340-A74B-C0FC3FF2ED37}"/>
    <dgm:cxn modelId="{B4A0DF4F-B8B2-3C42-96EE-1BDE91BC5420}" type="presOf" srcId="{72A8D594-590B-DE44-87CE-4CEED1B32D74}" destId="{24E6F8DB-233E-D04B-99C3-81F570BDA5F4}" srcOrd="0" destOrd="2" presId="urn:microsoft.com/office/officeart/2005/8/layout/StepDownProcess"/>
    <dgm:cxn modelId="{8DE51855-29C5-DF4A-AB0A-A40CD494E3D5}" type="presOf" srcId="{2B43D3EF-4213-DD42-BE24-9ADEB848BEA0}" destId="{365BAA4F-1E3B-E44A-943D-3C925389F40F}" srcOrd="0" destOrd="2" presId="urn:microsoft.com/office/officeart/2005/8/layout/StepDownProcess"/>
    <dgm:cxn modelId="{AA062361-E498-094F-ACE0-CEB1B2CD3CA6}" srcId="{BB622B83-4985-B149-928E-FE9A243AF382}" destId="{2B43D3EF-4213-DD42-BE24-9ADEB848BEA0}" srcOrd="2" destOrd="0" parTransId="{3F2DCFA8-16E7-5745-AC9A-F6C6A652025C}" sibTransId="{725AEB9E-FDC9-9642-8F77-752D08A8EE62}"/>
    <dgm:cxn modelId="{32515068-4589-7442-8D3F-E6B6E6A1A5DA}" type="presOf" srcId="{A3DEE12A-0D2F-E54B-8077-2CA127286688}" destId="{D3A3F038-B0BA-124B-B17A-0EA6548BB96D}" srcOrd="0" destOrd="1" presId="urn:microsoft.com/office/officeart/2005/8/layout/StepDownProcess"/>
    <dgm:cxn modelId="{71FB9377-7127-8246-BF85-016E11706020}" srcId="{B136C8EF-4708-B542-94AF-781D6FD3CBAF}" destId="{A3DEE12A-0D2F-E54B-8077-2CA127286688}" srcOrd="0" destOrd="0" parTransId="{FA7990E1-0893-0D4D-9298-14F95123FF53}" sibTransId="{27E54EFD-7302-8148-AD12-7C9DF63EF14D}"/>
    <dgm:cxn modelId="{C3ACE888-F590-3F44-8B39-C92592F359CA}" type="presOf" srcId="{FC2BA1EB-745F-A646-99DE-F6FE34E23D52}" destId="{365BAA4F-1E3B-E44A-943D-3C925389F40F}" srcOrd="0" destOrd="0" presId="urn:microsoft.com/office/officeart/2005/8/layout/StepDownProcess"/>
    <dgm:cxn modelId="{25AD2A8C-B3E0-C84A-A59E-0C2FCEFF8FCC}" srcId="{B136C8EF-4708-B542-94AF-781D6FD3CBAF}" destId="{EEC6ADE4-BAA0-0047-B063-F6CF0FC90657}" srcOrd="1" destOrd="0" parTransId="{559823E9-AB26-1946-9FE9-2F49A6A85E60}" sibTransId="{BCA12491-E0E7-CF4A-85B3-1182E0462A63}"/>
    <dgm:cxn modelId="{D522C58D-CFBC-4940-A846-E2A6EDEC5D8E}" srcId="{2A502A3D-D2C1-3B4E-9396-889DFA151141}" destId="{BB622B83-4985-B149-928E-FE9A243AF382}" srcOrd="0" destOrd="0" parTransId="{4336B2B0-056B-1A46-BC1F-BC4C2066CAF4}" sibTransId="{EA7A3819-C20B-B84F-818E-3F90CC29BB71}"/>
    <dgm:cxn modelId="{BB51B5AB-6F1D-3841-9423-4FA95F3D35E5}" srcId="{AF588689-3DE0-5546-BF95-1B6C2130015E}" destId="{52E8180D-2492-234A-BB17-DB4C98D85CC5}" srcOrd="1" destOrd="0" parTransId="{61B4894C-DEC2-DE48-B5D4-56C4377A29DF}" sibTransId="{EBF7DAFA-56D4-E94D-BCB7-B2FB7873D380}"/>
    <dgm:cxn modelId="{378AB8BC-6EC7-EB48-92C1-3267BE587984}" type="presOf" srcId="{78AE9B70-73A6-2947-A768-ED37BC393489}" destId="{24E6F8DB-233E-D04B-99C3-81F570BDA5F4}" srcOrd="0" destOrd="0" presId="urn:microsoft.com/office/officeart/2005/8/layout/StepDownProcess"/>
    <dgm:cxn modelId="{F1F10DC6-69FD-D342-808F-C5A4BE33F6F7}" srcId="{BB622B83-4985-B149-928E-FE9A243AF382}" destId="{C11DA8DD-3E2A-A144-A292-D3C6C9435E67}" srcOrd="1" destOrd="0" parTransId="{C8B875CE-56A0-B244-8F69-DA3FDA30DAF7}" sibTransId="{6D9F23A8-54DF-1248-BF97-B51B793558E7}"/>
    <dgm:cxn modelId="{EB50BAC9-D9AA-BC45-B580-1392F3B8DC0D}" srcId="{D8144028-192F-3D43-8DF2-3B753415E3C4}" destId="{B136C8EF-4708-B542-94AF-781D6FD3CBAF}" srcOrd="0" destOrd="0" parTransId="{D1860938-F436-8142-9449-2321566EA433}" sibTransId="{D55B3216-E5A1-3049-8EF6-906AF07DF629}"/>
    <dgm:cxn modelId="{15750DD0-27BF-FB4F-B102-ED9A9BFE17ED}" srcId="{AF588689-3DE0-5546-BF95-1B6C2130015E}" destId="{72A8D594-590B-DE44-87CE-4CEED1B32D74}" srcOrd="2" destOrd="0" parTransId="{0B72C9E6-2478-DE43-819D-F61DE8614F0F}" sibTransId="{614B98DE-7A7E-854A-8F6D-0577E65FA57B}"/>
    <dgm:cxn modelId="{E7F93DD7-098C-9A47-AA0C-7D1B8598F1D9}" type="presOf" srcId="{B136C8EF-4708-B542-94AF-781D6FD3CBAF}" destId="{D3A3F038-B0BA-124B-B17A-0EA6548BB96D}" srcOrd="0" destOrd="0" presId="urn:microsoft.com/office/officeart/2005/8/layout/StepDownProcess"/>
    <dgm:cxn modelId="{C1B02CF6-E65D-FB41-B726-BE72597B1F92}" srcId="{AF588689-3DE0-5546-BF95-1B6C2130015E}" destId="{78AE9B70-73A6-2947-A768-ED37BC393489}" srcOrd="0" destOrd="0" parTransId="{B6BD8832-C267-044F-BAA8-102603306201}" sibTransId="{7754F13B-ED2F-F44A-8368-74986C87DADF}"/>
    <dgm:cxn modelId="{E7C9EAFA-23D7-5B4E-B2AB-EC5C67FE2CC2}" type="presOf" srcId="{52E8180D-2492-234A-BB17-DB4C98D85CC5}" destId="{24E6F8DB-233E-D04B-99C3-81F570BDA5F4}" srcOrd="0" destOrd="1" presId="urn:microsoft.com/office/officeart/2005/8/layout/StepDownProcess"/>
    <dgm:cxn modelId="{84637BF0-9DA0-7A40-BA24-45904AEF5B2B}" type="presParOf" srcId="{1642AF82-6FD9-5F48-9EE8-FCD33DC46240}" destId="{21AFB984-954C-2343-B1FB-02D4E787B0E1}" srcOrd="0" destOrd="0" presId="urn:microsoft.com/office/officeart/2005/8/layout/StepDownProcess"/>
    <dgm:cxn modelId="{D1C66D11-8B34-5941-83B5-0D0921A2CCEE}" type="presParOf" srcId="{21AFB984-954C-2343-B1FB-02D4E787B0E1}" destId="{DE2AC642-4299-3D48-AA7B-50BA018A0DCB}" srcOrd="0" destOrd="0" presId="urn:microsoft.com/office/officeart/2005/8/layout/StepDownProcess"/>
    <dgm:cxn modelId="{5BB84321-92FE-1741-9ED6-3841D1FE48CB}" type="presParOf" srcId="{21AFB984-954C-2343-B1FB-02D4E787B0E1}" destId="{2ADBBF2E-363A-1247-93EE-C878DF2E63CE}" srcOrd="1" destOrd="0" presId="urn:microsoft.com/office/officeart/2005/8/layout/StepDownProcess"/>
    <dgm:cxn modelId="{EF6085D1-0560-1343-AF97-CC5BA8602208}" type="presParOf" srcId="{21AFB984-954C-2343-B1FB-02D4E787B0E1}" destId="{365BAA4F-1E3B-E44A-943D-3C925389F40F}" srcOrd="2" destOrd="0" presId="urn:microsoft.com/office/officeart/2005/8/layout/StepDownProcess"/>
    <dgm:cxn modelId="{9676FCD0-BE3A-0741-99BB-631582440729}" type="presParOf" srcId="{1642AF82-6FD9-5F48-9EE8-FCD33DC46240}" destId="{B596D874-C06E-854D-9F53-1ED00BE94CE7}" srcOrd="1" destOrd="0" presId="urn:microsoft.com/office/officeart/2005/8/layout/StepDownProcess"/>
    <dgm:cxn modelId="{B5DC36A1-87E1-7342-AF7F-54DC745F4070}" type="presParOf" srcId="{1642AF82-6FD9-5F48-9EE8-FCD33DC46240}" destId="{ED899965-4766-2B4D-9991-3898AACD2B41}" srcOrd="2" destOrd="0" presId="urn:microsoft.com/office/officeart/2005/8/layout/StepDownProcess"/>
    <dgm:cxn modelId="{92E37AC1-67EF-3542-B2B4-476ED56500A8}" type="presParOf" srcId="{ED899965-4766-2B4D-9991-3898AACD2B41}" destId="{53304AF4-65D5-2449-B0DF-4AE805FEA1B8}" srcOrd="0" destOrd="0" presId="urn:microsoft.com/office/officeart/2005/8/layout/StepDownProcess"/>
    <dgm:cxn modelId="{0AF8B2FF-4A3B-F744-B705-5E16B86E626A}" type="presParOf" srcId="{ED899965-4766-2B4D-9991-3898AACD2B41}" destId="{C86743A4-12C5-7E44-BDA9-8B6123D68C40}" srcOrd="1" destOrd="0" presId="urn:microsoft.com/office/officeart/2005/8/layout/StepDownProcess"/>
    <dgm:cxn modelId="{EA1147D3-E822-3E48-B210-E9905094B966}" type="presParOf" srcId="{ED899965-4766-2B4D-9991-3898AACD2B41}" destId="{D3A3F038-B0BA-124B-B17A-0EA6548BB96D}" srcOrd="2" destOrd="0" presId="urn:microsoft.com/office/officeart/2005/8/layout/StepDownProcess"/>
    <dgm:cxn modelId="{2FCA52C8-3C12-8545-9951-330C3D507997}" type="presParOf" srcId="{1642AF82-6FD9-5F48-9EE8-FCD33DC46240}" destId="{0E7BDA7B-1CDC-3E4E-B43D-D41E84C6C708}" srcOrd="3" destOrd="0" presId="urn:microsoft.com/office/officeart/2005/8/layout/StepDownProcess"/>
    <dgm:cxn modelId="{56472D8B-CE10-2E48-A7EF-578115074AF5}" type="presParOf" srcId="{1642AF82-6FD9-5F48-9EE8-FCD33DC46240}" destId="{57B0C5BB-C0C5-F94C-BA65-794F821303C5}" srcOrd="4" destOrd="0" presId="urn:microsoft.com/office/officeart/2005/8/layout/StepDownProcess"/>
    <dgm:cxn modelId="{99E233AA-A3D6-7148-8955-938952CE9061}" type="presParOf" srcId="{57B0C5BB-C0C5-F94C-BA65-794F821303C5}" destId="{BF04E45E-0967-0442-8693-DF32AA0F9311}" srcOrd="0" destOrd="0" presId="urn:microsoft.com/office/officeart/2005/8/layout/StepDownProcess"/>
    <dgm:cxn modelId="{9D26DF1A-58B4-E64C-80A5-637F7464D561}" type="presParOf" srcId="{57B0C5BB-C0C5-F94C-BA65-794F821303C5}" destId="{24E6F8DB-233E-D04B-99C3-81F570BDA5F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AC642-4299-3D48-AA7B-50BA018A0DCB}">
      <dsp:nvSpPr>
        <dsp:cNvPr id="0" name=""/>
        <dsp:cNvSpPr/>
      </dsp:nvSpPr>
      <dsp:spPr>
        <a:xfrm rot="5400000">
          <a:off x="887094" y="1778051"/>
          <a:ext cx="1094806" cy="12463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DBBF2E-363A-1247-93EE-C878DF2E63CE}">
      <dsp:nvSpPr>
        <dsp:cNvPr id="0" name=""/>
        <dsp:cNvSpPr/>
      </dsp:nvSpPr>
      <dsp:spPr>
        <a:xfrm>
          <a:off x="597037" y="564436"/>
          <a:ext cx="1843010" cy="129004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Consent form and Instruction</a:t>
          </a:r>
        </a:p>
      </dsp:txBody>
      <dsp:txXfrm>
        <a:off x="660023" y="627422"/>
        <a:ext cx="1717038" cy="1164075"/>
      </dsp:txXfrm>
    </dsp:sp>
    <dsp:sp modelId="{365BAA4F-1E3B-E44A-943D-3C925389F40F}">
      <dsp:nvSpPr>
        <dsp:cNvPr id="0" name=""/>
        <dsp:cNvSpPr/>
      </dsp:nvSpPr>
      <dsp:spPr>
        <a:xfrm>
          <a:off x="2556711" y="687471"/>
          <a:ext cx="6216016" cy="104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b="1" kern="1200" dirty="0"/>
            <a:t>Description</a:t>
          </a:r>
          <a:r>
            <a:rPr lang="en-US" altLang="zh-CN" sz="1900" kern="1200" dirty="0"/>
            <a:t> of two types of lotteries (complex and simple lotteries)</a:t>
          </a:r>
          <a:endParaRPr lang="en-GB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/>
            <a:t>3 multiple choice question </a:t>
          </a:r>
          <a:r>
            <a:rPr lang="en-GB" sz="1900" kern="1200" dirty="0"/>
            <a:t>to ensure the data quality (easy probability calculation tasks)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/>
            <a:t>6 Practice trials </a:t>
          </a:r>
          <a:r>
            <a:rPr lang="en-GB" sz="1900" kern="1200" dirty="0"/>
            <a:t>to make participants familiar with real trials</a:t>
          </a:r>
        </a:p>
      </dsp:txBody>
      <dsp:txXfrm>
        <a:off x="2556711" y="687471"/>
        <a:ext cx="6216016" cy="1042673"/>
      </dsp:txXfrm>
    </dsp:sp>
    <dsp:sp modelId="{53304AF4-65D5-2449-B0DF-4AE805FEA1B8}">
      <dsp:nvSpPr>
        <dsp:cNvPr id="0" name=""/>
        <dsp:cNvSpPr/>
      </dsp:nvSpPr>
      <dsp:spPr>
        <a:xfrm rot="5400000">
          <a:off x="2852024" y="3290797"/>
          <a:ext cx="1094806" cy="124639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6743A4-12C5-7E44-BDA9-8B6123D68C40}">
      <dsp:nvSpPr>
        <dsp:cNvPr id="0" name=""/>
        <dsp:cNvSpPr/>
      </dsp:nvSpPr>
      <dsp:spPr>
        <a:xfrm>
          <a:off x="2116796" y="2101373"/>
          <a:ext cx="1843010" cy="129004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Main experiment</a:t>
          </a:r>
        </a:p>
      </dsp:txBody>
      <dsp:txXfrm>
        <a:off x="2179782" y="2164359"/>
        <a:ext cx="1717038" cy="1164075"/>
      </dsp:txXfrm>
    </dsp:sp>
    <dsp:sp modelId="{D3A3F038-B0BA-124B-B17A-0EA6548BB96D}">
      <dsp:nvSpPr>
        <dsp:cNvPr id="0" name=""/>
        <dsp:cNvSpPr/>
      </dsp:nvSpPr>
      <dsp:spPr>
        <a:xfrm>
          <a:off x="4078197" y="2210817"/>
          <a:ext cx="4771033" cy="104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/>
            <a:t>2 randomised blocks</a:t>
          </a:r>
          <a:endParaRPr lang="en-GB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900" b="1" kern="1200" dirty="0"/>
            <a:t>simple vs. simple and complex vs. complex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900" b="1" kern="1200" dirty="0"/>
            <a:t>complex vs. simple</a:t>
          </a:r>
        </a:p>
      </dsp:txBody>
      <dsp:txXfrm>
        <a:off x="4078197" y="2210817"/>
        <a:ext cx="4771033" cy="1042673"/>
      </dsp:txXfrm>
    </dsp:sp>
    <dsp:sp modelId="{BF04E45E-0967-0442-8693-DF32AA0F9311}">
      <dsp:nvSpPr>
        <dsp:cNvPr id="0" name=""/>
        <dsp:cNvSpPr/>
      </dsp:nvSpPr>
      <dsp:spPr>
        <a:xfrm>
          <a:off x="4104135" y="3536924"/>
          <a:ext cx="1843010" cy="129004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After Exp </a:t>
          </a:r>
        </a:p>
      </dsp:txBody>
      <dsp:txXfrm>
        <a:off x="4167121" y="3599910"/>
        <a:ext cx="1717038" cy="1164075"/>
      </dsp:txXfrm>
    </dsp:sp>
    <dsp:sp modelId="{24E6F8DB-233E-D04B-99C3-81F570BDA5F4}">
      <dsp:nvSpPr>
        <dsp:cNvPr id="0" name=""/>
        <dsp:cNvSpPr/>
      </dsp:nvSpPr>
      <dsp:spPr>
        <a:xfrm>
          <a:off x="6053051" y="3649956"/>
          <a:ext cx="4060980" cy="104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b="1" kern="1200" dirty="0"/>
            <a:t>Cognitive ability test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Bonus payment decision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Demographic questions(age, education, gender and feedbacks)</a:t>
          </a:r>
        </a:p>
      </dsp:txBody>
      <dsp:txXfrm>
        <a:off x="6053051" y="3649956"/>
        <a:ext cx="4060980" cy="104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9DC0C-7B40-0149-A1E1-769B9D049371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06D0F-ACE3-B849-A4F0-A718BC01882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00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mage 1: </a:t>
            </a:r>
            <a:r>
              <a:rPr lang="en-GB" dirty="0"/>
              <a:t>https://</a:t>
            </a:r>
            <a:r>
              <a:rPr lang="en-GB" dirty="0" err="1"/>
              <a:t>becleverwithyourcash.com</a:t>
            </a:r>
            <a:r>
              <a:rPr lang="en-GB" dirty="0"/>
              <a:t>/club-</a:t>
            </a:r>
            <a:r>
              <a:rPr lang="en-GB" dirty="0" err="1"/>
              <a:t>lloyds</a:t>
            </a:r>
            <a:r>
              <a:rPr lang="en-GB" dirty="0"/>
              <a:t>-monthly-saver-review/</a:t>
            </a:r>
          </a:p>
          <a:p>
            <a:r>
              <a:rPr lang="en-GB" dirty="0"/>
              <a:t>Image 2: https://</a:t>
            </a:r>
            <a:r>
              <a:rPr lang="en-GB" dirty="0" err="1"/>
              <a:t>www.thesenior.com.au</a:t>
            </a:r>
            <a:r>
              <a:rPr lang="en-GB" dirty="0"/>
              <a:t>/story/7524623/4-stock-market-tips-for-beginner-investors/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69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Other manipulation of comp.</a:t>
            </a:r>
          </a:p>
          <a:p>
            <a:r>
              <a:rPr lang="en-GB" dirty="0"/>
              <a:t>Most studies focus on one type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053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 prolific first 20 first, quality check, add another 200, if the first 20 quickly, we can inlcude this into t</a:t>
            </a:r>
            <a:r>
              <a:rPr lang="en-GB" dirty="0"/>
              <a:t>he</a:t>
            </a:r>
            <a:r>
              <a:rPr lang="en-CH" dirty="0"/>
              <a:t> final dataset, if not then exclude.</a:t>
            </a:r>
          </a:p>
          <a:p>
            <a:r>
              <a:rPr lang="en-GB" dirty="0"/>
              <a:t>P</a:t>
            </a:r>
            <a:r>
              <a:rPr lang="en-CH" dirty="0"/>
              <a:t>re-reg: bold hyothesis about effect,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0426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CH" dirty="0"/>
              <a:t>nother hypothesis about attention, whether people pay more attention for compound or easy. </a:t>
            </a:r>
            <a:r>
              <a:rPr lang="en-GB" dirty="0"/>
              <a:t>M</a:t>
            </a:r>
            <a:r>
              <a:rPr lang="en-CH" dirty="0"/>
              <a:t>aybe use eye-tracking, not include this in pre-reg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9203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now skew: </a:t>
            </a:r>
            <a:r>
              <a:rPr lang="en-GB" dirty="0" err="1"/>
              <a:t>ev</a:t>
            </a:r>
            <a:r>
              <a:rPr lang="en-GB" dirty="0"/>
              <a:t> -20 3 </a:t>
            </a:r>
            <a:r>
              <a:rPr lang="en-GB" dirty="0" err="1"/>
              <a:t>sd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15 </a:t>
            </a:r>
            <a:r>
              <a:rPr lang="en-GB" dirty="0" err="1"/>
              <a:t>ev</a:t>
            </a:r>
            <a:r>
              <a:rPr lang="en-GB" dirty="0"/>
              <a:t> </a:t>
            </a:r>
            <a:r>
              <a:rPr lang="en-GB" dirty="0" err="1"/>
              <a:t>sd</a:t>
            </a:r>
            <a:r>
              <a:rPr lang="en-GB" dirty="0"/>
              <a:t> and no skew for </a:t>
            </a:r>
            <a:r>
              <a:rPr lang="en-GB" dirty="0" err="1"/>
              <a:t>ee</a:t>
            </a:r>
            <a:r>
              <a:rPr lang="en-GB" dirty="0"/>
              <a:t>, cc and </a:t>
            </a:r>
            <a:r>
              <a:rPr lang="en-GB" dirty="0" err="1"/>
              <a:t>ec</a:t>
            </a:r>
            <a:r>
              <a:rPr lang="en-GB" dirty="0"/>
              <a:t> and </a:t>
            </a:r>
            <a:r>
              <a:rPr lang="en-GB" dirty="0" err="1"/>
              <a:t>ce</a:t>
            </a:r>
            <a:r>
              <a:rPr lang="en-GB" dirty="0"/>
              <a:t>: 60</a:t>
            </a:r>
          </a:p>
          <a:p>
            <a:r>
              <a:rPr lang="en-CH" dirty="0"/>
              <a:t>15 ev sd and lr for </a:t>
            </a:r>
          </a:p>
          <a:p>
            <a:r>
              <a:rPr lang="en-GB" dirty="0"/>
              <a:t>For each levels: 4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044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www.researchgate.net</a:t>
            </a:r>
            <a:r>
              <a:rPr lang="en-GB" dirty="0"/>
              <a:t>/figure/Illustration-of-a-drift-diffusion-model-DDM-to-model-reaction-times-in-two-choice_fig2_329577163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06D0F-ACE3-B849-A4F0-A718BC018823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167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0981-0242-2BF6-9A75-F71D004F7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8FD3-72D1-B6F4-6D46-DB298227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25F5-6135-280A-BEA9-BED9D9E8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11F9-F7A2-6BAB-8D13-DA9609A8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3CFB-48B2-CFF9-3771-1F642038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284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BC61-4604-1538-CC00-5880F6D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3C911-8DE3-73F8-3A84-EC3E8F6E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F751-68C9-5A20-26D1-856487FB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30A7-49F3-BB06-A332-18F96EBF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C9BF-84D9-D776-E62B-200FB438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128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DFA9F-3A36-2D12-2E33-37E6A48D8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258A0-2A3C-D15F-B060-D56A52051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221B-7FD1-4626-AF31-CB787BD8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08B5-593B-6C4B-ACF9-E95E7D9A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6D85-1C15-AD68-7713-FA261E9D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853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16BB-B640-1450-0506-F495BFEA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070F-09E8-6DA9-672A-CF6E7252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28C1-AA21-F085-9CE4-B5E8C167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A969-07CF-88FE-D976-802383B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2742-FD31-6D73-24DF-C833B4A5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096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6386-63DF-7641-129A-05CAA59F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16D49-43C7-9D5A-9082-5A925B25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6499-4E16-E746-BAD5-754162AE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94CCC-A4C7-7FCC-F6B8-14B76014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D601-79C9-5D8A-DE98-A1942DE2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28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BE6A-C3F8-6CC6-4B95-E70380CD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F628-6FE1-5B45-E2AD-3D15E82FF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70F58-9E1D-35B7-6679-196795845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37EA5-EB25-0C86-5748-3990D4AB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979F-9C19-230F-01BC-7E93F528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F026-C467-3BD6-27BB-F2821F0D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414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A45E-3847-43C5-B0D2-F64683BA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BE1C0-F945-F864-84B4-61D9C687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3152A-D7B4-D623-65EF-076A20895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7FF76-AD75-AAEE-EA78-2384BE872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7C22C-2B95-936A-1BAB-DF8A3A4E0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9CBF2-833E-56CE-F736-6A5C8D6A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AEFAA-83AD-D21F-941C-46E57A78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85272-9963-BCCD-CED2-38FA0FC9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65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DC70-73C3-2D72-A962-576939F9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E71DD-5E85-03C6-FA49-8EA1F91B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FC978-0F35-0575-2D0D-A0709979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24B58-5086-C883-E2D9-DD6DB68E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62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4128F-EABD-C1EB-8440-3289A61C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C4FB2-F687-5243-9145-E4B7B8FF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6355-EE4A-1F67-6151-8EFAE9CF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88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C431-CD67-F7EB-E9BC-5D2CBD96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ED3-6719-6B8F-A20E-CA173C75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BF7D6-92E7-9276-B7F8-D2EAC063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F2EB-3179-0BA7-8F75-6FEF0B4A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2440-71D7-8DC2-4068-4002DE11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C188C-8096-3209-FB74-E5DD6FF5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084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5AD8-2105-91B0-F09A-1F486BD5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0BEE-E7AC-8578-A75A-326268C83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664E-0C02-807F-4543-626AAC54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56A92-9C44-2A4E-DC2F-45172A0B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BB08-53F6-65CC-484E-8976329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82D5-3DD3-22BD-1101-914E33F4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400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A4C8A-D22F-5140-9302-BE6E0663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CD8F8-CE0F-30C1-407A-BBB4FF14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B033-DA1A-7D31-728C-ACE8AAE19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8F37-8F19-9143-9CBF-B558E10EB0E9}" type="datetimeFigureOut">
              <a:rPr lang="en-CH" smtClean="0"/>
              <a:t>17.01.2024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1064-AD57-2CDE-0FB4-0A86830E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6538-6F47-FB1C-8E90-75BF7EE483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67B8-2BB6-FF4A-B402-0CE0925A72C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42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1234/osf.io/tnvzr" TargetMode="External"/><Relationship Id="rId3" Type="http://schemas.openxmlformats.org/officeDocument/2006/relationships/hyperlink" Target="https://doi.org/10.1007/s11166-016-9232-0" TargetMode="External"/><Relationship Id="rId7" Type="http://schemas.openxmlformats.org/officeDocument/2006/relationships/hyperlink" Target="https://doi.org/10.1016/j.jebo.2015.07.012" TargetMode="External"/><Relationship Id="rId2" Type="http://schemas.openxmlformats.org/officeDocument/2006/relationships/hyperlink" Target="https://doi.org/10.1016/j.jpubeco.2010.03.0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7/dec0000091" TargetMode="External"/><Relationship Id="rId5" Type="http://schemas.openxmlformats.org/officeDocument/2006/relationships/hyperlink" Target="https://doi.org/10.1016/j.jebo.2015.03.002" TargetMode="External"/><Relationship Id="rId4" Type="http://schemas.openxmlformats.org/officeDocument/2006/relationships/hyperlink" Target="https://doi.org/10.1023/A:1015555026870" TargetMode="External"/><Relationship Id="rId9" Type="http://schemas.openxmlformats.org/officeDocument/2006/relationships/hyperlink" Target="https://doi.org/10.1016/j.concog.2021.10317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6CCF-0BF0-5A34-D73A-95B6019D3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Choice Complexity on Risk Choices</a:t>
            </a:r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076E6-D8B3-CDE1-9A03-4EF800996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Maohua Nie</a:t>
            </a:r>
          </a:p>
          <a:p>
            <a:r>
              <a:rPr lang="en-CH" dirty="0"/>
              <a:t>University of Basel</a:t>
            </a:r>
          </a:p>
          <a:p>
            <a:r>
              <a:rPr lang="en-CH" dirty="0"/>
              <a:t>14.08.2023</a:t>
            </a:r>
          </a:p>
        </p:txBody>
      </p:sp>
    </p:spTree>
    <p:extLst>
      <p:ext uri="{BB962C8B-B14F-4D97-AF65-F5344CB8AC3E}">
        <p14:creationId xmlns:p14="http://schemas.microsoft.com/office/powerpoint/2010/main" val="193605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045-223F-63D7-DEAB-2A4D90ED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 in the CS condition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96D4-954E-C5C4-7D66-6D91889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err="1"/>
              <a:t>Behavioral</a:t>
            </a:r>
            <a:r>
              <a:rPr lang="en-GB" b="1" dirty="0"/>
              <a:t> Hypothesis:</a:t>
            </a:r>
            <a:r>
              <a:rPr lang="en-CH" dirty="0"/>
              <a:t> </a:t>
            </a:r>
          </a:p>
          <a:p>
            <a:pPr marL="0" indent="0">
              <a:buNone/>
            </a:pPr>
            <a:r>
              <a:rPr lang="en-CH" dirty="0"/>
              <a:t>People prefer simple options than complex options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GB" dirty="0"/>
              <a:t>Cognitive Mechanism hypotheses to explain complexity aversion: </a:t>
            </a:r>
            <a:endParaRPr lang="en-CH" dirty="0"/>
          </a:p>
          <a:p>
            <a:r>
              <a:rPr lang="en-GB" b="1" dirty="0"/>
              <a:t>F</a:t>
            </a:r>
            <a:r>
              <a:rPr lang="en-CH" b="1" dirty="0"/>
              <a:t>irst hypothesis</a:t>
            </a:r>
            <a:r>
              <a:rPr lang="en-CH" dirty="0"/>
              <a:t>: </a:t>
            </a:r>
            <a:r>
              <a:rPr lang="en-GB" dirty="0"/>
              <a:t>Complexity aversion is mainly driven by a pre-valuation bias.</a:t>
            </a:r>
            <a:endParaRPr lang="en-CH" dirty="0"/>
          </a:p>
          <a:p>
            <a:r>
              <a:rPr lang="en-GB" b="1" dirty="0"/>
              <a:t>Second</a:t>
            </a:r>
            <a:r>
              <a:rPr lang="en-CH" b="1" dirty="0"/>
              <a:t> hypothesis: </a:t>
            </a:r>
            <a:r>
              <a:rPr lang="en-GB" dirty="0"/>
              <a:t>Complexity aversion is mainly driven by a discounting effect that occurs during information accumulation. </a:t>
            </a:r>
            <a:endParaRPr lang="en-CH" dirty="0"/>
          </a:p>
          <a:p>
            <a:r>
              <a:rPr lang="en-GB" b="1" dirty="0"/>
              <a:t>Third</a:t>
            </a:r>
            <a:r>
              <a:rPr lang="en-CH" b="1" dirty="0"/>
              <a:t> hypothesis: </a:t>
            </a:r>
            <a:r>
              <a:rPr lang="en-GB" dirty="0"/>
              <a:t>Complexity aversion is mainly driven by the subjective representation of outcome probabilities.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4825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045-223F-63D7-DEAB-2A4D90ED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Correlation Hypotheses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96D4-954E-C5C4-7D66-6D91889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Behavioral</a:t>
            </a:r>
            <a:r>
              <a:rPr lang="en-GB" b="1" dirty="0"/>
              <a:t> Hypothesis:</a:t>
            </a:r>
            <a:r>
              <a:rPr lang="en-CH" dirty="0"/>
              <a:t> </a:t>
            </a:r>
          </a:p>
          <a:p>
            <a:pPr marL="0" indent="0">
              <a:buNone/>
            </a:pPr>
            <a:r>
              <a:rPr lang="en-GB" sz="2600" b="0" i="0" u="none" strike="noStrike" dirty="0">
                <a:solidFill>
                  <a:srgbClr val="263947"/>
                </a:solidFill>
                <a:effectLst/>
              </a:rPr>
              <a:t>Complexity aversion is positively correlated with cognitive ability.</a:t>
            </a:r>
            <a:endParaRPr lang="en-CH" sz="2600" dirty="0"/>
          </a:p>
        </p:txBody>
      </p:sp>
    </p:spTree>
    <p:extLst>
      <p:ext uri="{BB962C8B-B14F-4D97-AF65-F5344CB8AC3E}">
        <p14:creationId xmlns:p14="http://schemas.microsoft.com/office/powerpoint/2010/main" val="165506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A5AE-05AC-083B-4914-B674960B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DCA6-E4E3-1585-55F8-C9A37C79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faster RT in the CC condition (</a:t>
            </a:r>
            <a:r>
              <a:rPr lang="en-CH" i="1" dirty="0"/>
              <a:t>t</a:t>
            </a:r>
            <a:r>
              <a:rPr lang="en-CH" dirty="0"/>
              <a:t>(131) = 5.8352, p &lt; .005) </a:t>
            </a:r>
          </a:p>
          <a:p>
            <a:endParaRPr lang="en-CH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C45C41D-F99D-FB3D-430D-5C2B324BF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8FF53A-3E28-34B6-B661-50A168519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446543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0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DF6D-9F32-2A97-6FBC-9830339C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endParaRPr lang="en-C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8F10-76E6-82E6-F759-0E0B7D1B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 test comparing Coefficient of EV in a logistic regression on choice in CC and </a:t>
            </a:r>
            <a:r>
              <a:rPr lang="en-GB" dirty="0">
                <a:solidFill>
                  <a:srgbClr val="333333"/>
                </a:solidFill>
                <a:latin typeface="Helvetica Neue" panose="02000503000000020004" pitchFamily="2" charset="0"/>
              </a:rPr>
              <a:t>SS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condition(higher in the </a:t>
            </a:r>
            <a:r>
              <a:rPr lang="en-GB" dirty="0">
                <a:solidFill>
                  <a:srgbClr val="333333"/>
                </a:solidFill>
                <a:latin typeface="Helvetica Neue" panose="02000503000000020004" pitchFamily="2" charset="0"/>
              </a:rPr>
              <a:t>SS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condition, </a:t>
            </a:r>
            <a:r>
              <a:rPr lang="en-GB" b="0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(131) = </a:t>
            </a:r>
            <a:r>
              <a:rPr lang="en-CH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-4.534, p &lt; .005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B9008-A478-E5A0-5C90-03CA60FF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13" y="3015758"/>
            <a:ext cx="6033373" cy="373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71F0-E749-1DFE-F5F2-206F8004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GB" b="1" dirty="0">
                <a:solidFill>
                  <a:srgbClr val="2639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="1" i="0" u="none" strike="noStrike" dirty="0">
                <a:solidFill>
                  <a:srgbClr val="2639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isky choices proportion</a:t>
            </a:r>
            <a:endParaRPr lang="en-C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449F-34E9-A857-0D72-41D2F652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263947"/>
                </a:solidFill>
                <a:effectLst/>
                <a:latin typeface="Open Sans" panose="020B0606030504020204" pitchFamily="34" charset="0"/>
              </a:rPr>
              <a:t>Two-sample t test comparing percentage of risky choices</a:t>
            </a:r>
          </a:p>
          <a:p>
            <a:r>
              <a:rPr lang="en-GB" b="0" i="0" u="none" strike="noStrike" dirty="0">
                <a:solidFill>
                  <a:srgbClr val="263947"/>
                </a:solidFill>
                <a:effectLst/>
                <a:latin typeface="Open Sans" panose="020B0606030504020204" pitchFamily="34" charset="0"/>
              </a:rPr>
              <a:t>More risky choices in the CC condition, </a:t>
            </a:r>
            <a:r>
              <a:rPr lang="en-GB" b="0" i="1" u="none" strike="noStrike" dirty="0">
                <a:solidFill>
                  <a:srgbClr val="263947"/>
                </a:solidFill>
                <a:effectLst/>
                <a:latin typeface="Open Sans" panose="020B0606030504020204" pitchFamily="34" charset="0"/>
              </a:rPr>
              <a:t>t</a:t>
            </a:r>
            <a:r>
              <a:rPr lang="en-GB" b="0" i="0" u="none" strike="noStrike" dirty="0">
                <a:solidFill>
                  <a:srgbClr val="263947"/>
                </a:solidFill>
                <a:effectLst/>
                <a:latin typeface="Open Sans" panose="020B0606030504020204" pitchFamily="34" charset="0"/>
              </a:rPr>
              <a:t>(131) = -3.50, p &lt; .005</a:t>
            </a:r>
          </a:p>
          <a:p>
            <a:endParaRPr lang="en-GB" dirty="0">
              <a:solidFill>
                <a:srgbClr val="263947"/>
              </a:solidFill>
              <a:latin typeface="Open Sans" panose="020B0606030504020204" pitchFamily="34" charset="0"/>
            </a:endParaRP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87818-914B-2839-414B-36D9FA5F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44" y="2917703"/>
            <a:ext cx="6084712" cy="37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D310-39DA-C06E-2C2D-7B5C8DF6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in 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98A0-DF18-6681-7D14-A7A112E2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 CC condition: right skewed option A was prefered. </a:t>
            </a:r>
            <a:r>
              <a:rPr lang="en-GB" i="1" dirty="0"/>
              <a:t>t</a:t>
            </a:r>
            <a:r>
              <a:rPr lang="en-CH" dirty="0"/>
              <a:t>(131) = 13.93, p &lt; .005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85CA4D-3637-007C-D59A-0F37BEE7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641987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C0F4-9BB2-C7D8-805A-B77F6A03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in 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18CD-5D44-5647-E046-394D97B7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 SS condition: right skewed option A was prefered. </a:t>
            </a:r>
            <a:r>
              <a:rPr lang="en-GB" i="1" dirty="0"/>
              <a:t>t</a:t>
            </a:r>
            <a:r>
              <a:rPr lang="en-CH" dirty="0"/>
              <a:t>(131) = 12.09, p &lt; .005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EB189-45F4-F160-16D0-413EFA87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13921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4164-EABD-6B91-B551-B0E3CEA6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Complex vs. Complex and Simple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in CC and 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46EE-6DBE-096F-D731-F80B6A9A1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ight-Skewed Option A was more prefered in CC condition, </a:t>
            </a:r>
            <a:r>
              <a:rPr lang="en-CH" i="1" dirty="0"/>
              <a:t>t</a:t>
            </a:r>
            <a:r>
              <a:rPr lang="en-CH" dirty="0"/>
              <a:t>(131) = 2.38, p &lt; .05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50C10-3D05-85EC-76EF-CACA52624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614067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6EEF-AA9E-29AE-C70D-898C0994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</a:t>
            </a:r>
            <a:endParaRPr lang="en-CH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33E23-621A-3C1B-B8C2-D7FA0CF7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71397B-44E3-1420-0C81-4A707AAD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062163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8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6EEF-AA9E-29AE-C70D-898C0994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Proportion</a:t>
            </a:r>
            <a:endParaRPr lang="en-CH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B33E23-621A-3C1B-B8C2-D7FA0CF7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significantly lower than 50%, t(131) = -0.839, p &gt; .05</a:t>
            </a:r>
          </a:p>
          <a:p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494EC-9ED1-3D32-64D2-15C5FE8A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474464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2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C470-B0DC-2D71-9EA2-8BDBF8A3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C097-2DED-79F3-F088-2D2C6376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Literature</a:t>
            </a:r>
          </a:p>
          <a:p>
            <a:r>
              <a:rPr lang="en-GB" dirty="0"/>
              <a:t>Hypotheses</a:t>
            </a:r>
          </a:p>
          <a:p>
            <a:r>
              <a:rPr lang="en-GB" dirty="0"/>
              <a:t>Design and Procedure</a:t>
            </a:r>
          </a:p>
          <a:p>
            <a:r>
              <a:rPr lang="en-GB" dirty="0"/>
              <a:t>General results and modelling </a:t>
            </a:r>
          </a:p>
          <a:p>
            <a:r>
              <a:rPr lang="en-CH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336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858B-2093-0CE9-12E3-DDABF90C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vs. Simple: </a:t>
            </a:r>
            <a:r>
              <a:rPr lang="en-C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C3FA-D2AC-DE26-16FA-D94B8987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CH" dirty="0"/>
              <a:t>n CS condition: right skewed complex option was prefered. </a:t>
            </a:r>
            <a:r>
              <a:rPr lang="en-GB" i="1" dirty="0"/>
              <a:t>t</a:t>
            </a:r>
            <a:r>
              <a:rPr lang="en-CH" dirty="0"/>
              <a:t>(131) = 8.41, p &lt; .005</a:t>
            </a:r>
          </a:p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696A1-42F0-A14D-BF4D-BB2F1384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641988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D83B-51C6-639C-06AF-20849805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586D-EDA2-8F95-74FD-025A7C05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Drift diffusion model</a:t>
            </a:r>
          </a:p>
        </p:txBody>
      </p:sp>
      <p:pic>
        <p:nvPicPr>
          <p:cNvPr id="2050" name="Picture 2" descr="Illustration of a drift-diffusion model (DDM) to model reaction times... |  Download Scientific Diagram">
            <a:extLst>
              <a:ext uri="{FF2B5EF4-FFF2-40B4-BE49-F238E27FC236}">
                <a16:creationId xmlns:a16="http://schemas.microsoft.com/office/drawing/2014/main" id="{6EED90CF-BC01-E46A-036E-EAB44BBE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855"/>
            <a:ext cx="6596758" cy="37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2B9F5-F762-A2A0-DF28-BD93FAF25953}"/>
              </a:ext>
            </a:extLst>
          </p:cNvPr>
          <p:cNvSpPr txBox="1"/>
          <p:nvPr/>
        </p:nvSpPr>
        <p:spPr>
          <a:xfrm>
            <a:off x="6953327" y="3201509"/>
            <a:ext cx="187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risky</a:t>
            </a:r>
            <a:r>
              <a:rPr lang="en-CH" sz="2000" b="1" dirty="0"/>
              <a:t> option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2795F-25FA-37BF-1379-2FDB7238CE37}"/>
              </a:ext>
            </a:extLst>
          </p:cNvPr>
          <p:cNvSpPr txBox="1"/>
          <p:nvPr/>
        </p:nvSpPr>
        <p:spPr>
          <a:xfrm>
            <a:off x="6953326" y="4733399"/>
            <a:ext cx="21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safe</a:t>
            </a:r>
            <a:r>
              <a:rPr lang="en-CH" sz="2000" b="1" dirty="0"/>
              <a:t> option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219C3-24A7-E26D-17F8-CF8948A1410D}"/>
              </a:ext>
            </a:extLst>
          </p:cNvPr>
          <p:cNvSpPr txBox="1"/>
          <p:nvPr/>
        </p:nvSpPr>
        <p:spPr>
          <a:xfrm>
            <a:off x="9638436" y="3171427"/>
            <a:ext cx="187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complex</a:t>
            </a:r>
            <a:r>
              <a:rPr lang="en-CH" sz="2000" b="1" dirty="0"/>
              <a:t> option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E5D74-5F84-596F-07AB-27647AC705A3}"/>
              </a:ext>
            </a:extLst>
          </p:cNvPr>
          <p:cNvSpPr txBox="1"/>
          <p:nvPr/>
        </p:nvSpPr>
        <p:spPr>
          <a:xfrm>
            <a:off x="9638435" y="4704739"/>
            <a:ext cx="212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simple</a:t>
            </a:r>
            <a:r>
              <a:rPr lang="en-CH" sz="2000" b="1" dirty="0"/>
              <a:t> option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C3648-1D59-1492-8F87-514B711E22B0}"/>
              </a:ext>
            </a:extLst>
          </p:cNvPr>
          <p:cNvSpPr txBox="1"/>
          <p:nvPr/>
        </p:nvSpPr>
        <p:spPr>
          <a:xfrm>
            <a:off x="6953326" y="2695818"/>
            <a:ext cx="2740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CC and SS condition </a:t>
            </a:r>
            <a:endParaRPr lang="en-CH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BBB2C-43A4-B344-658E-11D343E70F26}"/>
              </a:ext>
            </a:extLst>
          </p:cNvPr>
          <p:cNvSpPr txBox="1"/>
          <p:nvPr/>
        </p:nvSpPr>
        <p:spPr>
          <a:xfrm>
            <a:off x="9638436" y="2667158"/>
            <a:ext cx="187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 condition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319858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A0C5-ED28-A166-D34A-F5E11BB2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EU and MV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670E-152C-B7A0-904A-3C7E4CD4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EU models: drift rate as the difference of </a:t>
            </a:r>
            <a:r>
              <a:rPr lang="en-GB" dirty="0"/>
              <a:t>subjective utility of the two gamble options</a:t>
            </a:r>
          </a:p>
          <a:p>
            <a:r>
              <a:rPr lang="en-GB" dirty="0"/>
              <a:t>mean-variance models: </a:t>
            </a:r>
            <a:r>
              <a:rPr lang="en-CH" dirty="0"/>
              <a:t>drift rate predicted by EVD and SDD.</a:t>
            </a:r>
          </a:p>
          <a:p>
            <a:endParaRPr lang="en-CH" dirty="0"/>
          </a:p>
          <a:p>
            <a:r>
              <a:rPr lang="en-GB" dirty="0"/>
              <a:t>Model parameters for all models include: t (non-decisional time), </a:t>
            </a:r>
            <a:r>
              <a:rPr lang="el-GR" dirty="0"/>
              <a:t>α (</a:t>
            </a:r>
            <a:r>
              <a:rPr lang="en-GB" dirty="0"/>
              <a:t>choice boundary), v (drift rate), </a:t>
            </a:r>
            <a:r>
              <a:rPr lang="el-GR" dirty="0"/>
              <a:t>θ (</a:t>
            </a:r>
            <a:r>
              <a:rPr lang="en-GB" dirty="0"/>
              <a:t>choice consistency parameter), </a:t>
            </a:r>
            <a:r>
              <a:rPr lang="el-GR" dirty="0"/>
              <a:t>β (</a:t>
            </a:r>
            <a:r>
              <a:rPr lang="en-GB" dirty="0"/>
              <a:t>risk sensitivity parameter). </a:t>
            </a:r>
          </a:p>
        </p:txBody>
      </p:sp>
    </p:spTree>
    <p:extLst>
      <p:ext uri="{BB962C8B-B14F-4D97-AF65-F5344CB8AC3E}">
        <p14:creationId xmlns:p14="http://schemas.microsoft.com/office/powerpoint/2010/main" val="2922495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41E7-E41E-D9C5-125D-9A61DA25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additional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4493-809E-A54A-A39D-F6ACF8AC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CC and SS condition </a:t>
            </a:r>
          </a:p>
          <a:p>
            <a:r>
              <a:rPr lang="el-GR" dirty="0"/>
              <a:t>∆β</a:t>
            </a:r>
            <a:r>
              <a:rPr lang="en-US" dirty="0"/>
              <a:t> (</a:t>
            </a:r>
            <a:r>
              <a:rPr lang="en-GB" dirty="0"/>
              <a:t>risk sensitivity difference between CC and SS</a:t>
            </a:r>
            <a:r>
              <a:rPr lang="en-US" dirty="0"/>
              <a:t>)</a:t>
            </a:r>
            <a:endParaRPr lang="en-GB" dirty="0"/>
          </a:p>
          <a:p>
            <a:r>
              <a:rPr lang="en-GB" dirty="0"/>
              <a:t>Probability weighting models: </a:t>
            </a:r>
            <a:r>
              <a:rPr lang="el-GR" dirty="0"/>
              <a:t>γ (</a:t>
            </a:r>
            <a:r>
              <a:rPr lang="en-GB" dirty="0"/>
              <a:t>curvature of probability weighting function; separate for CC and SS condition)</a:t>
            </a:r>
          </a:p>
          <a:p>
            <a:r>
              <a:rPr lang="en-GB" dirty="0"/>
              <a:t>T</a:t>
            </a:r>
            <a:r>
              <a:rPr lang="en-CH" dirty="0"/>
              <a:t>hreshold models: </a:t>
            </a:r>
            <a:r>
              <a:rPr lang="el-GR" dirty="0"/>
              <a:t>λ</a:t>
            </a:r>
            <a:endParaRPr lang="en-CH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CS condition </a:t>
            </a:r>
          </a:p>
          <a:p>
            <a:r>
              <a:rPr lang="en-GB" dirty="0"/>
              <a:t>Starting point models: z (starting point, 0 if neutral)</a:t>
            </a:r>
          </a:p>
          <a:p>
            <a:r>
              <a:rPr lang="en-GB" dirty="0"/>
              <a:t>Discounting effect models: </a:t>
            </a:r>
            <a:r>
              <a:rPr lang="el-GR" dirty="0"/>
              <a:t>η (</a:t>
            </a:r>
            <a:r>
              <a:rPr lang="en-GB" dirty="0"/>
              <a:t>complexity discounting)</a:t>
            </a:r>
          </a:p>
          <a:p>
            <a:r>
              <a:rPr lang="en-GB" dirty="0"/>
              <a:t>Probability weighting models: </a:t>
            </a:r>
            <a:r>
              <a:rPr lang="el-GR" dirty="0"/>
              <a:t>γ (</a:t>
            </a:r>
            <a:r>
              <a:rPr lang="en-GB" dirty="0"/>
              <a:t>curvature of probability weighting function; separate for simple and complex)</a:t>
            </a:r>
          </a:p>
        </p:txBody>
      </p:sp>
    </p:spTree>
    <p:extLst>
      <p:ext uri="{BB962C8B-B14F-4D97-AF65-F5344CB8AC3E}">
        <p14:creationId xmlns:p14="http://schemas.microsoft.com/office/powerpoint/2010/main" val="313879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CAD-FA0D-3FF9-CC1A-3E22AD3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Results in CC and 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E4C-F42B-B032-8C92-418B83B9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CC and SS condition </a:t>
            </a:r>
          </a:p>
          <a:p>
            <a:pPr marL="0" indent="0">
              <a:buNone/>
            </a:pPr>
            <a:r>
              <a:rPr lang="en-GB" dirty="0"/>
              <a:t>risk sensitivity difference between CC and SS</a:t>
            </a:r>
            <a:endParaRPr lang="en-US" dirty="0"/>
          </a:p>
          <a:p>
            <a:r>
              <a:rPr lang="en-US" dirty="0"/>
              <a:t>strictly negative 95% credible interval excluded 0 in both EU and MV models</a:t>
            </a:r>
          </a:p>
          <a:p>
            <a:r>
              <a:rPr lang="en-US" dirty="0"/>
              <a:t>higher consistency for simple versus simple compared to complex versus complex. </a:t>
            </a:r>
          </a:p>
          <a:p>
            <a:endParaRPr lang="en-GB" dirty="0"/>
          </a:p>
          <a:p>
            <a:r>
              <a:rPr lang="en-US" dirty="0"/>
              <a:t>EU: mean: </a:t>
            </a:r>
            <a:r>
              <a:rPr lang="en-CH" dirty="0"/>
              <a:t>-0.32</a:t>
            </a:r>
            <a:r>
              <a:rPr lang="en-US" dirty="0"/>
              <a:t>, 95% HPDI: (</a:t>
            </a:r>
            <a:r>
              <a:rPr lang="en-CH" dirty="0"/>
              <a:t>-0.48, -0.21)</a:t>
            </a:r>
          </a:p>
          <a:p>
            <a:r>
              <a:rPr lang="en-US" dirty="0"/>
              <a:t>MV: mean: </a:t>
            </a:r>
            <a:r>
              <a:rPr lang="en-CH" dirty="0"/>
              <a:t>-0.003</a:t>
            </a:r>
            <a:r>
              <a:rPr lang="en-US" dirty="0"/>
              <a:t>, 95% HPDI: (</a:t>
            </a:r>
            <a:r>
              <a:rPr lang="en-CH" dirty="0"/>
              <a:t>-0.0035, -0.002)</a:t>
            </a:r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04962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CAD-FA0D-3FF9-CC1A-3E22AD3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Results in CC and 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E4C-F42B-B032-8C92-418B83B9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CC and SS condition </a:t>
            </a:r>
          </a:p>
          <a:p>
            <a:pPr marL="0" indent="0">
              <a:buNone/>
            </a:pPr>
            <a:r>
              <a:rPr lang="en-GB" dirty="0"/>
              <a:t>T</a:t>
            </a:r>
            <a:r>
              <a:rPr lang="en-CH" dirty="0"/>
              <a:t>hreshold </a:t>
            </a:r>
            <a:r>
              <a:rPr lang="el-GR" dirty="0"/>
              <a:t>λ</a:t>
            </a:r>
            <a:endParaRPr lang="en-US" dirty="0"/>
          </a:p>
          <a:p>
            <a:r>
              <a:rPr lang="en-US" dirty="0"/>
              <a:t>strictly positive 95% HPDI excluded 0 in both EU and MV models</a:t>
            </a:r>
          </a:p>
          <a:p>
            <a:r>
              <a:rPr lang="en-US" dirty="0"/>
              <a:t>larger</a:t>
            </a:r>
            <a:r>
              <a:rPr lang="en-CH" dirty="0"/>
              <a:t> threshold</a:t>
            </a:r>
            <a:r>
              <a:rPr lang="en-US" dirty="0"/>
              <a:t> of complex versus complex compared to simple versus simple. </a:t>
            </a:r>
            <a:endParaRPr lang="en-CH" dirty="0"/>
          </a:p>
          <a:p>
            <a:endParaRPr lang="en-GB" dirty="0"/>
          </a:p>
          <a:p>
            <a:r>
              <a:rPr lang="en-US" dirty="0"/>
              <a:t>EU: mean: </a:t>
            </a:r>
            <a:r>
              <a:rPr lang="en-CH" dirty="0"/>
              <a:t>0.20</a:t>
            </a:r>
            <a:r>
              <a:rPr lang="en-US" dirty="0"/>
              <a:t>, 95% HPDI: (</a:t>
            </a:r>
            <a:r>
              <a:rPr lang="en-CH" dirty="0"/>
              <a:t>0.12, 0.27)</a:t>
            </a:r>
          </a:p>
          <a:p>
            <a:r>
              <a:rPr lang="en-US" dirty="0"/>
              <a:t>MV: mean: </a:t>
            </a:r>
            <a:r>
              <a:rPr lang="en-CH" dirty="0"/>
              <a:t>0.19</a:t>
            </a:r>
            <a:r>
              <a:rPr lang="en-US" dirty="0"/>
              <a:t>, 95% HPDI: (</a:t>
            </a:r>
            <a:r>
              <a:rPr lang="en-CH" dirty="0"/>
              <a:t>0.12, 0.27)</a:t>
            </a:r>
            <a:endParaRPr lang="en-US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64312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CAD-FA0D-3FF9-CC1A-3E22AD3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Results in CC and 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E4C-F42B-B032-8C92-418B83B9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CC and SS condition </a:t>
            </a:r>
          </a:p>
          <a:p>
            <a:pPr marL="0" indent="0">
              <a:buNone/>
            </a:pPr>
            <a:r>
              <a:rPr lang="en-GB" dirty="0"/>
              <a:t>Probability weighting models: </a:t>
            </a:r>
            <a:r>
              <a:rPr lang="el-GR" dirty="0"/>
              <a:t>γ (</a:t>
            </a:r>
            <a:r>
              <a:rPr lang="en-GB" dirty="0"/>
              <a:t>curvature of probability weighting function; separate for CC and SS condition)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EU: mean: </a:t>
            </a:r>
            <a:r>
              <a:rPr lang="en-CH" dirty="0"/>
              <a:t>-0.25</a:t>
            </a:r>
            <a:r>
              <a:rPr lang="en-US" dirty="0"/>
              <a:t>, 95% HPDI: (</a:t>
            </a:r>
            <a:r>
              <a:rPr lang="en-CH" dirty="0"/>
              <a:t>-0.39, -0.11)</a:t>
            </a:r>
          </a:p>
          <a:p>
            <a:r>
              <a:rPr lang="en-CH" dirty="0"/>
              <a:t>MV: </a:t>
            </a:r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11590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CAD-FA0D-3FF9-CC1A-3E22AD3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H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odelling: Results in 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CE4C-F42B-B032-8C92-418B83B9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CS condition </a:t>
            </a:r>
          </a:p>
          <a:p>
            <a:r>
              <a:rPr lang="en-GB" dirty="0"/>
              <a:t>Starting point models: </a:t>
            </a:r>
            <a:r>
              <a:rPr lang="en-US" dirty="0"/>
              <a:t>95% HPDI included </a:t>
            </a:r>
            <a:r>
              <a:rPr lang="en-GB" dirty="0"/>
              <a:t>0.5 in both EU and MV models, no evidence support preliminary disposition against complex options</a:t>
            </a:r>
          </a:p>
          <a:p>
            <a:r>
              <a:rPr lang="en-GB" dirty="0"/>
              <a:t>Discounting effect models: </a:t>
            </a:r>
            <a:r>
              <a:rPr lang="en-US" dirty="0"/>
              <a:t>95% HPDI included 0 in both EU and MV models, </a:t>
            </a:r>
            <a:r>
              <a:rPr lang="en-GB" dirty="0"/>
              <a:t>no evidence support discounting effect against complex options </a:t>
            </a:r>
          </a:p>
          <a:p>
            <a:r>
              <a:rPr lang="en-GB" dirty="0"/>
              <a:t>Probability weighting models:</a:t>
            </a:r>
          </a:p>
          <a:p>
            <a:endParaRPr lang="en-GB" dirty="0"/>
          </a:p>
          <a:p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2056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8784-7985-308B-FA45-288AF975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cognitive ability and complexity aversion</a:t>
            </a:r>
            <a:endParaRPr lang="en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980B-2D90-79DE-09B3-BD78875E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CH" dirty="0"/>
              <a:t>o significant correlation between </a:t>
            </a:r>
            <a:r>
              <a:rPr lang="en-GB" dirty="0"/>
              <a:t>cognitive ability scores and choice proportion of complex option in the CS condition.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78063D-54C9-FC50-CAF1-2758539A6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614067"/>
            <a:ext cx="665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95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0C56-87D2-5246-AE59-494FE81E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DCE9-0378-A83B-9424-1AC1E5230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36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EBB-99C0-53EB-CB0D-F1840FAB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5D84-7B64-16CD-7AE5-D6798380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211654"/>
            <a:ext cx="5157787" cy="823912"/>
          </a:xfrm>
        </p:spPr>
        <p:txBody>
          <a:bodyPr anchor="ctr"/>
          <a:lstStyle/>
          <a:p>
            <a:pPr algn="ctr"/>
            <a:r>
              <a:rPr lang="en-GB" dirty="0"/>
              <a:t>Investing in a High-Yield Savings Account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F1E3-2055-0D3A-C61D-D936C29A9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035566"/>
            <a:ext cx="5157787" cy="368458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C1E71-C10D-60E0-0F27-01B00F14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1654"/>
            <a:ext cx="5183188" cy="823912"/>
          </a:xfrm>
        </p:spPr>
        <p:txBody>
          <a:bodyPr anchor="ctr"/>
          <a:lstStyle/>
          <a:p>
            <a:pPr algn="ctr"/>
            <a:r>
              <a:rPr lang="en-GB" dirty="0"/>
              <a:t>Investing in Stock Options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47ABD-B2AC-1E2C-13A5-3D4985F91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3035566"/>
            <a:ext cx="5183188" cy="3684588"/>
          </a:xfrm>
        </p:spPr>
        <p:txBody>
          <a:bodyPr/>
          <a:lstStyle/>
          <a:p>
            <a:endParaRPr lang="en-CH"/>
          </a:p>
        </p:txBody>
      </p:sp>
      <p:pic>
        <p:nvPicPr>
          <p:cNvPr id="1032" name="Picture 8" descr="4 Stock market tips for beginner investors | The Senior | Senior">
            <a:extLst>
              <a:ext uri="{FF2B5EF4-FFF2-40B4-BE49-F238E27FC236}">
                <a16:creationId xmlns:a16="http://schemas.microsoft.com/office/drawing/2014/main" id="{9984460C-CB75-DEC6-F57A-2116FDDD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08" y="3421002"/>
            <a:ext cx="5056219" cy="284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D1AE55-EB41-963F-F3CC-60EF330E0DD8}"/>
              </a:ext>
            </a:extLst>
          </p:cNvPr>
          <p:cNvSpPr txBox="1"/>
          <p:nvPr/>
        </p:nvSpPr>
        <p:spPr>
          <a:xfrm>
            <a:off x="836612" y="1491717"/>
            <a:ext cx="939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Decision-making tasks of varying complexity</a:t>
            </a:r>
          </a:p>
        </p:txBody>
      </p:sp>
      <p:pic>
        <p:nvPicPr>
          <p:cNvPr id="1034" name="Picture 10" descr="Club Lloyds Monthly Saver review - Be Clever With Your Cash">
            <a:extLst>
              <a:ext uri="{FF2B5EF4-FFF2-40B4-BE49-F238E27FC236}">
                <a16:creationId xmlns:a16="http://schemas.microsoft.com/office/drawing/2014/main" id="{07BB520E-F54B-D5EC-8920-7C194075A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05" y="3459797"/>
            <a:ext cx="5041999" cy="283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001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2F4-4328-D140-10E1-CD8B5E9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H" sz="4400" dirty="0"/>
              <a:t>Thanks for your attention!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AC25F-83B3-E120-0E7A-6B668D93A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H" dirty="0"/>
              <a:t>Reference:</a:t>
            </a:r>
          </a:p>
          <a:p>
            <a:r>
              <a:rPr lang="en-GB" dirty="0">
                <a:effectLst/>
              </a:rPr>
              <a:t>Iyengar, S. S., &amp; </a:t>
            </a:r>
            <a:r>
              <a:rPr lang="en-GB" dirty="0" err="1">
                <a:effectLst/>
              </a:rPr>
              <a:t>Kamenica</a:t>
            </a:r>
            <a:r>
              <a:rPr lang="en-GB" dirty="0">
                <a:effectLst/>
              </a:rPr>
              <a:t>, E. (2010). Choice proliferation, simplicity seeking, and asset allocation. </a:t>
            </a:r>
            <a:r>
              <a:rPr lang="en-GB" i="1" dirty="0">
                <a:effectLst/>
              </a:rPr>
              <a:t>Journal of Public Economics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94</a:t>
            </a:r>
            <a:r>
              <a:rPr lang="en-GB" dirty="0">
                <a:effectLst/>
              </a:rPr>
              <a:t>(7), 530–539. </a:t>
            </a:r>
            <a:r>
              <a:rPr lang="en-GB" dirty="0">
                <a:effectLst/>
                <a:hlinkClick r:id="rId2"/>
              </a:rPr>
              <a:t>https://doi.org/10.1016/j.jpubeco.2010.03.006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Kovářík</a:t>
            </a:r>
            <a:r>
              <a:rPr lang="en-GB" dirty="0">
                <a:effectLst/>
              </a:rPr>
              <a:t>, J., Levin, D., &amp; Wang, T. (2016). Ellsberg paradox: Ambiguity and complexity aversions compared. </a:t>
            </a:r>
            <a:r>
              <a:rPr lang="en-GB" i="1" dirty="0">
                <a:effectLst/>
              </a:rPr>
              <a:t>Journal of Risk and Uncertainty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52</a:t>
            </a:r>
            <a:r>
              <a:rPr lang="en-GB" dirty="0">
                <a:effectLst/>
              </a:rPr>
              <a:t>(1), 47–64. </a:t>
            </a:r>
            <a:r>
              <a:rPr lang="en-GB" dirty="0">
                <a:effectLst/>
                <a:hlinkClick r:id="rId3"/>
              </a:rPr>
              <a:t>https://doi.org/10.1007/s11166-016-9232-0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Sonsino</a:t>
            </a:r>
            <a:r>
              <a:rPr lang="en-GB" dirty="0">
                <a:effectLst/>
              </a:rPr>
              <a:t>, D., &amp; Mandelbaum, M. (2001). On Preference for Flexibility and Complexity Aversion: Experimental Evidence1. </a:t>
            </a:r>
            <a:r>
              <a:rPr lang="en-GB" i="1" dirty="0">
                <a:effectLst/>
              </a:rPr>
              <a:t>Theory and Decision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51</a:t>
            </a:r>
            <a:r>
              <a:rPr lang="en-GB" dirty="0">
                <a:effectLst/>
              </a:rPr>
              <a:t>(2), 197–216. </a:t>
            </a:r>
            <a:r>
              <a:rPr lang="en-GB" dirty="0">
                <a:effectLst/>
                <a:hlinkClick r:id="rId4"/>
              </a:rPr>
              <a:t>https://doi.org/10.1023/A:1015555026870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Elabed</a:t>
            </a:r>
            <a:r>
              <a:rPr lang="en-GB" dirty="0">
                <a:effectLst/>
              </a:rPr>
              <a:t>, G., &amp; Carter, M. R. (2015). Compound-risk aversion, ambiguity and the willingness to pay for microinsurance. </a:t>
            </a:r>
            <a:r>
              <a:rPr lang="en-GB" i="1" dirty="0">
                <a:effectLst/>
              </a:rPr>
              <a:t>Journal of Economic </a:t>
            </a:r>
            <a:r>
              <a:rPr lang="en-GB" i="1" dirty="0" err="1">
                <a:effectLst/>
              </a:rPr>
              <a:t>Behavior</a:t>
            </a:r>
            <a:r>
              <a:rPr lang="en-GB" i="1" dirty="0">
                <a:effectLst/>
              </a:rPr>
              <a:t> &amp; Organization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118</a:t>
            </a:r>
            <a:r>
              <a:rPr lang="en-GB" dirty="0">
                <a:effectLst/>
              </a:rPr>
              <a:t>, 150–166. </a:t>
            </a:r>
            <a:r>
              <a:rPr lang="en-GB" dirty="0">
                <a:effectLst/>
                <a:hlinkClick r:id="rId5"/>
              </a:rPr>
              <a:t>https://doi.org/10.1016/j.jebo.2015.03.002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Fan, Y., Budescu, D. V., &amp; </a:t>
            </a:r>
            <a:r>
              <a:rPr lang="en-GB" dirty="0" err="1">
                <a:effectLst/>
              </a:rPr>
              <a:t>Diecidue</a:t>
            </a:r>
            <a:r>
              <a:rPr lang="en-GB" dirty="0">
                <a:effectLst/>
              </a:rPr>
              <a:t>, E. (2019). Decisions with compound lotteries. </a:t>
            </a:r>
            <a:r>
              <a:rPr lang="en-GB" i="1" dirty="0">
                <a:effectLst/>
              </a:rPr>
              <a:t>Decision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6</a:t>
            </a:r>
            <a:r>
              <a:rPr lang="en-GB" dirty="0">
                <a:effectLst/>
              </a:rPr>
              <a:t>(2), 109–133. </a:t>
            </a:r>
            <a:r>
              <a:rPr lang="en-GB" dirty="0">
                <a:effectLst/>
                <a:hlinkClick r:id="rId6"/>
              </a:rPr>
              <a:t>https://doi.org/10.1037/dec0000091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Harrison, G. W., Martínez-Correa, J., &amp; </a:t>
            </a:r>
            <a:r>
              <a:rPr lang="en-GB" dirty="0" err="1">
                <a:effectLst/>
              </a:rPr>
              <a:t>Swarthout</a:t>
            </a:r>
            <a:r>
              <a:rPr lang="en-GB" dirty="0">
                <a:effectLst/>
              </a:rPr>
              <a:t>, J. T. (2015). Reduction of compound lotteries with objective probabilities: Theory and evidence. </a:t>
            </a:r>
            <a:r>
              <a:rPr lang="en-GB" i="1" dirty="0">
                <a:effectLst/>
              </a:rPr>
              <a:t>Journal of Economic </a:t>
            </a:r>
            <a:r>
              <a:rPr lang="en-GB" i="1" dirty="0" err="1">
                <a:effectLst/>
              </a:rPr>
              <a:t>Behavior</a:t>
            </a:r>
            <a:r>
              <a:rPr lang="en-GB" i="1" dirty="0">
                <a:effectLst/>
              </a:rPr>
              <a:t> &amp; Organization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119</a:t>
            </a:r>
            <a:r>
              <a:rPr lang="en-GB" dirty="0">
                <a:effectLst/>
              </a:rPr>
              <a:t>, 32–55. </a:t>
            </a:r>
            <a:r>
              <a:rPr lang="en-GB" dirty="0">
                <a:effectLst/>
                <a:hlinkClick r:id="rId7"/>
              </a:rPr>
              <a:t>https://doi.org/10.1016/j.jebo.2015.07.012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Oberholzer, Y., </a:t>
            </a:r>
            <a:r>
              <a:rPr lang="en-GB" dirty="0" err="1">
                <a:effectLst/>
              </a:rPr>
              <a:t>Olschewski</a:t>
            </a:r>
            <a:r>
              <a:rPr lang="en-GB" dirty="0">
                <a:effectLst/>
              </a:rPr>
              <a:t>, S., &amp; </a:t>
            </a:r>
            <a:r>
              <a:rPr lang="en-GB" dirty="0" err="1">
                <a:effectLst/>
              </a:rPr>
              <a:t>Scheibehenne</a:t>
            </a:r>
            <a:r>
              <a:rPr lang="en-GB" dirty="0">
                <a:effectLst/>
              </a:rPr>
              <a:t>, B. (2021). </a:t>
            </a:r>
            <a:r>
              <a:rPr lang="en-GB" i="1" dirty="0">
                <a:effectLst/>
              </a:rPr>
              <a:t>Complexity Aversion in Risky Choices and Valuations: Moderators and Possible Causes</a:t>
            </a:r>
            <a:r>
              <a:rPr lang="en-GB" dirty="0">
                <a:effectLst/>
              </a:rPr>
              <a:t>. </a:t>
            </a:r>
            <a:r>
              <a:rPr lang="en-GB" dirty="0" err="1">
                <a:effectLst/>
              </a:rPr>
              <a:t>PsyArXiv</a:t>
            </a:r>
            <a:r>
              <a:rPr lang="en-GB" dirty="0">
                <a:effectLst/>
              </a:rPr>
              <a:t>. </a:t>
            </a:r>
            <a:r>
              <a:rPr lang="en-GB" dirty="0">
                <a:effectLst/>
                <a:hlinkClick r:id="rId8"/>
              </a:rPr>
              <a:t>https://doi.org/10.31234/osf.io/tnvzr</a:t>
            </a:r>
            <a:endParaRPr lang="en-GB" dirty="0">
              <a:effectLst/>
            </a:endParaRPr>
          </a:p>
          <a:p>
            <a:r>
              <a:rPr lang="en-GB" dirty="0" err="1">
                <a:effectLst/>
              </a:rPr>
              <a:t>Vinding</a:t>
            </a:r>
            <a:r>
              <a:rPr lang="en-GB" dirty="0">
                <a:effectLst/>
              </a:rPr>
              <a:t>, M. C., </a:t>
            </a:r>
            <a:r>
              <a:rPr lang="en-GB" dirty="0" err="1">
                <a:effectLst/>
              </a:rPr>
              <a:t>Lindeløv</a:t>
            </a:r>
            <a:r>
              <a:rPr lang="en-GB" dirty="0">
                <a:effectLst/>
              </a:rPr>
              <a:t>, J. K., Xiao, Y., Chan, R. C. K., &amp; </a:t>
            </a:r>
            <a:r>
              <a:rPr lang="en-GB" dirty="0" err="1">
                <a:effectLst/>
              </a:rPr>
              <a:t>Sørensen</a:t>
            </a:r>
            <a:r>
              <a:rPr lang="en-GB" dirty="0">
                <a:effectLst/>
              </a:rPr>
              <a:t>, T. A. (2021). Volition in prospective Memory: Evidence against differences between free and fixed target events. </a:t>
            </a:r>
            <a:r>
              <a:rPr lang="en-GB" i="1" dirty="0">
                <a:effectLst/>
              </a:rPr>
              <a:t>Consciousness and Cognition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94</a:t>
            </a:r>
            <a:r>
              <a:rPr lang="en-GB" dirty="0">
                <a:effectLst/>
              </a:rPr>
              <a:t>, 103175. </a:t>
            </a:r>
            <a:r>
              <a:rPr lang="en-GB" dirty="0">
                <a:effectLst/>
                <a:hlinkClick r:id="rId9"/>
              </a:rPr>
              <a:t>https://doi.org/10.1016/j.concog.2021.103175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6520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AEEA-C1EB-EAAF-0910-A9045831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8F07-D952-E1F1-4275-0A99A0C8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complexity aversion: </a:t>
            </a:r>
          </a:p>
          <a:p>
            <a:pPr marL="0" indent="0">
              <a:buNone/>
            </a:pPr>
            <a:r>
              <a:rPr lang="en-GB" dirty="0"/>
              <a:t>people prefer simple options because they are easier to understand</a:t>
            </a:r>
          </a:p>
          <a:p>
            <a:pPr lvl="1"/>
            <a:r>
              <a:rPr lang="en-GB" sz="1800" dirty="0"/>
              <a:t>Oberholzer et al., 2021: </a:t>
            </a:r>
            <a:r>
              <a:rPr lang="en-GB" dirty="0"/>
              <a:t>complexity </a:t>
            </a:r>
            <a:r>
              <a:rPr lang="en-GB" b="1" dirty="0"/>
              <a:t>decreased</a:t>
            </a:r>
            <a:r>
              <a:rPr lang="en-GB" dirty="0"/>
              <a:t> the choice probability of an option</a:t>
            </a:r>
            <a:endParaRPr lang="en-GB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GB" sz="2800" dirty="0"/>
              <a:t>However, a</a:t>
            </a:r>
            <a:r>
              <a:rPr lang="en-CH" sz="2800" dirty="0"/>
              <a:t>lmost no study testing the cognitive mechanism of complexity aversion</a:t>
            </a:r>
          </a:p>
          <a:p>
            <a:pPr marL="0" lvl="1" indent="0">
              <a:spcBef>
                <a:spcPts val="1000"/>
              </a:spcBef>
              <a:buNone/>
            </a:pPr>
            <a:endParaRPr lang="en-CH" sz="28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GB" sz="2800" dirty="0"/>
              <a:t>Zhao et al., (2020) found the pre-valuation bias are crucial for explaining loss aversion.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2800" dirty="0"/>
          </a:p>
          <a:p>
            <a:pPr marL="0" lvl="1" indent="0">
              <a:spcBef>
                <a:spcPts val="1000"/>
              </a:spcBef>
              <a:buNone/>
            </a:pP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45171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E548-364D-C8E8-C9E1-934EC06F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36E3-49E6-FBF7-700D-5EF4A0A5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</a:t>
            </a:r>
            <a:r>
              <a:rPr lang="en-CH" dirty="0"/>
              <a:t>ompound lottery </a:t>
            </a:r>
            <a:r>
              <a:rPr lang="en-GB" dirty="0"/>
              <a:t>(e.g., </a:t>
            </a:r>
            <a:r>
              <a:rPr lang="en-GB" dirty="0" err="1"/>
              <a:t>Elabed</a:t>
            </a:r>
            <a:r>
              <a:rPr lang="en-GB" dirty="0"/>
              <a:t> &amp; Carter, 2015; Fan et al., 2019; Harrison et al., 2015)</a:t>
            </a:r>
            <a:endParaRPr lang="en-CH" dirty="0"/>
          </a:p>
          <a:p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17A7D-C49C-F733-CA0C-9AB79D1E5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54" y="2679348"/>
            <a:ext cx="3835400" cy="294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FE8996-6ACE-CD9E-4B6C-F0AD6CAD9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527" y="2679348"/>
            <a:ext cx="38100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737215-8B00-84D4-A87B-A8631A72D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045" y="1232252"/>
            <a:ext cx="5577910" cy="54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0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B32E-6B7D-43BF-7341-8F1AA1EB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</a:t>
            </a:r>
            <a:r>
              <a:rPr lang="en-CH" dirty="0"/>
              <a:t>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F261C0-F32E-42EF-6731-1F357DEC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167777"/>
              </p:ext>
            </p:extLst>
          </p:nvPr>
        </p:nvGraphicFramePr>
        <p:xfrm>
          <a:off x="838200" y="1175657"/>
          <a:ext cx="10515600" cy="531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73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57EC-3BDB-68BB-F03B-98F998DD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Trials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6023D-AD22-A5EA-1247-6F72C780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292635"/>
            <a:ext cx="7772400" cy="4272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C75E1-5C48-E83B-82AF-8C0B65020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99640"/>
            <a:ext cx="7772400" cy="41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6EC3-4EE3-3BE7-0606-84399FF5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timuli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C8E3-FD0E-0972-4D4F-6E95D798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EV Difference: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-20,-10,0,10,20</a:t>
            </a:r>
          </a:p>
          <a:p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SD Difference: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5,10, 15</a:t>
            </a:r>
          </a:p>
          <a:p>
            <a:r>
              <a:rPr lang="en-GB" sz="2000" b="1" i="0" u="none" strike="noStrike" dirty="0">
                <a:solidFill>
                  <a:srgbClr val="000000"/>
                </a:solidFill>
                <a:effectLst/>
              </a:rPr>
              <a:t>Skewness diff:</a:t>
            </a:r>
          </a:p>
          <a:p>
            <a:pPr marL="457200" lvl="1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left vs. right = left lottery probability of lower outcome is &lt; .20 &amp; right lottery probability of lower outcome is &gt; .80</a:t>
            </a:r>
          </a:p>
          <a:p>
            <a:pPr marL="457200" lvl="1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right vs. left = left lottery probability of lower outcome is &gt; .80 &amp; right lottery probability of lower outcome is &lt; .20 </a:t>
            </a:r>
          </a:p>
          <a:p>
            <a:pPr marL="457200" lvl="1" indent="0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</a:rPr>
              <a:t>no skew vs. no skew = left and right lottery probability of lower outcome is .30 &lt; p &lt; .70</a:t>
            </a:r>
          </a:p>
          <a:p>
            <a:r>
              <a:rPr lang="en-CH" sz="2000" dirty="0"/>
              <a:t>8 control trials (EU Diff: 20 and -20, SD Diff 0 and no Skewness)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75161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2045-223F-63D7-DEAB-2A4D90ED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Hypotheses in the CC and SS condition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96D4-954E-C5C4-7D66-6D918891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err="1"/>
              <a:t>Behavioral</a:t>
            </a:r>
            <a:r>
              <a:rPr lang="en-GB" b="1" dirty="0"/>
              <a:t> Hypothesis:</a:t>
            </a:r>
            <a:r>
              <a:rPr lang="en-CH" dirty="0"/>
              <a:t> </a:t>
            </a:r>
          </a:p>
          <a:p>
            <a:r>
              <a:rPr lang="en-GB" dirty="0"/>
              <a:t>faster response times in simple versus simple compared to complex versus complex.</a:t>
            </a:r>
          </a:p>
          <a:p>
            <a:r>
              <a:rPr lang="en-GB" dirty="0"/>
              <a:t>choice consistency to be higher in simple versus simple than complex versus complex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5645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52897</TotalTime>
  <Words>1775</Words>
  <Application>Microsoft Macintosh PowerPoint</Application>
  <PresentationFormat>Widescreen</PresentationFormat>
  <Paragraphs>162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Helvetica Neue</vt:lpstr>
      <vt:lpstr>Open Sans</vt:lpstr>
      <vt:lpstr>Source Sans Pro</vt:lpstr>
      <vt:lpstr>Times New Roman</vt:lpstr>
      <vt:lpstr>Office Theme</vt:lpstr>
      <vt:lpstr>Analyzing the Impact of Choice Complexity on Risk Choices</vt:lpstr>
      <vt:lpstr>Overview</vt:lpstr>
      <vt:lpstr>Introduction</vt:lpstr>
      <vt:lpstr>Literature review</vt:lpstr>
      <vt:lpstr>Literature review</vt:lpstr>
      <vt:lpstr>Procedure </vt:lpstr>
      <vt:lpstr>Trials</vt:lpstr>
      <vt:lpstr>Stimuli construction</vt:lpstr>
      <vt:lpstr>Hypotheses in the CC and SS condition</vt:lpstr>
      <vt:lpstr>Hypotheses in the CS condition</vt:lpstr>
      <vt:lpstr>Additional Correlation Hypotheses</vt:lpstr>
      <vt:lpstr>Results: Complex vs. Complex and Simple vs. Simple: Reaction time</vt:lpstr>
      <vt:lpstr>Results: Complex vs. Complex and Simple vs. Simple: EV Coefficient</vt:lpstr>
      <vt:lpstr>Results: Complex vs. Complex and Simple vs. Simple: Risky choices proportion</vt:lpstr>
      <vt:lpstr>Results: Complex vs. Complex and Simple vs. Simple: Skewness in CC</vt:lpstr>
      <vt:lpstr>Results: Complex vs. Complex and Simple vs. Simple: Skewness in SS</vt:lpstr>
      <vt:lpstr>Results: Complex vs. Complex and Simple vs. Simple: Skewness in CC and SS</vt:lpstr>
      <vt:lpstr>Complex vs. Simple: Reaction time</vt:lpstr>
      <vt:lpstr>Complex vs. Simple: Choice Proportion</vt:lpstr>
      <vt:lpstr>Complex vs. Simple: Skewness</vt:lpstr>
      <vt:lpstr>Modelling</vt:lpstr>
      <vt:lpstr>Modelling: EU and MV models</vt:lpstr>
      <vt:lpstr>Modelling: additional parameters</vt:lpstr>
      <vt:lpstr>Modelling: Results in CC and SS</vt:lpstr>
      <vt:lpstr>Modelling: Results in CC and SS</vt:lpstr>
      <vt:lpstr>Modelling: Results in CC and SS</vt:lpstr>
      <vt:lpstr>Modelling: Results in CS</vt:lpstr>
      <vt:lpstr>Correlation between cognitive ability and complexity aversion</vt:lpstr>
      <vt:lpstr>PowerPoint Presentation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Complexity on risky choice behaviour</dc:title>
  <dc:creator>Maohua Nie</dc:creator>
  <cp:lastModifiedBy>Maohua Nie</cp:lastModifiedBy>
  <cp:revision>15</cp:revision>
  <dcterms:created xsi:type="dcterms:W3CDTF">2023-07-11T23:18:22Z</dcterms:created>
  <dcterms:modified xsi:type="dcterms:W3CDTF">2024-01-17T13:57:10Z</dcterms:modified>
</cp:coreProperties>
</file>