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5"/>
  </p:notesMasterIdLst>
  <p:sldIdLst>
    <p:sldId id="327" r:id="rId2"/>
    <p:sldId id="257" r:id="rId3"/>
    <p:sldId id="409" r:id="rId4"/>
    <p:sldId id="412" r:id="rId5"/>
    <p:sldId id="419" r:id="rId6"/>
    <p:sldId id="420" r:id="rId7"/>
    <p:sldId id="422" r:id="rId8"/>
    <p:sldId id="423" r:id="rId9"/>
    <p:sldId id="371" r:id="rId10"/>
    <p:sldId id="426" r:id="rId11"/>
    <p:sldId id="429" r:id="rId12"/>
    <p:sldId id="425" r:id="rId13"/>
    <p:sldId id="427" r:id="rId14"/>
    <p:sldId id="431" r:id="rId15"/>
    <p:sldId id="432" r:id="rId16"/>
    <p:sldId id="433" r:id="rId17"/>
    <p:sldId id="434" r:id="rId18"/>
    <p:sldId id="379" r:id="rId19"/>
    <p:sldId id="421" r:id="rId20"/>
    <p:sldId id="439" r:id="rId21"/>
    <p:sldId id="440" r:id="rId22"/>
    <p:sldId id="441" r:id="rId23"/>
    <p:sldId id="463" r:id="rId24"/>
    <p:sldId id="442" r:id="rId25"/>
    <p:sldId id="446" r:id="rId26"/>
    <p:sldId id="443" r:id="rId27"/>
    <p:sldId id="444" r:id="rId28"/>
    <p:sldId id="447" r:id="rId29"/>
    <p:sldId id="465" r:id="rId30"/>
    <p:sldId id="448" r:id="rId31"/>
    <p:sldId id="449" r:id="rId32"/>
    <p:sldId id="462" r:id="rId33"/>
    <p:sldId id="445" r:id="rId34"/>
    <p:sldId id="451" r:id="rId35"/>
    <p:sldId id="450" r:id="rId36"/>
    <p:sldId id="384" r:id="rId37"/>
    <p:sldId id="459" r:id="rId38"/>
    <p:sldId id="452" r:id="rId39"/>
    <p:sldId id="453" r:id="rId40"/>
    <p:sldId id="454" r:id="rId41"/>
    <p:sldId id="455" r:id="rId42"/>
    <p:sldId id="456" r:id="rId43"/>
    <p:sldId id="391" r:id="rId44"/>
    <p:sldId id="458" r:id="rId45"/>
    <p:sldId id="460" r:id="rId46"/>
    <p:sldId id="461" r:id="rId47"/>
    <p:sldId id="466" r:id="rId48"/>
    <p:sldId id="468" r:id="rId49"/>
    <p:sldId id="410" r:id="rId50"/>
    <p:sldId id="435" r:id="rId51"/>
    <p:sldId id="469" r:id="rId52"/>
    <p:sldId id="436" r:id="rId53"/>
    <p:sldId id="404" r:id="rId54"/>
  </p:sldIdLst>
  <p:sldSz cx="9144000" cy="5143500" type="screen16x9"/>
  <p:notesSz cx="6858000" cy="9144000"/>
  <p:defaultText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7AD"/>
    <a:srgbClr val="006093"/>
    <a:srgbClr val="D85548"/>
    <a:srgbClr val="545758"/>
    <a:srgbClr val="DBB95B"/>
    <a:srgbClr val="F0CC46"/>
    <a:srgbClr val="F7E49F"/>
    <a:srgbClr val="4EAB98"/>
    <a:srgbClr val="DE0000"/>
    <a:srgbClr val="339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28" autoAdjust="0"/>
    <p:restoredTop sz="79439" autoAdjust="0"/>
  </p:normalViewPr>
  <p:slideViewPr>
    <p:cSldViewPr>
      <p:cViewPr varScale="1">
        <p:scale>
          <a:sx n="90" d="100"/>
          <a:sy n="90" d="100"/>
        </p:scale>
        <p:origin x="678" y="66"/>
      </p:cViewPr>
      <p:guideLst/>
    </p:cSldViewPr>
  </p:slideViewPr>
  <p:notesTextViewPr>
    <p:cViewPr>
      <p:scale>
        <a:sx n="1" d="1"/>
        <a:sy n="1" d="1"/>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50A1E-EFA9-4748-889F-4C43062E0A28}"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36DC3-DF46-4C9C-8BD4-2C052E4267C9}" type="slidenum">
              <a:rPr lang="zh-CN" altLang="en-US" smtClean="0"/>
              <a:t>‹#›</a:t>
            </a:fld>
            <a:endParaRPr lang="zh-CN" altLang="en-US"/>
          </a:p>
        </p:txBody>
      </p:sp>
    </p:spTree>
    <p:extLst>
      <p:ext uri="{BB962C8B-B14F-4D97-AF65-F5344CB8AC3E}">
        <p14:creationId xmlns:p14="http://schemas.microsoft.com/office/powerpoint/2010/main" val="359144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a:t>
            </a:fld>
            <a:endParaRPr lang="zh-CN" altLang="en-US"/>
          </a:p>
        </p:txBody>
      </p:sp>
    </p:spTree>
    <p:extLst>
      <p:ext uri="{BB962C8B-B14F-4D97-AF65-F5344CB8AC3E}">
        <p14:creationId xmlns:p14="http://schemas.microsoft.com/office/powerpoint/2010/main" val="160973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10</a:t>
            </a:fld>
            <a:endParaRPr lang="zh-CN" altLang="en-US"/>
          </a:p>
        </p:txBody>
      </p:sp>
    </p:spTree>
    <p:extLst>
      <p:ext uri="{BB962C8B-B14F-4D97-AF65-F5344CB8AC3E}">
        <p14:creationId xmlns:p14="http://schemas.microsoft.com/office/powerpoint/2010/main" val="406482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11</a:t>
            </a:fld>
            <a:endParaRPr lang="zh-CN" altLang="en-US"/>
          </a:p>
        </p:txBody>
      </p:sp>
    </p:spTree>
    <p:extLst>
      <p:ext uri="{BB962C8B-B14F-4D97-AF65-F5344CB8AC3E}">
        <p14:creationId xmlns:p14="http://schemas.microsoft.com/office/powerpoint/2010/main" val="418727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12</a:t>
            </a:fld>
            <a:endParaRPr lang="zh-CN" altLang="en-US"/>
          </a:p>
        </p:txBody>
      </p:sp>
    </p:spTree>
    <p:extLst>
      <p:ext uri="{BB962C8B-B14F-4D97-AF65-F5344CB8AC3E}">
        <p14:creationId xmlns:p14="http://schemas.microsoft.com/office/powerpoint/2010/main" val="327708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13</a:t>
            </a:fld>
            <a:endParaRPr lang="zh-CN" altLang="en-US"/>
          </a:p>
        </p:txBody>
      </p:sp>
    </p:spTree>
    <p:extLst>
      <p:ext uri="{BB962C8B-B14F-4D97-AF65-F5344CB8AC3E}">
        <p14:creationId xmlns:p14="http://schemas.microsoft.com/office/powerpoint/2010/main" val="2412216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14</a:t>
            </a:fld>
            <a:endParaRPr lang="zh-CN" altLang="en-US"/>
          </a:p>
        </p:txBody>
      </p:sp>
    </p:spTree>
    <p:extLst>
      <p:ext uri="{BB962C8B-B14F-4D97-AF65-F5344CB8AC3E}">
        <p14:creationId xmlns:p14="http://schemas.microsoft.com/office/powerpoint/2010/main" val="269823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15</a:t>
            </a:fld>
            <a:endParaRPr lang="zh-CN" altLang="en-US"/>
          </a:p>
        </p:txBody>
      </p:sp>
    </p:spTree>
    <p:extLst>
      <p:ext uri="{BB962C8B-B14F-4D97-AF65-F5344CB8AC3E}">
        <p14:creationId xmlns:p14="http://schemas.microsoft.com/office/powerpoint/2010/main" val="450069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16</a:t>
            </a:fld>
            <a:endParaRPr lang="zh-CN" altLang="en-US"/>
          </a:p>
        </p:txBody>
      </p:sp>
    </p:spTree>
    <p:extLst>
      <p:ext uri="{BB962C8B-B14F-4D97-AF65-F5344CB8AC3E}">
        <p14:creationId xmlns:p14="http://schemas.microsoft.com/office/powerpoint/2010/main" val="261206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17</a:t>
            </a:fld>
            <a:endParaRPr lang="zh-CN" altLang="en-US"/>
          </a:p>
        </p:txBody>
      </p:sp>
    </p:spTree>
    <p:extLst>
      <p:ext uri="{BB962C8B-B14F-4D97-AF65-F5344CB8AC3E}">
        <p14:creationId xmlns:p14="http://schemas.microsoft.com/office/powerpoint/2010/main" val="1450491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18</a:t>
            </a:fld>
            <a:endParaRPr lang="zh-CN" altLang="en-US"/>
          </a:p>
        </p:txBody>
      </p:sp>
    </p:spTree>
    <p:extLst>
      <p:ext uri="{BB962C8B-B14F-4D97-AF65-F5344CB8AC3E}">
        <p14:creationId xmlns:p14="http://schemas.microsoft.com/office/powerpoint/2010/main" val="300889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19</a:t>
            </a:fld>
            <a:endParaRPr lang="zh-CN" altLang="en-US"/>
          </a:p>
        </p:txBody>
      </p:sp>
    </p:spTree>
    <p:extLst>
      <p:ext uri="{BB962C8B-B14F-4D97-AF65-F5344CB8AC3E}">
        <p14:creationId xmlns:p14="http://schemas.microsoft.com/office/powerpoint/2010/main" val="122181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2</a:t>
            </a:fld>
            <a:endParaRPr lang="zh-CN" altLang="en-US"/>
          </a:p>
        </p:txBody>
      </p:sp>
    </p:spTree>
    <p:extLst>
      <p:ext uri="{BB962C8B-B14F-4D97-AF65-F5344CB8AC3E}">
        <p14:creationId xmlns:p14="http://schemas.microsoft.com/office/powerpoint/2010/main" val="379596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20</a:t>
            </a:fld>
            <a:endParaRPr lang="zh-CN" altLang="en-US"/>
          </a:p>
        </p:txBody>
      </p:sp>
    </p:spTree>
    <p:extLst>
      <p:ext uri="{BB962C8B-B14F-4D97-AF65-F5344CB8AC3E}">
        <p14:creationId xmlns:p14="http://schemas.microsoft.com/office/powerpoint/2010/main" val="3639368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21</a:t>
            </a:fld>
            <a:endParaRPr lang="zh-CN" altLang="en-US"/>
          </a:p>
        </p:txBody>
      </p:sp>
    </p:spTree>
    <p:extLst>
      <p:ext uri="{BB962C8B-B14F-4D97-AF65-F5344CB8AC3E}">
        <p14:creationId xmlns:p14="http://schemas.microsoft.com/office/powerpoint/2010/main" val="3177080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22</a:t>
            </a:fld>
            <a:endParaRPr lang="zh-CN" altLang="en-US"/>
          </a:p>
        </p:txBody>
      </p:sp>
    </p:spTree>
    <p:extLst>
      <p:ext uri="{BB962C8B-B14F-4D97-AF65-F5344CB8AC3E}">
        <p14:creationId xmlns:p14="http://schemas.microsoft.com/office/powerpoint/2010/main" val="867153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23</a:t>
            </a:fld>
            <a:endParaRPr lang="zh-CN" altLang="en-US"/>
          </a:p>
        </p:txBody>
      </p:sp>
    </p:spTree>
    <p:extLst>
      <p:ext uri="{BB962C8B-B14F-4D97-AF65-F5344CB8AC3E}">
        <p14:creationId xmlns:p14="http://schemas.microsoft.com/office/powerpoint/2010/main" val="4273466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24</a:t>
            </a:fld>
            <a:endParaRPr lang="zh-CN" altLang="en-US"/>
          </a:p>
        </p:txBody>
      </p:sp>
    </p:spTree>
    <p:extLst>
      <p:ext uri="{BB962C8B-B14F-4D97-AF65-F5344CB8AC3E}">
        <p14:creationId xmlns:p14="http://schemas.microsoft.com/office/powerpoint/2010/main" val="3071723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25</a:t>
            </a:fld>
            <a:endParaRPr lang="zh-CN" altLang="en-US"/>
          </a:p>
        </p:txBody>
      </p:sp>
    </p:spTree>
    <p:extLst>
      <p:ext uri="{BB962C8B-B14F-4D97-AF65-F5344CB8AC3E}">
        <p14:creationId xmlns:p14="http://schemas.microsoft.com/office/powerpoint/2010/main" val="3140926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26</a:t>
            </a:fld>
            <a:endParaRPr lang="zh-CN" altLang="en-US"/>
          </a:p>
        </p:txBody>
      </p:sp>
    </p:spTree>
    <p:extLst>
      <p:ext uri="{BB962C8B-B14F-4D97-AF65-F5344CB8AC3E}">
        <p14:creationId xmlns:p14="http://schemas.microsoft.com/office/powerpoint/2010/main" val="1286524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27</a:t>
            </a:fld>
            <a:endParaRPr lang="zh-CN" altLang="en-US"/>
          </a:p>
        </p:txBody>
      </p:sp>
    </p:spTree>
    <p:extLst>
      <p:ext uri="{BB962C8B-B14F-4D97-AF65-F5344CB8AC3E}">
        <p14:creationId xmlns:p14="http://schemas.microsoft.com/office/powerpoint/2010/main" val="1920606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28</a:t>
            </a:fld>
            <a:endParaRPr lang="zh-CN" altLang="en-US"/>
          </a:p>
        </p:txBody>
      </p:sp>
    </p:spTree>
    <p:extLst>
      <p:ext uri="{BB962C8B-B14F-4D97-AF65-F5344CB8AC3E}">
        <p14:creationId xmlns:p14="http://schemas.microsoft.com/office/powerpoint/2010/main" val="251449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29</a:t>
            </a:fld>
            <a:endParaRPr lang="zh-CN" altLang="en-US"/>
          </a:p>
        </p:txBody>
      </p:sp>
    </p:spTree>
    <p:extLst>
      <p:ext uri="{BB962C8B-B14F-4D97-AF65-F5344CB8AC3E}">
        <p14:creationId xmlns:p14="http://schemas.microsoft.com/office/powerpoint/2010/main" val="87904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a:t>
            </a:fld>
            <a:endParaRPr lang="zh-CN" altLang="en-US"/>
          </a:p>
        </p:txBody>
      </p:sp>
    </p:spTree>
    <p:extLst>
      <p:ext uri="{BB962C8B-B14F-4D97-AF65-F5344CB8AC3E}">
        <p14:creationId xmlns:p14="http://schemas.microsoft.com/office/powerpoint/2010/main" val="3728119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30</a:t>
            </a:fld>
            <a:endParaRPr lang="zh-CN" altLang="en-US"/>
          </a:p>
        </p:txBody>
      </p:sp>
    </p:spTree>
    <p:extLst>
      <p:ext uri="{BB962C8B-B14F-4D97-AF65-F5344CB8AC3E}">
        <p14:creationId xmlns:p14="http://schemas.microsoft.com/office/powerpoint/2010/main" val="3831002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31</a:t>
            </a:fld>
            <a:endParaRPr lang="zh-CN" altLang="en-US"/>
          </a:p>
        </p:txBody>
      </p:sp>
    </p:spTree>
    <p:extLst>
      <p:ext uri="{BB962C8B-B14F-4D97-AF65-F5344CB8AC3E}">
        <p14:creationId xmlns:p14="http://schemas.microsoft.com/office/powerpoint/2010/main" val="3585437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32</a:t>
            </a:fld>
            <a:endParaRPr lang="zh-CN" altLang="en-US"/>
          </a:p>
        </p:txBody>
      </p:sp>
    </p:spTree>
    <p:extLst>
      <p:ext uri="{BB962C8B-B14F-4D97-AF65-F5344CB8AC3E}">
        <p14:creationId xmlns:p14="http://schemas.microsoft.com/office/powerpoint/2010/main" val="1177748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33</a:t>
            </a:fld>
            <a:endParaRPr lang="zh-CN" altLang="en-US"/>
          </a:p>
        </p:txBody>
      </p:sp>
    </p:spTree>
    <p:extLst>
      <p:ext uri="{BB962C8B-B14F-4D97-AF65-F5344CB8AC3E}">
        <p14:creationId xmlns:p14="http://schemas.microsoft.com/office/powerpoint/2010/main" val="3048754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34</a:t>
            </a:fld>
            <a:endParaRPr lang="zh-CN" altLang="en-US"/>
          </a:p>
        </p:txBody>
      </p:sp>
    </p:spTree>
    <p:extLst>
      <p:ext uri="{BB962C8B-B14F-4D97-AF65-F5344CB8AC3E}">
        <p14:creationId xmlns:p14="http://schemas.microsoft.com/office/powerpoint/2010/main" val="2272640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35</a:t>
            </a:fld>
            <a:endParaRPr lang="zh-CN" altLang="en-US"/>
          </a:p>
        </p:txBody>
      </p:sp>
    </p:spTree>
    <p:extLst>
      <p:ext uri="{BB962C8B-B14F-4D97-AF65-F5344CB8AC3E}">
        <p14:creationId xmlns:p14="http://schemas.microsoft.com/office/powerpoint/2010/main" val="1367384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36</a:t>
            </a:fld>
            <a:endParaRPr lang="zh-CN" altLang="en-US"/>
          </a:p>
        </p:txBody>
      </p:sp>
    </p:spTree>
    <p:extLst>
      <p:ext uri="{BB962C8B-B14F-4D97-AF65-F5344CB8AC3E}">
        <p14:creationId xmlns:p14="http://schemas.microsoft.com/office/powerpoint/2010/main" val="2845267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37</a:t>
            </a:fld>
            <a:endParaRPr lang="zh-CN" altLang="en-US"/>
          </a:p>
        </p:txBody>
      </p:sp>
    </p:spTree>
    <p:extLst>
      <p:ext uri="{BB962C8B-B14F-4D97-AF65-F5344CB8AC3E}">
        <p14:creationId xmlns:p14="http://schemas.microsoft.com/office/powerpoint/2010/main" val="4209260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38</a:t>
            </a:fld>
            <a:endParaRPr lang="zh-CN" altLang="en-US"/>
          </a:p>
        </p:txBody>
      </p:sp>
    </p:spTree>
    <p:extLst>
      <p:ext uri="{BB962C8B-B14F-4D97-AF65-F5344CB8AC3E}">
        <p14:creationId xmlns:p14="http://schemas.microsoft.com/office/powerpoint/2010/main" val="152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39</a:t>
            </a:fld>
            <a:endParaRPr lang="zh-CN" altLang="en-US"/>
          </a:p>
        </p:txBody>
      </p:sp>
    </p:spTree>
    <p:extLst>
      <p:ext uri="{BB962C8B-B14F-4D97-AF65-F5344CB8AC3E}">
        <p14:creationId xmlns:p14="http://schemas.microsoft.com/office/powerpoint/2010/main" val="128009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a:t>
            </a:fld>
            <a:endParaRPr lang="zh-CN" altLang="en-US"/>
          </a:p>
        </p:txBody>
      </p:sp>
    </p:spTree>
    <p:extLst>
      <p:ext uri="{BB962C8B-B14F-4D97-AF65-F5344CB8AC3E}">
        <p14:creationId xmlns:p14="http://schemas.microsoft.com/office/powerpoint/2010/main" val="2204876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40</a:t>
            </a:fld>
            <a:endParaRPr lang="zh-CN" altLang="en-US"/>
          </a:p>
        </p:txBody>
      </p:sp>
    </p:spTree>
    <p:extLst>
      <p:ext uri="{BB962C8B-B14F-4D97-AF65-F5344CB8AC3E}">
        <p14:creationId xmlns:p14="http://schemas.microsoft.com/office/powerpoint/2010/main" val="4103316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41</a:t>
            </a:fld>
            <a:endParaRPr lang="zh-CN" altLang="en-US"/>
          </a:p>
        </p:txBody>
      </p:sp>
    </p:spTree>
    <p:extLst>
      <p:ext uri="{BB962C8B-B14F-4D97-AF65-F5344CB8AC3E}">
        <p14:creationId xmlns:p14="http://schemas.microsoft.com/office/powerpoint/2010/main" val="19674488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42</a:t>
            </a:fld>
            <a:endParaRPr lang="zh-CN" altLang="en-US"/>
          </a:p>
        </p:txBody>
      </p:sp>
    </p:spTree>
    <p:extLst>
      <p:ext uri="{BB962C8B-B14F-4D97-AF65-F5344CB8AC3E}">
        <p14:creationId xmlns:p14="http://schemas.microsoft.com/office/powerpoint/2010/main" val="2537847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43</a:t>
            </a:fld>
            <a:endParaRPr lang="zh-CN" altLang="en-US"/>
          </a:p>
        </p:txBody>
      </p:sp>
    </p:spTree>
    <p:extLst>
      <p:ext uri="{BB962C8B-B14F-4D97-AF65-F5344CB8AC3E}">
        <p14:creationId xmlns:p14="http://schemas.microsoft.com/office/powerpoint/2010/main" val="3599896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44</a:t>
            </a:fld>
            <a:endParaRPr lang="zh-CN" altLang="en-US"/>
          </a:p>
        </p:txBody>
      </p:sp>
    </p:spTree>
    <p:extLst>
      <p:ext uri="{BB962C8B-B14F-4D97-AF65-F5344CB8AC3E}">
        <p14:creationId xmlns:p14="http://schemas.microsoft.com/office/powerpoint/2010/main" val="3947837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45</a:t>
            </a:fld>
            <a:endParaRPr lang="zh-CN" altLang="en-US"/>
          </a:p>
        </p:txBody>
      </p:sp>
    </p:spTree>
    <p:extLst>
      <p:ext uri="{BB962C8B-B14F-4D97-AF65-F5344CB8AC3E}">
        <p14:creationId xmlns:p14="http://schemas.microsoft.com/office/powerpoint/2010/main" val="3450338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46</a:t>
            </a:fld>
            <a:endParaRPr lang="zh-CN" altLang="en-US"/>
          </a:p>
        </p:txBody>
      </p:sp>
    </p:spTree>
    <p:extLst>
      <p:ext uri="{BB962C8B-B14F-4D97-AF65-F5344CB8AC3E}">
        <p14:creationId xmlns:p14="http://schemas.microsoft.com/office/powerpoint/2010/main" val="4277221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47</a:t>
            </a:fld>
            <a:endParaRPr lang="zh-CN" altLang="en-US"/>
          </a:p>
        </p:txBody>
      </p:sp>
    </p:spTree>
    <p:extLst>
      <p:ext uri="{BB962C8B-B14F-4D97-AF65-F5344CB8AC3E}">
        <p14:creationId xmlns:p14="http://schemas.microsoft.com/office/powerpoint/2010/main" val="1534914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48</a:t>
            </a:fld>
            <a:endParaRPr lang="zh-CN" altLang="en-US"/>
          </a:p>
        </p:txBody>
      </p:sp>
    </p:spTree>
    <p:extLst>
      <p:ext uri="{BB962C8B-B14F-4D97-AF65-F5344CB8AC3E}">
        <p14:creationId xmlns:p14="http://schemas.microsoft.com/office/powerpoint/2010/main" val="2502904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49</a:t>
            </a:fld>
            <a:endParaRPr lang="zh-CN" altLang="en-US"/>
          </a:p>
        </p:txBody>
      </p:sp>
    </p:spTree>
    <p:extLst>
      <p:ext uri="{BB962C8B-B14F-4D97-AF65-F5344CB8AC3E}">
        <p14:creationId xmlns:p14="http://schemas.microsoft.com/office/powerpoint/2010/main" val="383890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a:t>
            </a:fld>
            <a:endParaRPr lang="zh-CN" altLang="en-US"/>
          </a:p>
        </p:txBody>
      </p:sp>
    </p:spTree>
    <p:extLst>
      <p:ext uri="{BB962C8B-B14F-4D97-AF65-F5344CB8AC3E}">
        <p14:creationId xmlns:p14="http://schemas.microsoft.com/office/powerpoint/2010/main" val="3872204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50</a:t>
            </a:fld>
            <a:endParaRPr lang="zh-CN" altLang="en-US"/>
          </a:p>
        </p:txBody>
      </p:sp>
    </p:spTree>
    <p:extLst>
      <p:ext uri="{BB962C8B-B14F-4D97-AF65-F5344CB8AC3E}">
        <p14:creationId xmlns:p14="http://schemas.microsoft.com/office/powerpoint/2010/main" val="1180710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51</a:t>
            </a:fld>
            <a:endParaRPr lang="zh-CN" altLang="en-US"/>
          </a:p>
        </p:txBody>
      </p:sp>
    </p:spTree>
    <p:extLst>
      <p:ext uri="{BB962C8B-B14F-4D97-AF65-F5344CB8AC3E}">
        <p14:creationId xmlns:p14="http://schemas.microsoft.com/office/powerpoint/2010/main" val="38705969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52</a:t>
            </a:fld>
            <a:endParaRPr lang="zh-CN" altLang="en-US"/>
          </a:p>
        </p:txBody>
      </p:sp>
    </p:spTree>
    <p:extLst>
      <p:ext uri="{BB962C8B-B14F-4D97-AF65-F5344CB8AC3E}">
        <p14:creationId xmlns:p14="http://schemas.microsoft.com/office/powerpoint/2010/main" val="6913469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53</a:t>
            </a:fld>
            <a:endParaRPr lang="zh-CN" altLang="en-US"/>
          </a:p>
        </p:txBody>
      </p:sp>
    </p:spTree>
    <p:extLst>
      <p:ext uri="{BB962C8B-B14F-4D97-AF65-F5344CB8AC3E}">
        <p14:creationId xmlns:p14="http://schemas.microsoft.com/office/powerpoint/2010/main" val="3257137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6</a:t>
            </a:fld>
            <a:endParaRPr lang="zh-CN" altLang="en-US"/>
          </a:p>
        </p:txBody>
      </p:sp>
    </p:spTree>
    <p:extLst>
      <p:ext uri="{BB962C8B-B14F-4D97-AF65-F5344CB8AC3E}">
        <p14:creationId xmlns:p14="http://schemas.microsoft.com/office/powerpoint/2010/main" val="8371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7</a:t>
            </a:fld>
            <a:endParaRPr lang="zh-CN" altLang="en-US"/>
          </a:p>
        </p:txBody>
      </p:sp>
    </p:spTree>
    <p:extLst>
      <p:ext uri="{BB962C8B-B14F-4D97-AF65-F5344CB8AC3E}">
        <p14:creationId xmlns:p14="http://schemas.microsoft.com/office/powerpoint/2010/main" val="140875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8</a:t>
            </a:fld>
            <a:endParaRPr lang="zh-CN" altLang="en-US"/>
          </a:p>
        </p:txBody>
      </p:sp>
    </p:spTree>
    <p:extLst>
      <p:ext uri="{BB962C8B-B14F-4D97-AF65-F5344CB8AC3E}">
        <p14:creationId xmlns:p14="http://schemas.microsoft.com/office/powerpoint/2010/main" val="1618343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9</a:t>
            </a:fld>
            <a:endParaRPr lang="zh-CN" altLang="en-US"/>
          </a:p>
        </p:txBody>
      </p:sp>
    </p:spTree>
    <p:extLst>
      <p:ext uri="{BB962C8B-B14F-4D97-AF65-F5344CB8AC3E}">
        <p14:creationId xmlns:p14="http://schemas.microsoft.com/office/powerpoint/2010/main" val="4211697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7" b="87"/>
          <a:stretch/>
        </p:blipFill>
        <p:spPr bwMode="auto">
          <a:xfrm>
            <a:off x="-18228" y="0"/>
            <a:ext cx="9162227" cy="515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710949"/>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5"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65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advTm="5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592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advTm="5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426045"/>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04677799"/>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83543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74" r:id="rId3"/>
    <p:sldLayoutId id="2147483661" r:id="rId4"/>
    <p:sldLayoutId id="2147483682" r:id="rId5"/>
  </p:sldLayoutIdLst>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xStyles>
    <p:titleStyle>
      <a:lvl1pPr algn="ctr" defTabSz="725650" rtl="0" eaLnBrk="1" latinLnBrk="0" hangingPunct="1">
        <a:spcBef>
          <a:spcPct val="0"/>
        </a:spcBef>
        <a:buNone/>
        <a:defRPr sz="3492" kern="1200">
          <a:solidFill>
            <a:schemeClr val="tx1"/>
          </a:solidFill>
          <a:latin typeface="+mj-lt"/>
          <a:ea typeface="+mj-ea"/>
          <a:cs typeface="+mj-cs"/>
        </a:defRPr>
      </a:lvl1pPr>
    </p:titleStyle>
    <p:bodyStyle>
      <a:lvl1pPr marL="272118" indent="-272118" algn="l" defTabSz="725650" rtl="0" eaLnBrk="1" latinLnBrk="0" hangingPunct="1">
        <a:spcBef>
          <a:spcPct val="20000"/>
        </a:spcBef>
        <a:buFont typeface="Arial" pitchFamily="34" charset="0"/>
        <a:buChar char="•"/>
        <a:defRPr sz="2540" kern="1200">
          <a:solidFill>
            <a:schemeClr val="tx1"/>
          </a:solidFill>
          <a:latin typeface="+mn-lt"/>
          <a:ea typeface="+mn-ea"/>
          <a:cs typeface="+mn-cs"/>
        </a:defRPr>
      </a:lvl1pPr>
      <a:lvl2pPr marL="589591" indent="-226766" algn="l" defTabSz="725650" rtl="0" eaLnBrk="1" latinLnBrk="0" hangingPunct="1">
        <a:spcBef>
          <a:spcPct val="20000"/>
        </a:spcBef>
        <a:buFont typeface="Arial" pitchFamily="34" charset="0"/>
        <a:buChar char="–"/>
        <a:defRPr sz="2222" kern="1200">
          <a:solidFill>
            <a:schemeClr val="tx1"/>
          </a:solidFill>
          <a:latin typeface="+mn-lt"/>
          <a:ea typeface="+mn-ea"/>
          <a:cs typeface="+mn-cs"/>
        </a:defRPr>
      </a:lvl2pPr>
      <a:lvl3pPr marL="907062" indent="-181412" algn="l" defTabSz="725650" rtl="0" eaLnBrk="1" latinLnBrk="0" hangingPunct="1">
        <a:spcBef>
          <a:spcPct val="20000"/>
        </a:spcBef>
        <a:buFont typeface="Arial" pitchFamily="34" charset="0"/>
        <a:buChar char="•"/>
        <a:defRPr sz="1905" kern="1200">
          <a:solidFill>
            <a:schemeClr val="tx1"/>
          </a:solidFill>
          <a:latin typeface="+mn-lt"/>
          <a:ea typeface="+mn-ea"/>
          <a:cs typeface="+mn-cs"/>
        </a:defRPr>
      </a:lvl3pPr>
      <a:lvl4pPr marL="1269887"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4pPr>
      <a:lvl5pPr marL="1632712"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5pPr>
      <a:lvl6pPr marL="1995537"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6pPr>
      <a:lvl7pPr marL="2358362"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7pPr>
      <a:lvl8pPr marL="2721186"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8pPr>
      <a:lvl9pPr marL="3084011"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9pPr>
    </p:bodyStyle>
    <p:otherStyle>
      <a:defPPr>
        <a:defRPr lang="zh-CN"/>
      </a:defPPr>
      <a:lvl1pPr marL="0" algn="l" defTabSz="725650" rtl="0" eaLnBrk="1" latinLnBrk="0" hangingPunct="1">
        <a:defRPr sz="1508" kern="1200">
          <a:solidFill>
            <a:schemeClr val="tx1"/>
          </a:solidFill>
          <a:latin typeface="+mn-lt"/>
          <a:ea typeface="+mn-ea"/>
          <a:cs typeface="+mn-cs"/>
        </a:defRPr>
      </a:lvl1pPr>
      <a:lvl2pPr marL="362825" algn="l" defTabSz="725650" rtl="0" eaLnBrk="1" latinLnBrk="0" hangingPunct="1">
        <a:defRPr sz="1508" kern="1200">
          <a:solidFill>
            <a:schemeClr val="tx1"/>
          </a:solidFill>
          <a:latin typeface="+mn-lt"/>
          <a:ea typeface="+mn-ea"/>
          <a:cs typeface="+mn-cs"/>
        </a:defRPr>
      </a:lvl2pPr>
      <a:lvl3pPr marL="725650" algn="l" defTabSz="725650" rtl="0" eaLnBrk="1" latinLnBrk="0" hangingPunct="1">
        <a:defRPr sz="1508" kern="1200">
          <a:solidFill>
            <a:schemeClr val="tx1"/>
          </a:solidFill>
          <a:latin typeface="+mn-lt"/>
          <a:ea typeface="+mn-ea"/>
          <a:cs typeface="+mn-cs"/>
        </a:defRPr>
      </a:lvl3pPr>
      <a:lvl4pPr marL="1088475" algn="l" defTabSz="725650" rtl="0" eaLnBrk="1" latinLnBrk="0" hangingPunct="1">
        <a:defRPr sz="1508" kern="1200">
          <a:solidFill>
            <a:schemeClr val="tx1"/>
          </a:solidFill>
          <a:latin typeface="+mn-lt"/>
          <a:ea typeface="+mn-ea"/>
          <a:cs typeface="+mn-cs"/>
        </a:defRPr>
      </a:lvl4pPr>
      <a:lvl5pPr marL="1451299" algn="l" defTabSz="725650" rtl="0" eaLnBrk="1" latinLnBrk="0" hangingPunct="1">
        <a:defRPr sz="1508" kern="1200">
          <a:solidFill>
            <a:schemeClr val="tx1"/>
          </a:solidFill>
          <a:latin typeface="+mn-lt"/>
          <a:ea typeface="+mn-ea"/>
          <a:cs typeface="+mn-cs"/>
        </a:defRPr>
      </a:lvl5pPr>
      <a:lvl6pPr marL="1814124" algn="l" defTabSz="725650" rtl="0" eaLnBrk="1" latinLnBrk="0" hangingPunct="1">
        <a:defRPr sz="1508" kern="1200">
          <a:solidFill>
            <a:schemeClr val="tx1"/>
          </a:solidFill>
          <a:latin typeface="+mn-lt"/>
          <a:ea typeface="+mn-ea"/>
          <a:cs typeface="+mn-cs"/>
        </a:defRPr>
      </a:lvl6pPr>
      <a:lvl7pPr marL="2176949" algn="l" defTabSz="725650" rtl="0" eaLnBrk="1" latinLnBrk="0" hangingPunct="1">
        <a:defRPr sz="1508" kern="1200">
          <a:solidFill>
            <a:schemeClr val="tx1"/>
          </a:solidFill>
          <a:latin typeface="+mn-lt"/>
          <a:ea typeface="+mn-ea"/>
          <a:cs typeface="+mn-cs"/>
        </a:defRPr>
      </a:lvl7pPr>
      <a:lvl8pPr marL="2539774" algn="l" defTabSz="725650" rtl="0" eaLnBrk="1" latinLnBrk="0" hangingPunct="1">
        <a:defRPr sz="1508" kern="1200">
          <a:solidFill>
            <a:schemeClr val="tx1"/>
          </a:solidFill>
          <a:latin typeface="+mn-lt"/>
          <a:ea typeface="+mn-ea"/>
          <a:cs typeface="+mn-cs"/>
        </a:defRPr>
      </a:lvl8pPr>
      <a:lvl9pPr marL="2902599" algn="l" defTabSz="725650" rtl="0" eaLnBrk="1" latinLnBrk="0" hangingPunct="1">
        <a:defRPr sz="15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slide" Target="slide50.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slide" Target="slide50.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slide" Target="slide42.xml"/><Relationship Id="rId4" Type="http://schemas.openxmlformats.org/officeDocument/2006/relationships/slide" Target="slide20.xml"/></Relationships>
</file>

<file path=ppt/slides/_rels/slide51.xml.rels><?xml version="1.0" encoding="UTF-8" standalone="yes"?>
<Relationships xmlns="http://schemas.openxmlformats.org/package/2006/relationships"><Relationship Id="rId3" Type="http://schemas.openxmlformats.org/officeDocument/2006/relationships/hyperlink" Target="https://blog.csdn.net/soft_zzti/article/details/79811923"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hyperlink" Target="https://zh.wikipedia.org/wiki/%E7%BB%9F%E4%B8%80%E5%BB%BA%E6%A8%A1%E8%AF%AD%E8%A8%80"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13"/>
          <p:cNvSpPr txBox="1">
            <a:spLocks noChangeArrowheads="1"/>
          </p:cNvSpPr>
          <p:nvPr/>
        </p:nvSpPr>
        <p:spPr bwMode="auto">
          <a:xfrm>
            <a:off x="1741798" y="987574"/>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5000" b="1" dirty="0" smtClean="0">
                <a:ln w="19050">
                  <a:noFill/>
                </a:ln>
                <a:solidFill>
                  <a:schemeClr val="bg1"/>
                </a:solidFill>
                <a:latin typeface="微软雅黑" pitchFamily="34" charset="-122"/>
                <a:ea typeface="微软雅黑" pitchFamily="34" charset="-122"/>
              </a:rPr>
              <a:t>UML</a:t>
            </a:r>
            <a:r>
              <a:rPr lang="zh-CN" altLang="en-US" sz="5000" b="1" dirty="0" smtClean="0">
                <a:ln w="19050">
                  <a:noFill/>
                </a:ln>
                <a:solidFill>
                  <a:schemeClr val="bg1"/>
                </a:solidFill>
                <a:latin typeface="微软雅黑" pitchFamily="34" charset="-122"/>
                <a:ea typeface="微软雅黑" pitchFamily="34" charset="-122"/>
              </a:rPr>
              <a:t>概述</a:t>
            </a:r>
            <a:endParaRPr lang="zh-CN" altLang="en-US" sz="5000" b="1" dirty="0">
              <a:ln w="19050">
                <a:noFill/>
              </a:ln>
              <a:solidFill>
                <a:schemeClr val="bg1"/>
              </a:solidFill>
              <a:latin typeface="微软雅黑" pitchFamily="34" charset="-122"/>
              <a:ea typeface="微软雅黑" pitchFamily="34" charset="-122"/>
            </a:endParaRPr>
          </a:p>
        </p:txBody>
      </p:sp>
      <p:sp>
        <p:nvSpPr>
          <p:cNvPr id="45" name="Text Box 13"/>
          <p:cNvSpPr txBox="1">
            <a:spLocks noChangeArrowheads="1"/>
          </p:cNvSpPr>
          <p:nvPr/>
        </p:nvSpPr>
        <p:spPr bwMode="auto">
          <a:xfrm>
            <a:off x="1741798" y="1875469"/>
            <a:ext cx="5710522" cy="10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smtClean="0">
                <a:ln w="19050">
                  <a:noFill/>
                </a:ln>
                <a:solidFill>
                  <a:schemeClr val="bg1"/>
                </a:solidFill>
                <a:latin typeface="微软雅黑" pitchFamily="34" charset="-122"/>
                <a:ea typeface="微软雅黑" pitchFamily="34" charset="-122"/>
              </a:rPr>
              <a:t>PRD-G06</a:t>
            </a:r>
            <a:r>
              <a:rPr lang="zh-CN" altLang="en-US" sz="2400" dirty="0" smtClean="0">
                <a:ln w="19050">
                  <a:noFill/>
                </a:ln>
                <a:solidFill>
                  <a:schemeClr val="bg1"/>
                </a:solidFill>
                <a:latin typeface="微软雅黑" pitchFamily="34" charset="-122"/>
                <a:ea typeface="微软雅黑" pitchFamily="34" charset="-122"/>
              </a:rPr>
              <a:t>小组</a:t>
            </a:r>
            <a:endParaRPr lang="en-US" altLang="zh-CN" sz="2400" dirty="0" smtClean="0">
              <a:ln w="19050">
                <a:noFill/>
              </a:ln>
              <a:solidFill>
                <a:schemeClr val="bg1"/>
              </a:solidFill>
              <a:latin typeface="微软雅黑" pitchFamily="34" charset="-122"/>
              <a:ea typeface="微软雅黑" pitchFamily="34" charset="-122"/>
            </a:endParaRPr>
          </a:p>
          <a:p>
            <a:pPr algn="ctr"/>
            <a:r>
              <a:rPr lang="zh-CN" altLang="en-US" dirty="0" smtClean="0">
                <a:ln w="19050">
                  <a:noFill/>
                </a:ln>
                <a:solidFill>
                  <a:schemeClr val="bg1"/>
                </a:solidFill>
                <a:latin typeface="微软雅黑" pitchFamily="34" charset="-122"/>
                <a:ea typeface="微软雅黑" pitchFamily="34" charset="-122"/>
              </a:rPr>
              <a:t>组长：赵豪杰</a:t>
            </a:r>
            <a:endParaRPr lang="en-US" altLang="zh-CN" dirty="0" smtClean="0">
              <a:ln w="19050">
                <a:noFill/>
              </a:ln>
              <a:solidFill>
                <a:schemeClr val="bg1"/>
              </a:solidFill>
              <a:latin typeface="微软雅黑" pitchFamily="34" charset="-122"/>
              <a:ea typeface="微软雅黑" pitchFamily="34" charset="-122"/>
            </a:endParaRPr>
          </a:p>
          <a:p>
            <a:pPr algn="ctr"/>
            <a:r>
              <a:rPr lang="zh-CN" altLang="en-US" dirty="0" smtClean="0">
                <a:ln w="19050">
                  <a:noFill/>
                </a:ln>
                <a:solidFill>
                  <a:schemeClr val="bg1"/>
                </a:solidFill>
                <a:latin typeface="微软雅黑" pitchFamily="34" charset="-122"/>
                <a:ea typeface="微软雅黑" pitchFamily="34" charset="-122"/>
              </a:rPr>
              <a:t>组员：罗培铖，苏碧青，郑丞钧，张嘉诚</a:t>
            </a:r>
            <a:endParaRPr lang="en-US" altLang="zh-CN" dirty="0" smtClean="0">
              <a:ln w="19050">
                <a:noFill/>
              </a:ln>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3860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14:bounceEnd="42000">
                                          <p:cBhvr additive="base">
                                            <p:cTn id="7" dur="500" fill="hold"/>
                                            <p:tgtEl>
                                              <p:spTgt spid="1027"/>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14:bounceEnd="38000">
                                          <p:cBhvr additive="base">
                                            <p:cTn id="64" dur="500" fill="hold"/>
                                            <p:tgtEl>
                                              <p:spTgt spid="35"/>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4227934"/>
            <a:ext cx="3317579" cy="802833"/>
            <a:chOff x="2657027" y="3543695"/>
            <a:chExt cx="3317579" cy="802833"/>
          </a:xfrm>
        </p:grpSpPr>
        <p:sp>
          <p:nvSpPr>
            <p:cNvPr id="6" name="ïšļiḑê">
              <a:extLst>
                <a:ext uri="{FF2B5EF4-FFF2-40B4-BE49-F238E27FC236}">
                  <a16:creationId xmlns:a16="http://schemas.microsoft.com/office/drawing/2014/main" id="{B12658AC-4891-4692-ACB6-92EAD96794A0}"/>
                </a:ext>
              </a:extLst>
            </p:cNvPr>
            <p:cNvSpPr/>
            <p:nvPr/>
          </p:nvSpPr>
          <p:spPr bwMode="auto">
            <a:xfrm>
              <a:off x="2657027" y="3781347"/>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描述了一组事物间的相互作用的集合。</a:t>
              </a:r>
            </a:p>
          </p:txBody>
        </p:sp>
        <p:sp>
          <p:nvSpPr>
            <p:cNvPr id="7" name="íṡļïdê">
              <a:extLst>
                <a:ext uri="{FF2B5EF4-FFF2-40B4-BE49-F238E27FC236}">
                  <a16:creationId xmlns:a16="http://schemas.microsoft.com/office/drawing/2014/main" id="{F2783C57-F8E7-4A70-884B-4C92AA44CD56}"/>
                </a:ext>
              </a:extLst>
            </p:cNvPr>
            <p:cNvSpPr txBox="1"/>
            <p:nvPr/>
          </p:nvSpPr>
          <p:spPr bwMode="auto">
            <a:xfrm>
              <a:off x="2657027" y="3543695"/>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协作</a:t>
              </a:r>
            </a:p>
          </p:txBody>
        </p:sp>
      </p:grpSp>
      <p:grpSp>
        <p:nvGrpSpPr>
          <p:cNvPr id="8" name="组合 7"/>
          <p:cNvGrpSpPr/>
          <p:nvPr/>
        </p:nvGrpSpPr>
        <p:grpSpPr>
          <a:xfrm>
            <a:off x="2182023" y="527641"/>
            <a:ext cx="4075213" cy="1540053"/>
            <a:chOff x="2657027" y="1059582"/>
            <a:chExt cx="3317579" cy="1540053"/>
          </a:xfrm>
        </p:grpSpPr>
        <p:sp>
          <p:nvSpPr>
            <p:cNvPr id="9" name="ïṥ1îďè">
              <a:extLst>
                <a:ext uri="{FF2B5EF4-FFF2-40B4-BE49-F238E27FC236}">
                  <a16:creationId xmlns:a16="http://schemas.microsoft.com/office/drawing/2014/main" id="{5EDB886E-BEE2-4708-8863-0A82EE59AA80}"/>
                </a:ext>
              </a:extLst>
            </p:cNvPr>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类是对一组具有相同属性、相同操作、相同关系和相同语义的对象的抽象。</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中类是一个矩形表示的，它包含三个区域，最上面的类名、中间是类的属性、最下面是类的方法。</a:t>
              </a:r>
            </a:p>
          </p:txBody>
        </p:sp>
        <p:sp>
          <p:nvSpPr>
            <p:cNvPr id="10" name="ís1îḑé">
              <a:extLst>
                <a:ext uri="{FF2B5EF4-FFF2-40B4-BE49-F238E27FC236}">
                  <a16:creationId xmlns:a16="http://schemas.microsoft.com/office/drawing/2014/main" id="{D42F2AF8-FF91-4574-B629-56B700CB17BA}"/>
                </a:ext>
              </a:extLst>
            </p:cNvPr>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类</a:t>
              </a:r>
            </a:p>
          </p:txBody>
        </p:sp>
        <p:cxnSp>
          <p:nvCxnSpPr>
            <p:cNvPr id="11" name="直接连接符 10">
              <a:extLst>
                <a:ext uri="{FF2B5EF4-FFF2-40B4-BE49-F238E27FC236}">
                  <a16:creationId xmlns:a16="http://schemas.microsoft.com/office/drawing/2014/main" id="{00B46ADC-0690-4A46-8D61-395E705A4074}"/>
                </a:ext>
              </a:extLst>
            </p:cNvPr>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920026"/>
            <a:chOff x="3006321" y="2287726"/>
            <a:chExt cx="3224616" cy="1920026"/>
          </a:xfrm>
        </p:grpSpPr>
        <p:sp>
          <p:nvSpPr>
            <p:cNvPr id="13" name="ïṣľiḍé">
              <a:extLst>
                <a:ext uri="{FF2B5EF4-FFF2-40B4-BE49-F238E27FC236}">
                  <a16:creationId xmlns:a16="http://schemas.microsoft.com/office/drawing/2014/main" id="{EE69B7D5-D988-404B-8501-9338C2FB6611}"/>
                </a:ext>
              </a:extLst>
            </p:cNvPr>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接口是指类或组件提供特定服务的一组操作的集合。因此，一个接口描述了类或组件的对外的可见的动作。一个接口可以实现类或组件的全部动作，也可以只实现一部分。接口在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中被画成一个圆和它的名字。</a:t>
              </a:r>
            </a:p>
          </p:txBody>
        </p:sp>
        <p:sp>
          <p:nvSpPr>
            <p:cNvPr id="14" name="îšļîḋê">
              <a:extLst>
                <a:ext uri="{FF2B5EF4-FFF2-40B4-BE49-F238E27FC236}">
                  <a16:creationId xmlns:a16="http://schemas.microsoft.com/office/drawing/2014/main" id="{E83BF8BF-5A85-4CF2-B6EB-FF4FCA555A53}"/>
                </a:ext>
              </a:extLst>
            </p:cNvPr>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接口</a:t>
              </a:r>
            </a:p>
          </p:txBody>
        </p:sp>
        <p:cxnSp>
          <p:nvCxnSpPr>
            <p:cNvPr id="15" name="直接连接符 14">
              <a:extLst>
                <a:ext uri="{FF2B5EF4-FFF2-40B4-BE49-F238E27FC236}">
                  <a16:creationId xmlns:a16="http://schemas.microsoft.com/office/drawing/2014/main" id="{F5DDBFEB-A81B-432E-ABF0-3DFA5250A06C}"/>
                </a:ext>
              </a:extLst>
            </p:cNvPr>
            <p:cNvCxnSpPr/>
            <p:nvPr/>
          </p:nvCxnSpPr>
          <p:spPr>
            <a:xfrm>
              <a:off x="3006321" y="420775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a:extLst>
                <a:ext uri="{FF2B5EF4-FFF2-40B4-BE49-F238E27FC236}">
                  <a16:creationId xmlns:a16="http://schemas.microsoft.com/office/drawing/2014/main" id="{DA40A6E4-8E84-4364-BDE3-74787ADB380C}"/>
                </a:ext>
              </a:extLst>
            </p:cNvPr>
            <p:cNvSpPr/>
            <p:nvPr/>
          </p:nvSpPr>
          <p:spPr bwMode="auto">
            <a:xfrm>
              <a:off x="467544" y="2094748"/>
              <a:ext cx="1383744" cy="1383744"/>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18" name="ï$1ídé">
              <a:extLst>
                <a:ext uri="{FF2B5EF4-FFF2-40B4-BE49-F238E27FC236}">
                  <a16:creationId xmlns:a16="http://schemas.microsoft.com/office/drawing/2014/main" id="{F52B009B-5236-4C68-8850-03E2D8168163}"/>
                </a:ext>
              </a:extLst>
            </p:cNvPr>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19" name="íślîḑè">
              <a:extLst>
                <a:ext uri="{FF2B5EF4-FFF2-40B4-BE49-F238E27FC236}">
                  <a16:creationId xmlns:a16="http://schemas.microsoft.com/office/drawing/2014/main" id="{E17155F7-FDAF-4CF5-9B2B-8A2EC7649A7C}"/>
                </a:ext>
              </a:extLst>
            </p:cNvPr>
            <p:cNvSpPr/>
            <p:nvPr/>
          </p:nvSpPr>
          <p:spPr bwMode="auto">
            <a:xfrm>
              <a:off x="1998873" y="1319655"/>
              <a:ext cx="625860"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0" name="ïṥḻïďe">
              <a:extLst>
                <a:ext uri="{FF2B5EF4-FFF2-40B4-BE49-F238E27FC236}">
                  <a16:creationId xmlns:a16="http://schemas.microsoft.com/office/drawing/2014/main" id="{DCE029F3-E1A2-4C79-B4ED-8B33EC68D495}"/>
                </a:ext>
              </a:extLst>
            </p:cNvPr>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1" name="is1ïḓé">
              <a:extLst>
                <a:ext uri="{FF2B5EF4-FFF2-40B4-BE49-F238E27FC236}">
                  <a16:creationId xmlns:a16="http://schemas.microsoft.com/office/drawing/2014/main" id="{21A060E1-37CB-4406-BE43-151698F80D83}"/>
                </a:ext>
              </a:extLst>
            </p:cNvPr>
            <p:cNvSpPr/>
            <p:nvPr/>
          </p:nvSpPr>
          <p:spPr bwMode="auto">
            <a:xfrm>
              <a:off x="2016134" y="3631223"/>
              <a:ext cx="625859"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2" name="îṣļîdé">
              <a:extLst>
                <a:ext uri="{FF2B5EF4-FFF2-40B4-BE49-F238E27FC236}">
                  <a16:creationId xmlns:a16="http://schemas.microsoft.com/office/drawing/2014/main" id="{41F9EA36-21F3-4AFC-8157-121E4A39D4F0}"/>
                </a:ext>
              </a:extLst>
            </p:cNvPr>
            <p:cNvSpPr/>
            <p:nvPr/>
          </p:nvSpPr>
          <p:spPr bwMode="auto">
            <a:xfrm>
              <a:off x="2549909" y="2395060"/>
              <a:ext cx="793121" cy="793121"/>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3" name="î$ḷïḑe">
              <a:extLst>
                <a:ext uri="{FF2B5EF4-FFF2-40B4-BE49-F238E27FC236}">
                  <a16:creationId xmlns:a16="http://schemas.microsoft.com/office/drawing/2014/main" id="{1F1FC2C5-6FBF-4C4E-AAE9-2512D03F927D}"/>
                </a:ext>
              </a:extLst>
            </p:cNvPr>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4" name="íś1iḑê">
              <a:extLst>
                <a:ext uri="{FF2B5EF4-FFF2-40B4-BE49-F238E27FC236}">
                  <a16:creationId xmlns:a16="http://schemas.microsoft.com/office/drawing/2014/main" id="{E84B90CF-30CF-413D-AFB8-A0AACCBAF569}"/>
                </a:ext>
              </a:extLst>
            </p:cNvPr>
            <p:cNvSpPr/>
            <p:nvPr/>
          </p:nvSpPr>
          <p:spPr bwMode="auto">
            <a:xfrm>
              <a:off x="602062" y="2229267"/>
              <a:ext cx="1114711" cy="1114711"/>
            </a:xfrm>
            <a:prstGeom prst="ellipse">
              <a:avLst/>
            </a:prstGeom>
            <a:solidFill>
              <a:schemeClr val="bg1"/>
            </a:solidFill>
            <a:ln>
              <a:noFill/>
            </a:ln>
            <a:extLst/>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a:extLst>
                <a:ext uri="{FF2B5EF4-FFF2-40B4-BE49-F238E27FC236}">
                  <a16:creationId xmlns:a16="http://schemas.microsoft.com/office/drawing/2014/main" id="{519C15F9-D84D-4A8F-9F0D-B2CF50FA552C}"/>
                </a:ext>
              </a:extLst>
            </p:cNvPr>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a:extLst>
                <a:ext uri="{FF2B5EF4-FFF2-40B4-BE49-F238E27FC236}">
                  <a16:creationId xmlns:a16="http://schemas.microsoft.com/office/drawing/2014/main" id="{F0FF7633-6F67-4618-9613-9F950FD4B705}"/>
                </a:ext>
              </a:extLst>
            </p:cNvPr>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27" name="图片 26"/>
          <p:cNvPicPr>
            <a:picLocks noChangeAspect="1"/>
          </p:cNvPicPr>
          <p:nvPr/>
        </p:nvPicPr>
        <p:blipFill>
          <a:blip r:embed="rId3"/>
          <a:stretch>
            <a:fillRect/>
          </a:stretch>
        </p:blipFill>
        <p:spPr>
          <a:xfrm>
            <a:off x="6342176" y="545616"/>
            <a:ext cx="1104900" cy="14954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8" name="图片 27"/>
          <p:cNvPicPr>
            <a:picLocks noChangeAspect="1"/>
          </p:cNvPicPr>
          <p:nvPr/>
        </p:nvPicPr>
        <p:blipFill>
          <a:blip r:embed="rId4"/>
          <a:stretch>
            <a:fillRect/>
          </a:stretch>
        </p:blipFill>
        <p:spPr>
          <a:xfrm>
            <a:off x="6899924" y="2473552"/>
            <a:ext cx="2069862" cy="1280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9" name="图片 28"/>
          <p:cNvPicPr>
            <a:picLocks noChangeAspect="1"/>
          </p:cNvPicPr>
          <p:nvPr/>
        </p:nvPicPr>
        <p:blipFill>
          <a:blip r:embed="rId5"/>
          <a:stretch>
            <a:fillRect/>
          </a:stretch>
        </p:blipFill>
        <p:spPr>
          <a:xfrm>
            <a:off x="6038454" y="4161545"/>
            <a:ext cx="1712344" cy="908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6728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1+#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事物</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3774258"/>
            <a:ext cx="4494985" cy="730825"/>
            <a:chOff x="2657027" y="3522067"/>
            <a:chExt cx="3317579" cy="730825"/>
          </a:xfrm>
        </p:grpSpPr>
        <p:sp>
          <p:nvSpPr>
            <p:cNvPr id="6" name="ïšļiḑê">
              <a:extLst>
                <a:ext uri="{FF2B5EF4-FFF2-40B4-BE49-F238E27FC236}">
                  <a16:creationId xmlns:a16="http://schemas.microsoft.com/office/drawing/2014/main" id="{B12658AC-4891-4692-ACB6-92EAD96794A0}"/>
                </a:ext>
              </a:extLst>
            </p:cNvPr>
            <p:cNvSpPr/>
            <p:nvPr/>
          </p:nvSpPr>
          <p:spPr bwMode="auto">
            <a:xfrm>
              <a:off x="2657027" y="3687711"/>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为了能够有效地对部署的结构进行建模，</a:t>
              </a:r>
              <a:r>
                <a:rPr lang="en-US" altLang="zh-CN" sz="1200" dirty="0">
                  <a:latin typeface="微软雅黑" panose="020B0503020204020204" pitchFamily="34" charset="-122"/>
                  <a:ea typeface="微软雅黑" panose="020B0503020204020204" pitchFamily="34" charset="-122"/>
                </a:rPr>
                <a:t>UML</a:t>
              </a:r>
              <a:r>
                <a:rPr lang="zh-CN" altLang="en-US" sz="1200" dirty="0">
                  <a:latin typeface="微软雅黑" panose="020B0503020204020204" pitchFamily="34" charset="-122"/>
                  <a:ea typeface="微软雅黑" panose="020B0503020204020204" pitchFamily="34" charset="-122"/>
                </a:rPr>
                <a:t>引入了节点这一概念，它可以用来描述实际的</a:t>
              </a:r>
              <a:r>
                <a:rPr lang="en-US" altLang="zh-CN" sz="1200" dirty="0">
                  <a:latin typeface="微软雅黑" panose="020B0503020204020204" pitchFamily="34" charset="-122"/>
                  <a:ea typeface="微软雅黑" panose="020B0503020204020204" pitchFamily="34" charset="-122"/>
                </a:rPr>
                <a:t>PC</a:t>
              </a:r>
              <a:r>
                <a:rPr lang="zh-CN" altLang="en-US" sz="1200" dirty="0">
                  <a:latin typeface="微软雅黑" panose="020B0503020204020204" pitchFamily="34" charset="-122"/>
                  <a:ea typeface="微软雅黑" panose="020B0503020204020204" pitchFamily="34" charset="-122"/>
                </a:rPr>
                <a:t>、打印机、服务器等软件运行的基础硬件，节点是运行时存在的物理元素，它表示了一种可计算的资源，通常至少有存储空间和处理能力。</a:t>
              </a:r>
            </a:p>
          </p:txBody>
        </p:sp>
        <p:sp>
          <p:nvSpPr>
            <p:cNvPr id="7" name="íṡļïdê">
              <a:extLst>
                <a:ext uri="{FF2B5EF4-FFF2-40B4-BE49-F238E27FC236}">
                  <a16:creationId xmlns:a16="http://schemas.microsoft.com/office/drawing/2014/main" id="{F2783C57-F8E7-4A70-884B-4C92AA44CD56}"/>
                </a:ext>
              </a:extLst>
            </p:cNvPr>
            <p:cNvSpPr txBox="1"/>
            <p:nvPr/>
          </p:nvSpPr>
          <p:spPr bwMode="auto">
            <a:xfrm>
              <a:off x="2657027" y="3522067"/>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smtClean="0">
                  <a:latin typeface="微软雅黑" panose="020B0503020204020204" pitchFamily="34" charset="-122"/>
                  <a:ea typeface="微软雅黑" panose="020B0503020204020204" pitchFamily="34" charset="-122"/>
                </a:rPr>
                <a:t>节点</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a:extLst>
                <a:ext uri="{FF2B5EF4-FFF2-40B4-BE49-F238E27FC236}">
                  <a16:creationId xmlns:a16="http://schemas.microsoft.com/office/drawing/2014/main" id="{5EDB886E-BEE2-4708-8863-0A82EE59AA80}"/>
                </a:ext>
              </a:extLst>
            </p:cNvPr>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用例是描述一系列的动作，这些动作是系统对一个特定角色执行的。在模型中用例是通过协作来实现的。在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中，用例画为一个实线椭圆，通常还有它的名字。</a:t>
              </a:r>
            </a:p>
          </p:txBody>
        </p:sp>
        <p:sp>
          <p:nvSpPr>
            <p:cNvPr id="10" name="ís1îḑé">
              <a:extLst>
                <a:ext uri="{FF2B5EF4-FFF2-40B4-BE49-F238E27FC236}">
                  <a16:creationId xmlns:a16="http://schemas.microsoft.com/office/drawing/2014/main" id="{D42F2AF8-FF91-4574-B629-56B700CB17BA}"/>
                </a:ext>
              </a:extLst>
            </p:cNvPr>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用例</a:t>
              </a:r>
            </a:p>
          </p:txBody>
        </p:sp>
        <p:cxnSp>
          <p:nvCxnSpPr>
            <p:cNvPr id="11" name="直接连接符 10">
              <a:extLst>
                <a:ext uri="{FF2B5EF4-FFF2-40B4-BE49-F238E27FC236}">
                  <a16:creationId xmlns:a16="http://schemas.microsoft.com/office/drawing/2014/main" id="{00B46ADC-0690-4A46-8D61-395E705A4074}"/>
                </a:ext>
              </a:extLst>
            </p:cNvPr>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559986"/>
            <a:chOff x="3006321" y="2287726"/>
            <a:chExt cx="3224616" cy="1559986"/>
          </a:xfrm>
        </p:grpSpPr>
        <p:sp>
          <p:nvSpPr>
            <p:cNvPr id="13" name="ïṣľiḍé">
              <a:extLst>
                <a:ext uri="{FF2B5EF4-FFF2-40B4-BE49-F238E27FC236}">
                  <a16:creationId xmlns:a16="http://schemas.microsoft.com/office/drawing/2014/main" id="{EE69B7D5-D988-404B-8501-9338C2FB6611}"/>
                </a:ext>
              </a:extLst>
            </p:cNvPr>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也称为“组件”，是物理上或可替换的系统部分，它实现了一个接口集合。在一个系统中，可以使用不同种类的组件，例如</a:t>
              </a:r>
              <a:r>
                <a:rPr lang="en-US" altLang="zh-CN" sz="1400" dirty="0">
                  <a:latin typeface="微软雅黑" panose="020B0503020204020204" pitchFamily="34" charset="-122"/>
                  <a:ea typeface="微软雅黑" panose="020B0503020204020204" pitchFamily="34" charset="-122"/>
                </a:rPr>
                <a:t>COM+</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Java Beans</a:t>
              </a:r>
            </a:p>
          </p:txBody>
        </p:sp>
        <p:sp>
          <p:nvSpPr>
            <p:cNvPr id="14" name="îšļîḋê">
              <a:extLst>
                <a:ext uri="{FF2B5EF4-FFF2-40B4-BE49-F238E27FC236}">
                  <a16:creationId xmlns:a16="http://schemas.microsoft.com/office/drawing/2014/main" id="{E83BF8BF-5A85-4CF2-B6EB-FF4FCA555A53}"/>
                </a:ext>
              </a:extLst>
            </p:cNvPr>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构件</a:t>
              </a:r>
            </a:p>
          </p:txBody>
        </p:sp>
        <p:cxnSp>
          <p:nvCxnSpPr>
            <p:cNvPr id="15" name="直接连接符 14">
              <a:extLst>
                <a:ext uri="{FF2B5EF4-FFF2-40B4-BE49-F238E27FC236}">
                  <a16:creationId xmlns:a16="http://schemas.microsoft.com/office/drawing/2014/main" id="{F5DDBFEB-A81B-432E-ABF0-3DFA5250A06C}"/>
                </a:ext>
              </a:extLst>
            </p:cNvPr>
            <p:cNvCxnSpPr/>
            <p:nvPr/>
          </p:nvCxnSpPr>
          <p:spPr>
            <a:xfrm>
              <a:off x="3006321" y="384771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a:extLst>
                <a:ext uri="{FF2B5EF4-FFF2-40B4-BE49-F238E27FC236}">
                  <a16:creationId xmlns:a16="http://schemas.microsoft.com/office/drawing/2014/main" id="{DA40A6E4-8E84-4364-BDE3-74787ADB380C}"/>
                </a:ext>
              </a:extLst>
            </p:cNvPr>
            <p:cNvSpPr/>
            <p:nvPr/>
          </p:nvSpPr>
          <p:spPr bwMode="auto">
            <a:xfrm>
              <a:off x="467544" y="2094748"/>
              <a:ext cx="1383744" cy="1383744"/>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18" name="ï$1ídé">
              <a:extLst>
                <a:ext uri="{FF2B5EF4-FFF2-40B4-BE49-F238E27FC236}">
                  <a16:creationId xmlns:a16="http://schemas.microsoft.com/office/drawing/2014/main" id="{F52B009B-5236-4C68-8850-03E2D8168163}"/>
                </a:ext>
              </a:extLst>
            </p:cNvPr>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19" name="íślîḑè">
              <a:extLst>
                <a:ext uri="{FF2B5EF4-FFF2-40B4-BE49-F238E27FC236}">
                  <a16:creationId xmlns:a16="http://schemas.microsoft.com/office/drawing/2014/main" id="{E17155F7-FDAF-4CF5-9B2B-8A2EC7649A7C}"/>
                </a:ext>
              </a:extLst>
            </p:cNvPr>
            <p:cNvSpPr/>
            <p:nvPr/>
          </p:nvSpPr>
          <p:spPr bwMode="auto">
            <a:xfrm>
              <a:off x="1998873" y="1319655"/>
              <a:ext cx="625860"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0" name="ïṥḻïďe">
              <a:extLst>
                <a:ext uri="{FF2B5EF4-FFF2-40B4-BE49-F238E27FC236}">
                  <a16:creationId xmlns:a16="http://schemas.microsoft.com/office/drawing/2014/main" id="{DCE029F3-E1A2-4C79-B4ED-8B33EC68D495}"/>
                </a:ext>
              </a:extLst>
            </p:cNvPr>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1" name="is1ïḓé">
              <a:extLst>
                <a:ext uri="{FF2B5EF4-FFF2-40B4-BE49-F238E27FC236}">
                  <a16:creationId xmlns:a16="http://schemas.microsoft.com/office/drawing/2014/main" id="{21A060E1-37CB-4406-BE43-151698F80D83}"/>
                </a:ext>
              </a:extLst>
            </p:cNvPr>
            <p:cNvSpPr/>
            <p:nvPr/>
          </p:nvSpPr>
          <p:spPr bwMode="auto">
            <a:xfrm>
              <a:off x="2016134" y="3631223"/>
              <a:ext cx="625859"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2" name="îṣļîdé">
              <a:extLst>
                <a:ext uri="{FF2B5EF4-FFF2-40B4-BE49-F238E27FC236}">
                  <a16:creationId xmlns:a16="http://schemas.microsoft.com/office/drawing/2014/main" id="{41F9EA36-21F3-4AFC-8157-121E4A39D4F0}"/>
                </a:ext>
              </a:extLst>
            </p:cNvPr>
            <p:cNvSpPr/>
            <p:nvPr/>
          </p:nvSpPr>
          <p:spPr bwMode="auto">
            <a:xfrm>
              <a:off x="2549909" y="2395060"/>
              <a:ext cx="793121" cy="793121"/>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3" name="î$ḷïḑe">
              <a:extLst>
                <a:ext uri="{FF2B5EF4-FFF2-40B4-BE49-F238E27FC236}">
                  <a16:creationId xmlns:a16="http://schemas.microsoft.com/office/drawing/2014/main" id="{1F1FC2C5-6FBF-4C4E-AAE9-2512D03F927D}"/>
                </a:ext>
              </a:extLst>
            </p:cNvPr>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4" name="íś1iḑê">
              <a:extLst>
                <a:ext uri="{FF2B5EF4-FFF2-40B4-BE49-F238E27FC236}">
                  <a16:creationId xmlns:a16="http://schemas.microsoft.com/office/drawing/2014/main" id="{E84B90CF-30CF-413D-AFB8-A0AACCBAF569}"/>
                </a:ext>
              </a:extLst>
            </p:cNvPr>
            <p:cNvSpPr/>
            <p:nvPr/>
          </p:nvSpPr>
          <p:spPr bwMode="auto">
            <a:xfrm>
              <a:off x="602062" y="2229267"/>
              <a:ext cx="1114711" cy="1114711"/>
            </a:xfrm>
            <a:prstGeom prst="ellipse">
              <a:avLst/>
            </a:prstGeom>
            <a:solidFill>
              <a:schemeClr val="bg1"/>
            </a:solidFill>
            <a:ln>
              <a:noFill/>
            </a:ln>
            <a:extLst/>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a:extLst>
                <a:ext uri="{FF2B5EF4-FFF2-40B4-BE49-F238E27FC236}">
                  <a16:creationId xmlns:a16="http://schemas.microsoft.com/office/drawing/2014/main" id="{519C15F9-D84D-4A8F-9F0D-B2CF50FA552C}"/>
                </a:ext>
              </a:extLst>
            </p:cNvPr>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a:extLst>
                <a:ext uri="{FF2B5EF4-FFF2-40B4-BE49-F238E27FC236}">
                  <a16:creationId xmlns:a16="http://schemas.microsoft.com/office/drawing/2014/main" id="{F0FF7633-6F67-4618-9613-9F950FD4B705}"/>
                </a:ext>
              </a:extLst>
            </p:cNvPr>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3" name="图片 2"/>
          <p:cNvPicPr>
            <a:picLocks noChangeAspect="1"/>
          </p:cNvPicPr>
          <p:nvPr/>
        </p:nvPicPr>
        <p:blipFill rotWithShape="1">
          <a:blip r:embed="rId3"/>
          <a:srcRect r="10149"/>
          <a:stretch/>
        </p:blipFill>
        <p:spPr>
          <a:xfrm>
            <a:off x="6588224" y="680911"/>
            <a:ext cx="2088232" cy="11811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3" name="图片 32"/>
          <p:cNvPicPr>
            <a:picLocks noChangeAspect="1"/>
          </p:cNvPicPr>
          <p:nvPr/>
        </p:nvPicPr>
        <p:blipFill>
          <a:blip r:embed="rId4"/>
          <a:stretch>
            <a:fillRect/>
          </a:stretch>
        </p:blipFill>
        <p:spPr>
          <a:xfrm>
            <a:off x="6957923" y="2446563"/>
            <a:ext cx="1726306" cy="1040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图片 34"/>
          <p:cNvPicPr>
            <a:picLocks noChangeAspect="1"/>
          </p:cNvPicPr>
          <p:nvPr/>
        </p:nvPicPr>
        <p:blipFill>
          <a:blip r:embed="rId5"/>
          <a:stretch>
            <a:fillRect/>
          </a:stretch>
        </p:blipFill>
        <p:spPr>
          <a:xfrm>
            <a:off x="7163102" y="3872468"/>
            <a:ext cx="1449424" cy="11203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5338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1+#ppt_w/2"/>
                                          </p:val>
                                        </p:tav>
                                        <p:tav tm="100000">
                                          <p:val>
                                            <p:strVal val="#ppt_x"/>
                                          </p:val>
                                        </p:tav>
                                      </p:tavLst>
                                    </p:anim>
                                    <p:anim calcmode="lin" valueType="num">
                                      <p:cBhvr additive="base">
                                        <p:cTn id="45"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9661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596" y="597917"/>
            <a:ext cx="9183924" cy="461665"/>
          </a:xfrm>
          <a:prstGeom prst="rect">
            <a:avLst/>
          </a:prstGeom>
          <a:noFill/>
          <a:ln>
            <a:noFill/>
          </a:ln>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行为事物</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UML</a:t>
            </a:r>
            <a:r>
              <a:rPr lang="zh-CN" altLang="en-US" sz="2400" dirty="0" smtClean="0">
                <a:latin typeface="微软雅黑" panose="020B0503020204020204" pitchFamily="34" charset="-122"/>
                <a:ea typeface="微软雅黑" panose="020B0503020204020204" pitchFamily="34" charset="-122"/>
              </a:rPr>
              <a:t>模型图的动态部分，描述跨越空间和时间的行为。</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572000" y="140797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1119944"/>
            <a:ext cx="987972" cy="576057"/>
          </a:xfrm>
          <a:prstGeom prst="rect">
            <a:avLst/>
          </a:prstGeom>
          <a:noFill/>
        </p:spPr>
        <p:txBody>
          <a:bodyPr wrap="none" lIns="82808" tIns="41403" rIns="82808" bIns="41403" rtlCol="0">
            <a:spAutoFit/>
          </a:bodyPr>
          <a:lstStyle/>
          <a:p>
            <a:pPr algn="r"/>
            <a:r>
              <a:rPr lang="zh-CN" altLang="en-US" sz="3200" b="1" dirty="0">
                <a:solidFill>
                  <a:srgbClr val="79A7AD"/>
                </a:solidFill>
                <a:latin typeface="微软雅黑" panose="020B0503020204020204" pitchFamily="34" charset="-122"/>
                <a:ea typeface="微软雅黑" panose="020B0503020204020204" pitchFamily="34" charset="-122"/>
              </a:rPr>
              <a:t>交互</a:t>
            </a:r>
          </a:p>
        </p:txBody>
      </p:sp>
      <p:sp>
        <p:nvSpPr>
          <p:cNvPr id="7" name="TextBox 6"/>
          <p:cNvSpPr txBox="1"/>
          <p:nvPr/>
        </p:nvSpPr>
        <p:spPr>
          <a:xfrm>
            <a:off x="898264" y="1851670"/>
            <a:ext cx="2938661" cy="1314721"/>
          </a:xfrm>
          <a:prstGeom prst="rect">
            <a:avLst/>
          </a:prstGeom>
          <a:noFill/>
        </p:spPr>
        <p:txBody>
          <a:bodyPr wrap="square" lIns="82808" tIns="41403" rIns="82808" bIns="41403"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实现某功能的一组构件事物之间的消息的集合，涉及消息、动作序列、链接。</a:t>
            </a:r>
            <a:endParaRPr lang="zh-CN" altLang="en-US" sz="2000" dirty="0">
              <a:latin typeface="微软雅黑" panose="020B0503020204020204" pitchFamily="34" charset="-122"/>
              <a:ea typeface="微软雅黑" panose="020B0503020204020204" pitchFamily="34" charset="-122"/>
            </a:endParaRPr>
          </a:p>
        </p:txBody>
      </p:sp>
      <p:sp>
        <p:nvSpPr>
          <p:cNvPr id="8" name="TextBox 19"/>
          <p:cNvSpPr txBox="1"/>
          <p:nvPr/>
        </p:nvSpPr>
        <p:spPr>
          <a:xfrm>
            <a:off x="6012160" y="1119944"/>
            <a:ext cx="1398341" cy="576057"/>
          </a:xfrm>
          <a:prstGeom prst="rect">
            <a:avLst/>
          </a:prstGeom>
          <a:noFill/>
        </p:spPr>
        <p:txBody>
          <a:bodyPr wrap="none" lIns="82808" tIns="41403" rIns="82808" bIns="41403" rtlCol="0">
            <a:spAutoFit/>
          </a:bodyPr>
          <a:lstStyle/>
          <a:p>
            <a:pPr algn="r"/>
            <a:r>
              <a:rPr lang="zh-CN" altLang="en-US" sz="3200" b="1" dirty="0" smtClean="0">
                <a:solidFill>
                  <a:srgbClr val="79A7AD"/>
                </a:solidFill>
                <a:latin typeface="微软雅黑" panose="020B0503020204020204" pitchFamily="34" charset="-122"/>
                <a:ea typeface="微软雅黑" panose="020B0503020204020204" pitchFamily="34" charset="-122"/>
              </a:rPr>
              <a:t>状态机</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343178" y="1907772"/>
            <a:ext cx="2736304" cy="1006944"/>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描述事物或交互在生命周期内响应时间所经历的状态序列。</a:t>
            </a:r>
            <a:endParaRPr lang="zh-CN" altLang="en-US" sz="20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705265" y="3659122"/>
            <a:ext cx="3248834" cy="505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图片 10"/>
          <p:cNvPicPr>
            <a:picLocks noChangeAspect="1"/>
          </p:cNvPicPr>
          <p:nvPr/>
        </p:nvPicPr>
        <p:blipFill>
          <a:blip r:embed="rId4"/>
          <a:stretch>
            <a:fillRect/>
          </a:stretch>
        </p:blipFill>
        <p:spPr>
          <a:xfrm>
            <a:off x="5189902" y="3071323"/>
            <a:ext cx="3090322" cy="15958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动作按钮: 上一张 11">
            <a:hlinkClick r:id="rId5"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59843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500"/>
                            </p:stCondLst>
                            <p:childTnLst>
                              <p:par>
                                <p:cTn id="20" presetID="16" presetClass="entr" presetSubtype="2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Horizontal)">
                                      <p:cBhvr>
                                        <p:cTn id="22" dur="500"/>
                                        <p:tgtEl>
                                          <p:spTgt spid="5"/>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par>
                                <p:cTn id="39" presetID="22" presetClass="entr" presetSubtype="8"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577113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2.1.3,2.1.4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分组事物和注释事物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72000" y="1059578"/>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463240"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分组事物</a:t>
            </a:r>
            <a:endParaRPr kumimoji="1"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898264" y="1503276"/>
            <a:ext cx="2938661" cy="1499387"/>
          </a:xfrm>
          <a:prstGeom prst="rect">
            <a:avLst/>
          </a:prstGeom>
          <a:noFill/>
        </p:spPr>
        <p:txBody>
          <a:bodyPr wrap="square" lIns="82808" tIns="41403" rIns="82808" bIns="41403" rtlCol="0">
            <a:spAutoFit/>
          </a:bodyPr>
          <a:lstStyle/>
          <a:p>
            <a:pPr>
              <a:lnSpc>
                <a:spcPct val="115000"/>
              </a:lnSpc>
            </a:pPr>
            <a:r>
              <a:rPr kumimoji="1" lang="en-US" altLang="zh-CN" sz="2000" dirty="0" smtClean="0">
                <a:latin typeface="微软雅黑" panose="020B0503020204020204" pitchFamily="34" charset="-122"/>
                <a:ea typeface="微软雅黑" panose="020B0503020204020204" pitchFamily="34" charset="-122"/>
              </a:rPr>
              <a:t>       </a:t>
            </a:r>
            <a:r>
              <a:rPr kumimoji="1" lang="zh-CN" altLang="zh-CN" sz="2000" dirty="0" smtClean="0">
                <a:latin typeface="微软雅黑" panose="020B0503020204020204" pitchFamily="34" charset="-122"/>
                <a:ea typeface="微软雅黑" panose="020B0503020204020204" pitchFamily="34" charset="-122"/>
              </a:rPr>
              <a:t>分组</a:t>
            </a:r>
            <a:r>
              <a:rPr kumimoji="1" lang="zh-CN" altLang="zh-CN" sz="2000" dirty="0">
                <a:latin typeface="微软雅黑" panose="020B0503020204020204" pitchFamily="34" charset="-122"/>
                <a:ea typeface="微软雅黑" panose="020B0503020204020204" pitchFamily="34" charset="-122"/>
              </a:rPr>
              <a:t>事物是UML模型图的组织部分，描述事物的组织结构，主要由包来实现。</a:t>
            </a:r>
          </a:p>
        </p:txBody>
      </p:sp>
      <p:sp>
        <p:nvSpPr>
          <p:cNvPr id="9" name="TextBox 19"/>
          <p:cNvSpPr txBox="1"/>
          <p:nvPr/>
        </p:nvSpPr>
        <p:spPr>
          <a:xfrm>
            <a:off x="5806976"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注释事物</a:t>
            </a:r>
          </a:p>
        </p:txBody>
      </p:sp>
      <p:sp>
        <p:nvSpPr>
          <p:cNvPr id="10" name="TextBox 20"/>
          <p:cNvSpPr txBox="1"/>
          <p:nvPr/>
        </p:nvSpPr>
        <p:spPr>
          <a:xfrm>
            <a:off x="5343178" y="1581887"/>
            <a:ext cx="2736304" cy="1314721"/>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注释</a:t>
            </a:r>
            <a:r>
              <a:rPr lang="zh-CN" altLang="en-US" sz="2000" dirty="0">
                <a:latin typeface="微软雅黑" panose="020B0503020204020204" pitchFamily="34" charset="-122"/>
                <a:ea typeface="微软雅黑" panose="020B0503020204020204" pitchFamily="34" charset="-122"/>
              </a:rPr>
              <a:t>事物是</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模型的解释部分，用来对模型中的元素进行说明，解释。</a:t>
            </a:r>
          </a:p>
        </p:txBody>
      </p:sp>
      <p:pic>
        <p:nvPicPr>
          <p:cNvPr id="14" name="图片 13"/>
          <p:cNvPicPr>
            <a:picLocks noChangeAspect="1"/>
          </p:cNvPicPr>
          <p:nvPr/>
        </p:nvPicPr>
        <p:blipFill>
          <a:blip r:embed="rId4"/>
          <a:stretch>
            <a:fillRect/>
          </a:stretch>
        </p:blipFill>
        <p:spPr>
          <a:xfrm>
            <a:off x="1205544" y="3181877"/>
            <a:ext cx="23241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图片 14"/>
          <p:cNvPicPr>
            <a:picLocks noChangeAspect="1"/>
          </p:cNvPicPr>
          <p:nvPr/>
        </p:nvPicPr>
        <p:blipFill>
          <a:blip r:embed="rId5"/>
          <a:stretch>
            <a:fillRect/>
          </a:stretch>
        </p:blipFill>
        <p:spPr>
          <a:xfrm>
            <a:off x="5415062" y="3181877"/>
            <a:ext cx="2670632"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65869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par>
                                <p:cTn id="34" presetID="22" presetClass="entr" presetSubtype="8"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2.2.1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6038" y="627534"/>
            <a:ext cx="8424936"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、依赖（</a:t>
            </a:r>
            <a:r>
              <a:rPr lang="en-US" altLang="zh-CN" sz="2400" dirty="0">
                <a:latin typeface="微软雅黑" panose="020B0503020204020204" pitchFamily="34" charset="-122"/>
                <a:ea typeface="微软雅黑" panose="020B0503020204020204" pitchFamily="34" charset="-122"/>
              </a:rPr>
              <a:t>Dependency</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依赖是两个模型元素间的语义关系，其中一个元素（独立事务）发生变化会影响另一个元素（依赖事务）的语义。在图形上，把依赖画成一条可能有方向的虚线，偶尔在其上还带有一个标记。</a:t>
            </a:r>
          </a:p>
        </p:txBody>
      </p:sp>
      <p:pic>
        <p:nvPicPr>
          <p:cNvPr id="5" name="图片 4"/>
          <p:cNvPicPr>
            <a:picLocks noChangeAspect="1"/>
          </p:cNvPicPr>
          <p:nvPr/>
        </p:nvPicPr>
        <p:blipFill rotWithShape="1">
          <a:blip r:embed="rId3"/>
          <a:srcRect l="18112" t="41424" r="15382"/>
          <a:stretch/>
        </p:blipFill>
        <p:spPr>
          <a:xfrm>
            <a:off x="922888" y="2981300"/>
            <a:ext cx="7271236" cy="16786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206382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fltVal val="0.5"/>
                                          </p:val>
                                        </p:tav>
                                        <p:tav tm="100000">
                                          <p:val>
                                            <p:strVal val="#ppt_y"/>
                                          </p:val>
                                        </p:tav>
                                      </p:tavLst>
                                    </p:anim>
                                  </p:childTnLst>
                                </p:cTn>
                              </p:par>
                            </p:childTnLst>
                          </p:cTn>
                        </p:par>
                        <p:par>
                          <p:cTn id="22" fill="hold">
                            <p:stCondLst>
                              <p:cond delay="4300"/>
                            </p:stCondLst>
                            <p:childTnLst>
                              <p:par>
                                <p:cTn id="23" presetID="53" presetClass="entr" presetSubtype="52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anim calcmode="lin" valueType="num">
                                      <p:cBhvr>
                                        <p:cTn id="28" dur="500" fill="hold"/>
                                        <p:tgtEl>
                                          <p:spTgt spid="5"/>
                                        </p:tgtEl>
                                        <p:attrNameLst>
                                          <p:attrName>ppt_x</p:attrName>
                                        </p:attrNameLst>
                                      </p:cBhvr>
                                      <p:tavLst>
                                        <p:tav tm="0">
                                          <p:val>
                                            <p:fltVal val="0.5"/>
                                          </p:val>
                                        </p:tav>
                                        <p:tav tm="100000">
                                          <p:val>
                                            <p:strVal val="#ppt_x"/>
                                          </p:val>
                                        </p:tav>
                                      </p:tavLst>
                                    </p:anim>
                                    <p:anim calcmode="lin" valueType="num">
                                      <p:cBhvr>
                                        <p:cTn id="29"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2.2.2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062103"/>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关联指明了一个对象与另一个对象间的关系。在图形上，关联用一条实线表示，它可能有方向，偶尔在其上还有一个标记。例如，读者可以去图书馆借书和还书，图书管理员可以管理书籍也可以管理读者的信息，显然在读者、书籍、管理员之间存在着某种联系。那么在用</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设计类图的时候，就可以在读者、书籍、管理员三个类之间建立关联关系。</a:t>
            </a:r>
          </a:p>
        </p:txBody>
      </p:sp>
      <p:pic>
        <p:nvPicPr>
          <p:cNvPr id="3" name="图片 2"/>
          <p:cNvPicPr>
            <a:picLocks noChangeAspect="1"/>
          </p:cNvPicPr>
          <p:nvPr/>
        </p:nvPicPr>
        <p:blipFill>
          <a:blip r:embed="rId3"/>
          <a:stretch>
            <a:fillRect/>
          </a:stretch>
        </p:blipFill>
        <p:spPr>
          <a:xfrm>
            <a:off x="2483769" y="2689637"/>
            <a:ext cx="4149474" cy="23190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868855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635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2.2.3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、泛化（</a:t>
            </a:r>
            <a:r>
              <a:rPr lang="en-US" altLang="zh-CN" sz="2400" dirty="0">
                <a:latin typeface="微软雅黑" panose="020B0503020204020204" pitchFamily="34" charset="-122"/>
                <a:ea typeface="微软雅黑" panose="020B0503020204020204" pitchFamily="34" charset="-122"/>
              </a:rPr>
              <a:t>Generalization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泛化是一种一般化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特殊化的关系，是一般事物（父类）和该事物较为特殊的种类（子类）之间的关系，子类继承父类的属性和操作，除此之外，子类还添加新的属性和操作。在图形上，把泛化关系画成带有空心箭头的实线，该实线指向父类。</a:t>
            </a:r>
          </a:p>
        </p:txBody>
      </p:sp>
      <p:pic>
        <p:nvPicPr>
          <p:cNvPr id="3" name="图片 2"/>
          <p:cNvPicPr>
            <a:picLocks noChangeAspect="1"/>
          </p:cNvPicPr>
          <p:nvPr/>
        </p:nvPicPr>
        <p:blipFill>
          <a:blip r:embed="rId3"/>
          <a:stretch>
            <a:fillRect/>
          </a:stretch>
        </p:blipFill>
        <p:spPr>
          <a:xfrm>
            <a:off x="1577895" y="2906002"/>
            <a:ext cx="5961222" cy="16099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36196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05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Realization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实现是类之间的语义关系，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185518" y="3075806"/>
            <a:ext cx="4745976" cy="15623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53907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70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第三部分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50" name="TextBox 49"/>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三</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029814" y="3334240"/>
            <a:ext cx="1296420" cy="338554"/>
            <a:chOff x="3009596" y="349591"/>
            <a:chExt cx="1296420" cy="338555"/>
          </a:xfrm>
        </p:grpSpPr>
        <p:grpSp>
          <p:nvGrpSpPr>
            <p:cNvPr id="52" name="组合 51"/>
            <p:cNvGrpSpPr/>
            <p:nvPr/>
          </p:nvGrpSpPr>
          <p:grpSpPr>
            <a:xfrm>
              <a:off x="3009596" y="385319"/>
              <a:ext cx="266260" cy="266260"/>
              <a:chOff x="3009596" y="385319"/>
              <a:chExt cx="266260" cy="266260"/>
            </a:xfrm>
          </p:grpSpPr>
          <p:sp>
            <p:nvSpPr>
              <p:cNvPr id="54" name="椭圆 5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p:nvSpPr>
          <p:spPr>
            <a:xfrm>
              <a:off x="3319849" y="349591"/>
              <a:ext cx="986167" cy="338555"/>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a:t>
              </a:r>
              <a:r>
                <a:rPr lang="zh-CN" altLang="en-US" sz="1600" b="1" dirty="0" smtClean="0">
                  <a:solidFill>
                    <a:schemeClr val="bg1"/>
                  </a:solidFill>
                  <a:latin typeface="微软雅黑" panose="020B0503020204020204" pitchFamily="34" charset="-122"/>
                  <a:ea typeface="微软雅黑" panose="020B0503020204020204" pitchFamily="34" charset="-122"/>
                </a:rPr>
                <a:t>静态图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029816" y="3653677"/>
            <a:ext cx="1296420" cy="338554"/>
            <a:chOff x="3009596" y="349591"/>
            <a:chExt cx="1296420" cy="338554"/>
          </a:xfrm>
        </p:grpSpPr>
        <p:grpSp>
          <p:nvGrpSpPr>
            <p:cNvPr id="57" name="组合 56"/>
            <p:cNvGrpSpPr/>
            <p:nvPr/>
          </p:nvGrpSpPr>
          <p:grpSpPr>
            <a:xfrm>
              <a:off x="3009596" y="385319"/>
              <a:ext cx="266260" cy="266260"/>
              <a:chOff x="3009596" y="385319"/>
              <a:chExt cx="266260" cy="266260"/>
            </a:xfrm>
          </p:grpSpPr>
          <p:sp>
            <p:nvSpPr>
              <p:cNvPr id="59" name="椭圆 5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2.</a:t>
              </a:r>
              <a:r>
                <a:rPr lang="zh-CN" altLang="en-US" dirty="0" smtClean="0"/>
                <a:t>行为图</a:t>
              </a:r>
              <a:endParaRPr lang="zh-CN" altLang="en-US" dirty="0"/>
            </a:p>
          </p:txBody>
        </p:sp>
      </p:grpSp>
      <p:grpSp>
        <p:nvGrpSpPr>
          <p:cNvPr id="61" name="组合 60"/>
          <p:cNvGrpSpPr/>
          <p:nvPr/>
        </p:nvGrpSpPr>
        <p:grpSpPr>
          <a:xfrm>
            <a:off x="3029816" y="3973113"/>
            <a:ext cx="1296420" cy="338554"/>
            <a:chOff x="3009596" y="349591"/>
            <a:chExt cx="1296420" cy="338554"/>
          </a:xfrm>
        </p:grpSpPr>
        <p:grpSp>
          <p:nvGrpSpPr>
            <p:cNvPr id="62" name="组合 61"/>
            <p:cNvGrpSpPr/>
            <p:nvPr/>
          </p:nvGrpSpPr>
          <p:grpSpPr>
            <a:xfrm>
              <a:off x="3009596" y="385319"/>
              <a:ext cx="266260" cy="266260"/>
              <a:chOff x="3009596" y="385319"/>
              <a:chExt cx="266260" cy="266260"/>
            </a:xfrm>
          </p:grpSpPr>
          <p:sp>
            <p:nvSpPr>
              <p:cNvPr id="64" name="椭圆 6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3.</a:t>
              </a:r>
              <a:r>
                <a:rPr lang="zh-CN" altLang="en-US" dirty="0" smtClean="0"/>
                <a:t>用例图</a:t>
              </a:r>
              <a:endParaRPr lang="zh-CN" altLang="en-US" dirty="0"/>
            </a:p>
          </p:txBody>
        </p:sp>
      </p:grpSp>
      <p:grpSp>
        <p:nvGrpSpPr>
          <p:cNvPr id="66" name="组合 65"/>
          <p:cNvGrpSpPr/>
          <p:nvPr/>
        </p:nvGrpSpPr>
        <p:grpSpPr>
          <a:xfrm>
            <a:off x="5500023" y="3327566"/>
            <a:ext cx="1296420" cy="338554"/>
            <a:chOff x="3009596" y="349591"/>
            <a:chExt cx="1296420" cy="338554"/>
          </a:xfrm>
        </p:grpSpPr>
        <p:grpSp>
          <p:nvGrpSpPr>
            <p:cNvPr id="67" name="组合 66"/>
            <p:cNvGrpSpPr/>
            <p:nvPr/>
          </p:nvGrpSpPr>
          <p:grpSpPr>
            <a:xfrm>
              <a:off x="3009596" y="385319"/>
              <a:ext cx="266260" cy="266260"/>
              <a:chOff x="3009596" y="385319"/>
              <a:chExt cx="266260" cy="266260"/>
            </a:xfrm>
          </p:grpSpPr>
          <p:sp>
            <p:nvSpPr>
              <p:cNvPr id="69" name="椭圆 6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4.</a:t>
              </a:r>
              <a:r>
                <a:rPr lang="zh-CN" altLang="en-US" dirty="0" smtClean="0"/>
                <a:t>交互图</a:t>
              </a:r>
              <a:endParaRPr lang="zh-CN" altLang="en-US" dirty="0"/>
            </a:p>
          </p:txBody>
        </p:sp>
      </p:grpSp>
      <p:grpSp>
        <p:nvGrpSpPr>
          <p:cNvPr id="71" name="组合 70"/>
          <p:cNvGrpSpPr/>
          <p:nvPr/>
        </p:nvGrpSpPr>
        <p:grpSpPr>
          <a:xfrm>
            <a:off x="5500023" y="3647004"/>
            <a:ext cx="1296420" cy="338554"/>
            <a:chOff x="3009596" y="349591"/>
            <a:chExt cx="1296420" cy="338554"/>
          </a:xfrm>
        </p:grpSpPr>
        <p:grpSp>
          <p:nvGrpSpPr>
            <p:cNvPr id="72" name="组合 71"/>
            <p:cNvGrpSpPr/>
            <p:nvPr/>
          </p:nvGrpSpPr>
          <p:grpSpPr>
            <a:xfrm>
              <a:off x="3009596" y="385319"/>
              <a:ext cx="266260" cy="266260"/>
              <a:chOff x="3009596" y="385319"/>
              <a:chExt cx="266260" cy="266260"/>
            </a:xfrm>
          </p:grpSpPr>
          <p:sp>
            <p:nvSpPr>
              <p:cNvPr id="74" name="椭圆 7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5.</a:t>
              </a:r>
              <a:r>
                <a:rPr lang="zh-CN" altLang="en-US" dirty="0" smtClean="0"/>
                <a:t>实现图</a:t>
              </a:r>
              <a:endParaRPr lang="zh-CN" altLang="en-US" dirty="0"/>
            </a:p>
          </p:txBody>
        </p:sp>
      </p:grpSp>
      <p:sp>
        <p:nvSpPr>
          <p:cNvPr id="40" name="transfer_157318"/>
          <p:cNvSpPr>
            <a:spLocks noChangeAspect="1"/>
          </p:cNvSpPr>
          <p:nvPr/>
        </p:nvSpPr>
        <p:spPr bwMode="auto">
          <a:xfrm>
            <a:off x="1647198" y="3003798"/>
            <a:ext cx="1052594" cy="1207246"/>
          </a:xfrm>
          <a:custGeom>
            <a:avLst/>
            <a:gdLst>
              <a:gd name="T0" fmla="*/ 720 w 733"/>
              <a:gd name="T1" fmla="*/ 749 h 842"/>
              <a:gd name="T2" fmla="*/ 520 w 733"/>
              <a:gd name="T3" fmla="*/ 749 h 842"/>
              <a:gd name="T4" fmla="*/ 520 w 733"/>
              <a:gd name="T5" fmla="*/ 709 h 842"/>
              <a:gd name="T6" fmla="*/ 493 w 733"/>
              <a:gd name="T7" fmla="*/ 682 h 842"/>
              <a:gd name="T8" fmla="*/ 387 w 733"/>
              <a:gd name="T9" fmla="*/ 682 h 842"/>
              <a:gd name="T10" fmla="*/ 387 w 733"/>
              <a:gd name="T11" fmla="*/ 616 h 842"/>
              <a:gd name="T12" fmla="*/ 559 w 733"/>
              <a:gd name="T13" fmla="*/ 616 h 842"/>
              <a:gd name="T14" fmla="*/ 613 w 733"/>
              <a:gd name="T15" fmla="*/ 561 h 842"/>
              <a:gd name="T16" fmla="*/ 613 w 733"/>
              <a:gd name="T17" fmla="*/ 176 h 842"/>
              <a:gd name="T18" fmla="*/ 613 w 733"/>
              <a:gd name="T19" fmla="*/ 175 h 842"/>
              <a:gd name="T20" fmla="*/ 612 w 733"/>
              <a:gd name="T21" fmla="*/ 171 h 842"/>
              <a:gd name="T22" fmla="*/ 612 w 733"/>
              <a:gd name="T23" fmla="*/ 170 h 842"/>
              <a:gd name="T24" fmla="*/ 451 w 733"/>
              <a:gd name="T25" fmla="*/ 8 h 842"/>
              <a:gd name="T26" fmla="*/ 451 w 733"/>
              <a:gd name="T27" fmla="*/ 8 h 842"/>
              <a:gd name="T28" fmla="*/ 435 w 733"/>
              <a:gd name="T29" fmla="*/ 2 h 842"/>
              <a:gd name="T30" fmla="*/ 188 w 733"/>
              <a:gd name="T31" fmla="*/ 2 h 842"/>
              <a:gd name="T32" fmla="*/ 133 w 733"/>
              <a:gd name="T33" fmla="*/ 57 h 842"/>
              <a:gd name="T34" fmla="*/ 133 w 733"/>
              <a:gd name="T35" fmla="*/ 558 h 842"/>
              <a:gd name="T36" fmla="*/ 191 w 733"/>
              <a:gd name="T37" fmla="*/ 616 h 842"/>
              <a:gd name="T38" fmla="*/ 360 w 733"/>
              <a:gd name="T39" fmla="*/ 616 h 842"/>
              <a:gd name="T40" fmla="*/ 360 w 733"/>
              <a:gd name="T41" fmla="*/ 682 h 842"/>
              <a:gd name="T42" fmla="*/ 253 w 733"/>
              <a:gd name="T43" fmla="*/ 682 h 842"/>
              <a:gd name="T44" fmla="*/ 227 w 733"/>
              <a:gd name="T45" fmla="*/ 709 h 842"/>
              <a:gd name="T46" fmla="*/ 227 w 733"/>
              <a:gd name="T47" fmla="*/ 749 h 842"/>
              <a:gd name="T48" fmla="*/ 13 w 733"/>
              <a:gd name="T49" fmla="*/ 749 h 842"/>
              <a:gd name="T50" fmla="*/ 0 w 733"/>
              <a:gd name="T51" fmla="*/ 762 h 842"/>
              <a:gd name="T52" fmla="*/ 13 w 733"/>
              <a:gd name="T53" fmla="*/ 776 h 842"/>
              <a:gd name="T54" fmla="*/ 227 w 733"/>
              <a:gd name="T55" fmla="*/ 776 h 842"/>
              <a:gd name="T56" fmla="*/ 227 w 733"/>
              <a:gd name="T57" fmla="*/ 816 h 842"/>
              <a:gd name="T58" fmla="*/ 253 w 733"/>
              <a:gd name="T59" fmla="*/ 842 h 842"/>
              <a:gd name="T60" fmla="*/ 493 w 733"/>
              <a:gd name="T61" fmla="*/ 842 h 842"/>
              <a:gd name="T62" fmla="*/ 520 w 733"/>
              <a:gd name="T63" fmla="*/ 816 h 842"/>
              <a:gd name="T64" fmla="*/ 520 w 733"/>
              <a:gd name="T65" fmla="*/ 776 h 842"/>
              <a:gd name="T66" fmla="*/ 720 w 733"/>
              <a:gd name="T67" fmla="*/ 776 h 842"/>
              <a:gd name="T68" fmla="*/ 733 w 733"/>
              <a:gd name="T69" fmla="*/ 762 h 842"/>
              <a:gd name="T70" fmla="*/ 720 w 733"/>
              <a:gd name="T71" fmla="*/ 749 h 842"/>
              <a:gd name="T72" fmla="*/ 454 w 733"/>
              <a:gd name="T73" fmla="*/ 48 h 842"/>
              <a:gd name="T74" fmla="*/ 568 w 733"/>
              <a:gd name="T75" fmla="*/ 162 h 842"/>
              <a:gd name="T76" fmla="*/ 453 w 733"/>
              <a:gd name="T77" fmla="*/ 162 h 842"/>
              <a:gd name="T78" fmla="*/ 454 w 733"/>
              <a:gd name="T79" fmla="*/ 48 h 842"/>
              <a:gd name="T80" fmla="*/ 191 w 733"/>
              <a:gd name="T81" fmla="*/ 589 h 842"/>
              <a:gd name="T82" fmla="*/ 160 w 733"/>
              <a:gd name="T83" fmla="*/ 558 h 842"/>
              <a:gd name="T84" fmla="*/ 160 w 733"/>
              <a:gd name="T85" fmla="*/ 57 h 842"/>
              <a:gd name="T86" fmla="*/ 188 w 733"/>
              <a:gd name="T87" fmla="*/ 29 h 842"/>
              <a:gd name="T88" fmla="*/ 427 w 733"/>
              <a:gd name="T89" fmla="*/ 29 h 842"/>
              <a:gd name="T90" fmla="*/ 427 w 733"/>
              <a:gd name="T91" fmla="*/ 175 h 842"/>
              <a:gd name="T92" fmla="*/ 431 w 733"/>
              <a:gd name="T93" fmla="*/ 185 h 842"/>
              <a:gd name="T94" fmla="*/ 440 w 733"/>
              <a:gd name="T95" fmla="*/ 189 h 842"/>
              <a:gd name="T96" fmla="*/ 587 w 733"/>
              <a:gd name="T97" fmla="*/ 189 h 842"/>
              <a:gd name="T98" fmla="*/ 587 w 733"/>
              <a:gd name="T99" fmla="*/ 561 h 842"/>
              <a:gd name="T100" fmla="*/ 559 w 733"/>
              <a:gd name="T101" fmla="*/ 589 h 842"/>
              <a:gd name="T102" fmla="*/ 191 w 733"/>
              <a:gd name="T103" fmla="*/ 589 h 842"/>
              <a:gd name="T104" fmla="*/ 493 w 733"/>
              <a:gd name="T105" fmla="*/ 816 h 842"/>
              <a:gd name="T106" fmla="*/ 253 w 733"/>
              <a:gd name="T107" fmla="*/ 816 h 842"/>
              <a:gd name="T108" fmla="*/ 253 w 733"/>
              <a:gd name="T109" fmla="*/ 709 h 842"/>
              <a:gd name="T110" fmla="*/ 493 w 733"/>
              <a:gd name="T111" fmla="*/ 709 h 842"/>
              <a:gd name="T112" fmla="*/ 493 w 733"/>
              <a:gd name="T113" fmla="*/ 816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842">
                <a:moveTo>
                  <a:pt x="720" y="749"/>
                </a:moveTo>
                <a:lnTo>
                  <a:pt x="520" y="749"/>
                </a:lnTo>
                <a:lnTo>
                  <a:pt x="520" y="709"/>
                </a:lnTo>
                <a:cubicBezTo>
                  <a:pt x="520" y="694"/>
                  <a:pt x="508" y="682"/>
                  <a:pt x="493" y="682"/>
                </a:cubicBezTo>
                <a:lnTo>
                  <a:pt x="387" y="682"/>
                </a:lnTo>
                <a:lnTo>
                  <a:pt x="387" y="616"/>
                </a:lnTo>
                <a:lnTo>
                  <a:pt x="559" y="616"/>
                </a:lnTo>
                <a:cubicBezTo>
                  <a:pt x="589" y="616"/>
                  <a:pt x="613" y="591"/>
                  <a:pt x="613" y="561"/>
                </a:cubicBezTo>
                <a:lnTo>
                  <a:pt x="613" y="176"/>
                </a:lnTo>
                <a:cubicBezTo>
                  <a:pt x="613" y="175"/>
                  <a:pt x="613" y="175"/>
                  <a:pt x="613" y="175"/>
                </a:cubicBezTo>
                <a:cubicBezTo>
                  <a:pt x="613" y="174"/>
                  <a:pt x="613" y="172"/>
                  <a:pt x="612" y="171"/>
                </a:cubicBezTo>
                <a:cubicBezTo>
                  <a:pt x="612" y="171"/>
                  <a:pt x="612" y="170"/>
                  <a:pt x="612" y="170"/>
                </a:cubicBezTo>
                <a:cubicBezTo>
                  <a:pt x="611" y="169"/>
                  <a:pt x="451" y="8"/>
                  <a:pt x="451" y="8"/>
                </a:cubicBezTo>
                <a:cubicBezTo>
                  <a:pt x="451" y="8"/>
                  <a:pt x="451" y="8"/>
                  <a:pt x="451" y="8"/>
                </a:cubicBezTo>
                <a:cubicBezTo>
                  <a:pt x="443" y="1"/>
                  <a:pt x="439" y="0"/>
                  <a:pt x="435" y="2"/>
                </a:cubicBezTo>
                <a:lnTo>
                  <a:pt x="188" y="2"/>
                </a:lnTo>
                <a:cubicBezTo>
                  <a:pt x="158" y="2"/>
                  <a:pt x="133" y="27"/>
                  <a:pt x="133" y="57"/>
                </a:cubicBezTo>
                <a:lnTo>
                  <a:pt x="133" y="558"/>
                </a:lnTo>
                <a:cubicBezTo>
                  <a:pt x="133" y="590"/>
                  <a:pt x="159" y="616"/>
                  <a:pt x="191" y="616"/>
                </a:cubicBezTo>
                <a:lnTo>
                  <a:pt x="360" y="616"/>
                </a:lnTo>
                <a:lnTo>
                  <a:pt x="360" y="682"/>
                </a:lnTo>
                <a:lnTo>
                  <a:pt x="253" y="682"/>
                </a:lnTo>
                <a:cubicBezTo>
                  <a:pt x="239" y="682"/>
                  <a:pt x="227" y="694"/>
                  <a:pt x="227" y="709"/>
                </a:cubicBezTo>
                <a:lnTo>
                  <a:pt x="227" y="749"/>
                </a:lnTo>
                <a:lnTo>
                  <a:pt x="13" y="749"/>
                </a:lnTo>
                <a:cubicBezTo>
                  <a:pt x="6" y="749"/>
                  <a:pt x="0" y="755"/>
                  <a:pt x="0" y="762"/>
                </a:cubicBezTo>
                <a:cubicBezTo>
                  <a:pt x="0" y="770"/>
                  <a:pt x="6" y="776"/>
                  <a:pt x="13" y="776"/>
                </a:cubicBezTo>
                <a:lnTo>
                  <a:pt x="227" y="776"/>
                </a:lnTo>
                <a:lnTo>
                  <a:pt x="227" y="816"/>
                </a:lnTo>
                <a:cubicBezTo>
                  <a:pt x="227" y="830"/>
                  <a:pt x="239" y="842"/>
                  <a:pt x="253" y="842"/>
                </a:cubicBezTo>
                <a:lnTo>
                  <a:pt x="493" y="842"/>
                </a:lnTo>
                <a:cubicBezTo>
                  <a:pt x="508" y="842"/>
                  <a:pt x="520" y="830"/>
                  <a:pt x="520" y="816"/>
                </a:cubicBezTo>
                <a:lnTo>
                  <a:pt x="520" y="776"/>
                </a:lnTo>
                <a:lnTo>
                  <a:pt x="720" y="776"/>
                </a:lnTo>
                <a:cubicBezTo>
                  <a:pt x="727" y="776"/>
                  <a:pt x="733" y="770"/>
                  <a:pt x="733" y="762"/>
                </a:cubicBezTo>
                <a:cubicBezTo>
                  <a:pt x="733" y="755"/>
                  <a:pt x="727" y="749"/>
                  <a:pt x="720" y="749"/>
                </a:cubicBezTo>
                <a:close/>
                <a:moveTo>
                  <a:pt x="454" y="48"/>
                </a:moveTo>
                <a:cubicBezTo>
                  <a:pt x="481" y="75"/>
                  <a:pt x="528" y="122"/>
                  <a:pt x="568" y="162"/>
                </a:cubicBezTo>
                <a:lnTo>
                  <a:pt x="453" y="162"/>
                </a:lnTo>
                <a:cubicBezTo>
                  <a:pt x="454" y="106"/>
                  <a:pt x="454" y="71"/>
                  <a:pt x="454" y="48"/>
                </a:cubicBezTo>
                <a:close/>
                <a:moveTo>
                  <a:pt x="191" y="589"/>
                </a:moveTo>
                <a:cubicBezTo>
                  <a:pt x="174" y="589"/>
                  <a:pt x="160" y="575"/>
                  <a:pt x="160" y="558"/>
                </a:cubicBezTo>
                <a:lnTo>
                  <a:pt x="160" y="57"/>
                </a:lnTo>
                <a:cubicBezTo>
                  <a:pt x="160" y="42"/>
                  <a:pt x="173" y="29"/>
                  <a:pt x="188" y="29"/>
                </a:cubicBezTo>
                <a:lnTo>
                  <a:pt x="427" y="29"/>
                </a:lnTo>
                <a:cubicBezTo>
                  <a:pt x="428" y="57"/>
                  <a:pt x="427" y="129"/>
                  <a:pt x="427" y="175"/>
                </a:cubicBezTo>
                <a:cubicBezTo>
                  <a:pt x="427" y="179"/>
                  <a:pt x="428" y="182"/>
                  <a:pt x="431" y="185"/>
                </a:cubicBezTo>
                <a:cubicBezTo>
                  <a:pt x="433" y="188"/>
                  <a:pt x="436" y="189"/>
                  <a:pt x="440" y="189"/>
                </a:cubicBezTo>
                <a:lnTo>
                  <a:pt x="587" y="189"/>
                </a:lnTo>
                <a:lnTo>
                  <a:pt x="587" y="561"/>
                </a:lnTo>
                <a:cubicBezTo>
                  <a:pt x="587" y="576"/>
                  <a:pt x="574" y="589"/>
                  <a:pt x="559" y="589"/>
                </a:cubicBezTo>
                <a:lnTo>
                  <a:pt x="191" y="589"/>
                </a:lnTo>
                <a:close/>
                <a:moveTo>
                  <a:pt x="493" y="816"/>
                </a:moveTo>
                <a:lnTo>
                  <a:pt x="253" y="816"/>
                </a:lnTo>
                <a:lnTo>
                  <a:pt x="253" y="709"/>
                </a:lnTo>
                <a:lnTo>
                  <a:pt x="493" y="709"/>
                </a:lnTo>
                <a:lnTo>
                  <a:pt x="493" y="816"/>
                </a:lnTo>
                <a:close/>
              </a:path>
            </a:pathLst>
          </a:custGeom>
          <a:solidFill>
            <a:schemeClr val="bg1"/>
          </a:solidFill>
          <a:ln>
            <a:noFill/>
          </a:ln>
        </p:spPr>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16" presetClass="entr" presetSubtype="42"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outHorizontal)">
                                      <p:cBhvr>
                                        <p:cTn id="12" dur="500"/>
                                        <p:tgtEl>
                                          <p:spTgt spid="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0-#ppt_w/2"/>
                                          </p:val>
                                        </p:tav>
                                        <p:tav tm="100000">
                                          <p:val>
                                            <p:strVal val="#ppt_x"/>
                                          </p:val>
                                        </p:tav>
                                      </p:tavLst>
                                    </p:anim>
                                    <p:anim calcmode="lin" valueType="num">
                                      <p:cBhvr additive="base">
                                        <p:cTn id="29" dur="500" fill="hold"/>
                                        <p:tgtEl>
                                          <p:spTgt spid="5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0-#ppt_w/2"/>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0-#ppt_w/2"/>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fill="hold"/>
                                        <p:tgtEl>
                                          <p:spTgt spid="71"/>
                                        </p:tgtEl>
                                        <p:attrNameLst>
                                          <p:attrName>ppt_x</p:attrName>
                                        </p:attrNameLst>
                                      </p:cBhvr>
                                      <p:tavLst>
                                        <p:tav tm="0">
                                          <p:val>
                                            <p:strVal val="0-#ppt_w/2"/>
                                          </p:val>
                                        </p:tav>
                                        <p:tav tm="100000">
                                          <p:val>
                                            <p:strVal val="#ppt_x"/>
                                          </p:val>
                                        </p:tav>
                                      </p:tavLst>
                                    </p:anim>
                                    <p:anim calcmode="lin" valueType="num">
                                      <p:cBhvr additive="base">
                                        <p:cTn id="4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94022" y="893275"/>
            <a:ext cx="4896544" cy="3560975"/>
          </a:xfrm>
          <a:prstGeom prst="rect">
            <a:avLst/>
          </a:prstGeom>
        </p:spPr>
        <p:txBody>
          <a:bodyPr wrap="square">
            <a:spAutoFit/>
          </a:bodyPr>
          <a:lstStyle/>
          <a:p>
            <a:pPr>
              <a:lnSpc>
                <a:spcPct val="115000"/>
              </a:lnSpc>
            </a:pPr>
            <a:r>
              <a:rPr kumimoji="1" lang="zh-CN" altLang="en-US" sz="2800" b="1" dirty="0">
                <a:latin typeface="微软雅黑" panose="020B0503020204020204" pitchFamily="34" charset="-122"/>
                <a:ea typeface="微软雅黑" panose="020B0503020204020204" pitchFamily="34" charset="-122"/>
              </a:rPr>
              <a:t>类图</a:t>
            </a:r>
          </a:p>
          <a:p>
            <a:pPr>
              <a:lnSpc>
                <a:spcPct val="115000"/>
              </a:lnSpc>
            </a:pPr>
            <a:r>
              <a:rPr kumimoji="1" lang="zh-CN" altLang="en-US" sz="2800" dirty="0">
                <a:latin typeface="微软雅黑" panose="020B0503020204020204" pitchFamily="34" charset="-122"/>
                <a:ea typeface="微软雅黑" panose="020B0503020204020204" pitchFamily="34" charset="-122"/>
              </a:rPr>
              <a:t>       类图是</a:t>
            </a:r>
            <a:r>
              <a:rPr kumimoji="1" lang="en-US" altLang="zh-CN" sz="2800" dirty="0">
                <a:latin typeface="微软雅黑" panose="020B0503020204020204" pitchFamily="34" charset="-122"/>
                <a:ea typeface="微软雅黑" panose="020B0503020204020204" pitchFamily="34" charset="-122"/>
              </a:rPr>
              <a:t>UML</a:t>
            </a:r>
            <a:r>
              <a:rPr kumimoji="1" lang="zh-CN" altLang="en-US" sz="2800" dirty="0">
                <a:latin typeface="微软雅黑" panose="020B0503020204020204" pitchFamily="34" charset="-122"/>
                <a:ea typeface="微软雅黑" panose="020B0503020204020204" pitchFamily="34" charset="-122"/>
              </a:rPr>
              <a:t>面向对象中最常用的一种图，类图可以帮助我们更直观的了解一个系统的体系结构。通过关系和类表示的类图，可以图形化的描述一个系统的设计</a:t>
            </a:r>
            <a:r>
              <a:rPr kumimoji="1" lang="zh-CN" altLang="en-US" sz="2800" dirty="0" smtClean="0">
                <a:latin typeface="微软雅黑" panose="020B0503020204020204" pitchFamily="34" charset="-122"/>
                <a:ea typeface="微软雅黑" panose="020B0503020204020204" pitchFamily="34" charset="-122"/>
              </a:rPr>
              <a:t>部分。</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7751" t="7753" r="8380" b="8379"/>
          <a:stretch>
            <a:fillRect/>
          </a:stretch>
        </p:blipFill>
        <p:spPr>
          <a:xfrm>
            <a:off x="5508104" y="699542"/>
            <a:ext cx="3226626" cy="3948442"/>
          </a:xfrm>
          <a:prstGeom prst="rect">
            <a:avLst/>
          </a:prstGeom>
          <a:ln/>
        </p:spPr>
      </p:pic>
    </p:spTree>
    <p:extLst>
      <p:ext uri="{BB962C8B-B14F-4D97-AF65-F5344CB8AC3E}">
        <p14:creationId xmlns:p14="http://schemas.microsoft.com/office/powerpoint/2010/main" val="1676623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8" presetClass="entr" presetSubtype="6"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par>
                          <p:cTn id="17" fill="hold">
                            <p:stCondLst>
                              <p:cond delay="3000"/>
                            </p:stCondLst>
                            <p:childTnLst>
                              <p:par>
                                <p:cTn id="18" presetID="18" presetClass="entr" presetSubtype="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bg1">
                <a:lumMod val="95000"/>
              </a:schemeClr>
            </a:gs>
            <a:gs pos="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54" name="矩形 4"/>
          <p:cNvSpPr/>
          <p:nvPr/>
        </p:nvSpPr>
        <p:spPr>
          <a:xfrm>
            <a:off x="0" y="1559243"/>
            <a:ext cx="1187624" cy="1944216"/>
          </a:xfrm>
          <a:custGeom>
            <a:avLst/>
            <a:gdLst/>
            <a:ahLst/>
            <a:cxnLst/>
            <a:rect l="l" t="t" r="r" b="b"/>
            <a:pathLst>
              <a:path w="1187624" h="1944216">
                <a:moveTo>
                  <a:pt x="0" y="0"/>
                </a:moveTo>
                <a:lnTo>
                  <a:pt x="1187624" y="0"/>
                </a:lnTo>
                <a:lnTo>
                  <a:pt x="1187624" y="24011"/>
                </a:lnTo>
                <a:cubicBezTo>
                  <a:pt x="914741" y="249474"/>
                  <a:pt x="740859" y="590486"/>
                  <a:pt x="740859" y="972109"/>
                </a:cubicBezTo>
                <a:cubicBezTo>
                  <a:pt x="740859" y="1353732"/>
                  <a:pt x="914741" y="1694744"/>
                  <a:pt x="1187624" y="1920208"/>
                </a:cubicBezTo>
                <a:lnTo>
                  <a:pt x="1187624" y="1944216"/>
                </a:lnTo>
                <a:lnTo>
                  <a:pt x="0" y="1944216"/>
                </a:ln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97000" y="1397351"/>
            <a:ext cx="2268000" cy="2268000"/>
            <a:chOff x="997000" y="1669620"/>
            <a:chExt cx="2268000" cy="2268000"/>
          </a:xfrm>
        </p:grpSpPr>
        <p:sp>
          <p:nvSpPr>
            <p:cNvPr id="56" name="椭圆 55"/>
            <p:cNvSpPr>
              <a:spLocks noChangeAspect="1"/>
            </p:cNvSpPr>
            <p:nvPr/>
          </p:nvSpPr>
          <p:spPr>
            <a:xfrm>
              <a:off x="997000" y="1669620"/>
              <a:ext cx="2268000" cy="2268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1087000" y="1759620"/>
              <a:ext cx="2088000" cy="2088000"/>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弧形 2064"/>
          <p:cNvSpPr/>
          <p:nvPr/>
        </p:nvSpPr>
        <p:spPr>
          <a:xfrm>
            <a:off x="2498724" y="430138"/>
            <a:ext cx="1243249" cy="4157836"/>
          </a:xfrm>
          <a:custGeom>
            <a:avLst/>
            <a:gdLst>
              <a:gd name="connsiteX0" fmla="*/ 1930952 w 3861905"/>
              <a:gd name="connsiteY0" fmla="*/ 0 h 2448272"/>
              <a:gd name="connsiteX1" fmla="*/ 3861905 w 3861905"/>
              <a:gd name="connsiteY1" fmla="*/ 1224136 h 2448272"/>
              <a:gd name="connsiteX2" fmla="*/ 1930953 w 3861905"/>
              <a:gd name="connsiteY2" fmla="*/ 1224136 h 2448272"/>
              <a:gd name="connsiteX3" fmla="*/ 1930952 w 3861905"/>
              <a:gd name="connsiteY3" fmla="*/ 0 h 2448272"/>
              <a:gd name="connsiteX0" fmla="*/ 1930952 w 3861905"/>
              <a:gd name="connsiteY0" fmla="*/ 0 h 2448272"/>
              <a:gd name="connsiteX1" fmla="*/ 3861905 w 3861905"/>
              <a:gd name="connsiteY1" fmla="*/ 1224136 h 2448272"/>
              <a:gd name="connsiteX0" fmla="*/ 2622 w 1933575"/>
              <a:gd name="connsiteY0" fmla="*/ 0 h 4157836"/>
              <a:gd name="connsiteX1" fmla="*/ 1933575 w 1933575"/>
              <a:gd name="connsiteY1" fmla="*/ 1224136 h 4157836"/>
              <a:gd name="connsiteX2" fmla="*/ 2623 w 1933575"/>
              <a:gd name="connsiteY2" fmla="*/ 1224136 h 4157836"/>
              <a:gd name="connsiteX3" fmla="*/ 2622 w 1933575"/>
              <a:gd name="connsiteY3" fmla="*/ 0 h 4157836"/>
              <a:gd name="connsiteX0" fmla="*/ 2622 w 1933575"/>
              <a:gd name="connsiteY0" fmla="*/ 0 h 4157836"/>
              <a:gd name="connsiteX1" fmla="*/ 0 w 1933575"/>
              <a:gd name="connsiteY1" fmla="*/ 4157836 h 4157836"/>
              <a:gd name="connsiteX0" fmla="*/ 2622 w 1933575"/>
              <a:gd name="connsiteY0" fmla="*/ 0 h 4157836"/>
              <a:gd name="connsiteX1" fmla="*/ 1933575 w 1933575"/>
              <a:gd name="connsiteY1" fmla="*/ 1224136 h 4157836"/>
              <a:gd name="connsiteX2" fmla="*/ 2623 w 1933575"/>
              <a:gd name="connsiteY2" fmla="*/ 1224136 h 4157836"/>
              <a:gd name="connsiteX3" fmla="*/ 2622 w 1933575"/>
              <a:gd name="connsiteY3" fmla="*/ 0 h 4157836"/>
              <a:gd name="connsiteX0" fmla="*/ 2622 w 1933575"/>
              <a:gd name="connsiteY0" fmla="*/ 0 h 4157836"/>
              <a:gd name="connsiteX1" fmla="*/ 0 w 1933575"/>
              <a:gd name="connsiteY1" fmla="*/ 4157836 h 4157836"/>
              <a:gd name="connsiteX0" fmla="*/ 2622 w 675707"/>
              <a:gd name="connsiteY0" fmla="*/ 0 h 4157836"/>
              <a:gd name="connsiteX1" fmla="*/ 2623 w 675707"/>
              <a:gd name="connsiteY1" fmla="*/ 1224136 h 4157836"/>
              <a:gd name="connsiteX2" fmla="*/ 2622 w 675707"/>
              <a:gd name="connsiteY2" fmla="*/ 0 h 4157836"/>
              <a:gd name="connsiteX0" fmla="*/ 2622 w 675707"/>
              <a:gd name="connsiteY0" fmla="*/ 0 h 4157836"/>
              <a:gd name="connsiteX1" fmla="*/ 0 w 675707"/>
              <a:gd name="connsiteY1" fmla="*/ 4157836 h 4157836"/>
              <a:gd name="connsiteX0" fmla="*/ 676274 w 1349359"/>
              <a:gd name="connsiteY0" fmla="*/ 0 h 4157836"/>
              <a:gd name="connsiteX1" fmla="*/ 0 w 1349359"/>
              <a:gd name="connsiteY1" fmla="*/ 1128886 h 4157836"/>
              <a:gd name="connsiteX2" fmla="*/ 676274 w 1349359"/>
              <a:gd name="connsiteY2" fmla="*/ 0 h 4157836"/>
              <a:gd name="connsiteX0" fmla="*/ 676274 w 1349359"/>
              <a:gd name="connsiteY0" fmla="*/ 0 h 4157836"/>
              <a:gd name="connsiteX1" fmla="*/ 673652 w 1349359"/>
              <a:gd name="connsiteY1" fmla="*/ 4157836 h 4157836"/>
              <a:gd name="connsiteX0" fmla="*/ 847725 w 1180792"/>
              <a:gd name="connsiteY0" fmla="*/ 0 h 4157836"/>
              <a:gd name="connsiteX1" fmla="*/ 171451 w 1180792"/>
              <a:gd name="connsiteY1" fmla="*/ 1128886 h 4157836"/>
              <a:gd name="connsiteX2" fmla="*/ 847725 w 1180792"/>
              <a:gd name="connsiteY2" fmla="*/ 0 h 4157836"/>
              <a:gd name="connsiteX0" fmla="*/ 0 w 1180792"/>
              <a:gd name="connsiteY0" fmla="*/ 152400 h 4157836"/>
              <a:gd name="connsiteX1" fmla="*/ 845103 w 1180792"/>
              <a:gd name="connsiteY1" fmla="*/ 4157836 h 4157836"/>
              <a:gd name="connsiteX0" fmla="*/ 676274 w 2879819"/>
              <a:gd name="connsiteY0" fmla="*/ 0 h 4157836"/>
              <a:gd name="connsiteX1" fmla="*/ 0 w 2879819"/>
              <a:gd name="connsiteY1" fmla="*/ 1128886 h 4157836"/>
              <a:gd name="connsiteX2" fmla="*/ 676274 w 2879819"/>
              <a:gd name="connsiteY2" fmla="*/ 0 h 4157836"/>
              <a:gd name="connsiteX0" fmla="*/ 2600324 w 2879819"/>
              <a:gd name="connsiteY0" fmla="*/ 1095375 h 4157836"/>
              <a:gd name="connsiteX1" fmla="*/ 673652 w 2879819"/>
              <a:gd name="connsiteY1" fmla="*/ 4157836 h 4157836"/>
              <a:gd name="connsiteX0" fmla="*/ 676274 w 1333149"/>
              <a:gd name="connsiteY0" fmla="*/ 0 h 4157836"/>
              <a:gd name="connsiteX1" fmla="*/ 0 w 1333149"/>
              <a:gd name="connsiteY1" fmla="*/ 1128886 h 4157836"/>
              <a:gd name="connsiteX2" fmla="*/ 676274 w 1333149"/>
              <a:gd name="connsiteY2" fmla="*/ 0 h 4157836"/>
              <a:gd name="connsiteX0" fmla="*/ 647699 w 1333149"/>
              <a:gd name="connsiteY0" fmla="*/ 38100 h 4157836"/>
              <a:gd name="connsiteX1" fmla="*/ 673652 w 1333149"/>
              <a:gd name="connsiteY1" fmla="*/ 4157836 h 4157836"/>
              <a:gd name="connsiteX0" fmla="*/ 676274 w 1246720"/>
              <a:gd name="connsiteY0" fmla="*/ 0 h 4157836"/>
              <a:gd name="connsiteX1" fmla="*/ 0 w 1246720"/>
              <a:gd name="connsiteY1" fmla="*/ 1128886 h 4157836"/>
              <a:gd name="connsiteX2" fmla="*/ 676274 w 1246720"/>
              <a:gd name="connsiteY2" fmla="*/ 0 h 4157836"/>
              <a:gd name="connsiteX0" fmla="*/ 647699 w 1246720"/>
              <a:gd name="connsiteY0" fmla="*/ 38100 h 4157836"/>
              <a:gd name="connsiteX1" fmla="*/ 673652 w 1246720"/>
              <a:gd name="connsiteY1" fmla="*/ 4157836 h 4157836"/>
              <a:gd name="connsiteX0" fmla="*/ 676274 w 1243249"/>
              <a:gd name="connsiteY0" fmla="*/ 0 h 4157836"/>
              <a:gd name="connsiteX1" fmla="*/ 0 w 1243249"/>
              <a:gd name="connsiteY1" fmla="*/ 1128886 h 4157836"/>
              <a:gd name="connsiteX2" fmla="*/ 676274 w 1243249"/>
              <a:gd name="connsiteY2" fmla="*/ 0 h 4157836"/>
              <a:gd name="connsiteX0" fmla="*/ 647699 w 1243249"/>
              <a:gd name="connsiteY0" fmla="*/ 38100 h 4157836"/>
              <a:gd name="connsiteX1" fmla="*/ 673652 w 1243249"/>
              <a:gd name="connsiteY1" fmla="*/ 4157836 h 4157836"/>
            </a:gdLst>
            <a:ahLst/>
            <a:cxnLst>
              <a:cxn ang="0">
                <a:pos x="connsiteX0" y="connsiteY0"/>
              </a:cxn>
              <a:cxn ang="0">
                <a:pos x="connsiteX1" y="connsiteY1"/>
              </a:cxn>
            </a:cxnLst>
            <a:rect l="l" t="t" r="r" b="b"/>
            <a:pathLst>
              <a:path w="1243249" h="4157836" stroke="0" extrusionOk="0">
                <a:moveTo>
                  <a:pt x="676274" y="0"/>
                </a:moveTo>
                <a:lnTo>
                  <a:pt x="0" y="1128886"/>
                </a:lnTo>
                <a:cubicBezTo>
                  <a:pt x="0" y="720841"/>
                  <a:pt x="676274" y="408045"/>
                  <a:pt x="676274" y="0"/>
                </a:cubicBezTo>
                <a:close/>
              </a:path>
              <a:path w="1243249" h="4157836" fill="none">
                <a:moveTo>
                  <a:pt x="647699" y="38100"/>
                </a:moveTo>
                <a:cubicBezTo>
                  <a:pt x="1495060" y="1095375"/>
                  <a:pt x="1378502" y="3167439"/>
                  <a:pt x="673652" y="4157836"/>
                </a:cubicBezTo>
              </a:path>
            </a:pathLst>
          </a:custGeom>
          <a:noFill/>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矩形 58"/>
          <p:cNvSpPr/>
          <p:nvPr/>
        </p:nvSpPr>
        <p:spPr>
          <a:xfrm>
            <a:off x="8388424" y="1559243"/>
            <a:ext cx="755576" cy="1944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52387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350645" y="1232438"/>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494661" y="194481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91880" y="265727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350645" y="3336293"/>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3141636" y="483518"/>
            <a:ext cx="393056" cy="584775"/>
          </a:xfrm>
          <a:prstGeom prst="rect">
            <a:avLst/>
          </a:prstGeom>
          <a:noFill/>
        </p:spPr>
        <p:txBody>
          <a:bodyPr wrap="non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67" name="TextBox 66"/>
          <p:cNvSpPr txBox="1"/>
          <p:nvPr/>
        </p:nvSpPr>
        <p:spPr>
          <a:xfrm>
            <a:off x="3430633" y="1194887"/>
            <a:ext cx="393056" cy="584775"/>
          </a:xfrm>
          <a:prstGeom prst="rect">
            <a:avLst/>
          </a:prstGeom>
          <a:noFill/>
        </p:spPr>
        <p:txBody>
          <a:bodyPr wrap="non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68" name="TextBox 67"/>
          <p:cNvSpPr txBox="1"/>
          <p:nvPr/>
        </p:nvSpPr>
        <p:spPr>
          <a:xfrm>
            <a:off x="3573041" y="1914967"/>
            <a:ext cx="393056" cy="584775"/>
          </a:xfrm>
          <a:prstGeom prst="rect">
            <a:avLst/>
          </a:prstGeom>
          <a:noFill/>
        </p:spPr>
        <p:txBody>
          <a:bodyPr wrap="non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69" name="TextBox 68"/>
          <p:cNvSpPr txBox="1"/>
          <p:nvPr/>
        </p:nvSpPr>
        <p:spPr>
          <a:xfrm>
            <a:off x="3541623" y="2635047"/>
            <a:ext cx="393056" cy="584775"/>
          </a:xfrm>
          <a:prstGeom prst="rect">
            <a:avLst/>
          </a:prstGeom>
          <a:noFill/>
        </p:spPr>
        <p:txBody>
          <a:bodyPr wrap="none" rtlCol="0">
            <a:spAutoFit/>
          </a:bodyPr>
          <a:lstStyle/>
          <a:p>
            <a:r>
              <a:rPr lang="en-US" altLang="zh-CN" sz="3200" b="1" dirty="0" smtClean="0">
                <a:solidFill>
                  <a:schemeClr val="bg1"/>
                </a:solidFill>
              </a:rPr>
              <a:t>4</a:t>
            </a:r>
            <a:endParaRPr lang="zh-CN" altLang="en-US" sz="3200" b="1" dirty="0">
              <a:solidFill>
                <a:schemeClr val="bg1"/>
              </a:solidFill>
            </a:endParaRPr>
          </a:p>
        </p:txBody>
      </p:sp>
      <p:sp>
        <p:nvSpPr>
          <p:cNvPr id="70" name="TextBox 69"/>
          <p:cNvSpPr txBox="1"/>
          <p:nvPr/>
        </p:nvSpPr>
        <p:spPr>
          <a:xfrm>
            <a:off x="3424775" y="3291830"/>
            <a:ext cx="393056" cy="584775"/>
          </a:xfrm>
          <a:prstGeom prst="rect">
            <a:avLst/>
          </a:prstGeom>
          <a:noFill/>
        </p:spPr>
        <p:txBody>
          <a:bodyPr wrap="none" rtlCol="0">
            <a:spAutoFit/>
          </a:bodyPr>
          <a:lstStyle/>
          <a:p>
            <a:r>
              <a:rPr lang="en-US" altLang="zh-CN" sz="3200" b="1" dirty="0" smtClean="0">
                <a:solidFill>
                  <a:schemeClr val="bg1"/>
                </a:solidFill>
              </a:rPr>
              <a:t>5</a:t>
            </a:r>
            <a:endParaRPr lang="zh-CN" altLang="en-US" sz="3200" b="1" dirty="0">
              <a:solidFill>
                <a:schemeClr val="bg1"/>
              </a:solidFill>
            </a:endParaRPr>
          </a:p>
        </p:txBody>
      </p:sp>
      <p:pic>
        <p:nvPicPr>
          <p:cNvPr id="71" name="Picture 5" descr="C:\Users\Thinkpad\Desktop\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467" y="1564354"/>
            <a:ext cx="893750" cy="1218541"/>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1631207" y="2912864"/>
            <a:ext cx="1008609"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目 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1662791" y="2728166"/>
            <a:ext cx="90601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CONTENTS</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566931" y="560030"/>
            <a:ext cx="3594576" cy="468000"/>
            <a:chOff x="3696388" y="893195"/>
            <a:chExt cx="3594576" cy="468000"/>
          </a:xfrm>
        </p:grpSpPr>
        <p:grpSp>
          <p:nvGrpSpPr>
            <p:cNvPr id="75" name="组合 74"/>
            <p:cNvGrpSpPr/>
            <p:nvPr/>
          </p:nvGrpSpPr>
          <p:grpSpPr>
            <a:xfrm>
              <a:off x="3696388" y="893195"/>
              <a:ext cx="3594576" cy="468000"/>
              <a:chOff x="3696388" y="893195"/>
              <a:chExt cx="3594576" cy="468000"/>
            </a:xfrm>
          </p:grpSpPr>
          <p:sp>
            <p:nvSpPr>
              <p:cNvPr id="77" name="圆角矩形 9"/>
              <p:cNvSpPr/>
              <p:nvPr/>
            </p:nvSpPr>
            <p:spPr>
              <a:xfrm>
                <a:off x="3696388" y="893195"/>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6919692" y="1019183"/>
                <a:ext cx="216024" cy="216024"/>
                <a:chOff x="7135716" y="2002928"/>
                <a:chExt cx="216024" cy="216024"/>
              </a:xfrm>
            </p:grpSpPr>
            <p:cxnSp>
              <p:nvCxnSpPr>
                <p:cNvPr id="79" name="直接箭头连接符 78"/>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TextBox 75"/>
            <p:cNvSpPr txBox="1"/>
            <p:nvPr/>
          </p:nvSpPr>
          <p:spPr>
            <a:xfrm>
              <a:off x="3834192" y="935526"/>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简介</a:t>
              </a:r>
            </a:p>
          </p:txBody>
        </p:sp>
      </p:grpSp>
      <p:grpSp>
        <p:nvGrpSpPr>
          <p:cNvPr id="81" name="组合 80"/>
          <p:cNvGrpSpPr/>
          <p:nvPr/>
        </p:nvGrpSpPr>
        <p:grpSpPr>
          <a:xfrm>
            <a:off x="3857744" y="1268594"/>
            <a:ext cx="3594576" cy="468000"/>
            <a:chOff x="3926971" y="1624927"/>
            <a:chExt cx="3594576" cy="468000"/>
          </a:xfrm>
        </p:grpSpPr>
        <p:grpSp>
          <p:nvGrpSpPr>
            <p:cNvPr id="82" name="组合 81"/>
            <p:cNvGrpSpPr/>
            <p:nvPr/>
          </p:nvGrpSpPr>
          <p:grpSpPr>
            <a:xfrm>
              <a:off x="3926971" y="1624927"/>
              <a:ext cx="3594576" cy="468000"/>
              <a:chOff x="3926971" y="1624927"/>
              <a:chExt cx="3594576" cy="468000"/>
            </a:xfrm>
          </p:grpSpPr>
          <p:sp>
            <p:nvSpPr>
              <p:cNvPr id="84" name="圆角矩形 9"/>
              <p:cNvSpPr/>
              <p:nvPr/>
            </p:nvSpPr>
            <p:spPr>
              <a:xfrm>
                <a:off x="3926971" y="1624927"/>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150275" y="1750915"/>
                <a:ext cx="216024" cy="216024"/>
                <a:chOff x="7135716" y="2002928"/>
                <a:chExt cx="216024" cy="216024"/>
              </a:xfrm>
            </p:grpSpPr>
            <p:cxnSp>
              <p:nvCxnSpPr>
                <p:cNvPr id="86" name="直接箭头连接符 85"/>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TextBox 82"/>
            <p:cNvSpPr txBox="1"/>
            <p:nvPr/>
          </p:nvSpPr>
          <p:spPr>
            <a:xfrm>
              <a:off x="4055544" y="1670904"/>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的结构</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01760" y="1980975"/>
            <a:ext cx="3594576" cy="468000"/>
            <a:chOff x="3966544" y="2356659"/>
            <a:chExt cx="3594576" cy="468000"/>
          </a:xfrm>
        </p:grpSpPr>
        <p:grpSp>
          <p:nvGrpSpPr>
            <p:cNvPr id="89" name="组合 88"/>
            <p:cNvGrpSpPr/>
            <p:nvPr/>
          </p:nvGrpSpPr>
          <p:grpSpPr>
            <a:xfrm>
              <a:off x="3966544" y="2356659"/>
              <a:ext cx="3594576" cy="468000"/>
              <a:chOff x="3966544" y="2356659"/>
              <a:chExt cx="3594576" cy="468000"/>
            </a:xfrm>
          </p:grpSpPr>
          <p:sp>
            <p:nvSpPr>
              <p:cNvPr id="91" name="圆角矩形 9"/>
              <p:cNvSpPr/>
              <p:nvPr/>
            </p:nvSpPr>
            <p:spPr>
              <a:xfrm>
                <a:off x="3966544" y="2356659"/>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7189848" y="2482647"/>
                <a:ext cx="216024" cy="216024"/>
                <a:chOff x="7135716" y="2002928"/>
                <a:chExt cx="216024" cy="216024"/>
              </a:xfrm>
            </p:grpSpPr>
            <p:cxnSp>
              <p:nvCxnSpPr>
                <p:cNvPr id="93" name="直接箭头连接符 92"/>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0" name="TextBox 89"/>
            <p:cNvSpPr txBox="1"/>
            <p:nvPr/>
          </p:nvSpPr>
          <p:spPr>
            <a:xfrm>
              <a:off x="4091640" y="2406849"/>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998979" y="2693435"/>
            <a:ext cx="3594576" cy="468000"/>
            <a:chOff x="3920621" y="3088391"/>
            <a:chExt cx="3594576" cy="468000"/>
          </a:xfrm>
        </p:grpSpPr>
        <p:grpSp>
          <p:nvGrpSpPr>
            <p:cNvPr id="96" name="组合 95"/>
            <p:cNvGrpSpPr/>
            <p:nvPr/>
          </p:nvGrpSpPr>
          <p:grpSpPr>
            <a:xfrm>
              <a:off x="3920621" y="3088391"/>
              <a:ext cx="3594576" cy="468000"/>
              <a:chOff x="3920621" y="3088391"/>
              <a:chExt cx="3594576" cy="468000"/>
            </a:xfrm>
          </p:grpSpPr>
          <p:sp>
            <p:nvSpPr>
              <p:cNvPr id="98" name="圆角矩形 9"/>
              <p:cNvSpPr/>
              <p:nvPr/>
            </p:nvSpPr>
            <p:spPr>
              <a:xfrm>
                <a:off x="3920621" y="3088391"/>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7143925" y="3214379"/>
                <a:ext cx="216024" cy="216024"/>
                <a:chOff x="7135716" y="2002928"/>
                <a:chExt cx="216024" cy="216024"/>
              </a:xfrm>
            </p:grpSpPr>
            <p:cxnSp>
              <p:nvCxnSpPr>
                <p:cNvPr id="100" name="直接箭头连接符 99"/>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TextBox 96"/>
            <p:cNvSpPr txBox="1"/>
            <p:nvPr/>
          </p:nvSpPr>
          <p:spPr>
            <a:xfrm>
              <a:off x="4056251" y="3127413"/>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的视图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3857744" y="3372449"/>
            <a:ext cx="3594576" cy="468000"/>
            <a:chOff x="3705589" y="3820123"/>
            <a:chExt cx="3594576" cy="468000"/>
          </a:xfrm>
        </p:grpSpPr>
        <p:grpSp>
          <p:nvGrpSpPr>
            <p:cNvPr id="103" name="组合 102"/>
            <p:cNvGrpSpPr/>
            <p:nvPr/>
          </p:nvGrpSpPr>
          <p:grpSpPr>
            <a:xfrm>
              <a:off x="3705589" y="3820123"/>
              <a:ext cx="3594576" cy="468000"/>
              <a:chOff x="3705589" y="3820123"/>
              <a:chExt cx="3594576" cy="468000"/>
            </a:xfrm>
          </p:grpSpPr>
          <p:sp>
            <p:nvSpPr>
              <p:cNvPr id="105"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6928893" y="3946111"/>
                <a:ext cx="216024" cy="216024"/>
                <a:chOff x="7135716" y="2002928"/>
                <a:chExt cx="216024" cy="216024"/>
              </a:xfrm>
            </p:grpSpPr>
            <p:cxnSp>
              <p:nvCxnSpPr>
                <p:cNvPr id="107" name="直接箭头连接符 106"/>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4" name="TextBox 103"/>
            <p:cNvSpPr txBox="1"/>
            <p:nvPr/>
          </p:nvSpPr>
          <p:spPr>
            <a:xfrm>
              <a:off x="3844048" y="3866100"/>
              <a:ext cx="172354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系统开发阶段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18" name="椭圆 117"/>
          <p:cNvSpPr/>
          <p:nvPr/>
        </p:nvSpPr>
        <p:spPr>
          <a:xfrm>
            <a:off x="3131840" y="397565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69"/>
          <p:cNvSpPr txBox="1"/>
          <p:nvPr/>
        </p:nvSpPr>
        <p:spPr>
          <a:xfrm>
            <a:off x="3205970" y="3931191"/>
            <a:ext cx="393056" cy="584775"/>
          </a:xfrm>
          <a:prstGeom prst="rect">
            <a:avLst/>
          </a:prstGeom>
          <a:noFill/>
        </p:spPr>
        <p:txBody>
          <a:bodyPr wrap="none" rtlCol="0">
            <a:spAutoFit/>
          </a:bodyPr>
          <a:lstStyle/>
          <a:p>
            <a:r>
              <a:rPr lang="en-US" altLang="zh-CN" sz="3200" b="1" dirty="0">
                <a:solidFill>
                  <a:schemeClr val="bg1"/>
                </a:solidFill>
              </a:rPr>
              <a:t>6</a:t>
            </a:r>
            <a:endParaRPr lang="zh-CN" altLang="en-US" sz="3200" b="1" dirty="0">
              <a:solidFill>
                <a:schemeClr val="bg1"/>
              </a:solidFill>
            </a:endParaRPr>
          </a:p>
        </p:txBody>
      </p:sp>
      <p:grpSp>
        <p:nvGrpSpPr>
          <p:cNvPr id="120" name="组合 119"/>
          <p:cNvGrpSpPr/>
          <p:nvPr/>
        </p:nvGrpSpPr>
        <p:grpSpPr>
          <a:xfrm>
            <a:off x="3638939" y="4011810"/>
            <a:ext cx="3594576" cy="468000"/>
            <a:chOff x="3705589" y="3820123"/>
            <a:chExt cx="3594576" cy="468000"/>
          </a:xfrm>
        </p:grpSpPr>
        <p:grpSp>
          <p:nvGrpSpPr>
            <p:cNvPr id="121" name="组合 120"/>
            <p:cNvGrpSpPr/>
            <p:nvPr/>
          </p:nvGrpSpPr>
          <p:grpSpPr>
            <a:xfrm>
              <a:off x="3705589" y="3820123"/>
              <a:ext cx="3594576" cy="468000"/>
              <a:chOff x="3705589" y="3820123"/>
              <a:chExt cx="3594576" cy="468000"/>
            </a:xfrm>
          </p:grpSpPr>
          <p:sp>
            <p:nvSpPr>
              <p:cNvPr id="123"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6928893" y="3946111"/>
                <a:ext cx="216024" cy="216024"/>
                <a:chOff x="7135716" y="2002928"/>
                <a:chExt cx="216024" cy="216024"/>
              </a:xfrm>
            </p:grpSpPr>
            <p:cxnSp>
              <p:nvCxnSpPr>
                <p:cNvPr id="125" name="直接箭头连接符 124"/>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2" name="TextBox 103"/>
            <p:cNvSpPr txBox="1"/>
            <p:nvPr/>
          </p:nvSpPr>
          <p:spPr>
            <a:xfrm>
              <a:off x="3844048" y="3866100"/>
              <a:ext cx="198002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提问与综合展示</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3241718"/>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heel(1)">
                                      <p:cBhvr>
                                        <p:cTn id="11" dur="750"/>
                                        <p:tgtEl>
                                          <p:spTgt spid="55"/>
                                        </p:tgtEl>
                                      </p:cBhvr>
                                    </p:animEffect>
                                  </p:childTnLst>
                                </p:cTn>
                              </p:par>
                            </p:childTnLst>
                          </p:cTn>
                        </p:par>
                        <p:par>
                          <p:cTn id="12" fill="hold">
                            <p:stCondLst>
                              <p:cond delay="1250"/>
                            </p:stCondLst>
                            <p:childTnLst>
                              <p:par>
                                <p:cTn id="13" presetID="21" presetClass="entr" presetSubtype="1"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heel(1)">
                                      <p:cBhvr>
                                        <p:cTn id="15" dur="750"/>
                                        <p:tgtEl>
                                          <p:spTgt spid="71"/>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par>
                          <p:cTn id="27" fill="hold">
                            <p:stCondLst>
                              <p:cond delay="2500"/>
                            </p:stCondLst>
                            <p:childTnLst>
                              <p:par>
                                <p:cTn id="28" presetID="16" presetClass="entr" presetSubtype="42"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outHorizontal)">
                                      <p:cBhvr>
                                        <p:cTn id="30" dur="500"/>
                                        <p:tgtEl>
                                          <p:spTgt spid="5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right)">
                                      <p:cBhvr>
                                        <p:cTn id="33" dur="500"/>
                                        <p:tgtEl>
                                          <p:spTgt spid="59"/>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 calcmode="lin" valueType="num">
                                      <p:cBhvr>
                                        <p:cTn id="39" dur="500" fill="hold"/>
                                        <p:tgtEl>
                                          <p:spTgt spid="66"/>
                                        </p:tgtEl>
                                        <p:attrNameLst>
                                          <p:attrName>style.rotation</p:attrName>
                                        </p:attrNameLst>
                                      </p:cBhvr>
                                      <p:tavLst>
                                        <p:tav tm="0">
                                          <p:val>
                                            <p:fltVal val="360"/>
                                          </p:val>
                                        </p:tav>
                                        <p:tav tm="100000">
                                          <p:val>
                                            <p:fltVal val="0"/>
                                          </p:val>
                                        </p:tav>
                                      </p:tavLst>
                                    </p:anim>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par>
                          <p:cTn id="48" fill="hold">
                            <p:stCondLst>
                              <p:cond delay="4000"/>
                            </p:stCondLst>
                            <p:childTnLst>
                              <p:par>
                                <p:cTn id="49" presetID="49" presetClass="entr" presetSubtype="0" decel="10000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 calcmode="lin" valueType="num">
                                      <p:cBhvr>
                                        <p:cTn id="53" dur="500" fill="hold"/>
                                        <p:tgtEl>
                                          <p:spTgt spid="67"/>
                                        </p:tgtEl>
                                        <p:attrNameLst>
                                          <p:attrName>style.rotation</p:attrName>
                                        </p:attrNameLst>
                                      </p:cBhvr>
                                      <p:tavLst>
                                        <p:tav tm="0">
                                          <p:val>
                                            <p:fltVal val="360"/>
                                          </p:val>
                                        </p:tav>
                                        <p:tav tm="100000">
                                          <p:val>
                                            <p:fltVal val="0"/>
                                          </p:val>
                                        </p:tav>
                                      </p:tavLst>
                                    </p:anim>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par>
                          <p:cTn id="58" fill="hold">
                            <p:stCondLst>
                              <p:cond delay="4500"/>
                            </p:stCondLst>
                            <p:childTnLst>
                              <p:par>
                                <p:cTn id="59" presetID="22" presetClass="entr" presetSubtype="8" fill="hold"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5000"/>
                            </p:stCondLst>
                            <p:childTnLst>
                              <p:par>
                                <p:cTn id="63" presetID="49" presetClass="entr" presetSubtype="0" decel="100000"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360"/>
                                          </p:val>
                                        </p:tav>
                                        <p:tav tm="100000">
                                          <p:val>
                                            <p:fltVal val="0"/>
                                          </p:val>
                                        </p:tav>
                                      </p:tavLst>
                                    </p:anim>
                                    <p:animEffect transition="in" filter="fade">
                                      <p:cBhvr>
                                        <p:cTn id="68" dur="500"/>
                                        <p:tgtEl>
                                          <p:spTgt spid="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5500"/>
                            </p:stCondLst>
                            <p:childTnLst>
                              <p:par>
                                <p:cTn id="73" presetID="22" presetClass="entr" presetSubtype="8"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500"/>
                                        <p:tgtEl>
                                          <p:spTgt spid="88"/>
                                        </p:tgtEl>
                                      </p:cBhvr>
                                    </p:animEffect>
                                  </p:childTnLst>
                                </p:cTn>
                              </p:par>
                            </p:childTnLst>
                          </p:cTn>
                        </p:par>
                        <p:par>
                          <p:cTn id="76" fill="hold">
                            <p:stCondLst>
                              <p:cond delay="6000"/>
                            </p:stCondLst>
                            <p:childTnLst>
                              <p:par>
                                <p:cTn id="77" presetID="49" presetClass="entr" presetSubtype="0" decel="100000"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p:cTn id="79" dur="500" fill="hold"/>
                                        <p:tgtEl>
                                          <p:spTgt spid="69"/>
                                        </p:tgtEl>
                                        <p:attrNameLst>
                                          <p:attrName>ppt_w</p:attrName>
                                        </p:attrNameLst>
                                      </p:cBhvr>
                                      <p:tavLst>
                                        <p:tav tm="0">
                                          <p:val>
                                            <p:fltVal val="0"/>
                                          </p:val>
                                        </p:tav>
                                        <p:tav tm="100000">
                                          <p:val>
                                            <p:strVal val="#ppt_w"/>
                                          </p:val>
                                        </p:tav>
                                      </p:tavLst>
                                    </p:anim>
                                    <p:anim calcmode="lin" valueType="num">
                                      <p:cBhvr>
                                        <p:cTn id="80" dur="500" fill="hold"/>
                                        <p:tgtEl>
                                          <p:spTgt spid="69"/>
                                        </p:tgtEl>
                                        <p:attrNameLst>
                                          <p:attrName>ppt_h</p:attrName>
                                        </p:attrNameLst>
                                      </p:cBhvr>
                                      <p:tavLst>
                                        <p:tav tm="0">
                                          <p:val>
                                            <p:fltVal val="0"/>
                                          </p:val>
                                        </p:tav>
                                        <p:tav tm="100000">
                                          <p:val>
                                            <p:strVal val="#ppt_h"/>
                                          </p:val>
                                        </p:tav>
                                      </p:tavLst>
                                    </p:anim>
                                    <p:anim calcmode="lin" valueType="num">
                                      <p:cBhvr>
                                        <p:cTn id="81" dur="500" fill="hold"/>
                                        <p:tgtEl>
                                          <p:spTgt spid="69"/>
                                        </p:tgtEl>
                                        <p:attrNameLst>
                                          <p:attrName>style.rotation</p:attrName>
                                        </p:attrNameLst>
                                      </p:cBhvr>
                                      <p:tavLst>
                                        <p:tav tm="0">
                                          <p:val>
                                            <p:fltVal val="360"/>
                                          </p:val>
                                        </p:tav>
                                        <p:tav tm="100000">
                                          <p:val>
                                            <p:fltVal val="0"/>
                                          </p:val>
                                        </p:tav>
                                      </p:tavLst>
                                    </p:anim>
                                    <p:animEffect transition="in" filter="fade">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childTnLst>
                          </p:cTn>
                        </p:par>
                        <p:par>
                          <p:cTn id="86" fill="hold">
                            <p:stCondLst>
                              <p:cond delay="6500"/>
                            </p:stCondLst>
                            <p:childTnLst>
                              <p:par>
                                <p:cTn id="87" presetID="22" presetClass="entr" presetSubtype="8"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left)">
                                      <p:cBhvr>
                                        <p:cTn id="89" dur="500"/>
                                        <p:tgtEl>
                                          <p:spTgt spid="95"/>
                                        </p:tgtEl>
                                      </p:cBhvr>
                                    </p:animEffect>
                                  </p:childTnLst>
                                </p:cTn>
                              </p:par>
                            </p:childTnLst>
                          </p:cTn>
                        </p:par>
                        <p:par>
                          <p:cTn id="90" fill="hold">
                            <p:stCondLst>
                              <p:cond delay="7000"/>
                            </p:stCondLst>
                            <p:childTnLst>
                              <p:par>
                                <p:cTn id="91" presetID="49" presetClass="entr" presetSubtype="0" decel="10000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anim calcmode="lin" valueType="num">
                                      <p:cBhvr>
                                        <p:cTn id="93" dur="500" fill="hold"/>
                                        <p:tgtEl>
                                          <p:spTgt spid="70"/>
                                        </p:tgtEl>
                                        <p:attrNameLst>
                                          <p:attrName>ppt_w</p:attrName>
                                        </p:attrNameLst>
                                      </p:cBhvr>
                                      <p:tavLst>
                                        <p:tav tm="0">
                                          <p:val>
                                            <p:fltVal val="0"/>
                                          </p:val>
                                        </p:tav>
                                        <p:tav tm="100000">
                                          <p:val>
                                            <p:strVal val="#ppt_w"/>
                                          </p:val>
                                        </p:tav>
                                      </p:tavLst>
                                    </p:anim>
                                    <p:anim calcmode="lin" valueType="num">
                                      <p:cBhvr>
                                        <p:cTn id="94" dur="500" fill="hold"/>
                                        <p:tgtEl>
                                          <p:spTgt spid="70"/>
                                        </p:tgtEl>
                                        <p:attrNameLst>
                                          <p:attrName>ppt_h</p:attrName>
                                        </p:attrNameLst>
                                      </p:cBhvr>
                                      <p:tavLst>
                                        <p:tav tm="0">
                                          <p:val>
                                            <p:fltVal val="0"/>
                                          </p:val>
                                        </p:tav>
                                        <p:tav tm="100000">
                                          <p:val>
                                            <p:strVal val="#ppt_h"/>
                                          </p:val>
                                        </p:tav>
                                      </p:tavLst>
                                    </p:anim>
                                    <p:anim calcmode="lin" valueType="num">
                                      <p:cBhvr>
                                        <p:cTn id="95" dur="500" fill="hold"/>
                                        <p:tgtEl>
                                          <p:spTgt spid="70"/>
                                        </p:tgtEl>
                                        <p:attrNameLst>
                                          <p:attrName>style.rotation</p:attrName>
                                        </p:attrNameLst>
                                      </p:cBhvr>
                                      <p:tavLst>
                                        <p:tav tm="0">
                                          <p:val>
                                            <p:fltVal val="360"/>
                                          </p:val>
                                        </p:tav>
                                        <p:tav tm="100000">
                                          <p:val>
                                            <p:fltVal val="0"/>
                                          </p:val>
                                        </p:tav>
                                      </p:tavLst>
                                    </p:anim>
                                    <p:animEffect transition="in" filter="fade">
                                      <p:cBhvr>
                                        <p:cTn id="96" dur="500"/>
                                        <p:tgtEl>
                                          <p:spTgt spid="7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500"/>
                            </p:stCondLst>
                            <p:childTnLst>
                              <p:par>
                                <p:cTn id="101" presetID="22" presetClass="entr" presetSubtype="8"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wipe(left)">
                                      <p:cBhvr>
                                        <p:cTn id="103" dur="500"/>
                                        <p:tgtEl>
                                          <p:spTgt spid="102"/>
                                        </p:tgtEl>
                                      </p:cBhvr>
                                    </p:animEffect>
                                  </p:childTnLst>
                                </p:cTn>
                              </p:par>
                            </p:childTnLst>
                          </p:cTn>
                        </p:par>
                        <p:par>
                          <p:cTn id="104" fill="hold">
                            <p:stCondLst>
                              <p:cond delay="8000"/>
                            </p:stCondLst>
                            <p:childTnLst>
                              <p:par>
                                <p:cTn id="105" presetID="49" presetClass="entr" presetSubtype="0" decel="100000" fill="hold" grpId="0"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p:cTn id="107" dur="500" fill="hold"/>
                                        <p:tgtEl>
                                          <p:spTgt spid="119"/>
                                        </p:tgtEl>
                                        <p:attrNameLst>
                                          <p:attrName>ppt_w</p:attrName>
                                        </p:attrNameLst>
                                      </p:cBhvr>
                                      <p:tavLst>
                                        <p:tav tm="0">
                                          <p:val>
                                            <p:fltVal val="0"/>
                                          </p:val>
                                        </p:tav>
                                        <p:tav tm="100000">
                                          <p:val>
                                            <p:strVal val="#ppt_w"/>
                                          </p:val>
                                        </p:tav>
                                      </p:tavLst>
                                    </p:anim>
                                    <p:anim calcmode="lin" valueType="num">
                                      <p:cBhvr>
                                        <p:cTn id="108" dur="500" fill="hold"/>
                                        <p:tgtEl>
                                          <p:spTgt spid="119"/>
                                        </p:tgtEl>
                                        <p:attrNameLst>
                                          <p:attrName>ppt_h</p:attrName>
                                        </p:attrNameLst>
                                      </p:cBhvr>
                                      <p:tavLst>
                                        <p:tav tm="0">
                                          <p:val>
                                            <p:fltVal val="0"/>
                                          </p:val>
                                        </p:tav>
                                        <p:tav tm="100000">
                                          <p:val>
                                            <p:strVal val="#ppt_h"/>
                                          </p:val>
                                        </p:tav>
                                      </p:tavLst>
                                    </p:anim>
                                    <p:anim calcmode="lin" valueType="num">
                                      <p:cBhvr>
                                        <p:cTn id="109" dur="500" fill="hold"/>
                                        <p:tgtEl>
                                          <p:spTgt spid="119"/>
                                        </p:tgtEl>
                                        <p:attrNameLst>
                                          <p:attrName>style.rotation</p:attrName>
                                        </p:attrNameLst>
                                      </p:cBhvr>
                                      <p:tavLst>
                                        <p:tav tm="0">
                                          <p:val>
                                            <p:fltVal val="360"/>
                                          </p:val>
                                        </p:tav>
                                        <p:tav tm="100000">
                                          <p:val>
                                            <p:fltVal val="0"/>
                                          </p:val>
                                        </p:tav>
                                      </p:tavLst>
                                    </p:anim>
                                    <p:animEffect transition="in" filter="fade">
                                      <p:cBhvr>
                                        <p:cTn id="110" dur="500"/>
                                        <p:tgtEl>
                                          <p:spTgt spid="11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fade">
                                      <p:cBhvr>
                                        <p:cTn id="113" dur="500"/>
                                        <p:tgtEl>
                                          <p:spTgt spid="118"/>
                                        </p:tgtEl>
                                      </p:cBhvr>
                                    </p:animEffect>
                                  </p:childTnLst>
                                </p:cTn>
                              </p:par>
                            </p:childTnLst>
                          </p:cTn>
                        </p:par>
                        <p:par>
                          <p:cTn id="114" fill="hold">
                            <p:stCondLst>
                              <p:cond delay="8500"/>
                            </p:stCondLst>
                            <p:childTnLst>
                              <p:par>
                                <p:cTn id="115" presetID="22" presetClass="entr" presetSubtype="8" fill="hold" nodeType="afterEffect">
                                  <p:stCondLst>
                                    <p:cond delay="0"/>
                                  </p:stCondLst>
                                  <p:childTnLst>
                                    <p:set>
                                      <p:cBhvr>
                                        <p:cTn id="116" dur="1" fill="hold">
                                          <p:stCondLst>
                                            <p:cond delay="0"/>
                                          </p:stCondLst>
                                        </p:cTn>
                                        <p:tgtEl>
                                          <p:spTgt spid="120"/>
                                        </p:tgtEl>
                                        <p:attrNameLst>
                                          <p:attrName>style.visibility</p:attrName>
                                        </p:attrNameLst>
                                      </p:cBhvr>
                                      <p:to>
                                        <p:strVal val="visible"/>
                                      </p:to>
                                    </p:set>
                                    <p:animEffect transition="in" filter="wipe(left)">
                                      <p:cBhvr>
                                        <p:cTn id="1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P spid="59" grpId="0" animBg="1"/>
      <p:bldP spid="61" grpId="0" animBg="1"/>
      <p:bldP spid="62" grpId="0" animBg="1"/>
      <p:bldP spid="63" grpId="0" animBg="1"/>
      <p:bldP spid="64" grpId="0" animBg="1"/>
      <p:bldP spid="65" grpId="0" animBg="1"/>
      <p:bldP spid="66" grpId="0"/>
      <p:bldP spid="67" grpId="0"/>
      <p:bldP spid="68" grpId="0"/>
      <p:bldP spid="69" grpId="0"/>
      <p:bldP spid="70" grpId="0"/>
      <p:bldP spid="72" grpId="0"/>
      <p:bldP spid="73" grpId="0"/>
      <p:bldP spid="118" grpId="0" animBg="1"/>
      <p:bldP spid="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9512" y="889080"/>
            <a:ext cx="4536504" cy="3914918"/>
          </a:xfrm>
          <a:prstGeom prst="rect">
            <a:avLst/>
          </a:prstGeom>
        </p:spPr>
        <p:txBody>
          <a:bodyPr wrap="square">
            <a:spAutoFit/>
          </a:bodyPr>
          <a:lstStyle/>
          <a:p>
            <a:pPr>
              <a:lnSpc>
                <a:spcPct val="115000"/>
              </a:lnSpc>
            </a:pPr>
            <a:r>
              <a:rPr kumimoji="1" lang="zh-CN" altLang="en-US" sz="2400" b="1" dirty="0" smtClean="0">
                <a:latin typeface="微软雅黑" panose="020B0503020204020204" pitchFamily="34" charset="-122"/>
                <a:ea typeface="微软雅黑" panose="020B0503020204020204" pitchFamily="34" charset="-122"/>
              </a:rPr>
              <a:t>对象</a:t>
            </a:r>
            <a:r>
              <a:rPr kumimoji="1" lang="zh-CN" altLang="en-US" sz="2400" b="1" dirty="0">
                <a:latin typeface="微软雅黑" panose="020B0503020204020204" pitchFamily="34" charset="-122"/>
                <a:ea typeface="微软雅黑" panose="020B0503020204020204" pitchFamily="34" charset="-122"/>
              </a:rPr>
              <a:t>图</a:t>
            </a:r>
          </a:p>
          <a:p>
            <a:pPr>
              <a:lnSpc>
                <a:spcPct val="115000"/>
              </a:lnSpc>
            </a:pPr>
            <a:r>
              <a:rPr kumimoji="1" lang="en-US" altLang="zh-CN" sz="2400" dirty="0" smtClean="0">
                <a:latin typeface="微软雅黑" panose="020B0503020204020204" pitchFamily="34" charset="-122"/>
                <a:ea typeface="微软雅黑" panose="020B0503020204020204" pitchFamily="34" charset="-122"/>
              </a:rPr>
              <a:t>       UML</a:t>
            </a:r>
            <a:r>
              <a:rPr kumimoji="1" lang="zh-CN" altLang="en-US" sz="2400" dirty="0">
                <a:latin typeface="微软雅黑" panose="020B0503020204020204" pitchFamily="34" charset="-122"/>
                <a:ea typeface="微软雅黑" panose="020B0503020204020204" pitchFamily="34" charset="-122"/>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kumimoji="1" lang="en-US" altLang="zh-CN"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4756392" y="647066"/>
            <a:ext cx="4280104" cy="2649234"/>
          </a:xfrm>
          <a:prstGeom prst="rect">
            <a:avLst/>
          </a:prstGeom>
        </p:spPr>
      </p:pic>
      <p:pic>
        <p:nvPicPr>
          <p:cNvPr id="8" name="图片 7"/>
          <p:cNvPicPr>
            <a:picLocks noChangeAspect="1"/>
          </p:cNvPicPr>
          <p:nvPr/>
        </p:nvPicPr>
        <p:blipFill rotWithShape="1">
          <a:blip r:embed="rId4"/>
          <a:srcRect l="7379" t="16172" r="10014" b="11379"/>
          <a:stretch/>
        </p:blipFill>
        <p:spPr>
          <a:xfrm>
            <a:off x="4756392" y="3363838"/>
            <a:ext cx="4280104" cy="1491552"/>
          </a:xfrm>
          <a:prstGeom prst="rect">
            <a:avLst/>
          </a:prstGeom>
        </p:spPr>
      </p:pic>
      <p:sp>
        <p:nvSpPr>
          <p:cNvPr id="9" name="动作按钮: 上一张 8">
            <a:hlinkClick r:id="rId5" action="ppaction://hlinksldjump" highlightClick="1"/>
          </p:cNvPr>
          <p:cNvSpPr/>
          <p:nvPr/>
        </p:nvSpPr>
        <p:spPr>
          <a:xfrm>
            <a:off x="8892480" y="4927398"/>
            <a:ext cx="251520" cy="216102"/>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23847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9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64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2" y="627534"/>
            <a:ext cx="9073008" cy="224676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包图</a:t>
            </a:r>
            <a:endParaRPr lang="en-US" altLang="zh-CN" sz="2800" b="1"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展现模型要素的基本组织单元，以及这些组织单元之间的依赖关系，包括引用关系（</a:t>
            </a:r>
            <a:r>
              <a:rPr lang="en-US" altLang="zh-CN" sz="2800" dirty="0" err="1" smtClean="0">
                <a:latin typeface="微软雅黑" panose="020B0503020204020204" pitchFamily="34" charset="-122"/>
                <a:ea typeface="微软雅黑" panose="020B0503020204020204" pitchFamily="34" charset="-122"/>
              </a:rPr>
              <a:t>PackageImport</a:t>
            </a:r>
            <a:r>
              <a:rPr lang="zh-CN" altLang="en-US" sz="2800" dirty="0" smtClean="0">
                <a:latin typeface="微软雅黑" panose="020B0503020204020204" pitchFamily="34" charset="-122"/>
                <a:ea typeface="微软雅黑" panose="020B0503020204020204" pitchFamily="34" charset="-122"/>
              </a:rPr>
              <a:t>）和扩展关系（</a:t>
            </a:r>
            <a:r>
              <a:rPr lang="en-US" altLang="zh-CN" sz="2800" dirty="0" err="1" smtClean="0">
                <a:latin typeface="微软雅黑" panose="020B0503020204020204" pitchFamily="34" charset="-122"/>
                <a:ea typeface="微软雅黑" panose="020B0503020204020204" pitchFamily="34" charset="-122"/>
              </a:rPr>
              <a:t>PackageMerge</a:t>
            </a:r>
            <a:r>
              <a:rPr lang="zh-CN" altLang="en-US" sz="2800" dirty="0" smtClean="0">
                <a:latin typeface="微软雅黑" panose="020B0503020204020204" pitchFamily="34" charset="-122"/>
                <a:ea typeface="微软雅黑" panose="020B0503020204020204" pitchFamily="34" charset="-122"/>
              </a:rPr>
              <a:t>）。在通用的建模工具中，一般可以用类图描述包图中的逻辑。</a:t>
            </a:r>
            <a:endParaRPr lang="zh-CN" altLang="en-US"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96" y="3363838"/>
            <a:ext cx="6350000" cy="1143000"/>
          </a:xfrm>
          <a:prstGeom prst="rect">
            <a:avLst/>
          </a:prstGeom>
        </p:spPr>
      </p:pic>
    </p:spTree>
    <p:extLst>
      <p:ext uri="{BB962C8B-B14F-4D97-AF65-F5344CB8AC3E}">
        <p14:creationId xmlns:p14="http://schemas.microsoft.com/office/powerpoint/2010/main" val="998613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lt">
                                    <p:tmPct val="5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5900"/>
                            </p:stCondLst>
                            <p:childTnLst>
                              <p:par>
                                <p:cTn id="20" presetID="42"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7580" y="592976"/>
            <a:ext cx="8920924" cy="4355038"/>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组合结构图</a:t>
            </a:r>
            <a:endParaRPr lang="en-US" altLang="zh-CN" sz="2400" b="1"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描述系统中的某一部分（即“组合结构”）的内部内容，包括该部分与系统其他部分的交互点，这种图能够展示该部分内容“内容”参与者的配置情况。</a:t>
            </a:r>
            <a:endParaRPr lang="en-US" altLang="zh-CN" sz="2300" dirty="0">
              <a:latin typeface="微软雅黑" panose="020B0503020204020204" pitchFamily="34" charset="-122"/>
              <a:ea typeface="微软雅黑" panose="020B0503020204020204" pitchFamily="34" charset="-122"/>
            </a:endParaRPr>
          </a:p>
          <a:p>
            <a:r>
              <a:rPr lang="en-US" altLang="zh-CN" sz="2300" dirty="0">
                <a:latin typeface="微软雅黑" panose="020B0503020204020204" pitchFamily="34" charset="-122"/>
                <a:ea typeface="微软雅黑" panose="020B0503020204020204" pitchFamily="34" charset="-122"/>
              </a:rPr>
              <a:t> </a:t>
            </a:r>
            <a:r>
              <a:rPr lang="en-US" altLang="zh-CN" sz="2300"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“组合结构图”中引入了一些重要的概念。例如，“端口（</a:t>
            </a:r>
            <a:r>
              <a:rPr lang="en-US" altLang="zh-CN" sz="2300" dirty="0" smtClean="0">
                <a:latin typeface="微软雅黑" panose="020B0503020204020204" pitchFamily="34" charset="-122"/>
                <a:ea typeface="微软雅黑" panose="020B0503020204020204" pitchFamily="34" charset="-122"/>
              </a:rPr>
              <a:t>Port</a:t>
            </a:r>
            <a:r>
              <a:rPr lang="zh-CN" altLang="en-US" sz="2300" dirty="0" smtClean="0">
                <a:latin typeface="微软雅黑" panose="020B0503020204020204" pitchFamily="34" charset="-122"/>
                <a:ea typeface="微软雅黑" panose="020B0503020204020204" pitchFamily="34" charset="-122"/>
              </a:rPr>
              <a:t>）”，“端口”将组合结构与外部环境分离，实现了双向的封装，既涵盖了该组合结构所提供的行为（</a:t>
            </a:r>
            <a:r>
              <a:rPr lang="en-US" altLang="zh-CN" sz="2300" dirty="0" err="1" smtClean="0">
                <a:latin typeface="微软雅黑" panose="020B0503020204020204" pitchFamily="34" charset="-122"/>
                <a:ea typeface="微软雅黑" panose="020B0503020204020204" pitchFamily="34" charset="-122"/>
              </a:rPr>
              <a:t>ProvidedInterface</a:t>
            </a:r>
            <a:r>
              <a:rPr lang="zh-CN" altLang="en-US" sz="2300" dirty="0" smtClean="0">
                <a:latin typeface="微软雅黑" panose="020B0503020204020204" pitchFamily="34" charset="-122"/>
                <a:ea typeface="微软雅黑" panose="020B0503020204020204" pitchFamily="34" charset="-122"/>
              </a:rPr>
              <a:t>），同时也指出了该组合结构所需要的服务（</a:t>
            </a:r>
            <a:r>
              <a:rPr lang="en-US" altLang="zh-CN" sz="2300" dirty="0" err="1" smtClean="0">
                <a:latin typeface="微软雅黑" panose="020B0503020204020204" pitchFamily="34" charset="-122"/>
                <a:ea typeface="微软雅黑" panose="020B0503020204020204" pitchFamily="34" charset="-122"/>
              </a:rPr>
              <a:t>RequiredInterface</a:t>
            </a:r>
            <a:r>
              <a:rPr lang="zh-CN" altLang="en-US" sz="2300" dirty="0" smtClean="0">
                <a:latin typeface="微软雅黑" panose="020B0503020204020204" pitchFamily="34" charset="-122"/>
                <a:ea typeface="微软雅黑" panose="020B0503020204020204" pitchFamily="34" charset="-122"/>
              </a:rPr>
              <a:t>）</a:t>
            </a:r>
            <a:r>
              <a:rPr lang="en-US" altLang="zh-CN" sz="2300" dirty="0" smtClean="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又</a:t>
            </a:r>
            <a:r>
              <a:rPr lang="zh-CN" altLang="en-US" sz="2300" dirty="0" smtClean="0">
                <a:latin typeface="微软雅黑" panose="020B0503020204020204" pitchFamily="34" charset="-122"/>
                <a:ea typeface="微软雅黑" panose="020B0503020204020204" pitchFamily="34" charset="-122"/>
              </a:rPr>
              <a:t>如“协议”（</a:t>
            </a:r>
            <a:r>
              <a:rPr lang="en-US" altLang="zh-CN" sz="2300" dirty="0" smtClean="0">
                <a:latin typeface="微软雅黑" panose="020B0503020204020204" pitchFamily="34" charset="-122"/>
                <a:ea typeface="微软雅黑" panose="020B0503020204020204" pitchFamily="34" charset="-122"/>
              </a:rPr>
              <a:t>Protocol</a:t>
            </a:r>
            <a:r>
              <a:rPr lang="zh-CN" altLang="en-US" sz="2300" dirty="0" smtClean="0">
                <a:latin typeface="微软雅黑" panose="020B0503020204020204" pitchFamily="34" charset="-122"/>
                <a:ea typeface="微软雅黑" panose="020B0503020204020204" pitchFamily="34" charset="-122"/>
              </a:rPr>
              <a:t>），基于</a:t>
            </a:r>
            <a:r>
              <a:rPr lang="en-US" altLang="zh-CN" sz="2300" dirty="0" smtClean="0">
                <a:latin typeface="微软雅黑" panose="020B0503020204020204" pitchFamily="34" charset="-122"/>
                <a:ea typeface="微软雅黑" panose="020B0503020204020204" pitchFamily="34" charset="-122"/>
              </a:rPr>
              <a:t>UML</a:t>
            </a:r>
            <a:r>
              <a:rPr lang="zh-CN" altLang="en-US" sz="2300" dirty="0" smtClean="0">
                <a:latin typeface="微软雅黑" panose="020B0503020204020204" pitchFamily="34" charset="-122"/>
                <a:ea typeface="微软雅黑" panose="020B0503020204020204" pitchFamily="34" charset="-122"/>
              </a:rPr>
              <a:t>中的“协作”（</a:t>
            </a:r>
            <a:r>
              <a:rPr lang="en-US" altLang="zh-CN" sz="2300" dirty="0" smtClean="0">
                <a:latin typeface="微软雅黑" panose="020B0503020204020204" pitchFamily="34" charset="-122"/>
                <a:ea typeface="微软雅黑" panose="020B0503020204020204" pitchFamily="34" charset="-122"/>
              </a:rPr>
              <a:t>Collaboration</a:t>
            </a:r>
            <a:r>
              <a:rPr lang="zh-CN" altLang="en-US" sz="2300" dirty="0" smtClean="0">
                <a:latin typeface="微软雅黑" panose="020B0503020204020204" pitchFamily="34" charset="-122"/>
                <a:ea typeface="微软雅黑" panose="020B0503020204020204" pitchFamily="34" charset="-122"/>
              </a:rPr>
              <a:t>）的概念，展示哪些可复用的交互序列，其实质目的是描述那些可以在不同上下文环境中复用的协作模式。“协议”中所反映的任务由具体的“端口”承担。</a:t>
            </a:r>
            <a:endParaRPr lang="en-US" altLang="zh-CN" sz="2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9340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anim calcmode="lin" valueType="num">
                                      <p:cBhvr>
                                        <p:cTn id="21" dur="500" fill="hold"/>
                                        <p:tgtEl>
                                          <p:spTgt spid="3"/>
                                        </p:tgtEl>
                                        <p:attrNameLst>
                                          <p:attrName>ppt_x</p:attrName>
                                        </p:attrNameLst>
                                      </p:cBhvr>
                                      <p:tavLst>
                                        <p:tav tm="0">
                                          <p:val>
                                            <p:fltVal val="0.5"/>
                                          </p:val>
                                        </p:tav>
                                        <p:tav tm="100000">
                                          <p:val>
                                            <p:strVal val="#ppt_x"/>
                                          </p:val>
                                        </p:tav>
                                      </p:tavLst>
                                    </p:anim>
                                    <p:anim calcmode="lin" valueType="num">
                                      <p:cBhvr>
                                        <p:cTn id="22"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659702" cy="384721"/>
          </a:xfrm>
          <a:prstGeom prst="rect">
            <a:avLst/>
          </a:prstGeom>
          <a:noFill/>
        </p:spPr>
        <p:txBody>
          <a:bodyPr wrap="none" rtlCol="0">
            <a:spAutoFit/>
          </a:bodyPr>
          <a:lstStyle/>
          <a:p>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527459" y="555526"/>
            <a:ext cx="6062094" cy="4479736"/>
          </a:xfrm>
          <a:prstGeom prst="rect">
            <a:avLst/>
          </a:prstGeom>
          <a:ln>
            <a:solidFill>
              <a:schemeClr val="tx1"/>
            </a:solidFill>
          </a:ln>
        </p:spPr>
      </p:pic>
      <p:sp>
        <p:nvSpPr>
          <p:cNvPr id="7" name="线形标注 1(带边框和强调线) 6"/>
          <p:cNvSpPr/>
          <p:nvPr/>
        </p:nvSpPr>
        <p:spPr>
          <a:xfrm>
            <a:off x="7146032" y="4151432"/>
            <a:ext cx="1914996" cy="936104"/>
          </a:xfrm>
          <a:prstGeom prst="accentBorderCallout1">
            <a:avLst>
              <a:gd name="adj1" fmla="val 48331"/>
              <a:gd name="adj2" fmla="val -2752"/>
              <a:gd name="adj3" fmla="val 46955"/>
              <a:gd name="adj4" fmla="val -93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部件</a:t>
            </a:r>
            <a:r>
              <a:rPr lang="en-US" altLang="zh-CN" sz="1100" dirty="0">
                <a:solidFill>
                  <a:schemeClr val="tx1"/>
                </a:solidFill>
                <a:latin typeface="微软雅黑" panose="020B0503020204020204" pitchFamily="34" charset="-122"/>
                <a:ea typeface="微软雅黑" panose="020B0503020204020204" pitchFamily="34" charset="-122"/>
              </a:rPr>
              <a:t>(Part)</a:t>
            </a:r>
            <a:r>
              <a:rPr lang="zh-CN" altLang="en-US" sz="1100" dirty="0">
                <a:solidFill>
                  <a:schemeClr val="tx1"/>
                </a:solidFill>
                <a:latin typeface="微软雅黑" panose="020B0503020204020204" pitchFamily="34" charset="-122"/>
                <a:ea typeface="微软雅黑" panose="020B0503020204020204" pitchFamily="34" charset="-122"/>
              </a:rPr>
              <a:t>：代表属于类元的一个元素，该元素可能包含一个或多个实例。常用在类或组件内部用不加修饰的矩形框</a:t>
            </a:r>
            <a:r>
              <a:rPr lang="zh-CN" altLang="en-US" sz="1100" dirty="0" smtClean="0">
                <a:solidFill>
                  <a:schemeClr val="tx1"/>
                </a:solidFill>
                <a:latin typeface="微软雅黑" panose="020B0503020204020204" pitchFamily="34" charset="-122"/>
                <a:ea typeface="微软雅黑" panose="020B0503020204020204" pitchFamily="34" charset="-122"/>
              </a:rPr>
              <a:t>标识</a:t>
            </a:r>
            <a:r>
              <a:rPr lang="zh-CN" altLang="en-US" sz="1100" dirty="0">
                <a:solidFill>
                  <a:schemeClr val="tx1"/>
                </a:solidFill>
                <a:latin typeface="微软雅黑" panose="020B0503020204020204" pitchFamily="34" charset="-122"/>
                <a:ea typeface="微软雅黑" panose="020B0503020204020204" pitchFamily="34" charset="-122"/>
              </a:rPr>
              <a:t>　　　　</a:t>
            </a:r>
          </a:p>
        </p:txBody>
      </p:sp>
      <p:sp>
        <p:nvSpPr>
          <p:cNvPr id="11" name="线形标注 1(带边框和强调线) 10"/>
          <p:cNvSpPr/>
          <p:nvPr/>
        </p:nvSpPr>
        <p:spPr>
          <a:xfrm>
            <a:off x="102952" y="4125295"/>
            <a:ext cx="1914996" cy="936104"/>
          </a:xfrm>
          <a:prstGeom prst="accentBorderCallout1">
            <a:avLst>
              <a:gd name="adj1" fmla="val 56803"/>
              <a:gd name="adj2" fmla="val 102645"/>
              <a:gd name="adj3" fmla="val 12979"/>
              <a:gd name="adj4" fmla="val 151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协作</a:t>
            </a:r>
            <a:r>
              <a:rPr lang="en-US" altLang="zh-CN" sz="1100" dirty="0">
                <a:solidFill>
                  <a:schemeClr val="tx1"/>
                </a:solidFill>
                <a:latin typeface="微软雅黑" panose="020B0503020204020204" pitchFamily="34" charset="-122"/>
                <a:ea typeface="微软雅黑" panose="020B0503020204020204" pitchFamily="34" charset="-122"/>
              </a:rPr>
              <a:t>(Collaboration)</a:t>
            </a:r>
            <a:r>
              <a:rPr lang="zh-CN" altLang="en-US" sz="1100" dirty="0">
                <a:solidFill>
                  <a:schemeClr val="tx1"/>
                </a:solidFill>
                <a:latin typeface="微软雅黑" panose="020B0503020204020204" pitchFamily="34" charset="-122"/>
                <a:ea typeface="微软雅黑" panose="020B0503020204020204" pitchFamily="34" charset="-122"/>
              </a:rPr>
              <a:t>：定义了共同完成一项功能的一系列角色，包括这些角色相应的实体和实体间的关系。用虚线框椭圆标识协作</a:t>
            </a:r>
          </a:p>
        </p:txBody>
      </p:sp>
      <p:sp>
        <p:nvSpPr>
          <p:cNvPr id="12" name="线形标注 1(带边框和强调线) 11"/>
          <p:cNvSpPr/>
          <p:nvPr/>
        </p:nvSpPr>
        <p:spPr>
          <a:xfrm>
            <a:off x="102952" y="1828116"/>
            <a:ext cx="1559507" cy="1606618"/>
          </a:xfrm>
          <a:prstGeom prst="accentBorderCallout1">
            <a:avLst>
              <a:gd name="adj1" fmla="val 56803"/>
              <a:gd name="adj2" fmla="val 102645"/>
              <a:gd name="adj3" fmla="val 61162"/>
              <a:gd name="adj4" fmla="val 1370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绑定与角色绑定连接器</a:t>
            </a:r>
            <a:r>
              <a:rPr lang="en-US" altLang="zh-CN" sz="1100" dirty="0">
                <a:solidFill>
                  <a:schemeClr val="tx1"/>
                </a:solidFill>
                <a:latin typeface="微软雅黑" panose="020B0503020204020204" pitchFamily="34" charset="-122"/>
                <a:ea typeface="微软雅黑" panose="020B0503020204020204" pitchFamily="34" charset="-122"/>
              </a:rPr>
              <a:t>(Role Binding Connector)</a:t>
            </a:r>
            <a:r>
              <a:rPr lang="zh-CN" altLang="en-US" sz="1100" dirty="0">
                <a:solidFill>
                  <a:schemeClr val="tx1"/>
                </a:solidFill>
                <a:latin typeface="微软雅黑" panose="020B0503020204020204" pitchFamily="34" charset="-122"/>
                <a:ea typeface="微软雅黑" panose="020B0503020204020204" pitchFamily="34" charset="-122"/>
              </a:rPr>
              <a:t>：绑定用来连接从协作到完成该角色任务的类元</a:t>
            </a:r>
            <a:r>
              <a:rPr lang="zh-CN" altLang="en-US" sz="1100" dirty="0" smtClean="0">
                <a:solidFill>
                  <a:schemeClr val="tx1"/>
                </a:solidFill>
                <a:latin typeface="微软雅黑" panose="020B0503020204020204" pitchFamily="34" charset="-122"/>
                <a:ea typeface="微软雅黑" panose="020B0503020204020204" pitchFamily="34" charset="-122"/>
              </a:rPr>
              <a:t>。用</a:t>
            </a:r>
            <a:r>
              <a:rPr lang="zh-CN" altLang="en-US" sz="1100" dirty="0">
                <a:solidFill>
                  <a:schemeClr val="tx1"/>
                </a:solidFill>
                <a:latin typeface="微软雅黑" panose="020B0503020204020204" pitchFamily="34" charset="-122"/>
                <a:ea typeface="微软雅黑" panose="020B0503020204020204" pitchFamily="34" charset="-122"/>
              </a:rPr>
              <a:t>带关键字</a:t>
            </a:r>
            <a:r>
              <a:rPr lang="en-US" altLang="zh-CN" sz="1100" dirty="0">
                <a:solidFill>
                  <a:schemeClr val="tx1"/>
                </a:solidFill>
                <a:latin typeface="微软雅黑" panose="020B0503020204020204" pitchFamily="34" charset="-122"/>
                <a:ea typeface="微软雅黑" panose="020B0503020204020204" pitchFamily="34" charset="-122"/>
              </a:rPr>
              <a:t>Role</a:t>
            </a:r>
            <a:r>
              <a:rPr lang="zh-CN" altLang="en-US" sz="1100" dirty="0">
                <a:solidFill>
                  <a:schemeClr val="tx1"/>
                </a:solidFill>
                <a:latin typeface="微软雅黑" panose="020B0503020204020204" pitchFamily="34" charset="-122"/>
                <a:ea typeface="微软雅黑" panose="020B0503020204020204" pitchFamily="34" charset="-122"/>
              </a:rPr>
              <a:t>的虚线箭头标识角色绑定连接器，并在类元端显示角色名称。</a:t>
            </a:r>
          </a:p>
        </p:txBody>
      </p:sp>
      <p:sp>
        <p:nvSpPr>
          <p:cNvPr id="14" name="线形标注 1(带边框和强调线) 13"/>
          <p:cNvSpPr/>
          <p:nvPr/>
        </p:nvSpPr>
        <p:spPr>
          <a:xfrm>
            <a:off x="7208437" y="699542"/>
            <a:ext cx="1914996" cy="936104"/>
          </a:xfrm>
          <a:prstGeom prst="accentBorderCallout1">
            <a:avLst>
              <a:gd name="adj1" fmla="val 54436"/>
              <a:gd name="adj2" fmla="val -2326"/>
              <a:gd name="adj3" fmla="val 120049"/>
              <a:gd name="adj4" fmla="val -355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组件</a:t>
            </a:r>
            <a:r>
              <a:rPr lang="en-US" altLang="zh-CN" sz="1100" dirty="0">
                <a:solidFill>
                  <a:schemeClr val="tx1"/>
                </a:solidFill>
                <a:latin typeface="微软雅黑" panose="020B0503020204020204" pitchFamily="34" charset="-122"/>
                <a:ea typeface="微软雅黑" panose="020B0503020204020204" pitchFamily="34" charset="-122"/>
              </a:rPr>
              <a:t>(Component)</a:t>
            </a:r>
            <a:r>
              <a:rPr lang="zh-CN" altLang="en-US" sz="1100" dirty="0">
                <a:solidFill>
                  <a:schemeClr val="tx1"/>
                </a:solidFill>
                <a:latin typeface="微软雅黑" panose="020B0503020204020204" pitchFamily="34" charset="-122"/>
                <a:ea typeface="微软雅黑" panose="020B0503020204020204" pitchFamily="34" charset="-122"/>
              </a:rPr>
              <a:t>： 承担具体功能单元的实际文件，一般为</a:t>
            </a:r>
            <a:r>
              <a:rPr lang="en-US" altLang="zh-CN" sz="1100" dirty="0">
                <a:solidFill>
                  <a:schemeClr val="tx1"/>
                </a:solidFill>
                <a:latin typeface="微软雅黑" panose="020B0503020204020204" pitchFamily="34" charset="-122"/>
                <a:ea typeface="微软雅黑" panose="020B0503020204020204" pitchFamily="34" charset="-122"/>
              </a:rPr>
              <a:t>lib, jar, </a:t>
            </a:r>
            <a:r>
              <a:rPr lang="en-US" altLang="zh-CN" sz="1100" dirty="0" err="1">
                <a:solidFill>
                  <a:schemeClr val="tx1"/>
                </a:solidFill>
                <a:latin typeface="微软雅黑" panose="020B0503020204020204" pitchFamily="34" charset="-122"/>
                <a:ea typeface="微软雅黑" panose="020B0503020204020204" pitchFamily="34" charset="-122"/>
              </a:rPr>
              <a:t>dll</a:t>
            </a:r>
            <a:r>
              <a:rPr lang="en-US" altLang="zh-CN" sz="1100" dirty="0">
                <a:solidFill>
                  <a:schemeClr val="tx1"/>
                </a:solidFill>
                <a:latin typeface="微软雅黑" panose="020B0503020204020204" pitchFamily="34" charset="-122"/>
                <a:ea typeface="微软雅黑" panose="020B0503020204020204" pitchFamily="34" charset="-122"/>
              </a:rPr>
              <a:t>, exe</a:t>
            </a:r>
            <a:r>
              <a:rPr lang="zh-CN" altLang="en-US" sz="1100" dirty="0">
                <a:solidFill>
                  <a:schemeClr val="tx1"/>
                </a:solidFill>
                <a:latin typeface="微软雅黑" panose="020B0503020204020204" pitchFamily="34" charset="-122"/>
                <a:ea typeface="微软雅黑" panose="020B0503020204020204" pitchFamily="34" charset="-122"/>
              </a:rPr>
              <a:t>等格式，遵循接口定义并提供具体的接口</a:t>
            </a:r>
            <a:r>
              <a:rPr lang="zh-CN" altLang="en-US" sz="1100" dirty="0" smtClean="0">
                <a:solidFill>
                  <a:schemeClr val="tx1"/>
                </a:solidFill>
                <a:latin typeface="微软雅黑" panose="020B0503020204020204" pitchFamily="34" charset="-122"/>
                <a:ea typeface="微软雅黑" panose="020B0503020204020204" pitchFamily="34" charset="-122"/>
              </a:rPr>
              <a:t>实现。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 name="线形标注 1(带边框和强调线) 14"/>
          <p:cNvSpPr/>
          <p:nvPr/>
        </p:nvSpPr>
        <p:spPr>
          <a:xfrm>
            <a:off x="7164288" y="2508485"/>
            <a:ext cx="1914996" cy="573817"/>
          </a:xfrm>
          <a:prstGeom prst="accentBorderCallout1">
            <a:avLst>
              <a:gd name="adj1" fmla="val 48882"/>
              <a:gd name="adj2" fmla="val -2326"/>
              <a:gd name="adj3" fmla="val 25856"/>
              <a:gd name="adj4" fmla="val -34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端口</a:t>
            </a:r>
            <a:r>
              <a:rPr lang="en-US" altLang="zh-CN" sz="1100" dirty="0">
                <a:solidFill>
                  <a:schemeClr val="tx1"/>
                </a:solidFill>
                <a:latin typeface="微软雅黑" panose="020B0503020204020204" pitchFamily="34" charset="-122"/>
                <a:ea typeface="微软雅黑" panose="020B0503020204020204" pitchFamily="34" charset="-122"/>
              </a:rPr>
              <a:t>(Port)</a:t>
            </a:r>
            <a:r>
              <a:rPr lang="zh-CN" altLang="en-US" sz="1100" dirty="0">
                <a:solidFill>
                  <a:schemeClr val="tx1"/>
                </a:solidFill>
                <a:latin typeface="微软雅黑" panose="020B0503020204020204" pitchFamily="34" charset="-122"/>
                <a:ea typeface="微软雅黑" panose="020B0503020204020204" pitchFamily="34" charset="-122"/>
              </a:rPr>
              <a:t>：类元与外部部件交互的连接处。用类元边框线上的小矩形</a:t>
            </a:r>
            <a:r>
              <a:rPr lang="zh-CN" altLang="en-US" sz="1100" dirty="0" smtClean="0">
                <a:solidFill>
                  <a:schemeClr val="tx1"/>
                </a:solidFill>
                <a:latin typeface="微软雅黑" panose="020B0503020204020204" pitchFamily="34" charset="-122"/>
                <a:ea typeface="微软雅黑" panose="020B0503020204020204" pitchFamily="34" charset="-122"/>
              </a:rPr>
              <a:t>框标识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6" name="线形标注 1(带边框和强调线) 15"/>
          <p:cNvSpPr/>
          <p:nvPr/>
        </p:nvSpPr>
        <p:spPr>
          <a:xfrm>
            <a:off x="3059583" y="2715766"/>
            <a:ext cx="1914996" cy="1069139"/>
          </a:xfrm>
          <a:prstGeom prst="accentBorderCallout1">
            <a:avLst>
              <a:gd name="adj1" fmla="val 56803"/>
              <a:gd name="adj2" fmla="val 102645"/>
              <a:gd name="adj3" fmla="val 63172"/>
              <a:gd name="adj4" fmla="val 1347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委托与委托连接器</a:t>
            </a:r>
            <a:r>
              <a:rPr lang="en-US" altLang="zh-CN" sz="1100" dirty="0">
                <a:solidFill>
                  <a:schemeClr val="tx1"/>
                </a:solidFill>
                <a:latin typeface="微软雅黑" panose="020B0503020204020204" pitchFamily="34" charset="-122"/>
                <a:ea typeface="微软雅黑" panose="020B0503020204020204" pitchFamily="34" charset="-122"/>
              </a:rPr>
              <a:t>(Delegate Connector)</a:t>
            </a:r>
            <a:r>
              <a:rPr lang="zh-CN" altLang="en-US" sz="1100" dirty="0">
                <a:solidFill>
                  <a:schemeClr val="tx1"/>
                </a:solidFill>
                <a:latin typeface="微软雅黑" panose="020B0503020204020204" pitchFamily="34" charset="-122"/>
                <a:ea typeface="微软雅黑" panose="020B0503020204020204" pitchFamily="34" charset="-122"/>
              </a:rPr>
              <a:t>：委托用来定义组件外部接口和端口的工作方式。用带关键字</a:t>
            </a:r>
            <a:r>
              <a:rPr lang="en-US" altLang="zh-CN" sz="1100" dirty="0">
                <a:solidFill>
                  <a:schemeClr val="tx1"/>
                </a:solidFill>
                <a:latin typeface="微软雅黑" panose="020B0503020204020204" pitchFamily="34" charset="-122"/>
                <a:ea typeface="微软雅黑" panose="020B0503020204020204" pitchFamily="34" charset="-122"/>
              </a:rPr>
              <a:t>&lt;&lt;delegate&gt;&gt;</a:t>
            </a:r>
            <a:r>
              <a:rPr lang="zh-CN" altLang="en-US" sz="1100" dirty="0">
                <a:solidFill>
                  <a:schemeClr val="tx1"/>
                </a:solidFill>
                <a:latin typeface="微软雅黑" panose="020B0503020204020204" pitchFamily="34" charset="-122"/>
                <a:ea typeface="微软雅黑" panose="020B0503020204020204" pitchFamily="34" charset="-122"/>
              </a:rPr>
              <a:t>的实线箭头标识委托连接器</a:t>
            </a:r>
          </a:p>
        </p:txBody>
      </p:sp>
      <p:sp>
        <p:nvSpPr>
          <p:cNvPr id="17" name="线形标注 1(带边框和强调线) 16"/>
          <p:cNvSpPr/>
          <p:nvPr/>
        </p:nvSpPr>
        <p:spPr>
          <a:xfrm>
            <a:off x="2771800" y="1828115"/>
            <a:ext cx="2088232" cy="712460"/>
          </a:xfrm>
          <a:prstGeom prst="accentBorderCallout1">
            <a:avLst>
              <a:gd name="adj1" fmla="val 56803"/>
              <a:gd name="adj2" fmla="val 102645"/>
              <a:gd name="adj3" fmla="val 59819"/>
              <a:gd name="adj4" fmla="val 1115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提供接口：也叫供接口，是指组件给其他组件提供服务时实现的特性和约束。用带棒球体标识</a:t>
            </a:r>
          </a:p>
        </p:txBody>
      </p:sp>
    </p:spTree>
    <p:extLst>
      <p:ext uri="{BB962C8B-B14F-4D97-AF65-F5344CB8AC3E}">
        <p14:creationId xmlns:p14="http://schemas.microsoft.com/office/powerpoint/2010/main" val="30652955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1"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07808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状态机图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27584" y="555526"/>
            <a:ext cx="7974632" cy="2074414"/>
          </a:xfrm>
          <a:prstGeom prst="rect">
            <a:avLst/>
          </a:prstGeom>
        </p:spPr>
        <p:txBody>
          <a:bodyPr wrap="square">
            <a:spAutoFit/>
          </a:bodyPr>
          <a:lstStyle/>
          <a:p>
            <a:pPr>
              <a:lnSpc>
                <a:spcPct val="115000"/>
              </a:lnSpc>
            </a:pPr>
            <a:r>
              <a:rPr kumimoji="1" lang="zh-CN" altLang="en-US" sz="2800" b="1" dirty="0" smtClean="0">
                <a:latin typeface="微软雅黑" panose="020B0503020204020204" pitchFamily="34" charset="-122"/>
                <a:ea typeface="微软雅黑" panose="020B0503020204020204" pitchFamily="34" charset="-122"/>
              </a:rPr>
              <a:t>状态机图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描述一个实体基于事件反应的动态行为，显示了该实体如何根据当前所处的状态对不同的事件做出反应</a:t>
            </a:r>
            <a:r>
              <a:rPr kumimoji="1" lang="zh-CN" altLang="en-US" sz="2800" dirty="0" smtClean="0">
                <a:latin typeface="微软雅黑" panose="020B0503020204020204" pitchFamily="34" charset="-122"/>
                <a:ea typeface="微软雅黑" panose="020B0503020204020204" pitchFamily="34" charset="-122"/>
              </a:rPr>
              <a:t>的。</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401" t="10609" r="3810" b="10913"/>
          <a:stretch>
            <a:fillRect/>
          </a:stretch>
        </p:blipFill>
        <p:spPr bwMode="auto">
          <a:xfrm>
            <a:off x="971600" y="2709111"/>
            <a:ext cx="7373937" cy="226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30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活动图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687689"/>
            <a:ext cx="4392488" cy="4764381"/>
          </a:xfrm>
          <a:prstGeom prst="rect">
            <a:avLst/>
          </a:prstGeom>
        </p:spPr>
        <p:txBody>
          <a:bodyPr wrap="square">
            <a:spAutoFit/>
          </a:bodyPr>
          <a:lstStyle/>
          <a:p>
            <a:pPr>
              <a:lnSpc>
                <a:spcPct val="115000"/>
              </a:lnSpc>
            </a:pPr>
            <a:r>
              <a:rPr kumimoji="1" lang="zh-CN" altLang="en-US" sz="2400" b="1" dirty="0">
                <a:latin typeface="微软雅黑" panose="020B0503020204020204" pitchFamily="34" charset="-122"/>
                <a:ea typeface="微软雅黑" panose="020B0503020204020204" pitchFamily="34" charset="-122"/>
              </a:rPr>
              <a:t>活动图</a:t>
            </a:r>
          </a:p>
          <a:p>
            <a:pPr>
              <a:lnSpc>
                <a:spcPct val="115000"/>
              </a:lnSpc>
            </a:pPr>
            <a:r>
              <a:rPr kumimoji="1" lang="zh-CN" altLang="en-US" sz="2400" dirty="0">
                <a:latin typeface="微软雅黑" panose="020B0503020204020204" pitchFamily="34" charset="-122"/>
                <a:ea typeface="微软雅黑" panose="020B0503020204020204" pitchFamily="34" charset="-122"/>
              </a:rPr>
              <a:t>       活动图由一些活动组成，图中同时包括了对这些活动的说明。当一个活动执行完毕之后，将沿着控制转移箭头转向下一个活动。活动图中还可以方便地描述控制转移的条件以及并行执行等要求</a:t>
            </a:r>
            <a:r>
              <a:rPr kumimoji="1" lang="zh-CN" altLang="en-US"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pPr>
              <a:lnSpc>
                <a:spcPct val="115000"/>
              </a:lnSpc>
            </a:pPr>
            <a:r>
              <a:rPr kumimoji="1" lang="zh-CN" altLang="en-US" sz="2400" dirty="0" smtClean="0">
                <a:latin typeface="微软雅黑" panose="020B0503020204020204" pitchFamily="34" charset="-122"/>
                <a:ea typeface="微软雅黑" panose="020B0503020204020204" pitchFamily="34" charset="-122"/>
              </a:rPr>
              <a:t>       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中，活动图增加了泳道、对象等特性。</a:t>
            </a:r>
          </a:p>
          <a:p>
            <a:pPr>
              <a:lnSpc>
                <a:spcPct val="115000"/>
              </a:lnSpc>
            </a:pP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5350" t="4782" r="5962" b="6209"/>
          <a:stretch>
            <a:fillRect/>
          </a:stretch>
        </p:blipFill>
        <p:spPr bwMode="auto">
          <a:xfrm>
            <a:off x="5220072" y="771550"/>
            <a:ext cx="3635894" cy="42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28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37" presetClass="entr" presetSubtype="0" fill="hold" grpId="0" nodeType="withEffect">
                                  <p:stCondLst>
                                    <p:cond delay="250"/>
                                  </p:stCondLst>
                                  <p:iterate type="wd">
                                    <p:tmPct val="8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900" decel="100000" fill="hold"/>
                                        <p:tgtEl>
                                          <p:spTgt spid="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0" fill="hold">
                            <p:stCondLst>
                              <p:cond delay="6690"/>
                            </p:stCondLst>
                            <p:childTnLst>
                              <p:par>
                                <p:cTn id="21" presetID="3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2331" y="860619"/>
            <a:ext cx="4572000" cy="4524315"/>
          </a:xfrm>
          <a:prstGeom prst="rect">
            <a:avLst/>
          </a:prstGeom>
        </p:spPr>
        <p:txBody>
          <a:bodyPr>
            <a:spAutoFit/>
          </a:bodyPr>
          <a:lstStyle/>
          <a:p>
            <a:r>
              <a:rPr kumimoji="1" lang="en-US" altLang="zh-CN" sz="2400" b="1" dirty="0" err="1">
                <a:latin typeface="微软雅黑" panose="020B0503020204020204" pitchFamily="34" charset="-122"/>
                <a:ea typeface="微软雅黑" panose="020B0503020204020204" pitchFamily="34" charset="-122"/>
              </a:rPr>
              <a:t>用例图</a:t>
            </a:r>
            <a:endParaRPr kumimoji="1" lang="en-US" altLang="zh-CN" sz="2400" b="1" dirty="0" smtClean="0">
              <a:latin typeface="微软雅黑" panose="020B0503020204020204" pitchFamily="34" charset="-122"/>
              <a:ea typeface="微软雅黑" panose="020B0503020204020204" pitchFamily="34" charset="-122"/>
            </a:endParaRPr>
          </a:p>
          <a:p>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err="1" smtClean="0">
                <a:latin typeface="微软雅黑" panose="020B0503020204020204" pitchFamily="34" charset="-122"/>
                <a:ea typeface="微软雅黑" panose="020B0503020204020204" pitchFamily="34" charset="-122"/>
              </a:rPr>
              <a:t>用例图是从用户角度描述系统功能</a:t>
            </a:r>
            <a:r>
              <a:rPr kumimoji="1" lang="en-US" altLang="zh-CN" sz="2400" dirty="0" err="1">
                <a:latin typeface="微软雅黑" panose="020B0503020204020204" pitchFamily="34" charset="-122"/>
                <a:ea typeface="微软雅黑" panose="020B0503020204020204" pitchFamily="34" charset="-122"/>
              </a:rPr>
              <a:t>，并指出各功能的操作者。用例图展示了一组用例、参与者以及它们之间的关系</a:t>
            </a:r>
            <a:r>
              <a:rPr kumimoji="1" lang="en-US" altLang="zh-CN" sz="2400" dirty="0" smtClean="0">
                <a:latin typeface="微软雅黑" panose="020B0503020204020204" pitchFamily="34" charset="-122"/>
                <a:ea typeface="微软雅黑" panose="020B0503020204020204" pitchFamily="34" charset="-122"/>
              </a:rPr>
              <a:t>。</a:t>
            </a:r>
          </a:p>
          <a:p>
            <a:r>
              <a:rPr kumimoji="1" lang="en-US" altLang="zh-CN" sz="2400" dirty="0">
                <a:latin typeface="微软雅黑" panose="020B0503020204020204" pitchFamily="34" charset="-122"/>
                <a:ea typeface="微软雅黑" panose="020B0503020204020204" pitchFamily="34" charset="-122"/>
              </a:rPr>
              <a:t> </a:t>
            </a:r>
            <a:r>
              <a:rPr kumimoji="1" lang="en-US" altLang="zh-CN" sz="2400" dirty="0" smtClean="0">
                <a:latin typeface="微软雅黑" panose="020B0503020204020204" pitchFamily="34" charset="-122"/>
                <a:ea typeface="微软雅黑" panose="020B0503020204020204" pitchFamily="34" charset="-122"/>
              </a:rPr>
              <a:t>   </a:t>
            </a:r>
            <a:r>
              <a:rPr kumimoji="1" lang="zh-CN" altLang="en-US" sz="2400" dirty="0" smtClean="0">
                <a:latin typeface="微软雅黑" panose="020B0503020204020204" pitchFamily="34" charset="-122"/>
                <a:ea typeface="微软雅黑" panose="020B0503020204020204" pitchFamily="34" charset="-122"/>
              </a:rPr>
              <a:t>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中，为每个用例增加了一个称为“</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的特征，这项特征的取值可以作为在逻辑层面划分一组用例的一项依据。用例所属的“系统边界”就是“</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的一种典型例子。</a:t>
            </a:r>
          </a:p>
          <a:p>
            <a:endParaRPr lang="zh-CN" altLang="en-US" sz="2400"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4895" t="4445" r="5225" b="5511"/>
          <a:stretch>
            <a:fillRect/>
          </a:stretch>
        </p:blipFill>
        <p:spPr>
          <a:xfrm>
            <a:off x="5220072" y="860619"/>
            <a:ext cx="3600400" cy="4010025"/>
          </a:xfrm>
          <a:prstGeom prst="rect">
            <a:avLst/>
          </a:prstGeom>
          <a:ln/>
        </p:spPr>
      </p:pic>
    </p:spTree>
    <p:extLst>
      <p:ext uri="{BB962C8B-B14F-4D97-AF65-F5344CB8AC3E}">
        <p14:creationId xmlns:p14="http://schemas.microsoft.com/office/powerpoint/2010/main" val="1995535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6" presetClass="entr" presetSubtype="21"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3350"/>
                            </p:stCondLst>
                            <p:childTnLst>
                              <p:par>
                                <p:cTn id="18" presetID="16" presetClass="entr" presetSubtype="4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5496" y="483518"/>
            <a:ext cx="5040560" cy="5123518"/>
          </a:xfrm>
          <a:prstGeom prst="rect">
            <a:avLst/>
          </a:prstGeom>
        </p:spPr>
        <p:txBody>
          <a:bodyPr wrap="square">
            <a:spAutoFit/>
          </a:bodyPr>
          <a:lstStyle/>
          <a:p>
            <a:pPr>
              <a:lnSpc>
                <a:spcPct val="115000"/>
              </a:lnSpc>
            </a:pPr>
            <a:r>
              <a:rPr kumimoji="1" lang="zh-CN" altLang="en-US" sz="2200" b="1" dirty="0">
                <a:latin typeface="微软雅黑" panose="020B0503020204020204" pitchFamily="34" charset="-122"/>
                <a:ea typeface="微软雅黑" panose="020B0503020204020204" pitchFamily="34" charset="-122"/>
              </a:rPr>
              <a:t>顺序图</a:t>
            </a:r>
            <a:endParaRPr kumimoji="1" lang="en-US" altLang="zh-CN" sz="2200" b="1"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顺序</a:t>
            </a:r>
            <a:r>
              <a:rPr kumimoji="1" lang="zh-CN" altLang="en-US" sz="2200" dirty="0">
                <a:latin typeface="微软雅黑" panose="020B0503020204020204" pitchFamily="34" charset="-122"/>
                <a:ea typeface="微软雅黑" panose="020B0503020204020204" pitchFamily="34" charset="-122"/>
              </a:rPr>
              <a:t>图由一组对象构成，每个对象分别带有一条竖线，称作对象的生命线，它代表时间轴，时间沿竖线向下延伸</a:t>
            </a:r>
            <a:r>
              <a:rPr kumimoji="1" lang="zh-CN" altLang="en-US" sz="2200" dirty="0" smtClean="0">
                <a:latin typeface="微软雅黑" panose="020B0503020204020204" pitchFamily="34" charset="-122"/>
                <a:ea typeface="微软雅黑" panose="020B0503020204020204" pitchFamily="34" charset="-122"/>
              </a:rPr>
              <a:t>。</a:t>
            </a:r>
            <a:endParaRPr kumimoji="1" lang="en-US" altLang="zh-CN" sz="2200"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对于</a:t>
            </a:r>
            <a:r>
              <a:rPr kumimoji="1" lang="zh-CN" altLang="en-US" sz="2200" dirty="0">
                <a:latin typeface="微软雅黑" panose="020B0503020204020204" pitchFamily="34" charset="-122"/>
                <a:ea typeface="微软雅黑" panose="020B0503020204020204" pitchFamily="34" charset="-122"/>
              </a:rPr>
              <a:t>顺序图，</a:t>
            </a:r>
            <a:r>
              <a:rPr kumimoji="1" lang="en-US" altLang="zh-CN" sz="2200" b="1" dirty="0">
                <a:latin typeface="微软雅黑" panose="020B0503020204020204" pitchFamily="34" charset="-122"/>
                <a:ea typeface="微软雅黑" panose="020B0503020204020204" pitchFamily="34" charset="-122"/>
              </a:rPr>
              <a:t>UML2.0</a:t>
            </a:r>
            <a:r>
              <a:rPr kumimoji="1" lang="zh-CN" altLang="en-US" sz="2200" dirty="0">
                <a:latin typeface="微软雅黑" panose="020B0503020204020204" pitchFamily="34" charset="-122"/>
                <a:ea typeface="微软雅黑" panose="020B0503020204020204" pitchFamily="34" charset="-122"/>
              </a:rPr>
              <a:t>主要做了</a:t>
            </a:r>
            <a:r>
              <a:rPr kumimoji="1" lang="en-US" altLang="zh-CN" sz="2200" dirty="0">
                <a:latin typeface="微软雅黑" panose="020B0503020204020204" pitchFamily="34" charset="-122"/>
                <a:ea typeface="微软雅黑" panose="020B0503020204020204" pitchFamily="34" charset="-122"/>
              </a:rPr>
              <a:t>3</a:t>
            </a:r>
            <a:r>
              <a:rPr kumimoji="1" lang="zh-CN" altLang="en-US" sz="2200" dirty="0">
                <a:latin typeface="微软雅黑" panose="020B0503020204020204" pitchFamily="34" charset="-122"/>
                <a:ea typeface="微软雅黑" panose="020B0503020204020204" pitchFamily="34" charset="-122"/>
              </a:rPr>
              <a:t>方面的改进。</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①</a:t>
            </a:r>
            <a:r>
              <a:rPr kumimoji="1" lang="zh-CN" altLang="en-US" sz="2200" dirty="0">
                <a:latin typeface="微软雅黑" panose="020B0503020204020204" pitchFamily="34" charset="-122"/>
                <a:ea typeface="微软雅黑" panose="020B0503020204020204" pitchFamily="34" charset="-122"/>
              </a:rPr>
              <a:t>允许顺序图中明确的表达分支判断逻辑。</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②</a:t>
            </a:r>
            <a:r>
              <a:rPr kumimoji="1" lang="zh-CN" altLang="en-US" sz="2200" dirty="0">
                <a:latin typeface="微软雅黑" panose="020B0503020204020204" pitchFamily="34" charset="-122"/>
                <a:ea typeface="微软雅黑" panose="020B0503020204020204" pitchFamily="34" charset="-122"/>
              </a:rPr>
              <a:t>允许“纵向”与“横向” 对顺序图进行拆分与引用。</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③</a:t>
            </a:r>
            <a:r>
              <a:rPr kumimoji="1" lang="zh-CN" altLang="en-US" sz="2200" dirty="0">
                <a:latin typeface="微软雅黑" panose="020B0503020204020204" pitchFamily="34" charset="-122"/>
                <a:ea typeface="微软雅黑" panose="020B0503020204020204" pitchFamily="34" charset="-122"/>
              </a:rPr>
              <a:t>提供了一种新图，称为</a:t>
            </a:r>
            <a:r>
              <a:rPr kumimoji="1" lang="zh-CN" altLang="en-US" sz="2200" dirty="0" smtClean="0">
                <a:latin typeface="微软雅黑" panose="020B0503020204020204" pitchFamily="34" charset="-122"/>
                <a:ea typeface="微软雅黑" panose="020B0503020204020204" pitchFamily="34" charset="-122"/>
              </a:rPr>
              <a:t>“交互概括图” </a:t>
            </a:r>
            <a:r>
              <a:rPr kumimoji="1" lang="zh-CN" altLang="en-US" sz="2200" dirty="0">
                <a:latin typeface="微软雅黑" panose="020B0503020204020204" pitchFamily="34" charset="-122"/>
                <a:ea typeface="微软雅黑" panose="020B0503020204020204" pitchFamily="34" charset="-122"/>
              </a:rPr>
              <a:t>。</a:t>
            </a:r>
          </a:p>
          <a:p>
            <a:pPr>
              <a:lnSpc>
                <a:spcPct val="115000"/>
              </a:lnSpc>
            </a:pPr>
            <a:endParaRPr lang="zh-CN" altLang="en-US" sz="22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12762" t="5147" r="11549" b="10309"/>
          <a:stretch>
            <a:fillRect/>
          </a:stretch>
        </p:blipFill>
        <p:spPr bwMode="auto">
          <a:xfrm>
            <a:off x="5612687" y="699542"/>
            <a:ext cx="3032944" cy="41765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119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250"/>
                                        <p:tgtEl>
                                          <p:spTgt spid="3"/>
                                        </p:tgtEl>
                                        <p:attrNameLst>
                                          <p:attrName>ppt_y</p:attrName>
                                        </p:attrNameLst>
                                      </p:cBhvr>
                                      <p:tavLst>
                                        <p:tav tm="0">
                                          <p:val>
                                            <p:strVal val="#ppt_y-#ppt_h*1.125000"/>
                                          </p:val>
                                        </p:tav>
                                        <p:tav tm="100000">
                                          <p:val>
                                            <p:strVal val="#ppt_y"/>
                                          </p:val>
                                        </p:tav>
                                      </p:tavLst>
                                    </p:anim>
                                    <p:animEffect transition="in" filter="wipe(down)">
                                      <p:cBhvr>
                                        <p:cTn id="19" dur="250"/>
                                        <p:tgtEl>
                                          <p:spTgt spid="3"/>
                                        </p:tgtEl>
                                      </p:cBhvr>
                                    </p:animEffect>
                                  </p:childTnLst>
                                </p:cTn>
                              </p:par>
                            </p:childTnLst>
                          </p:cTn>
                        </p:par>
                        <p:par>
                          <p:cTn id="20" fill="hold">
                            <p:stCondLst>
                              <p:cond delay="2425"/>
                            </p:stCondLst>
                            <p:childTnLst>
                              <p:par>
                                <p:cTn id="21" presetID="1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7504" y="483518"/>
            <a:ext cx="9036496" cy="4624343"/>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通信图</a:t>
            </a:r>
            <a:endParaRPr lang="en-US" altLang="zh-CN" sz="3200" b="1" dirty="0" smtClean="0">
              <a:latin typeface="微软雅黑" panose="020B0503020204020204" pitchFamily="34" charset="-122"/>
              <a:ea typeface="微软雅黑" panose="020B0503020204020204" pitchFamily="34" charset="-122"/>
            </a:endParaRPr>
          </a:p>
          <a:p>
            <a:pPr>
              <a:lnSpc>
                <a:spcPts val="3500"/>
              </a:lnSpc>
            </a:pPr>
            <a:r>
              <a:rPr lang="en-US" altLang="zh-CN" dirty="0" smtClean="0">
                <a:latin typeface="微软雅黑" panose="020B0503020204020204" pitchFamily="34" charset="-122"/>
                <a:ea typeface="微软雅黑" panose="020B0503020204020204" pitchFamily="34" charset="-122"/>
              </a:rPr>
              <a:t>       </a:t>
            </a:r>
            <a:r>
              <a:rPr lang="en-US" altLang="zh-CN" sz="26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600" b="1" dirty="0" smtClean="0">
                <a:solidFill>
                  <a:schemeClr val="tx1">
                    <a:lumMod val="85000"/>
                    <a:lumOff val="15000"/>
                  </a:schemeClr>
                </a:solidFill>
                <a:latin typeface="微软雅黑" panose="020B0503020204020204" pitchFamily="34" charset="-122"/>
                <a:ea typeface="微软雅黑" panose="020B0503020204020204" pitchFamily="34" charset="-122"/>
              </a:rPr>
              <a:t>面向对象中通信图用于显示组件及其交互关系的空间组织结构，它并不侧重于交互的顺序。通信图显示了交互中的各个对象之间的组织交互关系以及对象彼此之间的链接。与顺序图不同通信图显示的是对象之间的关系。另外，通信图没有将时间作为一个单独的维度，因此序列号就决定了消息及其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60663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571" y="514320"/>
            <a:ext cx="6523870" cy="4577710"/>
          </a:xfrm>
          <a:prstGeom prst="rect">
            <a:avLst/>
          </a:prstGeom>
          <a:ln>
            <a:solidFill>
              <a:schemeClr val="tx1"/>
            </a:solidFill>
          </a:ln>
        </p:spPr>
      </p:pic>
    </p:spTree>
    <p:extLst>
      <p:ext uri="{BB962C8B-B14F-4D97-AF65-F5344CB8AC3E}">
        <p14:creationId xmlns:p14="http://schemas.microsoft.com/office/powerpoint/2010/main" val="33530496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Thinkpad\Desktop\b.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412341" y="2797602"/>
            <a:ext cx="1382319" cy="140027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2843808" y="2679818"/>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09596" y="2751882"/>
            <a:ext cx="4216451"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038060" y="2740940"/>
            <a:ext cx="2465740" cy="523220"/>
          </a:xfrm>
          <a:prstGeom prst="rect">
            <a:avLst/>
          </a:prstGeom>
          <a:noFill/>
        </p:spPr>
        <p:txBody>
          <a:bodyPr wrap="none" rtlCol="0">
            <a:spAutoFit/>
          </a:bodyPr>
          <a:lstStyle/>
          <a:p>
            <a:r>
              <a:rPr lang="zh-CN" altLang="en-US" sz="2800" b="1" dirty="0" smtClean="0">
                <a:solidFill>
                  <a:srgbClr val="79A7AD"/>
                </a:solidFill>
                <a:latin typeface="微软雅黑" panose="020B0503020204020204" pitchFamily="34" charset="-122"/>
                <a:ea typeface="微软雅黑" panose="020B0503020204020204" pitchFamily="34" charset="-122"/>
              </a:rPr>
              <a:t>一、</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简介</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29813" y="3334238"/>
            <a:ext cx="1966476" cy="338554"/>
            <a:chOff x="3009596" y="349591"/>
            <a:chExt cx="1966476" cy="338554"/>
          </a:xfrm>
        </p:grpSpPr>
        <p:grpSp>
          <p:nvGrpSpPr>
            <p:cNvPr id="11" name="组合 10"/>
            <p:cNvGrpSpPr/>
            <p:nvPr/>
          </p:nvGrpSpPr>
          <p:grpSpPr>
            <a:xfrm>
              <a:off x="3009596" y="385319"/>
              <a:ext cx="266260" cy="266260"/>
              <a:chOff x="3009596" y="385319"/>
              <a:chExt cx="266260" cy="266260"/>
            </a:xfrm>
          </p:grpSpPr>
          <p:sp>
            <p:nvSpPr>
              <p:cNvPr id="13" name="椭圆 1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3319849" y="349591"/>
              <a:ext cx="1656223"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1.1 </a:t>
              </a:r>
              <a:r>
                <a:rPr lang="zh-CN" altLang="en-US" sz="1600" b="1" dirty="0" smtClean="0">
                  <a:solidFill>
                    <a:schemeClr val="bg1"/>
                  </a:solidFill>
                  <a:latin typeface="微软雅黑" panose="020B0503020204020204" pitchFamily="34" charset="-122"/>
                  <a:ea typeface="微软雅黑" panose="020B0503020204020204" pitchFamily="34" charset="-122"/>
                </a:rPr>
                <a:t>什么是</a:t>
              </a:r>
              <a:r>
                <a:rPr lang="en-US" altLang="zh-CN" sz="1600" b="1" dirty="0" smtClean="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29813" y="3653676"/>
            <a:ext cx="2376844" cy="338554"/>
            <a:chOff x="3009596" y="349591"/>
            <a:chExt cx="2376844" cy="338554"/>
          </a:xfrm>
        </p:grpSpPr>
        <p:grpSp>
          <p:nvGrpSpPr>
            <p:cNvPr id="16" name="组合 15"/>
            <p:cNvGrpSpPr/>
            <p:nvPr/>
          </p:nvGrpSpPr>
          <p:grpSpPr>
            <a:xfrm>
              <a:off x="3009596" y="385319"/>
              <a:ext cx="266260" cy="266260"/>
              <a:chOff x="3009596" y="385319"/>
              <a:chExt cx="266260" cy="266260"/>
            </a:xfrm>
          </p:grpSpPr>
          <p:sp>
            <p:nvSpPr>
              <p:cNvPr id="18" name="椭圆 1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3319849" y="349591"/>
              <a:ext cx="2066591"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1.2 UML</a:t>
              </a:r>
              <a:r>
                <a:rPr lang="zh-CN" altLang="en-US" dirty="0" smtClean="0"/>
                <a:t>的发展历程</a:t>
              </a:r>
              <a:endParaRPr lang="zh-CN" altLang="en-US" dirty="0"/>
            </a:p>
          </p:txBody>
        </p:sp>
      </p:grpSp>
      <p:grpSp>
        <p:nvGrpSpPr>
          <p:cNvPr id="20" name="组合 19"/>
          <p:cNvGrpSpPr/>
          <p:nvPr/>
        </p:nvGrpSpPr>
        <p:grpSpPr>
          <a:xfrm>
            <a:off x="3029813" y="3973113"/>
            <a:ext cx="1966476" cy="338554"/>
            <a:chOff x="3009596" y="349591"/>
            <a:chExt cx="1966476" cy="338554"/>
          </a:xfrm>
        </p:grpSpPr>
        <p:grpSp>
          <p:nvGrpSpPr>
            <p:cNvPr id="21" name="组合 20"/>
            <p:cNvGrpSpPr/>
            <p:nvPr/>
          </p:nvGrpSpPr>
          <p:grpSpPr>
            <a:xfrm>
              <a:off x="3009596" y="385319"/>
              <a:ext cx="266260" cy="266260"/>
              <a:chOff x="3009596" y="385319"/>
              <a:chExt cx="266260" cy="266260"/>
            </a:xfrm>
          </p:grpSpPr>
          <p:sp>
            <p:nvSpPr>
              <p:cNvPr id="23" name="椭圆 2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3319849" y="349591"/>
              <a:ext cx="1656223"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1.3 UML</a:t>
              </a:r>
              <a:r>
                <a:rPr lang="zh-CN" altLang="en-US" dirty="0" smtClean="0"/>
                <a:t>的特点</a:t>
              </a:r>
              <a:endParaRPr lang="zh-CN" altLang="en-US" dirty="0"/>
            </a:p>
          </p:txBody>
        </p:sp>
      </p:grpSp>
      <p:pic>
        <p:nvPicPr>
          <p:cNvPr id="51"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6" y="1081626"/>
            <a:ext cx="1723550"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第一部分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7726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Horizontal)">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1520" y="619185"/>
            <a:ext cx="3528391" cy="452431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时间图</a:t>
            </a:r>
            <a:endParaRPr lang="en-US" altLang="zh-CN" sz="3200" b="1"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     “时间图”是一种可选的交互图，展示交互过程中的真实时间信息，具体描述对象状态变化的时间点以及维持特定状态的时间段。</a:t>
            </a:r>
            <a:endParaRPr lang="zh-CN" altLang="en-US" sz="32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851919" y="890997"/>
            <a:ext cx="5122068" cy="3906132"/>
            <a:chOff x="3851919" y="890997"/>
            <a:chExt cx="5122068" cy="3906132"/>
          </a:xfrm>
        </p:grpSpPr>
        <p:pic>
          <p:nvPicPr>
            <p:cNvPr id="5" name="图片 4"/>
            <p:cNvPicPr>
              <a:picLocks noChangeAspect="1"/>
            </p:cNvPicPr>
            <p:nvPr/>
          </p:nvPicPr>
          <p:blipFill>
            <a:blip r:embed="rId3"/>
            <a:stretch>
              <a:fillRect/>
            </a:stretch>
          </p:blipFill>
          <p:spPr>
            <a:xfrm>
              <a:off x="3851919" y="1414217"/>
              <a:ext cx="5122068" cy="3382912"/>
            </a:xfrm>
            <a:prstGeom prst="rect">
              <a:avLst/>
            </a:prstGeom>
          </p:spPr>
        </p:pic>
        <p:sp>
          <p:nvSpPr>
            <p:cNvPr id="6" name="文本框 5"/>
            <p:cNvSpPr txBox="1"/>
            <p:nvPr/>
          </p:nvSpPr>
          <p:spPr>
            <a:xfrm>
              <a:off x="5602475" y="890997"/>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火烧赤壁</a:t>
              </a:r>
              <a:endParaRPr lang="zh-CN" altLang="en-US" sz="28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95133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4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988" y="627534"/>
            <a:ext cx="9170987" cy="4278094"/>
          </a:xfrm>
          <a:prstGeom prst="rect">
            <a:avLst/>
          </a:prstGeom>
        </p:spPr>
        <p:txBody>
          <a:bodyPr wrap="square">
            <a:spAutoFit/>
          </a:bodyPr>
          <a:lstStyle/>
          <a:p>
            <a:r>
              <a:rPr lang="zh-CN" altLang="en-US" sz="3200" b="1" dirty="0" smtClean="0">
                <a:solidFill>
                  <a:srgbClr val="000000"/>
                </a:solidFill>
                <a:latin typeface="微软雅黑" panose="020B0503020204020204" pitchFamily="34" charset="-122"/>
                <a:ea typeface="微软雅黑" panose="020B0503020204020204" pitchFamily="34" charset="-122"/>
              </a:rPr>
              <a:t>交互</a:t>
            </a:r>
            <a:r>
              <a:rPr lang="zh-CN" altLang="en-US" sz="3200" b="1" dirty="0">
                <a:solidFill>
                  <a:srgbClr val="000000"/>
                </a:solidFill>
                <a:latin typeface="微软雅黑" panose="020B0503020204020204" pitchFamily="34" charset="-122"/>
                <a:ea typeface="微软雅黑" panose="020B0503020204020204" pitchFamily="34" charset="-122"/>
              </a:rPr>
              <a:t>概述</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en-US" altLang="zh-CN" sz="3200" b="1" dirty="0" smtClean="0">
              <a:solidFill>
                <a:srgbClr val="000000"/>
              </a:solidFill>
              <a:latin typeface="微软雅黑" panose="020B0503020204020204" pitchFamily="34" charset="-122"/>
              <a:ea typeface="微软雅黑" panose="020B0503020204020204" pitchFamily="34" charset="-122"/>
            </a:endParaRPr>
          </a:p>
          <a:p>
            <a:r>
              <a:rPr lang="zh-CN" altLang="en-US" sz="3200" dirty="0" smtClean="0">
                <a:solidFill>
                  <a:srgbClr val="000000"/>
                </a:solidFill>
                <a:latin typeface="微软雅黑" panose="020B0503020204020204" pitchFamily="34" charset="-122"/>
                <a:ea typeface="微软雅黑" panose="020B0503020204020204" pitchFamily="34" charset="-122"/>
              </a:rPr>
              <a:t>交互</a:t>
            </a:r>
            <a:r>
              <a:rPr lang="zh-CN" altLang="en-US" sz="3200" dirty="0">
                <a:solidFill>
                  <a:srgbClr val="000000"/>
                </a:solidFill>
                <a:latin typeface="微软雅黑" panose="020B0503020204020204" pitchFamily="34" charset="-122"/>
                <a:ea typeface="微软雅黑" panose="020B0503020204020204" pitchFamily="34" charset="-122"/>
              </a:rPr>
              <a:t>概述图是将</a:t>
            </a:r>
            <a:r>
              <a:rPr lang="zh-CN" altLang="en-US" sz="3200" b="1" dirty="0">
                <a:solidFill>
                  <a:srgbClr val="000000"/>
                </a:solidFill>
                <a:latin typeface="微软雅黑" panose="020B0503020204020204" pitchFamily="34" charset="-122"/>
                <a:ea typeface="微软雅黑" panose="020B0503020204020204" pitchFamily="34" charset="-122"/>
              </a:rPr>
              <a:t>活动图和顺序图嫁接在一起的</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zh-CN" altLang="en-US" sz="32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可以</a:t>
            </a:r>
            <a:r>
              <a:rPr lang="zh-CN" altLang="en-US" sz="2600" dirty="0">
                <a:solidFill>
                  <a:srgbClr val="000000"/>
                </a:solidFill>
                <a:latin typeface="微软雅黑" panose="020B0503020204020204" pitchFamily="34" charset="-122"/>
                <a:ea typeface="微软雅黑" panose="020B0503020204020204" pitchFamily="34" charset="-122"/>
              </a:rPr>
              <a:t>看作活动图的变体，它将活动节点进行细化，用一些小的顺序图来表示活动节点内部的对象</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也</a:t>
            </a:r>
            <a:r>
              <a:rPr lang="zh-CN" altLang="en-US" sz="2600" dirty="0">
                <a:solidFill>
                  <a:srgbClr val="000000"/>
                </a:solidFill>
                <a:latin typeface="微软雅黑" panose="020B0503020204020204" pitchFamily="34" charset="-122"/>
                <a:ea typeface="微软雅黑" panose="020B0503020204020204" pitchFamily="34" charset="-122"/>
              </a:rPr>
              <a:t>可以看作顺序图的变体，它用活动图来补充顺序</a:t>
            </a:r>
            <a:r>
              <a:rPr lang="zh-CN" altLang="en-US" sz="2600" dirty="0" smtClean="0">
                <a:solidFill>
                  <a:srgbClr val="000000"/>
                </a:solidFill>
                <a:latin typeface="微软雅黑" panose="020B0503020204020204" pitchFamily="34" charset="-122"/>
                <a:ea typeface="微软雅黑" panose="020B0503020204020204" pitchFamily="34" charset="-122"/>
              </a:rPr>
              <a:t>图。</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交互</a:t>
            </a:r>
            <a:r>
              <a:rPr lang="zh-CN" altLang="en-US" sz="2600" dirty="0">
                <a:solidFill>
                  <a:srgbClr val="000000"/>
                </a:solidFill>
                <a:latin typeface="微软雅黑" panose="020B0503020204020204" pitchFamily="34" charset="-122"/>
                <a:ea typeface="微软雅黑" panose="020B0503020204020204" pitchFamily="34" charset="-122"/>
              </a:rPr>
              <a:t>概述图在草图中更加适用，先通过活动图对业务流程进行建模，然后对于一些关键的、复杂度并不高的活动节点进行细化，用顺序图来表示它的对象间的</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b="1" dirty="0" smtClean="0">
                <a:solidFill>
                  <a:srgbClr val="000000"/>
                </a:solidFill>
                <a:latin typeface="微软雅黑" panose="020B0503020204020204" pitchFamily="34" charset="-122"/>
                <a:ea typeface="微软雅黑" panose="020B0503020204020204" pitchFamily="34" charset="-122"/>
              </a:rPr>
              <a:t>不要</a:t>
            </a:r>
            <a:r>
              <a:rPr lang="zh-CN" altLang="en-US" sz="2600" b="1" dirty="0">
                <a:solidFill>
                  <a:srgbClr val="000000"/>
                </a:solidFill>
                <a:latin typeface="微软雅黑" panose="020B0503020204020204" pitchFamily="34" charset="-122"/>
                <a:ea typeface="微软雅黑" panose="020B0503020204020204" pitchFamily="34" charset="-122"/>
              </a:rPr>
              <a:t>盲目的使用交互概述图</a:t>
            </a:r>
            <a:r>
              <a:rPr lang="zh-CN" altLang="en-US" sz="2600" dirty="0">
                <a:solidFill>
                  <a:srgbClr val="000000"/>
                </a:solidFill>
                <a:latin typeface="微软雅黑" panose="020B0503020204020204" pitchFamily="34" charset="-122"/>
                <a:ea typeface="微软雅黑" panose="020B0503020204020204" pitchFamily="34" charset="-122"/>
              </a:rPr>
              <a:t>，对于规模稍大的场景，它并不是一个很好的选择，它将使模型的可读性大大</a:t>
            </a:r>
            <a:r>
              <a:rPr lang="zh-CN" altLang="en-US" sz="2600" dirty="0" smtClean="0">
                <a:solidFill>
                  <a:srgbClr val="000000"/>
                </a:solidFill>
                <a:latin typeface="微软雅黑" panose="020B0503020204020204" pitchFamily="34" charset="-122"/>
                <a:ea typeface="微软雅黑" panose="020B0503020204020204" pitchFamily="34" charset="-122"/>
              </a:rPr>
              <a:t>降低。</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47240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11559" y="555525"/>
            <a:ext cx="3456385" cy="3847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理清主线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用活动图表述</a:t>
            </a:r>
            <a:r>
              <a:rPr lang="zh-CN" altLang="en-US" dirty="0" smtClean="0">
                <a:latin typeface="微软雅黑" panose="020B0503020204020204" pitchFamily="34" charset="-122"/>
                <a:ea typeface="微软雅黑" panose="020B0503020204020204" pitchFamily="34" charset="-122"/>
              </a:rPr>
              <a:t>主线</a:t>
            </a:r>
            <a:endParaRPr lang="zh-CN" altLang="en-US" dirty="0">
              <a:latin typeface="微软雅黑" panose="020B0503020204020204" pitchFamily="34" charset="-122"/>
              <a:ea typeface="微软雅黑" panose="020B0503020204020204" pitchFamily="34" charset="-122"/>
            </a:endParaRPr>
          </a:p>
        </p:txBody>
      </p: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14" y="1044083"/>
            <a:ext cx="3114675" cy="390525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080574" y="555525"/>
            <a:ext cx="3488077" cy="384721"/>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表述细节</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用顺序图描述细节</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4828752" y="966811"/>
            <a:ext cx="3991720" cy="4059794"/>
          </a:xfrm>
          <a:prstGeom prst="rect">
            <a:avLst/>
          </a:prstGeom>
        </p:spPr>
      </p:pic>
    </p:spTree>
    <p:extLst>
      <p:ext uri="{BB962C8B-B14F-4D97-AF65-F5344CB8AC3E}">
        <p14:creationId xmlns:p14="http://schemas.microsoft.com/office/powerpoint/2010/main" val="2227388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构件图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591485"/>
            <a:ext cx="4932040" cy="4286558"/>
          </a:xfrm>
          <a:prstGeom prst="rect">
            <a:avLst/>
          </a:prstGeom>
        </p:spPr>
        <p:txBody>
          <a:bodyPr wrap="square">
            <a:spAutoFit/>
          </a:bodyPr>
          <a:lstStyle/>
          <a:p>
            <a:pPr>
              <a:lnSpc>
                <a:spcPct val="115000"/>
              </a:lnSpc>
            </a:pPr>
            <a:r>
              <a:rPr kumimoji="1" lang="zh-CN" altLang="en-US" sz="3600" b="1" dirty="0" smtClean="0">
                <a:latin typeface="微软雅黑" panose="020B0503020204020204" pitchFamily="34" charset="-122"/>
                <a:ea typeface="微软雅黑" panose="020B0503020204020204" pitchFamily="34" charset="-122"/>
              </a:rPr>
              <a:t>构件</a:t>
            </a:r>
            <a:r>
              <a:rPr kumimoji="1" lang="zh-CN" altLang="en-US" sz="3600" b="1" dirty="0">
                <a:latin typeface="微软雅黑" panose="020B0503020204020204" pitchFamily="34" charset="-122"/>
                <a:ea typeface="微软雅黑" panose="020B0503020204020204" pitchFamily="34" charset="-122"/>
              </a:rPr>
              <a:t>图</a:t>
            </a:r>
          </a:p>
          <a:p>
            <a:pPr>
              <a:lnSpc>
                <a:spcPct val="115000"/>
              </a:lnSpc>
            </a:pPr>
            <a:r>
              <a:rPr kumimoji="1" lang="zh-CN" altLang="en-US" sz="3600" dirty="0" smtClean="0">
                <a:latin typeface="微软雅黑" panose="020B0503020204020204" pitchFamily="34" charset="-122"/>
                <a:ea typeface="微软雅黑" panose="020B0503020204020204" pitchFamily="34" charset="-122"/>
              </a:rPr>
              <a:t>    </a:t>
            </a:r>
            <a:r>
              <a:rPr kumimoji="1" lang="zh-CN" altLang="en-US" sz="3300" dirty="0" smtClean="0">
                <a:latin typeface="微软雅黑" panose="020B0503020204020204" pitchFamily="34" charset="-122"/>
                <a:ea typeface="微软雅黑" panose="020B0503020204020204" pitchFamily="34" charset="-122"/>
              </a:rPr>
              <a:t>构件</a:t>
            </a:r>
            <a:r>
              <a:rPr kumimoji="1" lang="zh-CN" altLang="en-US" sz="3300" dirty="0">
                <a:latin typeface="微软雅黑" panose="020B0503020204020204" pitchFamily="34" charset="-122"/>
                <a:ea typeface="微软雅黑" panose="020B0503020204020204" pitchFamily="34" charset="-122"/>
              </a:rPr>
              <a:t>图，也</a:t>
            </a:r>
            <a:r>
              <a:rPr kumimoji="1" lang="zh-CN" altLang="en-US" sz="3300" dirty="0" smtClean="0">
                <a:latin typeface="微软雅黑" panose="020B0503020204020204" pitchFamily="34" charset="-122"/>
                <a:ea typeface="微软雅黑" panose="020B0503020204020204" pitchFamily="34" charset="-122"/>
              </a:rPr>
              <a:t>称为组件</a:t>
            </a:r>
            <a:r>
              <a:rPr kumimoji="1" lang="zh-CN" altLang="en-US" sz="3300" dirty="0">
                <a:latin typeface="微软雅黑" panose="020B0503020204020204" pitchFamily="34" charset="-122"/>
                <a:ea typeface="微软雅黑" panose="020B0503020204020204" pitchFamily="34" charset="-122"/>
              </a:rPr>
              <a:t>图。组件图描述代码部件的物理结构及各部件之间的依赖关系，组件图有助于分析和理解部件之间的相互影响程度。</a:t>
            </a:r>
            <a:endParaRPr lang="zh-CN" altLang="en-US" sz="33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748403" y="1995686"/>
            <a:ext cx="4395597" cy="18838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35491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2450"/>
                            </p:stCondLst>
                            <p:childTnLst>
                              <p:par>
                                <p:cTn id="18" presetID="14"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512" y="411510"/>
            <a:ext cx="9307016" cy="2640723"/>
          </a:xfrm>
          <a:prstGeom prst="rect">
            <a:avLst/>
          </a:prstGeom>
        </p:spPr>
        <p:txBody>
          <a:bodyPr wrap="square">
            <a:spAutoFit/>
          </a:bodyPr>
          <a:lstStyle/>
          <a:p>
            <a:pPr>
              <a:lnSpc>
                <a:spcPct val="115000"/>
              </a:lnSpc>
            </a:pPr>
            <a:r>
              <a:rPr kumimoji="1" lang="zh-CN" altLang="en-US" sz="3600" b="1" dirty="0">
                <a:latin typeface="微软雅黑" panose="020B0503020204020204" pitchFamily="34" charset="-122"/>
                <a:ea typeface="微软雅黑" panose="020B0503020204020204" pitchFamily="34" charset="-122"/>
              </a:rPr>
              <a:t>部署图</a:t>
            </a:r>
          </a:p>
          <a:p>
            <a:pPr>
              <a:lnSpc>
                <a:spcPct val="115000"/>
              </a:lnSpc>
            </a:pPr>
            <a:r>
              <a:rPr kumimoji="1" lang="zh-CN" altLang="en-US" sz="4000" dirty="0" smtClean="0">
                <a:latin typeface="微软雅黑" panose="020B0503020204020204" pitchFamily="34" charset="-122"/>
                <a:ea typeface="微软雅黑" panose="020B0503020204020204" pitchFamily="34" charset="-122"/>
              </a:rPr>
              <a:t>    </a:t>
            </a:r>
            <a:r>
              <a:rPr kumimoji="1" lang="zh-CN" altLang="zh-CN" sz="3200" dirty="0" smtClean="0">
                <a:latin typeface="微软雅黑" panose="020B0503020204020204" pitchFamily="34" charset="-122"/>
                <a:ea typeface="微软雅黑" panose="020B0503020204020204" pitchFamily="34" charset="-122"/>
              </a:rPr>
              <a:t>部署</a:t>
            </a:r>
            <a:r>
              <a:rPr kumimoji="1" lang="zh-CN" altLang="zh-CN" sz="3200" dirty="0">
                <a:latin typeface="微软雅黑" panose="020B0503020204020204" pitchFamily="34" charset="-122"/>
                <a:ea typeface="微软雅黑" panose="020B0503020204020204" pitchFamily="34" charset="-122"/>
              </a:rPr>
              <a:t>图，也称为配置图。UML面向对象中配置图描述系统中硬件和软件的物理配置情况和系统体系结构。</a:t>
            </a:r>
            <a:endParaRPr lang="zh-CN" altLang="en-US" sz="3200" dirty="0">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29" y="2427734"/>
            <a:ext cx="4862182" cy="2648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89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95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469391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建模机制和动态建模机制</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2144" y="699542"/>
            <a:ext cx="8578328" cy="156966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从应用的角度看，当采用面向对象技术设计系统时：</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第一</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步：描述需求。</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第二步：根据需求建立系统的静态模型，以构造系统的结构。</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第三步：描述系统的行为。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1520" y="2269202"/>
            <a:ext cx="8568952" cy="3277820"/>
          </a:xfrm>
          <a:prstGeom prst="rect">
            <a:avLst/>
          </a:prstGeom>
          <a:noFill/>
        </p:spPr>
        <p:txBody>
          <a:bodyPr wrap="square" rtlCol="0">
            <a:spAutoFit/>
          </a:bodyPr>
          <a:lstStyle/>
          <a:p>
            <a:r>
              <a:rPr lang="en-US" altLang="zh-CN" sz="23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其中，在第一步与第二步中所建立的模型都是静态的，包括用例图、类图（包含包）、对象图、构件图和配置图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的静态建模机制。第三步中所建立的模型或者可以执行，或者表示执行时的时序状态或交互关系。它包括状态机图、活动图、顺序图和合作图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的动态建模机制。</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       因此，标准建模语言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的主要内容也可以归纳为静态建模机制和动态建模机制两大类。</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05447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8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3300"/>
                            </p:stCondLst>
                            <p:childTnLst>
                              <p:par>
                                <p:cTn id="22" presetID="53" presetClass="entr" presetSubtype="16" fill="hold" grpId="0" nodeType="afterEffect">
                                  <p:stCondLst>
                                    <p:cond delay="0"/>
                                  </p:stCondLst>
                                  <p:iterate type="lt">
                                    <p:tmPct val="8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39" name="TextBox 38"/>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四</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视图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029814" y="3334240"/>
            <a:ext cx="1315656" cy="338554"/>
            <a:chOff x="3009596" y="349591"/>
            <a:chExt cx="1315656" cy="338555"/>
          </a:xfrm>
        </p:grpSpPr>
        <p:grpSp>
          <p:nvGrpSpPr>
            <p:cNvPr id="41" name="组合 40"/>
            <p:cNvGrpSpPr/>
            <p:nvPr/>
          </p:nvGrpSpPr>
          <p:grpSpPr>
            <a:xfrm>
              <a:off x="3009596" y="385319"/>
              <a:ext cx="266260" cy="266260"/>
              <a:chOff x="3009596" y="385319"/>
              <a:chExt cx="266260" cy="266260"/>
            </a:xfrm>
          </p:grpSpPr>
          <p:sp>
            <p:nvSpPr>
              <p:cNvPr id="43" name="椭圆 4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用例视图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029813" y="3653677"/>
            <a:ext cx="1315656" cy="338554"/>
            <a:chOff x="3009596" y="349591"/>
            <a:chExt cx="1315657" cy="338554"/>
          </a:xfrm>
        </p:grpSpPr>
        <p:grpSp>
          <p:nvGrpSpPr>
            <p:cNvPr id="46" name="组合 45"/>
            <p:cNvGrpSpPr/>
            <p:nvPr/>
          </p:nvGrpSpPr>
          <p:grpSpPr>
            <a:xfrm>
              <a:off x="3009596" y="385319"/>
              <a:ext cx="266260" cy="266260"/>
              <a:chOff x="3009596" y="385319"/>
              <a:chExt cx="266260" cy="266260"/>
            </a:xfrm>
          </p:grpSpPr>
          <p:sp>
            <p:nvSpPr>
              <p:cNvPr id="48" name="椭圆 4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逻辑视图</a:t>
              </a:r>
              <a:endParaRPr lang="zh-CN" altLang="en-US" dirty="0"/>
            </a:p>
          </p:txBody>
        </p:sp>
      </p:grpSp>
      <p:grpSp>
        <p:nvGrpSpPr>
          <p:cNvPr id="50" name="组合 49"/>
          <p:cNvGrpSpPr/>
          <p:nvPr/>
        </p:nvGrpSpPr>
        <p:grpSpPr>
          <a:xfrm>
            <a:off x="3029813" y="3973113"/>
            <a:ext cx="1315656" cy="338554"/>
            <a:chOff x="3009596" y="349591"/>
            <a:chExt cx="1315657" cy="338554"/>
          </a:xfrm>
        </p:grpSpPr>
        <p:grpSp>
          <p:nvGrpSpPr>
            <p:cNvPr id="51" name="组合 50"/>
            <p:cNvGrpSpPr/>
            <p:nvPr/>
          </p:nvGrpSpPr>
          <p:grpSpPr>
            <a:xfrm>
              <a:off x="3009596" y="385319"/>
              <a:ext cx="266260" cy="266260"/>
              <a:chOff x="3009596" y="385319"/>
              <a:chExt cx="266260" cy="266260"/>
            </a:xfrm>
          </p:grpSpPr>
          <p:sp>
            <p:nvSpPr>
              <p:cNvPr id="53" name="椭圆 5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并发视图</a:t>
              </a:r>
              <a:endParaRPr lang="zh-CN" altLang="en-US" dirty="0"/>
            </a:p>
          </p:txBody>
        </p:sp>
      </p:grpSp>
      <p:grpSp>
        <p:nvGrpSpPr>
          <p:cNvPr id="55" name="组合 54"/>
          <p:cNvGrpSpPr/>
          <p:nvPr/>
        </p:nvGrpSpPr>
        <p:grpSpPr>
          <a:xfrm>
            <a:off x="5500020" y="3327566"/>
            <a:ext cx="1315656" cy="338554"/>
            <a:chOff x="3009596" y="349591"/>
            <a:chExt cx="1315657" cy="338554"/>
          </a:xfrm>
        </p:grpSpPr>
        <p:grpSp>
          <p:nvGrpSpPr>
            <p:cNvPr id="56" name="组合 55"/>
            <p:cNvGrpSpPr/>
            <p:nvPr/>
          </p:nvGrpSpPr>
          <p:grpSpPr>
            <a:xfrm>
              <a:off x="3009596" y="385319"/>
              <a:ext cx="266260" cy="266260"/>
              <a:chOff x="3009596" y="385319"/>
              <a:chExt cx="266260" cy="266260"/>
            </a:xfrm>
          </p:grpSpPr>
          <p:sp>
            <p:nvSpPr>
              <p:cNvPr id="58" name="椭圆 5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组件视图</a:t>
              </a:r>
              <a:endParaRPr lang="zh-CN" altLang="en-US" dirty="0"/>
            </a:p>
          </p:txBody>
        </p:sp>
      </p:grpSp>
      <p:grpSp>
        <p:nvGrpSpPr>
          <p:cNvPr id="60" name="组合 59"/>
          <p:cNvGrpSpPr/>
          <p:nvPr/>
        </p:nvGrpSpPr>
        <p:grpSpPr>
          <a:xfrm>
            <a:off x="5500020" y="3647004"/>
            <a:ext cx="1315656" cy="338554"/>
            <a:chOff x="3009596" y="349591"/>
            <a:chExt cx="1315657" cy="338554"/>
          </a:xfrm>
        </p:grpSpPr>
        <p:grpSp>
          <p:nvGrpSpPr>
            <p:cNvPr id="61" name="组合 60"/>
            <p:cNvGrpSpPr/>
            <p:nvPr/>
          </p:nvGrpSpPr>
          <p:grpSpPr>
            <a:xfrm>
              <a:off x="3009596" y="385319"/>
              <a:ext cx="266260" cy="266260"/>
              <a:chOff x="3009596" y="385319"/>
              <a:chExt cx="266260" cy="266260"/>
            </a:xfrm>
          </p:grpSpPr>
          <p:sp>
            <p:nvSpPr>
              <p:cNvPr id="63" name="椭圆 6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部署视图</a:t>
              </a:r>
              <a:endParaRPr lang="zh-CN" altLang="en-US" dirty="0"/>
            </a:p>
          </p:txBody>
        </p:sp>
      </p:grpSp>
      <p:sp>
        <p:nvSpPr>
          <p:cNvPr id="71" name="data-analysis-pie-chart-interface-symbol_38924"/>
          <p:cNvSpPr>
            <a:spLocks noChangeAspect="1"/>
          </p:cNvSpPr>
          <p:nvPr/>
        </p:nvSpPr>
        <p:spPr bwMode="auto">
          <a:xfrm>
            <a:off x="1609607" y="2941727"/>
            <a:ext cx="1151308" cy="1166790"/>
          </a:xfrm>
          <a:custGeom>
            <a:avLst/>
            <a:gdLst>
              <a:gd name="connsiteX0" fmla="*/ 398013 w 594254"/>
              <a:gd name="connsiteY0" fmla="*/ 542734 h 602245"/>
              <a:gd name="connsiteX1" fmla="*/ 413149 w 594254"/>
              <a:gd name="connsiteY1" fmla="*/ 581372 h 602245"/>
              <a:gd name="connsiteX2" fmla="*/ 385993 w 594254"/>
              <a:gd name="connsiteY2" fmla="*/ 590254 h 602245"/>
              <a:gd name="connsiteX3" fmla="*/ 301854 w 594254"/>
              <a:gd name="connsiteY3" fmla="*/ 602245 h 602245"/>
              <a:gd name="connsiteX4" fmla="*/ 288054 w 594254"/>
              <a:gd name="connsiteY4" fmla="*/ 602245 h 602245"/>
              <a:gd name="connsiteX5" fmla="*/ 289834 w 594254"/>
              <a:gd name="connsiteY5" fmla="*/ 560499 h 602245"/>
              <a:gd name="connsiteX6" fmla="*/ 374418 w 594254"/>
              <a:gd name="connsiteY6" fmla="*/ 550728 h 602245"/>
              <a:gd name="connsiteX7" fmla="*/ 398013 w 594254"/>
              <a:gd name="connsiteY7" fmla="*/ 542734 h 602245"/>
              <a:gd name="connsiteX8" fmla="*/ 485649 w 594254"/>
              <a:gd name="connsiteY8" fmla="*/ 484937 h 602245"/>
              <a:gd name="connsiteX9" fmla="*/ 515025 w 594254"/>
              <a:gd name="connsiteY9" fmla="*/ 514276 h 602245"/>
              <a:gd name="connsiteX10" fmla="*/ 475412 w 594254"/>
              <a:gd name="connsiteY10" fmla="*/ 547615 h 602245"/>
              <a:gd name="connsiteX11" fmla="*/ 432238 w 594254"/>
              <a:gd name="connsiteY11" fmla="*/ 572953 h 602245"/>
              <a:gd name="connsiteX12" fmla="*/ 414435 w 594254"/>
              <a:gd name="connsiteY12" fmla="*/ 535613 h 602245"/>
              <a:gd name="connsiteX13" fmla="*/ 451377 w 594254"/>
              <a:gd name="connsiteY13" fmla="*/ 513831 h 602245"/>
              <a:gd name="connsiteX14" fmla="*/ 485649 w 594254"/>
              <a:gd name="connsiteY14" fmla="*/ 484937 h 602245"/>
              <a:gd name="connsiteX15" fmla="*/ 536432 w 594254"/>
              <a:gd name="connsiteY15" fmla="*/ 414210 h 602245"/>
              <a:gd name="connsiteX16" fmla="*/ 573821 w 594254"/>
              <a:gd name="connsiteY16" fmla="*/ 431993 h 602245"/>
              <a:gd name="connsiteX17" fmla="*/ 558243 w 594254"/>
              <a:gd name="connsiteY17" fmla="*/ 460445 h 602245"/>
              <a:gd name="connsiteX18" fmla="*/ 541773 w 594254"/>
              <a:gd name="connsiteY18" fmla="*/ 484008 h 602245"/>
              <a:gd name="connsiteX19" fmla="*/ 531981 w 594254"/>
              <a:gd name="connsiteY19" fmla="*/ 496011 h 602245"/>
              <a:gd name="connsiteX20" fmla="*/ 500379 w 594254"/>
              <a:gd name="connsiteY20" fmla="*/ 469337 h 602245"/>
              <a:gd name="connsiteX21" fmla="*/ 508836 w 594254"/>
              <a:gd name="connsiteY21" fmla="*/ 458667 h 602245"/>
              <a:gd name="connsiteX22" fmla="*/ 522634 w 594254"/>
              <a:gd name="connsiteY22" fmla="*/ 438662 h 602245"/>
              <a:gd name="connsiteX23" fmla="*/ 536432 w 594254"/>
              <a:gd name="connsiteY23" fmla="*/ 414210 h 602245"/>
              <a:gd name="connsiteX24" fmla="*/ 554235 w 594254"/>
              <a:gd name="connsiteY24" fmla="*/ 365344 h 602245"/>
              <a:gd name="connsiteX25" fmla="*/ 594254 w 594254"/>
              <a:gd name="connsiteY25" fmla="*/ 375122 h 602245"/>
              <a:gd name="connsiteX26" fmla="*/ 580914 w 594254"/>
              <a:gd name="connsiteY26" fmla="*/ 415568 h 602245"/>
              <a:gd name="connsiteX27" fmla="*/ 542673 w 594254"/>
              <a:gd name="connsiteY27" fmla="*/ 399568 h 602245"/>
              <a:gd name="connsiteX28" fmla="*/ 554235 w 594254"/>
              <a:gd name="connsiteY28" fmla="*/ 365344 h 602245"/>
              <a:gd name="connsiteX29" fmla="*/ 292938 w 594254"/>
              <a:gd name="connsiteY29" fmla="*/ 88426 h 602245"/>
              <a:gd name="connsiteX30" fmla="*/ 88606 w 594254"/>
              <a:gd name="connsiteY30" fmla="*/ 300895 h 602245"/>
              <a:gd name="connsiteX31" fmla="*/ 301842 w 594254"/>
              <a:gd name="connsiteY31" fmla="*/ 513809 h 602245"/>
              <a:gd name="connsiteX32" fmla="*/ 515078 w 594254"/>
              <a:gd name="connsiteY32" fmla="*/ 302229 h 602245"/>
              <a:gd name="connsiteX33" fmla="*/ 292938 w 594254"/>
              <a:gd name="connsiteY33" fmla="*/ 302229 h 602245"/>
              <a:gd name="connsiteX34" fmla="*/ 301842 w 594254"/>
              <a:gd name="connsiteY34" fmla="*/ 70646 h 602245"/>
              <a:gd name="connsiteX35" fmla="*/ 310745 w 594254"/>
              <a:gd name="connsiteY35" fmla="*/ 70646 h 602245"/>
              <a:gd name="connsiteX36" fmla="*/ 310745 w 594254"/>
              <a:gd name="connsiteY36" fmla="*/ 284449 h 602245"/>
              <a:gd name="connsiteX37" fmla="*/ 532440 w 594254"/>
              <a:gd name="connsiteY37" fmla="*/ 284449 h 602245"/>
              <a:gd name="connsiteX38" fmla="*/ 532440 w 594254"/>
              <a:gd name="connsiteY38" fmla="*/ 293783 h 602245"/>
              <a:gd name="connsiteX39" fmla="*/ 532885 w 594254"/>
              <a:gd name="connsiteY39" fmla="*/ 300895 h 602245"/>
              <a:gd name="connsiteX40" fmla="*/ 301842 w 594254"/>
              <a:gd name="connsiteY40" fmla="*/ 531589 h 602245"/>
              <a:gd name="connsiteX41" fmla="*/ 70799 w 594254"/>
              <a:gd name="connsiteY41" fmla="*/ 300895 h 602245"/>
              <a:gd name="connsiteX42" fmla="*/ 301842 w 594254"/>
              <a:gd name="connsiteY42" fmla="*/ 70646 h 602245"/>
              <a:gd name="connsiteX43" fmla="*/ 281564 w 594254"/>
              <a:gd name="connsiteY43" fmla="*/ 668 h 602245"/>
              <a:gd name="connsiteX44" fmla="*/ 482555 w 594254"/>
              <a:gd name="connsiteY44" fmla="*/ 60003 h 602245"/>
              <a:gd name="connsiteX45" fmla="*/ 482555 w 594254"/>
              <a:gd name="connsiteY45" fmla="*/ 39558 h 602245"/>
              <a:gd name="connsiteX46" fmla="*/ 500361 w 594254"/>
              <a:gd name="connsiteY46" fmla="*/ 21780 h 602245"/>
              <a:gd name="connsiteX47" fmla="*/ 518168 w 594254"/>
              <a:gd name="connsiteY47" fmla="*/ 39558 h 602245"/>
              <a:gd name="connsiteX48" fmla="*/ 518168 w 594254"/>
              <a:gd name="connsiteY48" fmla="*/ 107560 h 602245"/>
              <a:gd name="connsiteX49" fmla="*/ 513271 w 594254"/>
              <a:gd name="connsiteY49" fmla="*/ 120005 h 602245"/>
              <a:gd name="connsiteX50" fmla="*/ 500361 w 594254"/>
              <a:gd name="connsiteY50" fmla="*/ 125339 h 602245"/>
              <a:gd name="connsiteX51" fmla="*/ 434477 w 594254"/>
              <a:gd name="connsiteY51" fmla="*/ 125339 h 602245"/>
              <a:gd name="connsiteX52" fmla="*/ 416671 w 594254"/>
              <a:gd name="connsiteY52" fmla="*/ 107560 h 602245"/>
              <a:gd name="connsiteX53" fmla="*/ 434477 w 594254"/>
              <a:gd name="connsiteY53" fmla="*/ 89782 h 602245"/>
              <a:gd name="connsiteX54" fmla="*/ 453174 w 594254"/>
              <a:gd name="connsiteY54" fmla="*/ 89782 h 602245"/>
              <a:gd name="connsiteX55" fmla="*/ 117968 w 594254"/>
              <a:gd name="connsiteY55" fmla="*/ 117339 h 602245"/>
              <a:gd name="connsiteX56" fmla="*/ 41845 w 594254"/>
              <a:gd name="connsiteY56" fmla="*/ 300900 h 602245"/>
              <a:gd name="connsiteX57" fmla="*/ 117968 w 594254"/>
              <a:gd name="connsiteY57" fmla="*/ 484907 h 602245"/>
              <a:gd name="connsiteX58" fmla="*/ 259084 w 594254"/>
              <a:gd name="connsiteY58" fmla="*/ 557354 h 602245"/>
              <a:gd name="connsiteX59" fmla="*/ 252406 w 594254"/>
              <a:gd name="connsiteY59" fmla="*/ 598244 h 602245"/>
              <a:gd name="connsiteX60" fmla="*/ 88587 w 594254"/>
              <a:gd name="connsiteY60" fmla="*/ 514241 h 602245"/>
              <a:gd name="connsiteX61" fmla="*/ 0 w 594254"/>
              <a:gd name="connsiteY61" fmla="*/ 300900 h 602245"/>
              <a:gd name="connsiteX62" fmla="*/ 88587 w 594254"/>
              <a:gd name="connsiteY62" fmla="*/ 88004 h 602245"/>
              <a:gd name="connsiteX63" fmla="*/ 281564 w 594254"/>
              <a:gd name="connsiteY63" fmla="*/ 668 h 60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4254" h="602245">
                <a:moveTo>
                  <a:pt x="398013" y="542734"/>
                </a:moveTo>
                <a:lnTo>
                  <a:pt x="413149" y="581372"/>
                </a:lnTo>
                <a:cubicBezTo>
                  <a:pt x="404245" y="584925"/>
                  <a:pt x="395342" y="588034"/>
                  <a:pt x="385993" y="590254"/>
                </a:cubicBezTo>
                <a:cubicBezTo>
                  <a:pt x="358837" y="598248"/>
                  <a:pt x="330346" y="602245"/>
                  <a:pt x="301854" y="602245"/>
                </a:cubicBezTo>
                <a:cubicBezTo>
                  <a:pt x="297402" y="602245"/>
                  <a:pt x="292506" y="602245"/>
                  <a:pt x="288054" y="602245"/>
                </a:cubicBezTo>
                <a:lnTo>
                  <a:pt x="289834" y="560499"/>
                </a:lnTo>
                <a:cubicBezTo>
                  <a:pt x="318771" y="561831"/>
                  <a:pt x="347262" y="558722"/>
                  <a:pt x="374418" y="550728"/>
                </a:cubicBezTo>
                <a:cubicBezTo>
                  <a:pt x="382431" y="548508"/>
                  <a:pt x="390000" y="545843"/>
                  <a:pt x="398013" y="542734"/>
                </a:cubicBezTo>
                <a:close/>
                <a:moveTo>
                  <a:pt x="485649" y="484937"/>
                </a:moveTo>
                <a:lnTo>
                  <a:pt x="515025" y="514276"/>
                </a:lnTo>
                <a:cubicBezTo>
                  <a:pt x="503007" y="526278"/>
                  <a:pt x="489655" y="537836"/>
                  <a:pt x="475412" y="547615"/>
                </a:cubicBezTo>
                <a:cubicBezTo>
                  <a:pt x="461614" y="557395"/>
                  <a:pt x="447371" y="565841"/>
                  <a:pt x="432238" y="572953"/>
                </a:cubicBezTo>
                <a:lnTo>
                  <a:pt x="414435" y="535613"/>
                </a:lnTo>
                <a:cubicBezTo>
                  <a:pt x="427342" y="529390"/>
                  <a:pt x="439805" y="521833"/>
                  <a:pt x="451377" y="513831"/>
                </a:cubicBezTo>
                <a:cubicBezTo>
                  <a:pt x="463840" y="505385"/>
                  <a:pt x="474967" y="495606"/>
                  <a:pt x="485649" y="484937"/>
                </a:cubicBezTo>
                <a:close/>
                <a:moveTo>
                  <a:pt x="536432" y="414210"/>
                </a:moveTo>
                <a:lnTo>
                  <a:pt x="573821" y="431993"/>
                </a:lnTo>
                <a:cubicBezTo>
                  <a:pt x="568925" y="441774"/>
                  <a:pt x="563584" y="451109"/>
                  <a:pt x="558243" y="460445"/>
                </a:cubicBezTo>
                <a:cubicBezTo>
                  <a:pt x="552901" y="468448"/>
                  <a:pt x="547560" y="476450"/>
                  <a:pt x="541773" y="484008"/>
                </a:cubicBezTo>
                <a:cubicBezTo>
                  <a:pt x="538658" y="488009"/>
                  <a:pt x="535542" y="492010"/>
                  <a:pt x="531981" y="496011"/>
                </a:cubicBezTo>
                <a:lnTo>
                  <a:pt x="500379" y="469337"/>
                </a:lnTo>
                <a:cubicBezTo>
                  <a:pt x="503049" y="465780"/>
                  <a:pt x="506165" y="462224"/>
                  <a:pt x="508836" y="458667"/>
                </a:cubicBezTo>
                <a:cubicBezTo>
                  <a:pt x="513732" y="451999"/>
                  <a:pt x="518628" y="445330"/>
                  <a:pt x="522634" y="438662"/>
                </a:cubicBezTo>
                <a:cubicBezTo>
                  <a:pt x="527530" y="430659"/>
                  <a:pt x="532426" y="422212"/>
                  <a:pt x="536432" y="414210"/>
                </a:cubicBezTo>
                <a:close/>
                <a:moveTo>
                  <a:pt x="554235" y="365344"/>
                </a:moveTo>
                <a:lnTo>
                  <a:pt x="594254" y="375122"/>
                </a:lnTo>
                <a:cubicBezTo>
                  <a:pt x="590697" y="388901"/>
                  <a:pt x="586250" y="402234"/>
                  <a:pt x="580914" y="415568"/>
                </a:cubicBezTo>
                <a:lnTo>
                  <a:pt x="542673" y="399568"/>
                </a:lnTo>
                <a:cubicBezTo>
                  <a:pt x="547120" y="388456"/>
                  <a:pt x="551122" y="376900"/>
                  <a:pt x="554235" y="365344"/>
                </a:cubicBezTo>
                <a:close/>
                <a:moveTo>
                  <a:pt x="292938" y="88426"/>
                </a:moveTo>
                <a:cubicBezTo>
                  <a:pt x="179420" y="93315"/>
                  <a:pt x="88606" y="186659"/>
                  <a:pt x="88606" y="300895"/>
                </a:cubicBezTo>
                <a:cubicBezTo>
                  <a:pt x="88606" y="418243"/>
                  <a:pt x="184317" y="513809"/>
                  <a:pt x="301842" y="513809"/>
                </a:cubicBezTo>
                <a:cubicBezTo>
                  <a:pt x="418921" y="513809"/>
                  <a:pt x="514633" y="419131"/>
                  <a:pt x="515078" y="302229"/>
                </a:cubicBezTo>
                <a:lnTo>
                  <a:pt x="292938" y="302229"/>
                </a:lnTo>
                <a:close/>
                <a:moveTo>
                  <a:pt x="301842" y="70646"/>
                </a:moveTo>
                <a:lnTo>
                  <a:pt x="310745" y="70646"/>
                </a:lnTo>
                <a:lnTo>
                  <a:pt x="310745" y="284449"/>
                </a:lnTo>
                <a:lnTo>
                  <a:pt x="532440" y="284449"/>
                </a:lnTo>
                <a:lnTo>
                  <a:pt x="532440" y="293783"/>
                </a:lnTo>
                <a:cubicBezTo>
                  <a:pt x="532885" y="296006"/>
                  <a:pt x="532885" y="298673"/>
                  <a:pt x="532885" y="300895"/>
                </a:cubicBezTo>
                <a:cubicBezTo>
                  <a:pt x="532885" y="428021"/>
                  <a:pt x="429160" y="531589"/>
                  <a:pt x="301842" y="531589"/>
                </a:cubicBezTo>
                <a:cubicBezTo>
                  <a:pt x="174523" y="531589"/>
                  <a:pt x="70799" y="428021"/>
                  <a:pt x="70799" y="300895"/>
                </a:cubicBezTo>
                <a:cubicBezTo>
                  <a:pt x="70799" y="174214"/>
                  <a:pt x="174523" y="70646"/>
                  <a:pt x="301842" y="70646"/>
                </a:cubicBezTo>
                <a:close/>
                <a:moveTo>
                  <a:pt x="281564" y="668"/>
                </a:moveTo>
                <a:cubicBezTo>
                  <a:pt x="351900" y="-3999"/>
                  <a:pt x="423571" y="15780"/>
                  <a:pt x="482555" y="60003"/>
                </a:cubicBezTo>
                <a:lnTo>
                  <a:pt x="482555" y="39558"/>
                </a:lnTo>
                <a:cubicBezTo>
                  <a:pt x="482555" y="29336"/>
                  <a:pt x="490568" y="21780"/>
                  <a:pt x="500361" y="21780"/>
                </a:cubicBezTo>
                <a:cubicBezTo>
                  <a:pt x="510155" y="21780"/>
                  <a:pt x="518168" y="29336"/>
                  <a:pt x="518168" y="39558"/>
                </a:cubicBezTo>
                <a:lnTo>
                  <a:pt x="518168" y="107560"/>
                </a:lnTo>
                <a:cubicBezTo>
                  <a:pt x="518168" y="112450"/>
                  <a:pt x="516387" y="116894"/>
                  <a:pt x="513271" y="120005"/>
                </a:cubicBezTo>
                <a:cubicBezTo>
                  <a:pt x="509710" y="123561"/>
                  <a:pt x="505258" y="125339"/>
                  <a:pt x="500361" y="125339"/>
                </a:cubicBezTo>
                <a:lnTo>
                  <a:pt x="434477" y="125339"/>
                </a:lnTo>
                <a:cubicBezTo>
                  <a:pt x="424684" y="125339"/>
                  <a:pt x="416671" y="117339"/>
                  <a:pt x="416671" y="107560"/>
                </a:cubicBezTo>
                <a:cubicBezTo>
                  <a:pt x="416671" y="97782"/>
                  <a:pt x="424684" y="89782"/>
                  <a:pt x="434477" y="89782"/>
                </a:cubicBezTo>
                <a:lnTo>
                  <a:pt x="453174" y="89782"/>
                </a:lnTo>
                <a:cubicBezTo>
                  <a:pt x="351677" y="17335"/>
                  <a:pt x="209226" y="26224"/>
                  <a:pt x="117968" y="117339"/>
                </a:cubicBezTo>
                <a:cubicBezTo>
                  <a:pt x="68555" y="166674"/>
                  <a:pt x="41845" y="231565"/>
                  <a:pt x="41845" y="300900"/>
                </a:cubicBezTo>
                <a:cubicBezTo>
                  <a:pt x="41845" y="370681"/>
                  <a:pt x="68555" y="435572"/>
                  <a:pt x="117968" y="484907"/>
                </a:cubicBezTo>
                <a:cubicBezTo>
                  <a:pt x="156697" y="523575"/>
                  <a:pt x="205219" y="548465"/>
                  <a:pt x="259084" y="557354"/>
                </a:cubicBezTo>
                <a:lnTo>
                  <a:pt x="252406" y="598244"/>
                </a:lnTo>
                <a:cubicBezTo>
                  <a:pt x="190084" y="588022"/>
                  <a:pt x="133548" y="559132"/>
                  <a:pt x="88587" y="514241"/>
                </a:cubicBezTo>
                <a:cubicBezTo>
                  <a:pt x="31606" y="457350"/>
                  <a:pt x="0" y="381792"/>
                  <a:pt x="0" y="300900"/>
                </a:cubicBezTo>
                <a:cubicBezTo>
                  <a:pt x="0" y="220453"/>
                  <a:pt x="31606" y="144895"/>
                  <a:pt x="88587" y="88004"/>
                </a:cubicBezTo>
                <a:cubicBezTo>
                  <a:pt x="142229" y="34447"/>
                  <a:pt x="211229" y="5335"/>
                  <a:pt x="281564" y="668"/>
                </a:cubicBezTo>
                <a:close/>
              </a:path>
            </a:pathLst>
          </a:custGeom>
          <a:solidFill>
            <a:schemeClr val="bg1"/>
          </a:solidFill>
          <a:ln>
            <a:noFill/>
          </a:ln>
        </p:spPr>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16" presetClass="entr" presetSubtype="42"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outHorizontal)">
                                      <p:cBhvr>
                                        <p:cTn id="12" dur="500"/>
                                        <p:tgtEl>
                                          <p:spTgt spid="3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0-#ppt_w/2"/>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24425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Line 16"/>
          <p:cNvSpPr>
            <a:spLocks noChangeShapeType="1"/>
          </p:cNvSpPr>
          <p:nvPr/>
        </p:nvSpPr>
        <p:spPr bwMode="auto">
          <a:xfrm flipV="1">
            <a:off x="5428854" y="3310488"/>
            <a:ext cx="0" cy="829793"/>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6" name="Line 16"/>
          <p:cNvSpPr>
            <a:spLocks noChangeShapeType="1"/>
          </p:cNvSpPr>
          <p:nvPr/>
        </p:nvSpPr>
        <p:spPr bwMode="auto">
          <a:xfrm flipV="1">
            <a:off x="2483274" y="3294668"/>
            <a:ext cx="0" cy="845613"/>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7" name="Line 12"/>
          <p:cNvSpPr>
            <a:spLocks noChangeShapeType="1"/>
          </p:cNvSpPr>
          <p:nvPr/>
        </p:nvSpPr>
        <p:spPr bwMode="auto">
          <a:xfrm flipV="1">
            <a:off x="6508468" y="1485780"/>
            <a:ext cx="0" cy="945355"/>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8" name="Line 12"/>
          <p:cNvSpPr>
            <a:spLocks noChangeShapeType="1"/>
          </p:cNvSpPr>
          <p:nvPr/>
        </p:nvSpPr>
        <p:spPr bwMode="auto">
          <a:xfrm flipV="1">
            <a:off x="3796972" y="1485780"/>
            <a:ext cx="0" cy="945355"/>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9" name="Line 12"/>
          <p:cNvSpPr>
            <a:spLocks noChangeShapeType="1"/>
          </p:cNvSpPr>
          <p:nvPr/>
        </p:nvSpPr>
        <p:spPr bwMode="auto">
          <a:xfrm flipV="1">
            <a:off x="828632" y="1477255"/>
            <a:ext cx="0" cy="1099756"/>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10" name="Vinkel 118"/>
          <p:cNvSpPr>
            <a:spLocks noChangeArrowheads="1"/>
          </p:cNvSpPr>
          <p:nvPr/>
        </p:nvSpPr>
        <p:spPr bwMode="auto">
          <a:xfrm>
            <a:off x="3453635" y="2262143"/>
            <a:ext cx="1854465" cy="1048345"/>
          </a:xfrm>
          <a:prstGeom prst="chevron">
            <a:avLst>
              <a:gd name="adj" fmla="val 49997"/>
            </a:avLst>
          </a:prstGeom>
          <a:solidFill>
            <a:srgbClr val="79A7AD"/>
          </a:solidFill>
          <a:ln w="9525">
            <a:noFill/>
            <a:miter lim="800000"/>
            <a:headEnd/>
            <a:tailEnd/>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1" name="Pentagon 119"/>
          <p:cNvSpPr>
            <a:spLocks noChangeArrowheads="1"/>
          </p:cNvSpPr>
          <p:nvPr/>
        </p:nvSpPr>
        <p:spPr bwMode="auto">
          <a:xfrm>
            <a:off x="611560" y="2263580"/>
            <a:ext cx="1923468" cy="1046908"/>
          </a:xfrm>
          <a:prstGeom prst="homePlate">
            <a:avLst>
              <a:gd name="adj" fmla="val 50004"/>
            </a:avLst>
          </a:prstGeom>
          <a:solidFill>
            <a:srgbClr val="79A7AD"/>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2" name="Vinkel 120"/>
          <p:cNvSpPr>
            <a:spLocks noChangeArrowheads="1"/>
          </p:cNvSpPr>
          <p:nvPr/>
        </p:nvSpPr>
        <p:spPr bwMode="auto">
          <a:xfrm>
            <a:off x="2067818" y="2262142"/>
            <a:ext cx="1854465" cy="1048346"/>
          </a:xfrm>
          <a:prstGeom prst="chevron">
            <a:avLst>
              <a:gd name="adj" fmla="val 49997"/>
            </a:avLst>
          </a:prstGeom>
          <a:solidFill>
            <a:schemeClr val="tx1">
              <a:lumMod val="75000"/>
              <a:lumOff val="25000"/>
            </a:schemeClr>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3" name="Vinkel 124"/>
          <p:cNvSpPr>
            <a:spLocks noChangeArrowheads="1"/>
          </p:cNvSpPr>
          <p:nvPr/>
        </p:nvSpPr>
        <p:spPr bwMode="auto">
          <a:xfrm>
            <a:off x="4840889" y="2262142"/>
            <a:ext cx="1854465" cy="1048346"/>
          </a:xfrm>
          <a:prstGeom prst="chevron">
            <a:avLst>
              <a:gd name="adj" fmla="val 49997"/>
            </a:avLst>
          </a:prstGeom>
          <a:solidFill>
            <a:schemeClr val="tx1">
              <a:lumMod val="75000"/>
              <a:lumOff val="25000"/>
            </a:schemeClr>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4" name="Vinkel 125"/>
          <p:cNvSpPr>
            <a:spLocks noChangeArrowheads="1"/>
          </p:cNvSpPr>
          <p:nvPr/>
        </p:nvSpPr>
        <p:spPr bwMode="auto">
          <a:xfrm>
            <a:off x="6226706" y="2262142"/>
            <a:ext cx="1854465" cy="1048346"/>
          </a:xfrm>
          <a:prstGeom prst="chevron">
            <a:avLst>
              <a:gd name="adj" fmla="val 49997"/>
            </a:avLst>
          </a:prstGeom>
          <a:solidFill>
            <a:srgbClr val="79A7AD"/>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5" name="Rektangel 143"/>
          <p:cNvSpPr>
            <a:spLocks noChangeArrowheads="1"/>
          </p:cNvSpPr>
          <p:nvPr/>
        </p:nvSpPr>
        <p:spPr bwMode="auto">
          <a:xfrm>
            <a:off x="5302349" y="2561789"/>
            <a:ext cx="1345566"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组件视图</a:t>
            </a:r>
            <a:endParaRPr lang="en-US" altLang="zh-CN" sz="2300" b="1" noProof="1">
              <a:solidFill>
                <a:schemeClr val="bg1"/>
              </a:solidFill>
              <a:latin typeface="微软雅黑" pitchFamily="34" charset="-122"/>
              <a:ea typeface="微软雅黑" pitchFamily="34" charset="-122"/>
            </a:endParaRPr>
          </a:p>
        </p:txBody>
      </p:sp>
      <p:sp>
        <p:nvSpPr>
          <p:cNvPr id="16" name="Rektangel 145"/>
          <p:cNvSpPr>
            <a:spLocks noChangeArrowheads="1"/>
          </p:cNvSpPr>
          <p:nvPr/>
        </p:nvSpPr>
        <p:spPr bwMode="auto">
          <a:xfrm>
            <a:off x="833056" y="642324"/>
            <a:ext cx="243369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用例视图强调从系统的外部参与者（主要是用户）的角度看到的或需要的系统功能。</a:t>
            </a:r>
          </a:p>
        </p:txBody>
      </p:sp>
      <p:sp>
        <p:nvSpPr>
          <p:cNvPr id="17" name="Rektangel 148"/>
          <p:cNvSpPr>
            <a:spLocks noChangeArrowheads="1"/>
          </p:cNvSpPr>
          <p:nvPr/>
        </p:nvSpPr>
        <p:spPr bwMode="auto">
          <a:xfrm>
            <a:off x="2482305" y="3444994"/>
            <a:ext cx="235858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逻辑视图从系统的静态结构和动态行为角度显示如何实现系统的功能。</a:t>
            </a:r>
          </a:p>
        </p:txBody>
      </p:sp>
      <p:sp>
        <p:nvSpPr>
          <p:cNvPr id="18" name="Rektangel 149"/>
          <p:cNvSpPr>
            <a:spLocks noChangeArrowheads="1"/>
          </p:cNvSpPr>
          <p:nvPr/>
        </p:nvSpPr>
        <p:spPr bwMode="auto">
          <a:xfrm>
            <a:off x="5439118" y="3441142"/>
            <a:ext cx="2020303" cy="146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2000" b="1" dirty="0">
                <a:solidFill>
                  <a:schemeClr val="tx1">
                    <a:lumMod val="85000"/>
                    <a:lumOff val="15000"/>
                  </a:schemeClr>
                </a:solidFill>
                <a:latin typeface="微软雅黑" pitchFamily="34" charset="-122"/>
                <a:ea typeface="微软雅黑" pitchFamily="34" charset="-122"/>
              </a:rPr>
              <a:t>组件视图显示代码组件的组织结构。</a:t>
            </a:r>
          </a:p>
        </p:txBody>
      </p:sp>
      <p:sp>
        <p:nvSpPr>
          <p:cNvPr id="19" name="Rektangel 155"/>
          <p:cNvSpPr>
            <a:spLocks noChangeArrowheads="1"/>
          </p:cNvSpPr>
          <p:nvPr/>
        </p:nvSpPr>
        <p:spPr bwMode="auto">
          <a:xfrm>
            <a:off x="3920845" y="2571325"/>
            <a:ext cx="1361379"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并发视图</a:t>
            </a:r>
            <a:endParaRPr lang="en-US" altLang="zh-CN" sz="2300" b="1" noProof="1">
              <a:solidFill>
                <a:schemeClr val="bg1"/>
              </a:solidFill>
              <a:latin typeface="微软雅黑" pitchFamily="34" charset="-122"/>
              <a:ea typeface="微软雅黑" pitchFamily="34" charset="-122"/>
            </a:endParaRPr>
          </a:p>
        </p:txBody>
      </p:sp>
      <p:sp>
        <p:nvSpPr>
          <p:cNvPr id="20" name="Rektangel 156"/>
          <p:cNvSpPr>
            <a:spLocks noChangeArrowheads="1"/>
          </p:cNvSpPr>
          <p:nvPr/>
        </p:nvSpPr>
        <p:spPr bwMode="auto">
          <a:xfrm>
            <a:off x="6697059" y="2568255"/>
            <a:ext cx="1336673"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配置视图</a:t>
            </a:r>
            <a:endParaRPr lang="en-US" altLang="zh-CN" sz="2300" b="1" noProof="1">
              <a:solidFill>
                <a:schemeClr val="bg1"/>
              </a:solidFill>
              <a:latin typeface="微软雅黑" pitchFamily="34" charset="-122"/>
              <a:ea typeface="微软雅黑" pitchFamily="34" charset="-122"/>
            </a:endParaRPr>
          </a:p>
        </p:txBody>
      </p:sp>
      <p:sp>
        <p:nvSpPr>
          <p:cNvPr id="21" name="Rektangel 157"/>
          <p:cNvSpPr>
            <a:spLocks noChangeArrowheads="1"/>
          </p:cNvSpPr>
          <p:nvPr/>
        </p:nvSpPr>
        <p:spPr bwMode="auto">
          <a:xfrm>
            <a:off x="2518328" y="2565641"/>
            <a:ext cx="144331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逻辑视图</a:t>
            </a:r>
            <a:endParaRPr lang="en-US" sz="2300" b="1" noProof="1" smtClean="0">
              <a:solidFill>
                <a:schemeClr val="bg1"/>
              </a:solidFill>
              <a:latin typeface="微软雅黑" pitchFamily="34" charset="-122"/>
              <a:ea typeface="微软雅黑" pitchFamily="34" charset="-122"/>
            </a:endParaRPr>
          </a:p>
        </p:txBody>
      </p:sp>
      <p:sp>
        <p:nvSpPr>
          <p:cNvPr id="22" name="Rektangel 158"/>
          <p:cNvSpPr>
            <a:spLocks noChangeArrowheads="1"/>
          </p:cNvSpPr>
          <p:nvPr/>
        </p:nvSpPr>
        <p:spPr bwMode="auto">
          <a:xfrm>
            <a:off x="709311" y="2560035"/>
            <a:ext cx="156982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用例视图</a:t>
            </a:r>
            <a:endParaRPr lang="en-US" altLang="zh-CN" sz="2300" b="1" noProof="1">
              <a:solidFill>
                <a:schemeClr val="bg1"/>
              </a:solidFill>
              <a:latin typeface="微软雅黑" pitchFamily="34" charset="-122"/>
              <a:ea typeface="微软雅黑" pitchFamily="34" charset="-122"/>
            </a:endParaRPr>
          </a:p>
        </p:txBody>
      </p:sp>
      <p:sp>
        <p:nvSpPr>
          <p:cNvPr id="23" name="Rektangel 145"/>
          <p:cNvSpPr>
            <a:spLocks noChangeArrowheads="1"/>
          </p:cNvSpPr>
          <p:nvPr/>
        </p:nvSpPr>
        <p:spPr bwMode="auto">
          <a:xfrm>
            <a:off x="3796972" y="646232"/>
            <a:ext cx="219764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并发视图显示系统的并发性，解决在并发系统中存在的通信和同步问题。 </a:t>
            </a:r>
          </a:p>
        </p:txBody>
      </p:sp>
      <p:sp>
        <p:nvSpPr>
          <p:cNvPr id="24" name="Rektangel 145"/>
          <p:cNvSpPr>
            <a:spLocks noChangeArrowheads="1"/>
          </p:cNvSpPr>
          <p:nvPr/>
        </p:nvSpPr>
        <p:spPr bwMode="auto">
          <a:xfrm>
            <a:off x="6508468" y="627534"/>
            <a:ext cx="2067909" cy="169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400" b="1" dirty="0">
                <a:solidFill>
                  <a:schemeClr val="tx1">
                    <a:lumMod val="85000"/>
                    <a:lumOff val="15000"/>
                  </a:schemeClr>
                </a:solidFill>
                <a:latin typeface="微软雅黑" pitchFamily="34" charset="-122"/>
                <a:ea typeface="微软雅黑" pitchFamily="34" charset="-122"/>
              </a:rPr>
              <a:t>配置视图显示系统的具体部署。部署是指将系统配置到由计算机和设备组成的物理结构上。</a:t>
            </a:r>
          </a:p>
        </p:txBody>
      </p:sp>
    </p:spTree>
    <p:extLst>
      <p:ext uri="{BB962C8B-B14F-4D97-AF65-F5344CB8AC3E}">
        <p14:creationId xmlns:p14="http://schemas.microsoft.com/office/powerpoint/2010/main" val="31654948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1750"/>
                                </p:stCondLst>
                                <p:childTnLst>
                                  <p:par>
                                    <p:cTn id="60" presetID="2" presetClass="entr" presetSubtype="2" fill="hold" grpId="0" nodeType="afterEffect" p14:presetBounceEnd="38000">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14:bounceEnd="38000">
                                          <p:cBhvr additive="base">
                                            <p:cTn id="62" dur="500" fill="hold"/>
                                            <p:tgtEl>
                                              <p:spTgt spid="22"/>
                                            </p:tgtEl>
                                            <p:attrNameLst>
                                              <p:attrName>ppt_x</p:attrName>
                                            </p:attrNameLst>
                                          </p:cBhvr>
                                          <p:tavLst>
                                            <p:tav tm="0">
                                              <p:val>
                                                <p:strVal val="1+#ppt_w/2"/>
                                              </p:val>
                                            </p:tav>
                                            <p:tav tm="100000">
                                              <p:val>
                                                <p:strVal val="#ppt_x"/>
                                              </p:val>
                                            </p:tav>
                                          </p:tavLst>
                                        </p:anim>
                                        <p:anim calcmode="lin" valueType="num" p14:bounceEnd="38000">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14:presetBounceEnd="38000">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14:bounceEnd="38000">
                                          <p:cBhvr additive="base">
                                            <p:cTn id="71"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14:presetBounceEnd="38000">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14:bounceEnd="38000">
                                          <p:cBhvr additive="base">
                                            <p:cTn id="80" dur="5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14:presetBounceEnd="38000">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14:bounceEnd="38000">
                                          <p:cBhvr additive="base">
                                            <p:cTn id="89" dur="500" fill="hold"/>
                                            <p:tgtEl>
                                              <p:spTgt spid="15"/>
                                            </p:tgtEl>
                                            <p:attrNameLst>
                                              <p:attrName>ppt_x</p:attrName>
                                            </p:attrNameLst>
                                          </p:cBhvr>
                                          <p:tavLst>
                                            <p:tav tm="0">
                                              <p:val>
                                                <p:strVal val="1+#ppt_w/2"/>
                                              </p:val>
                                            </p:tav>
                                            <p:tav tm="100000">
                                              <p:val>
                                                <p:strVal val="#ppt_x"/>
                                              </p:val>
                                            </p:tav>
                                          </p:tavLst>
                                        </p:anim>
                                        <p:anim calcmode="lin" valueType="num" p14:bounceEnd="38000">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14:presetBounceEnd="38000">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14:bounceEnd="38000">
                                          <p:cBhvr additive="base">
                                            <p:cTn id="98" dur="500" fill="hold"/>
                                            <p:tgtEl>
                                              <p:spTgt spid="20"/>
                                            </p:tgtEl>
                                            <p:attrNameLst>
                                              <p:attrName>ppt_x</p:attrName>
                                            </p:attrNameLst>
                                          </p:cBhvr>
                                          <p:tavLst>
                                            <p:tav tm="0">
                                              <p:val>
                                                <p:strVal val="1+#ppt_w/2"/>
                                              </p:val>
                                            </p:tav>
                                            <p:tav tm="100000">
                                              <p:val>
                                                <p:strVal val="#ppt_x"/>
                                              </p:val>
                                            </p:tav>
                                          </p:tavLst>
                                        </p:anim>
                                        <p:anim calcmode="lin" valueType="num" p14:bounceEnd="38000">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4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4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1750"/>
                                </p:stCondLst>
                                <p:childTnLst>
                                  <p:par>
                                    <p:cTn id="60" presetID="2" presetClass="entr" presetSubtype="2"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1+#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1+#ppt_w/2"/>
                                              </p:val>
                                            </p:tav>
                                            <p:tav tm="100000">
                                              <p:val>
                                                <p:strVal val="#ppt_x"/>
                                              </p:val>
                                            </p:tav>
                                          </p:tavLst>
                                        </p:anim>
                                        <p:anim calcmode="lin" valueType="num">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1+#ppt_w/2"/>
                                              </p:val>
                                            </p:tav>
                                            <p:tav tm="100000">
                                              <p:val>
                                                <p:strVal val="#ppt_x"/>
                                              </p:val>
                                            </p:tav>
                                          </p:tavLst>
                                        </p:anim>
                                        <p:anim calcmode="lin" valueType="num">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4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4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0"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6" name="TextBox 4"/>
          <p:cNvSpPr txBox="1"/>
          <p:nvPr/>
        </p:nvSpPr>
        <p:spPr>
          <a:xfrm>
            <a:off x="215688" y="1213781"/>
            <a:ext cx="2412096" cy="2151873"/>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2800" b="1" dirty="0">
                <a:solidFill>
                  <a:schemeClr val="bg1"/>
                </a:solidFill>
                <a:latin typeface="微软雅黑" pitchFamily="34" charset="-122"/>
                <a:ea typeface="微软雅黑" pitchFamily="34" charset="-122"/>
              </a:rPr>
              <a:t>用例视图也称为外部视图、功能视图</a:t>
            </a:r>
            <a:r>
              <a:rPr lang="zh-CN" altLang="en-US" sz="2800" b="1" dirty="0" smtClean="0">
                <a:solidFill>
                  <a:schemeClr val="bg1"/>
                </a:solidFill>
                <a:latin typeface="微软雅黑" pitchFamily="34" charset="-122"/>
                <a:ea typeface="微软雅黑" pitchFamily="34" charset="-122"/>
              </a:rPr>
              <a:t>、</a:t>
            </a:r>
            <a:endParaRPr lang="en-US" altLang="zh-CN" sz="2800" b="1" dirty="0" smtClean="0">
              <a:solidFill>
                <a:schemeClr val="bg1"/>
              </a:solidFill>
              <a:latin typeface="微软雅黑" pitchFamily="34" charset="-122"/>
              <a:ea typeface="微软雅黑" pitchFamily="34" charset="-122"/>
            </a:endParaRPr>
          </a:p>
          <a:p>
            <a:pPr algn="ctr" fontAlgn="base">
              <a:lnSpc>
                <a:spcPct val="120000"/>
              </a:lnSpc>
              <a:spcBef>
                <a:spcPct val="0"/>
              </a:spcBef>
              <a:spcAft>
                <a:spcPct val="0"/>
              </a:spcAft>
            </a:pPr>
            <a:r>
              <a:rPr lang="zh-CN" altLang="en-US" sz="2800" b="1" dirty="0" smtClean="0">
                <a:solidFill>
                  <a:schemeClr val="bg1"/>
                </a:solidFill>
                <a:latin typeface="微软雅黑" pitchFamily="34" charset="-122"/>
                <a:ea typeface="微软雅黑" pitchFamily="34" charset="-122"/>
              </a:rPr>
              <a:t>用户</a:t>
            </a:r>
            <a:r>
              <a:rPr lang="zh-CN" altLang="en-US" sz="2800" b="1" dirty="0">
                <a:solidFill>
                  <a:schemeClr val="bg1"/>
                </a:solidFill>
                <a:latin typeface="微软雅黑" pitchFamily="34" charset="-122"/>
                <a:ea typeface="微软雅黑" pitchFamily="34" charset="-122"/>
              </a:rPr>
              <a:t>视图。</a:t>
            </a:r>
          </a:p>
        </p:txBody>
      </p:sp>
      <p:sp>
        <p:nvSpPr>
          <p:cNvPr id="7" name="半闭框 6"/>
          <p:cNvSpPr/>
          <p:nvPr/>
        </p:nvSpPr>
        <p:spPr>
          <a:xfrm rot="13497610">
            <a:off x="120292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8" name="圆角矩形 7"/>
          <p:cNvSpPr/>
          <p:nvPr/>
        </p:nvSpPr>
        <p:spPr>
          <a:xfrm>
            <a:off x="3177566"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9" name="TextBox 9"/>
          <p:cNvSpPr txBox="1"/>
          <p:nvPr/>
        </p:nvSpPr>
        <p:spPr>
          <a:xfrm>
            <a:off x="3308198" y="1143724"/>
            <a:ext cx="2501321" cy="2568462"/>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itchFamily="34" charset="-122"/>
                <a:ea typeface="微软雅黑" pitchFamily="34" charset="-122"/>
              </a:rPr>
              <a:t>用例视图主要描述一个系统应该具备的功能，指的是从系统的外部参与者所能看到的系统功能。用例表示的是系统的一个功能单元，可以被描述为参与者与系统之间的一次交互作用。</a:t>
            </a:r>
          </a:p>
        </p:txBody>
      </p:sp>
      <p:sp>
        <p:nvSpPr>
          <p:cNvPr id="10" name="半闭框 9"/>
          <p:cNvSpPr/>
          <p:nvPr/>
        </p:nvSpPr>
        <p:spPr>
          <a:xfrm rot="13497610">
            <a:off x="4380492"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11" name="圆角矩形 10"/>
          <p:cNvSpPr/>
          <p:nvPr/>
        </p:nvSpPr>
        <p:spPr>
          <a:xfrm>
            <a:off x="6345918"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12" name="TextBox 14"/>
          <p:cNvSpPr txBox="1"/>
          <p:nvPr/>
        </p:nvSpPr>
        <p:spPr>
          <a:xfrm>
            <a:off x="6516217" y="1103294"/>
            <a:ext cx="2448272" cy="2595071"/>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itchFamily="34" charset="-122"/>
                <a:ea typeface="微软雅黑" pitchFamily="34" charset="-122"/>
              </a:rPr>
              <a:t>用例模型的用途主要是列举出系统中的用例和参与者，并指出哪个参与者参与了哪个用例的执行。用例视图是其他</a:t>
            </a:r>
            <a:r>
              <a:rPr lang="en-US" altLang="zh-CN" sz="1700" b="1" dirty="0">
                <a:solidFill>
                  <a:schemeClr val="bg1"/>
                </a:solidFill>
                <a:latin typeface="微软雅黑" pitchFamily="34" charset="-122"/>
                <a:ea typeface="微软雅黑" pitchFamily="34" charset="-122"/>
              </a:rPr>
              <a:t>4</a:t>
            </a:r>
            <a:r>
              <a:rPr lang="zh-CN" altLang="en-US" sz="1700" b="1" dirty="0">
                <a:solidFill>
                  <a:schemeClr val="bg1"/>
                </a:solidFill>
                <a:latin typeface="微软雅黑" pitchFamily="34" charset="-122"/>
                <a:ea typeface="微软雅黑" pitchFamily="34" charset="-122"/>
              </a:rPr>
              <a:t>种视图的核心，它的内容直接驱动其他视图的开发。</a:t>
            </a:r>
          </a:p>
        </p:txBody>
      </p:sp>
      <p:sp>
        <p:nvSpPr>
          <p:cNvPr id="13" name="半闭框 12"/>
          <p:cNvSpPr/>
          <p:nvPr/>
        </p:nvSpPr>
        <p:spPr>
          <a:xfrm rot="13497610">
            <a:off x="772835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grpSp>
        <p:nvGrpSpPr>
          <p:cNvPr id="14" name="组合 13"/>
          <p:cNvGrpSpPr/>
          <p:nvPr/>
        </p:nvGrpSpPr>
        <p:grpSpPr>
          <a:xfrm>
            <a:off x="60910" y="4340677"/>
            <a:ext cx="9047594" cy="607337"/>
            <a:chOff x="1107170" y="4068810"/>
            <a:chExt cx="6929660" cy="478691"/>
          </a:xfrm>
        </p:grpSpPr>
        <p:sp>
          <p:nvSpPr>
            <p:cNvPr id="15" name="圆角矩形 14"/>
            <p:cNvSpPr/>
            <p:nvPr/>
          </p:nvSpPr>
          <p:spPr>
            <a:xfrm>
              <a:off x="1107170" y="4083918"/>
              <a:ext cx="6929660" cy="463583"/>
            </a:xfrm>
            <a:prstGeom prst="roundRect">
              <a:avLst/>
            </a:prstGeom>
            <a:solidFill>
              <a:srgbClr val="FA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8"/>
            <p:cNvSpPr txBox="1"/>
            <p:nvPr/>
          </p:nvSpPr>
          <p:spPr>
            <a:xfrm>
              <a:off x="3951248" y="4068810"/>
              <a:ext cx="1241510" cy="412392"/>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用例视图</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647993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1000"/>
                            </p:stCondLst>
                            <p:childTnLst>
                              <p:par>
                                <p:cTn id="25" presetID="3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par>
                          <p:cTn id="43" fill="hold">
                            <p:stCondLst>
                              <p:cond delay="2000"/>
                            </p:stCondLst>
                            <p:childTnLst>
                              <p:par>
                                <p:cTn id="44" presetID="47"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anim calcmode="lin" valueType="num">
                                      <p:cBhvr>
                                        <p:cTn id="57" dur="500" fill="hold"/>
                                        <p:tgtEl>
                                          <p:spTgt spid="13"/>
                                        </p:tgtEl>
                                        <p:attrNameLst>
                                          <p:attrName>ppt_x</p:attrName>
                                        </p:attrNameLst>
                                      </p:cBhvr>
                                      <p:tavLst>
                                        <p:tav tm="0">
                                          <p:val>
                                            <p:strVal val="#ppt_x"/>
                                          </p:val>
                                        </p:tav>
                                        <p:tav tm="100000">
                                          <p:val>
                                            <p:strVal val="#ppt_x"/>
                                          </p:val>
                                        </p:tav>
                                      </p:tavLst>
                                    </p:anim>
                                    <p:anim calcmode="lin" valueType="num">
                                      <p:cBhvr>
                                        <p:cTn id="58" dur="500" fill="hold"/>
                                        <p:tgtEl>
                                          <p:spTgt spid="13"/>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animBg="1"/>
      <p:bldP spid="8" grpId="0" animBg="1"/>
      <p:bldP spid="9" grpId="0"/>
      <p:bldP spid="10" grpId="0" animBg="1"/>
      <p:bldP spid="11" grpId="0" animBg="1"/>
      <p:bldP spid="12"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452" y="701031"/>
            <a:ext cx="4055994" cy="2141582"/>
            <a:chOff x="971599" y="1203598"/>
            <a:chExt cx="2725306" cy="1440160"/>
          </a:xfrm>
          <a:solidFill>
            <a:srgbClr val="79A7AD"/>
          </a:solidFill>
        </p:grpSpPr>
        <p:grpSp>
          <p:nvGrpSpPr>
            <p:cNvPr id="6" name="组合 5"/>
            <p:cNvGrpSpPr/>
            <p:nvPr/>
          </p:nvGrpSpPr>
          <p:grpSpPr>
            <a:xfrm>
              <a:off x="971599" y="1203598"/>
              <a:ext cx="2369121" cy="1440160"/>
              <a:chOff x="971599" y="1203598"/>
              <a:chExt cx="2369121" cy="1440160"/>
            </a:xfrm>
            <a:grpFill/>
          </p:grpSpPr>
          <p:sp>
            <p:nvSpPr>
              <p:cNvPr id="8"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txBox="1"/>
          <p:nvPr/>
        </p:nvSpPr>
        <p:spPr>
          <a:xfrm>
            <a:off x="286178" y="920334"/>
            <a:ext cx="2952649" cy="1745608"/>
          </a:xfrm>
          <a:prstGeom prst="rect">
            <a:avLst/>
          </a:prstGeom>
          <a:noFill/>
        </p:spPr>
        <p:txBody>
          <a:bodyPr wrap="square" lIns="82808" tIns="41403" rIns="82808" bIns="41403"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逻辑视图也称为静态视图、结构模型视图，包含类图、对象图和包图</a:t>
            </a:r>
            <a:r>
              <a:rPr lang="zh-CN" altLang="en-US" sz="2700" b="1" dirty="0" smtClean="0">
                <a:solidFill>
                  <a:schemeClr val="bg1"/>
                </a:solidFill>
                <a:latin typeface="微软雅黑" panose="020B0503020204020204" pitchFamily="34" charset="-122"/>
                <a:ea typeface="微软雅黑" panose="020B0503020204020204" pitchFamily="34" charset="-122"/>
              </a:rPr>
              <a:t>。</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flipH="1">
            <a:off x="5078092" y="699542"/>
            <a:ext cx="4057200" cy="2141582"/>
            <a:chOff x="971599" y="1203598"/>
            <a:chExt cx="2725306" cy="1440160"/>
          </a:xfrm>
        </p:grpSpPr>
        <p:grpSp>
          <p:nvGrpSpPr>
            <p:cNvPr id="12" name="组合 11"/>
            <p:cNvGrpSpPr/>
            <p:nvPr/>
          </p:nvGrpSpPr>
          <p:grpSpPr>
            <a:xfrm>
              <a:off x="971599" y="1203598"/>
              <a:ext cx="2369121" cy="1440160"/>
              <a:chOff x="971599" y="1203598"/>
              <a:chExt cx="2369121" cy="1440160"/>
            </a:xfrm>
          </p:grpSpPr>
          <p:sp>
            <p:nvSpPr>
              <p:cNvPr id="14"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5868144" y="837175"/>
            <a:ext cx="3275103" cy="2022607"/>
          </a:xfrm>
          <a:prstGeom prst="rect">
            <a:avLst/>
          </a:prstGeom>
          <a:noFill/>
        </p:spPr>
        <p:txBody>
          <a:bodyPr wrap="square" lIns="82808" tIns="41403" rIns="82808" bIns="41403"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逻辑视图主要用于描述在用例视图中提出的系统功能的实现。逻辑视图主要关注系统的内部，它既描述系统的静态结构（系统中的类、对象以及他们之间的关系），也描述系统的动态协作关系。</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415" y="2933279"/>
            <a:ext cx="4055994" cy="2141582"/>
            <a:chOff x="971599" y="1203598"/>
            <a:chExt cx="2725306" cy="1440160"/>
          </a:xfrm>
        </p:grpSpPr>
        <p:grpSp>
          <p:nvGrpSpPr>
            <p:cNvPr id="18" name="组合 17"/>
            <p:cNvGrpSpPr/>
            <p:nvPr/>
          </p:nvGrpSpPr>
          <p:grpSpPr>
            <a:xfrm>
              <a:off x="971599" y="1203598"/>
              <a:ext cx="2369121" cy="1440160"/>
              <a:chOff x="971599" y="1203598"/>
              <a:chExt cx="2369121" cy="1440160"/>
            </a:xfrm>
          </p:grpSpPr>
          <p:sp>
            <p:nvSpPr>
              <p:cNvPr id="20"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等腰三角形 18"/>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3"/>
          <p:cNvSpPr txBox="1"/>
          <p:nvPr/>
        </p:nvSpPr>
        <p:spPr>
          <a:xfrm>
            <a:off x="251520" y="3268019"/>
            <a:ext cx="2997430" cy="1622497"/>
          </a:xfrm>
          <a:prstGeom prst="rect">
            <a:avLst/>
          </a:prstGeom>
          <a:noFill/>
        </p:spPr>
        <p:txBody>
          <a:bodyPr wrap="square" lIns="82808" tIns="41403" rIns="82808" bIns="41403"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系统的静态结构在类图和对象图中进行描述，而动态模型是在状态机图、时序图、通信图及活动图中进行描述。</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flipH="1">
            <a:off x="5076056" y="2931790"/>
            <a:ext cx="4057200" cy="2141582"/>
            <a:chOff x="971599" y="1203598"/>
            <a:chExt cx="2725306" cy="1440160"/>
          </a:xfrm>
          <a:solidFill>
            <a:srgbClr val="79A7AD"/>
          </a:solidFill>
        </p:grpSpPr>
        <p:grpSp>
          <p:nvGrpSpPr>
            <p:cNvPr id="24" name="组合 23"/>
            <p:cNvGrpSpPr/>
            <p:nvPr/>
          </p:nvGrpSpPr>
          <p:grpSpPr>
            <a:xfrm>
              <a:off x="971599" y="1203598"/>
              <a:ext cx="2369121" cy="1440160"/>
              <a:chOff x="971599" y="1203598"/>
              <a:chExt cx="2369121" cy="1440160"/>
            </a:xfrm>
            <a:grpFill/>
          </p:grpSpPr>
          <p:sp>
            <p:nvSpPr>
              <p:cNvPr id="26"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31"/>
          <p:cNvSpPr txBox="1"/>
          <p:nvPr/>
        </p:nvSpPr>
        <p:spPr>
          <a:xfrm>
            <a:off x="6132673" y="3175685"/>
            <a:ext cx="2662979" cy="1807163"/>
          </a:xfrm>
          <a:prstGeom prst="rect">
            <a:avLst/>
          </a:prstGeom>
          <a:noFill/>
        </p:spPr>
        <p:txBody>
          <a:bodyPr wrap="square" lIns="82808" tIns="41403" rIns="82808" bIns="41403"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逻辑视图的使用者主要是系统的设计人员和开发人员。</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29" name="Picture 3" descr="C:\Users\Thinkpad\Desktop\qqq.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889" t="13440" r="28888" b="9867"/>
          <a:stretch/>
        </p:blipFill>
        <p:spPr bwMode="auto">
          <a:xfrm flipH="1">
            <a:off x="2532917" y="233397"/>
            <a:ext cx="4072788" cy="573210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34"/>
          <p:cNvSpPr txBox="1"/>
          <p:nvPr/>
        </p:nvSpPr>
        <p:spPr>
          <a:xfrm>
            <a:off x="3980586" y="1520911"/>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31" name="TextBox 35"/>
          <p:cNvSpPr txBox="1"/>
          <p:nvPr/>
        </p:nvSpPr>
        <p:spPr>
          <a:xfrm>
            <a:off x="4644008" y="1545752"/>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32" name="TextBox 36"/>
          <p:cNvSpPr txBox="1"/>
          <p:nvPr/>
        </p:nvSpPr>
        <p:spPr>
          <a:xfrm>
            <a:off x="3980586"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03</a:t>
            </a:r>
          </a:p>
        </p:txBody>
      </p:sp>
      <p:sp>
        <p:nvSpPr>
          <p:cNvPr id="33" name="TextBox 37"/>
          <p:cNvSpPr txBox="1"/>
          <p:nvPr/>
        </p:nvSpPr>
        <p:spPr>
          <a:xfrm>
            <a:off x="4644008"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04</a:t>
            </a:r>
          </a:p>
        </p:txBody>
      </p:sp>
    </p:spTree>
    <p:extLst>
      <p:ext uri="{BB962C8B-B14F-4D97-AF65-F5344CB8AC3E}">
        <p14:creationId xmlns:p14="http://schemas.microsoft.com/office/powerpoint/2010/main" val="33861979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 calcmode="lin" valueType="num">
                                      <p:cBhvr>
                                        <p:cTn id="28" dur="500" fill="hold"/>
                                        <p:tgtEl>
                                          <p:spTgt spid="30"/>
                                        </p:tgtEl>
                                        <p:attrNameLst>
                                          <p:attrName>style.rotation</p:attrName>
                                        </p:attrNameLst>
                                      </p:cBhvr>
                                      <p:tavLst>
                                        <p:tav tm="0">
                                          <p:val>
                                            <p:fltVal val="360"/>
                                          </p:val>
                                        </p:tav>
                                        <p:tav tm="100000">
                                          <p:val>
                                            <p:fltVal val="0"/>
                                          </p:val>
                                        </p:tav>
                                      </p:tavLst>
                                    </p:anim>
                                    <p:animEffect transition="in" filter="fade">
                                      <p:cBhvr>
                                        <p:cTn id="29" dur="500"/>
                                        <p:tgtEl>
                                          <p:spTgt spid="3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49" presetClass="entr" presetSubtype="0" decel="10000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 calcmode="lin" valueType="num">
                                      <p:cBhvr>
                                        <p:cTn id="43" dur="500" fill="hold"/>
                                        <p:tgtEl>
                                          <p:spTgt spid="31"/>
                                        </p:tgtEl>
                                        <p:attrNameLst>
                                          <p:attrName>style.rotation</p:attrName>
                                        </p:attrNameLst>
                                      </p:cBhvr>
                                      <p:tavLst>
                                        <p:tav tm="0">
                                          <p:val>
                                            <p:fltVal val="360"/>
                                          </p:val>
                                        </p:tav>
                                        <p:tav tm="100000">
                                          <p:val>
                                            <p:fltVal val="0"/>
                                          </p:val>
                                        </p:tav>
                                      </p:tavLst>
                                    </p:anim>
                                    <p:animEffect transition="in" filter="fade">
                                      <p:cBhvr>
                                        <p:cTn id="44" dur="500"/>
                                        <p:tgtEl>
                                          <p:spTgt spid="31"/>
                                        </p:tgtEl>
                                      </p:cBhvr>
                                    </p:animEffect>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360"/>
                                          </p:val>
                                        </p:tav>
                                        <p:tav tm="100000">
                                          <p:val>
                                            <p:fltVal val="0"/>
                                          </p:val>
                                        </p:tav>
                                      </p:tavLst>
                                    </p:anim>
                                    <p:animEffect transition="in" filter="fade">
                                      <p:cBhvr>
                                        <p:cTn id="60" dur="500"/>
                                        <p:tgtEl>
                                          <p:spTgt spid="32"/>
                                        </p:tgtEl>
                                      </p:cBhvr>
                                    </p:animEffect>
                                  </p:childTnLst>
                                </p:cTn>
                              </p:par>
                            </p:childTnLst>
                          </p:cTn>
                        </p:par>
                        <p:par>
                          <p:cTn id="61" fill="hold">
                            <p:stCondLst>
                              <p:cond delay="4500"/>
                            </p:stCondLst>
                            <p:childTnLst>
                              <p:par>
                                <p:cTn id="62" presetID="22" presetClass="entr" presetSubtype="4"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par>
                          <p:cTn id="65" fill="hold">
                            <p:stCondLst>
                              <p:cond delay="5000"/>
                            </p:stCondLst>
                            <p:childTnLst>
                              <p:par>
                                <p:cTn id="66" presetID="2" presetClass="entr" presetSubtype="4"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49" presetClass="entr" presetSubtype="0" decel="10000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 calcmode="lin" valueType="num">
                                      <p:cBhvr>
                                        <p:cTn id="74" dur="500" fill="hold"/>
                                        <p:tgtEl>
                                          <p:spTgt spid="33"/>
                                        </p:tgtEl>
                                        <p:attrNameLst>
                                          <p:attrName>style.rotation</p:attrName>
                                        </p:attrNameLst>
                                      </p:cBhvr>
                                      <p:tavLst>
                                        <p:tav tm="0">
                                          <p:val>
                                            <p:fltVal val="360"/>
                                          </p:val>
                                        </p:tav>
                                        <p:tav tm="100000">
                                          <p:val>
                                            <p:fltVal val="0"/>
                                          </p:val>
                                        </p:tav>
                                      </p:tavLst>
                                    </p:anim>
                                    <p:animEffect transition="in" filter="fade">
                                      <p:cBhvr>
                                        <p:cTn id="75" dur="500"/>
                                        <p:tgtEl>
                                          <p:spTgt spid="33"/>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6" grpId="0"/>
      <p:bldP spid="22" grpId="0"/>
      <p:bldP spid="28"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什么是</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3528" y="1203598"/>
            <a:ext cx="8653946" cy="304698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UML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Unified Modeling Language</a:t>
            </a:r>
            <a:r>
              <a:rPr lang="zh-CN" altLang="en-US" sz="2400" b="1" dirty="0">
                <a:latin typeface="微软雅黑" panose="020B0503020204020204" pitchFamily="34" charset="-122"/>
                <a:ea typeface="微软雅黑" panose="020B0503020204020204" pitchFamily="34" charset="-122"/>
              </a:rPr>
              <a:t>统一建模语言</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一种能够描述问题、描述解决方案、起到沟通作用的语言。通俗的说，它是一种用文本、图形和符号的集合来描述现实生活中各类事物、活动、及其之间关系的语言。</a:t>
            </a:r>
          </a:p>
        </p:txBody>
      </p:sp>
    </p:spTree>
    <p:extLst>
      <p:ext uri="{BB962C8B-B14F-4D97-AF65-F5344CB8AC3E}">
        <p14:creationId xmlns:p14="http://schemas.microsoft.com/office/powerpoint/2010/main" val="6823367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23528" y="1518498"/>
            <a:ext cx="2678912" cy="2688752"/>
            <a:chOff x="467544" y="1563638"/>
            <a:chExt cx="2016224" cy="2016224"/>
          </a:xfrm>
        </p:grpSpPr>
        <p:sp>
          <p:nvSpPr>
            <p:cNvPr id="6" name="椭圆 5"/>
            <p:cNvSpPr/>
            <p:nvPr/>
          </p:nvSpPr>
          <p:spPr>
            <a:xfrm>
              <a:off x="467544" y="1563638"/>
              <a:ext cx="2016224" cy="2016224"/>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p:cNvSpPr txBox="1"/>
            <p:nvPr/>
          </p:nvSpPr>
          <p:spPr>
            <a:xfrm>
              <a:off x="700859" y="2317030"/>
              <a:ext cx="1528832" cy="484667"/>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并发视图</a:t>
              </a:r>
            </a:p>
          </p:txBody>
        </p:sp>
      </p:grpSp>
      <p:grpSp>
        <p:nvGrpSpPr>
          <p:cNvPr id="8" name="组合 7"/>
          <p:cNvGrpSpPr/>
          <p:nvPr/>
        </p:nvGrpSpPr>
        <p:grpSpPr>
          <a:xfrm>
            <a:off x="1867477" y="1299661"/>
            <a:ext cx="669652" cy="672112"/>
            <a:chOff x="4047589" y="1510796"/>
            <a:chExt cx="676237" cy="676237"/>
          </a:xfrm>
        </p:grpSpPr>
        <p:sp>
          <p:nvSpPr>
            <p:cNvPr id="9" name="椭圆 8"/>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TextBox 6"/>
            <p:cNvSpPr txBox="1"/>
            <p:nvPr/>
          </p:nvSpPr>
          <p:spPr>
            <a:xfrm>
              <a:off x="4176041" y="1584406"/>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570066" y="1971773"/>
            <a:ext cx="669652" cy="672112"/>
            <a:chOff x="4047589" y="1510796"/>
            <a:chExt cx="676237" cy="676237"/>
          </a:xfrm>
        </p:grpSpPr>
        <p:sp>
          <p:nvSpPr>
            <p:cNvPr id="12" name="椭圆 11"/>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9"/>
            <p:cNvSpPr txBox="1"/>
            <p:nvPr/>
          </p:nvSpPr>
          <p:spPr>
            <a:xfrm>
              <a:off x="4207244" y="158569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584834" y="2968427"/>
            <a:ext cx="669652" cy="672112"/>
            <a:chOff x="4047589" y="1510796"/>
            <a:chExt cx="676237" cy="676237"/>
          </a:xfrm>
        </p:grpSpPr>
        <p:sp>
          <p:nvSpPr>
            <p:cNvPr id="15" name="椭圆 14"/>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2"/>
            <p:cNvSpPr txBox="1"/>
            <p:nvPr/>
          </p:nvSpPr>
          <p:spPr>
            <a:xfrm>
              <a:off x="4192330" y="1600924"/>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57182" y="3657209"/>
            <a:ext cx="669652" cy="672112"/>
            <a:chOff x="4047589" y="1510796"/>
            <a:chExt cx="676237" cy="676237"/>
          </a:xfrm>
        </p:grpSpPr>
        <p:sp>
          <p:nvSpPr>
            <p:cNvPr id="18" name="椭圆 17"/>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5"/>
            <p:cNvSpPr txBox="1"/>
            <p:nvPr/>
          </p:nvSpPr>
          <p:spPr>
            <a:xfrm>
              <a:off x="4186437" y="161642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a:xfrm>
            <a:off x="2555776" y="817769"/>
            <a:ext cx="5495480" cy="1006944"/>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并发视图也称为动态视图、进程视图，进程视图包括动态图（状态机图、交互图、活动图）和实现图（交互图和部署图）。</a:t>
            </a:r>
          </a:p>
        </p:txBody>
      </p:sp>
      <p:sp>
        <p:nvSpPr>
          <p:cNvPr id="21" name="TextBox 18"/>
          <p:cNvSpPr txBox="1"/>
          <p:nvPr/>
        </p:nvSpPr>
        <p:spPr>
          <a:xfrm>
            <a:off x="3383050" y="1824713"/>
            <a:ext cx="5653446" cy="1006944"/>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并发视图主要是从资源的有效利用、代码的并行执行以及系统环境中异步事件的处理等方面的考虑。将系统划分为并发执行的控制。</a:t>
            </a:r>
          </a:p>
        </p:txBody>
      </p:sp>
      <p:sp>
        <p:nvSpPr>
          <p:cNvPr id="22" name="TextBox 20"/>
          <p:cNvSpPr txBox="1"/>
          <p:nvPr/>
        </p:nvSpPr>
        <p:spPr>
          <a:xfrm>
            <a:off x="3383050" y="2968427"/>
            <a:ext cx="5293406" cy="822278"/>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并发视图主要由状态机图、通信图和活动图组成。</a:t>
            </a:r>
          </a:p>
        </p:txBody>
      </p:sp>
      <p:sp>
        <p:nvSpPr>
          <p:cNvPr id="23" name="TextBox 22"/>
          <p:cNvSpPr txBox="1"/>
          <p:nvPr/>
        </p:nvSpPr>
        <p:spPr>
          <a:xfrm>
            <a:off x="2555776" y="3991011"/>
            <a:ext cx="6588224" cy="452947"/>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并发视图的使用者是开发人员和系统集成人员。</a:t>
            </a:r>
          </a:p>
        </p:txBody>
      </p:sp>
    </p:spTree>
    <p:extLst>
      <p:ext uri="{BB962C8B-B14F-4D97-AF65-F5344CB8AC3E}">
        <p14:creationId xmlns:p14="http://schemas.microsoft.com/office/powerpoint/2010/main" val="740536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2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1"/>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4"/>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6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2600"/>
                            </p:stCondLst>
                            <p:childTnLst>
                              <p:par>
                                <p:cTn id="46" presetID="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ïṣlîḍé"/>
          <p:cNvGrpSpPr/>
          <p:nvPr/>
        </p:nvGrpSpPr>
        <p:grpSpPr>
          <a:xfrm>
            <a:off x="4915190" y="2140220"/>
            <a:ext cx="500497" cy="500497"/>
            <a:chOff x="6084216" y="2778460"/>
            <a:chExt cx="667330" cy="667330"/>
          </a:xfrm>
          <a:solidFill>
            <a:schemeClr val="accent5">
              <a:lumMod val="60000"/>
              <a:lumOff val="40000"/>
            </a:schemeClr>
          </a:solidFill>
        </p:grpSpPr>
        <p:sp>
          <p:nvSpPr>
            <p:cNvPr id="42" name="ïśļîḍê"/>
            <p:cNvSpPr/>
            <p:nvPr/>
          </p:nvSpPr>
          <p:spPr>
            <a:xfrm>
              <a:off x="6141477" y="283572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3" name="iṡľïḍe"/>
            <p:cNvSpPr/>
            <p:nvPr/>
          </p:nvSpPr>
          <p:spPr>
            <a:xfrm>
              <a:off x="6084216" y="2778460"/>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7" name="íṥ1îďé">
            <a:extLst>
              <a:ext uri="{FF2B5EF4-FFF2-40B4-BE49-F238E27FC236}">
                <a16:creationId xmlns:a16="http://schemas.microsoft.com/office/drawing/2014/main" id="{3495B739-E5A7-4F4A-95FD-24BDFE4B18B1}"/>
              </a:ext>
            </a:extLst>
          </p:cNvPr>
          <p:cNvSpPr txBox="1"/>
          <p:nvPr/>
        </p:nvSpPr>
        <p:spPr bwMode="auto">
          <a:xfrm>
            <a:off x="5508104" y="1561331"/>
            <a:ext cx="3485655" cy="18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组件视图描述系统的实现模块以及它们之间的依赖关系。其中，组件指的是不同类型的代码模块，它是构造应用的软件单元。组件视图中也可以添加组件的其他附加信息，例如，资源分配或者其他管理信息。</a:t>
            </a:r>
          </a:p>
        </p:txBody>
      </p:sp>
      <p:grpSp>
        <p:nvGrpSpPr>
          <p:cNvPr id="57" name="组合 56"/>
          <p:cNvGrpSpPr/>
          <p:nvPr/>
        </p:nvGrpSpPr>
        <p:grpSpPr>
          <a:xfrm>
            <a:off x="4915189" y="597107"/>
            <a:ext cx="500497" cy="500497"/>
            <a:chOff x="4915190" y="1059582"/>
            <a:chExt cx="500497" cy="500497"/>
          </a:xfrm>
        </p:grpSpPr>
        <p:sp>
          <p:nvSpPr>
            <p:cNvPr id="8" name="i$ḻiḋé"/>
            <p:cNvSpPr/>
            <p:nvPr/>
          </p:nvSpPr>
          <p:spPr>
            <a:xfrm>
              <a:off x="4958136" y="1102528"/>
              <a:ext cx="414607" cy="414607"/>
            </a:xfrm>
            <a:prstGeom prst="ellipse">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9" name="íśḻîḑê"/>
            <p:cNvSpPr/>
            <p:nvPr/>
          </p:nvSpPr>
          <p:spPr>
            <a:xfrm>
              <a:off x="4915190" y="1059582"/>
              <a:ext cx="500497" cy="500497"/>
            </a:xfrm>
            <a:prstGeom prst="ellipse">
              <a:avLst/>
            </a:prstGeom>
            <a:no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10" name="iṣľíḋê">
            <a:extLst>
              <a:ext uri="{FF2B5EF4-FFF2-40B4-BE49-F238E27FC236}">
                <a16:creationId xmlns:a16="http://schemas.microsoft.com/office/drawing/2014/main" id="{3495B739-E5A7-4F4A-95FD-24BDFE4B18B1}"/>
              </a:ext>
            </a:extLst>
          </p:cNvPr>
          <p:cNvSpPr txBox="1"/>
          <p:nvPr/>
        </p:nvSpPr>
        <p:spPr bwMode="auto">
          <a:xfrm>
            <a:off x="5508104" y="423682"/>
            <a:ext cx="2916176" cy="8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组件视图也称为实现视图、物理视图。</a:t>
            </a:r>
          </a:p>
        </p:txBody>
      </p:sp>
      <p:grpSp>
        <p:nvGrpSpPr>
          <p:cNvPr id="11" name="ísḻiďè"/>
          <p:cNvGrpSpPr/>
          <p:nvPr/>
        </p:nvGrpSpPr>
        <p:grpSpPr>
          <a:xfrm>
            <a:off x="4915190" y="3647567"/>
            <a:ext cx="500497" cy="500497"/>
            <a:chOff x="6084216" y="3869410"/>
            <a:chExt cx="667330" cy="667330"/>
          </a:xfrm>
          <a:solidFill>
            <a:schemeClr val="accent5">
              <a:lumMod val="60000"/>
              <a:lumOff val="40000"/>
            </a:schemeClr>
          </a:solidFill>
        </p:grpSpPr>
        <p:sp>
          <p:nvSpPr>
            <p:cNvPr id="40" name="ïṩľïḑe"/>
            <p:cNvSpPr/>
            <p:nvPr/>
          </p:nvSpPr>
          <p:spPr>
            <a:xfrm>
              <a:off x="6141477" y="392667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1" name="íṣľîḍê"/>
            <p:cNvSpPr/>
            <p:nvPr/>
          </p:nvSpPr>
          <p:spPr>
            <a:xfrm>
              <a:off x="6084216" y="3869410"/>
              <a:ext cx="667330" cy="667330"/>
            </a:xfrm>
            <a:prstGeom prst="ellipse">
              <a:avLst/>
            </a:prstGeom>
            <a:grpFill/>
            <a:ln w="3175">
              <a:solidFill>
                <a:schemeClr val="accent1">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6">
                <a:solidFill>
                  <a:schemeClr val="bg2">
                    <a:lumMod val="50000"/>
                  </a:schemeClr>
                </a:solidFill>
              </a:endParaRPr>
            </a:p>
          </p:txBody>
        </p:sp>
      </p:grpSp>
      <p:sp>
        <p:nvSpPr>
          <p:cNvPr id="12" name="îṥ1îdé">
            <a:extLst>
              <a:ext uri="{FF2B5EF4-FFF2-40B4-BE49-F238E27FC236}">
                <a16:creationId xmlns:a16="http://schemas.microsoft.com/office/drawing/2014/main" id="{3495B739-E5A7-4F4A-95FD-24BDFE4B18B1}"/>
              </a:ext>
            </a:extLst>
          </p:cNvPr>
          <p:cNvSpPr txBox="1"/>
          <p:nvPr/>
        </p:nvSpPr>
        <p:spPr bwMode="auto">
          <a:xfrm>
            <a:off x="5508104" y="3667566"/>
            <a:ext cx="3398596" cy="46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主要由</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构件图构成</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 name="îṡḻidê"/>
          <p:cNvGrpSpPr/>
          <p:nvPr/>
        </p:nvGrpSpPr>
        <p:grpSpPr>
          <a:xfrm>
            <a:off x="4915190" y="4553749"/>
            <a:ext cx="500497" cy="500497"/>
            <a:chOff x="6084216" y="4960359"/>
            <a:chExt cx="667330" cy="667330"/>
          </a:xfrm>
          <a:solidFill>
            <a:schemeClr val="accent5">
              <a:lumMod val="60000"/>
              <a:lumOff val="40000"/>
            </a:schemeClr>
          </a:solidFill>
        </p:grpSpPr>
        <p:sp>
          <p:nvSpPr>
            <p:cNvPr id="38" name="íşḻiḓe"/>
            <p:cNvSpPr/>
            <p:nvPr/>
          </p:nvSpPr>
          <p:spPr>
            <a:xfrm>
              <a:off x="6141477" y="5017620"/>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39" name="îṥľiḋé"/>
            <p:cNvSpPr/>
            <p:nvPr/>
          </p:nvSpPr>
          <p:spPr>
            <a:xfrm>
              <a:off x="6084216" y="4960359"/>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6">
                <a:solidFill>
                  <a:schemeClr val="bg2">
                    <a:lumMod val="50000"/>
                  </a:schemeClr>
                </a:solidFill>
              </a:endParaRPr>
            </a:p>
          </p:txBody>
        </p:sp>
      </p:grpSp>
      <p:sp>
        <p:nvSpPr>
          <p:cNvPr id="14" name="íŝľïḍe">
            <a:extLst>
              <a:ext uri="{FF2B5EF4-FFF2-40B4-BE49-F238E27FC236}">
                <a16:creationId xmlns:a16="http://schemas.microsoft.com/office/drawing/2014/main" id="{3495B739-E5A7-4F4A-95FD-24BDFE4B18B1}"/>
              </a:ext>
            </a:extLst>
          </p:cNvPr>
          <p:cNvSpPr txBox="1"/>
          <p:nvPr/>
        </p:nvSpPr>
        <p:spPr bwMode="auto">
          <a:xfrm>
            <a:off x="5508104" y="4659982"/>
            <a:ext cx="3494629" cy="36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组件视图的使用者是开发人员。</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í$lîḋé"/>
          <p:cNvGrpSpPr/>
          <p:nvPr/>
        </p:nvGrpSpPr>
        <p:grpSpPr>
          <a:xfrm>
            <a:off x="2151427" y="846000"/>
            <a:ext cx="2619097" cy="3981355"/>
            <a:chOff x="2355108" y="1750413"/>
            <a:chExt cx="3858483" cy="3560487"/>
          </a:xfrm>
        </p:grpSpPr>
        <p:cxnSp>
          <p:nvCxnSpPr>
            <p:cNvPr id="34" name="肘形连接符 33"/>
            <p:cNvCxnSpPr/>
            <p:nvPr/>
          </p:nvCxnSpPr>
          <p:spPr>
            <a:xfrm flipV="1">
              <a:off x="2379140" y="1750413"/>
              <a:ext cx="3771182" cy="737380"/>
            </a:xfrm>
            <a:prstGeom prst="bentConnector3">
              <a:avLst>
                <a:gd name="adj1" fmla="val 60268"/>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2373140" y="2473931"/>
              <a:ext cx="3840451" cy="678573"/>
            </a:xfrm>
            <a:prstGeom prst="bentConnector3">
              <a:avLst>
                <a:gd name="adj1" fmla="val 59256"/>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2884275" y="2487053"/>
              <a:ext cx="3318059" cy="1998518"/>
            </a:xfrm>
            <a:prstGeom prst="bentConnector3">
              <a:avLst>
                <a:gd name="adj1" fmla="val 53383"/>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2355108" y="2487054"/>
              <a:ext cx="3711077" cy="2823846"/>
            </a:xfrm>
            <a:prstGeom prst="bentConnector3">
              <a:avLst>
                <a:gd name="adj1" fmla="val 61602"/>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16" name="î$1ïďé"/>
          <p:cNvGrpSpPr/>
          <p:nvPr/>
        </p:nvGrpSpPr>
        <p:grpSpPr>
          <a:xfrm>
            <a:off x="645897" y="761334"/>
            <a:ext cx="2826223" cy="4029619"/>
            <a:chOff x="685618" y="1421411"/>
            <a:chExt cx="3116800" cy="4725389"/>
          </a:xfrm>
        </p:grpSpPr>
        <p:sp>
          <p:nvSpPr>
            <p:cNvPr id="17" name="iṥḻïḓe"/>
            <p:cNvSpPr/>
            <p:nvPr/>
          </p:nvSpPr>
          <p:spPr>
            <a:xfrm>
              <a:off x="1183371" y="4806564"/>
              <a:ext cx="2243783" cy="555179"/>
            </a:xfrm>
            <a:custGeom>
              <a:avLst/>
              <a:gdLst/>
              <a:ahLst/>
              <a:cxnLst/>
              <a:rect l="l" t="t" r="r" b="b"/>
              <a:pathLst>
                <a:path w="8889" h="2263" extrusionOk="0">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18" name="îŝḷïḓê"/>
            <p:cNvGrpSpPr/>
            <p:nvPr/>
          </p:nvGrpSpPr>
          <p:grpSpPr>
            <a:xfrm>
              <a:off x="898304" y="4028015"/>
              <a:ext cx="2904114" cy="669033"/>
              <a:chOff x="1734083" y="4316414"/>
              <a:chExt cx="3406393" cy="805883"/>
            </a:xfrm>
            <a:solidFill>
              <a:schemeClr val="bg1">
                <a:lumMod val="85000"/>
              </a:schemeClr>
            </a:solidFill>
          </p:grpSpPr>
          <p:sp>
            <p:nvSpPr>
              <p:cNvPr id="32" name="i$ḷíḋè"/>
              <p:cNvSpPr/>
              <p:nvPr/>
            </p:nvSpPr>
            <p:spPr>
              <a:xfrm>
                <a:off x="1734083" y="4316414"/>
                <a:ext cx="1317887" cy="805883"/>
              </a:xfrm>
              <a:custGeom>
                <a:avLst/>
                <a:gdLst/>
                <a:ahLst/>
                <a:cxnLst/>
                <a:rect l="l" t="t" r="r" b="b"/>
                <a:pathLst>
                  <a:path w="4456" h="2727" extrusionOk="0">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3" name="ísľiḑè"/>
              <p:cNvSpPr/>
              <p:nvPr/>
            </p:nvSpPr>
            <p:spPr>
              <a:xfrm>
                <a:off x="3191726" y="4316414"/>
                <a:ext cx="1948750" cy="805883"/>
              </a:xfrm>
              <a:custGeom>
                <a:avLst/>
                <a:gdLst/>
                <a:ahLst/>
                <a:cxnLst/>
                <a:rect l="l" t="t" r="r" b="b"/>
                <a:pathLst>
                  <a:path w="6583" h="2727" extrusionOk="0">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19" name="íṩľidè"/>
            <p:cNvGrpSpPr/>
            <p:nvPr/>
          </p:nvGrpSpPr>
          <p:grpSpPr>
            <a:xfrm rot="-1898496">
              <a:off x="785599" y="1421411"/>
              <a:ext cx="2281053" cy="593131"/>
              <a:chOff x="1903880" y="1853453"/>
              <a:chExt cx="2675574" cy="714455"/>
            </a:xfrm>
          </p:grpSpPr>
          <p:sp>
            <p:nvSpPr>
              <p:cNvPr id="30" name="ïṩľíďê"/>
              <p:cNvSpPr/>
              <p:nvPr/>
            </p:nvSpPr>
            <p:spPr>
              <a:xfrm rot="555638">
                <a:off x="2498784" y="1853453"/>
                <a:ext cx="2080670" cy="714455"/>
              </a:xfrm>
              <a:custGeom>
                <a:avLst/>
                <a:gdLst/>
                <a:ahLst/>
                <a:cxnLst/>
                <a:rect l="l" t="t" r="r" b="b"/>
                <a:pathLst>
                  <a:path w="7027" h="2418" extrusionOk="0">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1" name="íṣlíḓe"/>
              <p:cNvSpPr/>
              <p:nvPr/>
            </p:nvSpPr>
            <p:spPr>
              <a:xfrm rot="555638">
                <a:off x="1903880" y="1919662"/>
                <a:ext cx="432328" cy="386615"/>
              </a:xfrm>
              <a:custGeom>
                <a:avLst/>
                <a:gdLst/>
                <a:ahLst/>
                <a:cxnLst/>
                <a:rect l="l" t="t" r="r" b="b"/>
                <a:pathLst>
                  <a:path w="1463" h="1310" extrusionOk="0">
                    <a:moveTo>
                      <a:pt x="1462" y="1309"/>
                    </a:moveTo>
                    <a:lnTo>
                      <a:pt x="1462" y="1309"/>
                    </a:lnTo>
                    <a:cubicBezTo>
                      <a:pt x="1462" y="0"/>
                      <a:pt x="1462" y="0"/>
                      <a:pt x="1462" y="0"/>
                    </a:cubicBezTo>
                    <a:cubicBezTo>
                      <a:pt x="886" y="378"/>
                      <a:pt x="377" y="821"/>
                      <a:pt x="0" y="1309"/>
                    </a:cubicBezTo>
                    <a:lnTo>
                      <a:pt x="1462" y="1309"/>
                    </a:ln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sp>
          <p:nvSpPr>
            <p:cNvPr id="20" name="îṩļíḍê"/>
            <p:cNvSpPr/>
            <p:nvPr/>
          </p:nvSpPr>
          <p:spPr>
            <a:xfrm>
              <a:off x="702320" y="5341140"/>
              <a:ext cx="2349570" cy="805660"/>
            </a:xfrm>
            <a:custGeom>
              <a:avLst/>
              <a:gdLst/>
              <a:ahLst/>
              <a:cxnLst/>
              <a:rect l="l" t="t" r="r" b="b"/>
              <a:pathLst>
                <a:path w="9309" h="3280" extrusionOk="0">
                  <a:moveTo>
                    <a:pt x="0" y="3279"/>
                  </a:moveTo>
                  <a:lnTo>
                    <a:pt x="1219" y="0"/>
                  </a:lnTo>
                  <a:lnTo>
                    <a:pt x="7779" y="1396"/>
                  </a:lnTo>
                  <a:lnTo>
                    <a:pt x="7779" y="1174"/>
                  </a:lnTo>
                  <a:lnTo>
                    <a:pt x="9308" y="3279"/>
                  </a:lnTo>
                  <a:lnTo>
                    <a:pt x="0" y="327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1" name="íŝḷíde"/>
            <p:cNvSpPr/>
            <p:nvPr/>
          </p:nvSpPr>
          <p:spPr>
            <a:xfrm>
              <a:off x="1009658" y="4937769"/>
              <a:ext cx="1655834" cy="746021"/>
            </a:xfrm>
            <a:custGeom>
              <a:avLst/>
              <a:gdLst/>
              <a:ahLst/>
              <a:cxnLst/>
              <a:rect l="l" t="t" r="r" b="b"/>
              <a:pathLst>
                <a:path w="6561" h="3038" extrusionOk="0">
                  <a:moveTo>
                    <a:pt x="6560" y="3037"/>
                  </a:moveTo>
                  <a:lnTo>
                    <a:pt x="0" y="1641"/>
                  </a:lnTo>
                  <a:lnTo>
                    <a:pt x="554" y="0"/>
                  </a:lnTo>
                  <a:lnTo>
                    <a:pt x="6560" y="1419"/>
                  </a:lnTo>
                  <a:lnTo>
                    <a:pt x="6560" y="3037"/>
                  </a:lnTo>
                </a:path>
              </a:pathLst>
            </a:custGeom>
            <a:solidFill>
              <a:schemeClr val="bg1">
                <a:lumMod val="95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22" name="ïS1íḑè"/>
            <p:cNvGrpSpPr/>
            <p:nvPr/>
          </p:nvGrpSpPr>
          <p:grpSpPr>
            <a:xfrm>
              <a:off x="685618" y="3248379"/>
              <a:ext cx="3088961" cy="669033"/>
              <a:chOff x="1484612" y="3377305"/>
              <a:chExt cx="3623210" cy="805883"/>
            </a:xfrm>
            <a:solidFill>
              <a:schemeClr val="bg1">
                <a:lumMod val="85000"/>
              </a:schemeClr>
            </a:solidFill>
          </p:grpSpPr>
          <p:sp>
            <p:nvSpPr>
              <p:cNvPr id="27" name="ïṥ1ïḍé"/>
              <p:cNvSpPr/>
              <p:nvPr/>
            </p:nvSpPr>
            <p:spPr>
              <a:xfrm>
                <a:off x="2475967" y="3377305"/>
                <a:ext cx="1330949" cy="805883"/>
              </a:xfrm>
              <a:custGeom>
                <a:avLst/>
                <a:gdLst/>
                <a:ahLst/>
                <a:cxnLst/>
                <a:rect l="l" t="t" r="r" b="b"/>
                <a:pathLst>
                  <a:path w="4500" h="2727" extrusionOk="0">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8" name="islïdê"/>
              <p:cNvSpPr/>
              <p:nvPr/>
            </p:nvSpPr>
            <p:spPr>
              <a:xfrm>
                <a:off x="1484612" y="3377305"/>
                <a:ext cx="852904" cy="805883"/>
              </a:xfrm>
              <a:custGeom>
                <a:avLst/>
                <a:gdLst/>
                <a:ahLst/>
                <a:cxnLst/>
                <a:rect l="l" t="t" r="r" b="b"/>
                <a:pathLst>
                  <a:path w="2882" h="2727" extrusionOk="0">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9" name="îṥļiḍe"/>
              <p:cNvSpPr/>
              <p:nvPr/>
            </p:nvSpPr>
            <p:spPr>
              <a:xfrm>
                <a:off x="3946671" y="3377305"/>
                <a:ext cx="1161151" cy="805883"/>
              </a:xfrm>
              <a:custGeom>
                <a:avLst/>
                <a:gdLst/>
                <a:ahLst/>
                <a:cxnLst/>
                <a:rect l="l" t="t" r="r" b="b"/>
                <a:pathLst>
                  <a:path w="3923" h="2727" extrusionOk="0">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23" name="íṥlïḓé"/>
            <p:cNvGrpSpPr/>
            <p:nvPr/>
          </p:nvGrpSpPr>
          <p:grpSpPr>
            <a:xfrm>
              <a:off x="702322" y="2468743"/>
              <a:ext cx="2870708" cy="669033"/>
              <a:chOff x="1504203" y="2438196"/>
              <a:chExt cx="3367209" cy="805883"/>
            </a:xfrm>
            <a:solidFill>
              <a:schemeClr val="bg1">
                <a:lumMod val="85000"/>
              </a:schemeClr>
            </a:solidFill>
          </p:grpSpPr>
          <p:sp>
            <p:nvSpPr>
              <p:cNvPr id="24" name="ïṥļîḑê"/>
              <p:cNvSpPr/>
              <p:nvPr/>
            </p:nvSpPr>
            <p:spPr>
              <a:xfrm>
                <a:off x="3946671" y="2438196"/>
                <a:ext cx="924741" cy="805883"/>
              </a:xfrm>
              <a:custGeom>
                <a:avLst/>
                <a:gdLst/>
                <a:ahLst/>
                <a:cxnLst/>
                <a:rect l="l" t="t" r="r" b="b"/>
                <a:pathLst>
                  <a:path w="3125" h="2727" extrusionOk="0">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5" name="ïşļîďê"/>
              <p:cNvSpPr/>
              <p:nvPr/>
            </p:nvSpPr>
            <p:spPr>
              <a:xfrm>
                <a:off x="2475967" y="2438196"/>
                <a:ext cx="1330949" cy="805883"/>
              </a:xfrm>
              <a:custGeom>
                <a:avLst/>
                <a:gdLst/>
                <a:ahLst/>
                <a:cxnLst/>
                <a:rect l="l" t="t" r="r" b="b"/>
                <a:pathLst>
                  <a:path w="4500" h="2727" extrusionOk="0">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6" name="îṣľíḑè"/>
              <p:cNvSpPr/>
              <p:nvPr/>
            </p:nvSpPr>
            <p:spPr>
              <a:xfrm>
                <a:off x="1504203" y="2438196"/>
                <a:ext cx="832006" cy="805883"/>
              </a:xfrm>
              <a:custGeom>
                <a:avLst/>
                <a:gdLst/>
                <a:ahLst/>
                <a:cxnLst/>
                <a:rect l="l" t="t" r="r" b="b"/>
                <a:pathLst>
                  <a:path w="2815" h="2727" extrusionOk="0">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spTree>
    <p:extLst>
      <p:ext uri="{BB962C8B-B14F-4D97-AF65-F5344CB8AC3E}">
        <p14:creationId xmlns:p14="http://schemas.microsoft.com/office/powerpoint/2010/main" val="3966729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31" presetClass="entr" presetSubtype="0" fill="hold"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1000" fill="hold"/>
                                        <p:tgtEl>
                                          <p:spTgt spid="57"/>
                                        </p:tgtEl>
                                        <p:attrNameLst>
                                          <p:attrName>ppt_w</p:attrName>
                                        </p:attrNameLst>
                                      </p:cBhvr>
                                      <p:tavLst>
                                        <p:tav tm="0">
                                          <p:val>
                                            <p:fltVal val="0"/>
                                          </p:val>
                                        </p:tav>
                                        <p:tav tm="100000">
                                          <p:val>
                                            <p:strVal val="#ppt_w"/>
                                          </p:val>
                                        </p:tav>
                                      </p:tavLst>
                                    </p:anim>
                                    <p:anim calcmode="lin" valueType="num">
                                      <p:cBhvr>
                                        <p:cTn id="23" dur="1000" fill="hold"/>
                                        <p:tgtEl>
                                          <p:spTgt spid="57"/>
                                        </p:tgtEl>
                                        <p:attrNameLst>
                                          <p:attrName>ppt_h</p:attrName>
                                        </p:attrNameLst>
                                      </p:cBhvr>
                                      <p:tavLst>
                                        <p:tav tm="0">
                                          <p:val>
                                            <p:fltVal val="0"/>
                                          </p:val>
                                        </p:tav>
                                        <p:tav tm="100000">
                                          <p:val>
                                            <p:strVal val="#ppt_h"/>
                                          </p:val>
                                        </p:tav>
                                      </p:tavLst>
                                    </p:anim>
                                    <p:anim calcmode="lin" valueType="num">
                                      <p:cBhvr>
                                        <p:cTn id="24" dur="1000" fill="hold"/>
                                        <p:tgtEl>
                                          <p:spTgt spid="57"/>
                                        </p:tgtEl>
                                        <p:attrNameLst>
                                          <p:attrName>style.rotation</p:attrName>
                                        </p:attrNameLst>
                                      </p:cBhvr>
                                      <p:tavLst>
                                        <p:tav tm="0">
                                          <p:val>
                                            <p:fltVal val="90"/>
                                          </p:val>
                                        </p:tav>
                                        <p:tav tm="100000">
                                          <p:val>
                                            <p:fltVal val="0"/>
                                          </p:val>
                                        </p:tav>
                                      </p:tavLst>
                                    </p:anim>
                                    <p:animEffect transition="in" filter="fade">
                                      <p:cBhvr>
                                        <p:cTn id="25" dur="1000"/>
                                        <p:tgtEl>
                                          <p:spTgt spid="57"/>
                                        </p:tgtEl>
                                      </p:cBhvr>
                                    </p:animEffect>
                                  </p:childTnLst>
                                </p:cTn>
                              </p:par>
                              <p:par>
                                <p:cTn id="26" presetID="3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3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90"/>
                                          </p:val>
                                        </p:tav>
                                        <p:tav tm="100000">
                                          <p:val>
                                            <p:fltVal val="0"/>
                                          </p:val>
                                        </p:tav>
                                      </p:tavLst>
                                    </p:anim>
                                    <p:animEffect transition="in" filter="fade">
                                      <p:cBhvr>
                                        <p:cTn id="43" dur="1000"/>
                                        <p:tgtEl>
                                          <p:spTgt spid="13"/>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4.5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2444" y="1099757"/>
            <a:ext cx="8137922" cy="0"/>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íṡ1ïḓè">
            <a:extLst>
              <a:ext uri="{FF2B5EF4-FFF2-40B4-BE49-F238E27FC236}">
                <a16:creationId xmlns:a16="http://schemas.microsoft.com/office/drawing/2014/main" id="{E4E3EAFC-D4D9-4B62-A60F-220C199D46C7}"/>
              </a:ext>
            </a:extLst>
          </p:cNvPr>
          <p:cNvSpPr txBox="1"/>
          <p:nvPr/>
        </p:nvSpPr>
        <p:spPr bwMode="auto">
          <a:xfrm>
            <a:off x="504825" y="555526"/>
            <a:ext cx="566501" cy="530914"/>
          </a:xfrm>
          <a:prstGeom prst="rect">
            <a:avLst/>
          </a:prstGeom>
          <a:solidFill>
            <a:schemeClr val="accent1"/>
          </a:solidFill>
          <a:ln>
            <a:noFill/>
          </a:ln>
          <a:extLst/>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01</a:t>
            </a:r>
          </a:p>
        </p:txBody>
      </p:sp>
      <p:sp>
        <p:nvSpPr>
          <p:cNvPr id="8" name="iSḻïḍè"/>
          <p:cNvSpPr/>
          <p:nvPr/>
        </p:nvSpPr>
        <p:spPr>
          <a:xfrm flipH="1">
            <a:off x="502444" y="1253269"/>
            <a:ext cx="151570" cy="134999"/>
          </a:xfrm>
          <a:prstGeom prst="roundRect">
            <a:avLst/>
          </a:prstGeom>
          <a:solidFill>
            <a:schemeClr val="accent1"/>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9" name="î$ľïdè">
            <a:extLst>
              <a:ext uri="{FF2B5EF4-FFF2-40B4-BE49-F238E27FC236}">
                <a16:creationId xmlns:a16="http://schemas.microsoft.com/office/drawing/2014/main" id="{5F048FD8-1250-40A5-95C2-4290C32466C0}"/>
              </a:ext>
            </a:extLst>
          </p:cNvPr>
          <p:cNvSpPr/>
          <p:nvPr/>
        </p:nvSpPr>
        <p:spPr bwMode="auto">
          <a:xfrm>
            <a:off x="717994" y="1194358"/>
            <a:ext cx="4142037" cy="351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500" dirty="0">
                <a:latin typeface="微软雅黑" panose="020B0503020204020204" pitchFamily="34" charset="-122"/>
                <a:ea typeface="微软雅黑" panose="020B0503020204020204" pitchFamily="34" charset="-122"/>
              </a:rPr>
              <a:t>部署视图，也称之为配置视图。配置视图主要显示系统的物理部署，它描述位于节点上的运行实例的部署情况。配置视图主要由配置图表示，配置视图还允许评估分配结果和资源分配。</a:t>
            </a:r>
          </a:p>
        </p:txBody>
      </p:sp>
      <p:sp>
        <p:nvSpPr>
          <p:cNvPr id="10" name="išļiďè">
            <a:extLst>
              <a:ext uri="{FF2B5EF4-FFF2-40B4-BE49-F238E27FC236}">
                <a16:creationId xmlns:a16="http://schemas.microsoft.com/office/drawing/2014/main" id="{E4E3EAFC-D4D9-4B62-A60F-220C199D46C7}"/>
              </a:ext>
            </a:extLst>
          </p:cNvPr>
          <p:cNvSpPr txBox="1"/>
          <p:nvPr/>
        </p:nvSpPr>
        <p:spPr bwMode="auto">
          <a:xfrm>
            <a:off x="5016738" y="555526"/>
            <a:ext cx="566501" cy="530914"/>
          </a:xfrm>
          <a:prstGeom prst="rect">
            <a:avLst/>
          </a:prstGeom>
          <a:solidFill>
            <a:schemeClr val="accent2"/>
          </a:solidFill>
          <a:ln>
            <a:noFill/>
          </a:ln>
          <a:extLst/>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02</a:t>
            </a:r>
          </a:p>
        </p:txBody>
      </p:sp>
      <p:sp>
        <p:nvSpPr>
          <p:cNvPr id="12" name="îṧļiďè"/>
          <p:cNvSpPr/>
          <p:nvPr/>
        </p:nvSpPr>
        <p:spPr>
          <a:xfrm flipH="1">
            <a:off x="5016738" y="1253268"/>
            <a:ext cx="161820" cy="135000"/>
          </a:xfrm>
          <a:prstGeom prst="roundRect">
            <a:avLst/>
          </a:prstGeom>
          <a:solidFill>
            <a:schemeClr val="accent2"/>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13" name="iś1îḑé">
            <a:extLst>
              <a:ext uri="{FF2B5EF4-FFF2-40B4-BE49-F238E27FC236}">
                <a16:creationId xmlns:a16="http://schemas.microsoft.com/office/drawing/2014/main" id="{5F048FD8-1250-40A5-95C2-4290C32466C0}"/>
              </a:ext>
            </a:extLst>
          </p:cNvPr>
          <p:cNvSpPr/>
          <p:nvPr/>
        </p:nvSpPr>
        <p:spPr bwMode="auto">
          <a:xfrm>
            <a:off x="5202503" y="1194357"/>
            <a:ext cx="3437863" cy="2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配置视图的使用者是开发人员、系统集成人员和测试人员。</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动作按钮: 上一张 13">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6160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53" presetClass="entr" presetSubtype="16" fill="hold" grpId="0" nodeType="withEffect">
                                  <p:stCondLst>
                                    <p:cond delay="250"/>
                                  </p:stCondLst>
                                  <p:iterate type="wd">
                                    <p:tmPct val="8000"/>
                                  </p:iterate>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250"/>
                                  </p:stCondLst>
                                  <p:iterate type="wd">
                                    <p:tmPct val="20000"/>
                                  </p:iterate>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p:bldP spid="10" grpId="0" animBg="1"/>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057229"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五</a:t>
            </a:r>
            <a:r>
              <a:rPr lang="zh-CN" altLang="en-US" sz="2800" b="1" dirty="0" smtClean="0">
                <a:solidFill>
                  <a:srgbClr val="79A7AD"/>
                </a:solidFill>
                <a:latin typeface="微软雅黑" panose="020B0503020204020204" pitchFamily="34" charset="-122"/>
                <a:ea typeface="微软雅黑" panose="020B0503020204020204" pitchFamily="34" charset="-122"/>
              </a:rPr>
              <a:t>、系统开发阶段</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1315656" cy="338554"/>
            <a:chOff x="3009596" y="349591"/>
            <a:chExt cx="1315656"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需求分析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6" y="3653677"/>
            <a:ext cx="905288" cy="338554"/>
            <a:chOff x="3009596" y="349591"/>
            <a:chExt cx="905288"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设计</a:t>
              </a:r>
              <a:endParaRPr lang="zh-CN" altLang="en-US" dirty="0"/>
            </a:p>
          </p:txBody>
        </p:sp>
      </p:grpSp>
      <p:grpSp>
        <p:nvGrpSpPr>
          <p:cNvPr id="19" name="组合 18"/>
          <p:cNvGrpSpPr/>
          <p:nvPr/>
        </p:nvGrpSpPr>
        <p:grpSpPr>
          <a:xfrm>
            <a:off x="3029816" y="3973113"/>
            <a:ext cx="905288" cy="338554"/>
            <a:chOff x="3009596" y="349591"/>
            <a:chExt cx="905288" cy="338554"/>
          </a:xfrm>
        </p:grpSpPr>
        <p:grpSp>
          <p:nvGrpSpPr>
            <p:cNvPr id="20" name="组合 19"/>
            <p:cNvGrpSpPr/>
            <p:nvPr/>
          </p:nvGrpSpPr>
          <p:grpSpPr>
            <a:xfrm>
              <a:off x="3009596" y="385319"/>
              <a:ext cx="266260" cy="266260"/>
              <a:chOff x="3009596" y="385319"/>
              <a:chExt cx="266260" cy="266260"/>
            </a:xfrm>
          </p:grpSpPr>
          <p:sp>
            <p:nvSpPr>
              <p:cNvPr id="22" name="椭圆 2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实现</a:t>
              </a:r>
              <a:endParaRPr lang="zh-CN" altLang="en-US" dirty="0"/>
            </a:p>
          </p:txBody>
        </p:sp>
      </p:grpSp>
      <p:grpSp>
        <p:nvGrpSpPr>
          <p:cNvPr id="24" name="组合 23"/>
          <p:cNvGrpSpPr/>
          <p:nvPr/>
        </p:nvGrpSpPr>
        <p:grpSpPr>
          <a:xfrm>
            <a:off x="5500019" y="3327566"/>
            <a:ext cx="905287" cy="338554"/>
            <a:chOff x="3009596" y="349591"/>
            <a:chExt cx="905288" cy="338554"/>
          </a:xfrm>
        </p:grpSpPr>
        <p:grpSp>
          <p:nvGrpSpPr>
            <p:cNvPr id="25" name="组合 24"/>
            <p:cNvGrpSpPr/>
            <p:nvPr/>
          </p:nvGrpSpPr>
          <p:grpSpPr>
            <a:xfrm>
              <a:off x="3009596" y="385319"/>
              <a:ext cx="266260" cy="266260"/>
              <a:chOff x="3009596" y="385319"/>
              <a:chExt cx="266260" cy="266260"/>
            </a:xfrm>
          </p:grpSpPr>
          <p:sp>
            <p:nvSpPr>
              <p:cNvPr id="27" name="椭圆 2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测试</a:t>
              </a:r>
              <a:endParaRPr lang="zh-CN" altLang="en-US" dirty="0"/>
            </a:p>
          </p:txBody>
        </p:sp>
      </p:grpSp>
      <p:grpSp>
        <p:nvGrpSpPr>
          <p:cNvPr id="29" name="组合 28"/>
          <p:cNvGrpSpPr/>
          <p:nvPr/>
        </p:nvGrpSpPr>
        <p:grpSpPr>
          <a:xfrm>
            <a:off x="5500021" y="3647004"/>
            <a:ext cx="1931210" cy="338554"/>
            <a:chOff x="3009596" y="349591"/>
            <a:chExt cx="1931211" cy="338554"/>
          </a:xfrm>
        </p:grpSpPr>
        <p:grpSp>
          <p:nvGrpSpPr>
            <p:cNvPr id="30" name="组合 29"/>
            <p:cNvGrpSpPr/>
            <p:nvPr/>
          </p:nvGrpSpPr>
          <p:grpSpPr>
            <a:xfrm>
              <a:off x="3009596" y="385319"/>
              <a:ext cx="266260" cy="266260"/>
              <a:chOff x="3009596" y="385319"/>
              <a:chExt cx="266260" cy="266260"/>
            </a:xfrm>
          </p:grpSpPr>
          <p:sp>
            <p:nvSpPr>
              <p:cNvPr id="32" name="椭圆 3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软件特性与维护</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第五部分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3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12" fill="hold" nodeType="withEffect">
                                  <p:stCondLst>
                                    <p:cond delay="4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0-#ppt_w/2"/>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46605"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系统开发阶段</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555526"/>
            <a:ext cx="9144000" cy="4717958"/>
          </a:xfrm>
          <a:prstGeom prst="rect">
            <a:avLst/>
          </a:prstGeom>
          <a:noFill/>
        </p:spPr>
        <p:txBody>
          <a:bodyPr wrap="square" rtlCol="0">
            <a:spAutoFit/>
          </a:bodyPr>
          <a:lstStyle/>
          <a:p>
            <a:pPr>
              <a:lnSpc>
                <a:spcPts val="3200"/>
              </a:lnSpc>
            </a:pP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       系统开发有</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个阶段：需求分析、系统分析、系统设计、程序实现和测试阶段。</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过程对于组织的重要性，就如同算法对于子程序运行一般。合适的算法可以提高运行的效率，不合适的算法则不仅无法提高效率，而且会浪费组织资源的使用率。软件开发过程牵涉的是更为复杂的人、事、物，而算法则是纯粹的机器代码执行。</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开发过程主要是描述开发软件系统所牵涉的相关活动，以及如何循序渐进地执行这些活动。不同的系统、组织及开发。其管理工具所采用的流程都有可能不同。例如，有些系统适合采用按部就班的方式（瀑布模型），不断地重复执行分析、设计、实现、测试等活动（敏捷模型）。</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28176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4404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需求分析与设计</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î$ḻïďè">
            <a:extLst>
              <a:ext uri="{FF2B5EF4-FFF2-40B4-BE49-F238E27FC236}">
                <a16:creationId xmlns:a16="http://schemas.microsoft.com/office/drawing/2014/main" id="{425FB396-21D3-4CA0-8ACE-0CF0C1CD0AD9}"/>
              </a:ext>
            </a:extLst>
          </p:cNvPr>
          <p:cNvGrpSpPr/>
          <p:nvPr/>
        </p:nvGrpSpPr>
        <p:grpSpPr>
          <a:xfrm>
            <a:off x="3792396" y="1290375"/>
            <a:ext cx="1567502" cy="2845093"/>
            <a:chOff x="5056527" y="2002973"/>
            <a:chExt cx="2090002" cy="3793457"/>
          </a:xfrm>
        </p:grpSpPr>
        <p:grpSp>
          <p:nvGrpSpPr>
            <p:cNvPr id="12" name="ísľiḋé">
              <a:extLst>
                <a:ext uri="{FF2B5EF4-FFF2-40B4-BE49-F238E27FC236}">
                  <a16:creationId xmlns:a16="http://schemas.microsoft.com/office/drawing/2014/main" id="{C76BE767-47D6-4BD1-9850-3841895FD29C}"/>
                </a:ext>
              </a:extLst>
            </p:cNvPr>
            <p:cNvGrpSpPr/>
            <p:nvPr/>
          </p:nvGrpSpPr>
          <p:grpSpPr>
            <a:xfrm>
              <a:off x="5543793" y="4266592"/>
              <a:ext cx="1096350" cy="1529838"/>
              <a:chOff x="4499466" y="1718459"/>
              <a:chExt cx="546286" cy="762283"/>
            </a:xfrm>
          </p:grpSpPr>
          <p:sp>
            <p:nvSpPr>
              <p:cNvPr id="28" name="î$ḷîḋé">
                <a:extLst>
                  <a:ext uri="{FF2B5EF4-FFF2-40B4-BE49-F238E27FC236}">
                    <a16:creationId xmlns:a16="http://schemas.microsoft.com/office/drawing/2014/main" id="{A45DA674-8E04-4DDC-AE62-E7A2399DC1F1}"/>
                  </a:ext>
                </a:extLst>
              </p:cNvPr>
              <p:cNvSpPr/>
              <p:nvPr/>
            </p:nvSpPr>
            <p:spPr bwMode="auto">
              <a:xfrm>
                <a:off x="4499466" y="1718459"/>
                <a:ext cx="546286" cy="762283"/>
              </a:xfrm>
              <a:custGeom>
                <a:avLst/>
                <a:gdLst/>
                <a:ahLst/>
                <a:cxnLst>
                  <a:cxn ang="0">
                    <a:pos x="349" y="71"/>
                  </a:cxn>
                  <a:cxn ang="0">
                    <a:pos x="253" y="217"/>
                  </a:cxn>
                  <a:cxn ang="0">
                    <a:pos x="185" y="329"/>
                  </a:cxn>
                  <a:cxn ang="0">
                    <a:pos x="124" y="445"/>
                  </a:cxn>
                  <a:cxn ang="0">
                    <a:pos x="74" y="564"/>
                  </a:cxn>
                  <a:cxn ang="0">
                    <a:pos x="36" y="688"/>
                  </a:cxn>
                  <a:cxn ang="0">
                    <a:pos x="11" y="816"/>
                  </a:cxn>
                  <a:cxn ang="0">
                    <a:pos x="0" y="950"/>
                  </a:cxn>
                  <a:cxn ang="0">
                    <a:pos x="10" y="1088"/>
                  </a:cxn>
                  <a:cxn ang="0">
                    <a:pos x="37" y="1234"/>
                  </a:cxn>
                  <a:cxn ang="0">
                    <a:pos x="255" y="1127"/>
                  </a:cxn>
                  <a:cxn ang="0">
                    <a:pos x="245" y="1251"/>
                  </a:cxn>
                  <a:cxn ang="0">
                    <a:pos x="250" y="1383"/>
                  </a:cxn>
                  <a:cxn ang="0">
                    <a:pos x="271" y="1523"/>
                  </a:cxn>
                  <a:cxn ang="0">
                    <a:pos x="308" y="1672"/>
                  </a:cxn>
                  <a:cxn ang="0">
                    <a:pos x="363" y="1829"/>
                  </a:cxn>
                  <a:cxn ang="0">
                    <a:pos x="436" y="1996"/>
                  </a:cxn>
                  <a:cxn ang="0">
                    <a:pos x="529" y="2173"/>
                  </a:cxn>
                  <a:cxn ang="0">
                    <a:pos x="641" y="2359"/>
                  </a:cxn>
                  <a:cxn ang="0">
                    <a:pos x="774" y="2557"/>
                  </a:cxn>
                  <a:cxn ang="0">
                    <a:pos x="929" y="2764"/>
                  </a:cxn>
                  <a:cxn ang="0">
                    <a:pos x="1103" y="2837"/>
                  </a:cxn>
                  <a:cxn ang="0">
                    <a:pos x="1265" y="2624"/>
                  </a:cxn>
                  <a:cxn ang="0">
                    <a:pos x="1405" y="2424"/>
                  </a:cxn>
                  <a:cxn ang="0">
                    <a:pos x="1524" y="2233"/>
                  </a:cxn>
                  <a:cxn ang="0">
                    <a:pos x="1623" y="2054"/>
                  </a:cxn>
                  <a:cxn ang="0">
                    <a:pos x="1702" y="1883"/>
                  </a:cxn>
                  <a:cxn ang="0">
                    <a:pos x="1763" y="1724"/>
                  </a:cxn>
                  <a:cxn ang="0">
                    <a:pos x="1807" y="1572"/>
                  </a:cxn>
                  <a:cxn ang="0">
                    <a:pos x="1833" y="1429"/>
                  </a:cxn>
                  <a:cxn ang="0">
                    <a:pos x="1842" y="1294"/>
                  </a:cxn>
                  <a:cxn ang="0">
                    <a:pos x="1838" y="1168"/>
                  </a:cxn>
                  <a:cxn ang="0">
                    <a:pos x="2037" y="1284"/>
                  </a:cxn>
                  <a:cxn ang="0">
                    <a:pos x="2072" y="1136"/>
                  </a:cxn>
                  <a:cxn ang="0">
                    <a:pos x="2087" y="995"/>
                  </a:cxn>
                  <a:cxn ang="0">
                    <a:pos x="2083" y="860"/>
                  </a:cxn>
                  <a:cxn ang="0">
                    <a:pos x="2063" y="730"/>
                  </a:cxn>
                  <a:cxn ang="0">
                    <a:pos x="2029" y="605"/>
                  </a:cxn>
                  <a:cxn ang="0">
                    <a:pos x="1981" y="485"/>
                  </a:cxn>
                  <a:cxn ang="0">
                    <a:pos x="1924" y="367"/>
                  </a:cxn>
                  <a:cxn ang="0">
                    <a:pos x="1860" y="254"/>
                  </a:cxn>
                  <a:cxn ang="0">
                    <a:pos x="1788" y="144"/>
                  </a:cxn>
                  <a:cxn ang="0">
                    <a:pos x="1044" y="0"/>
                  </a:cxn>
                </a:cxnLst>
                <a:rect l="0" t="0" r="r" b="b"/>
                <a:pathLst>
                  <a:path w="2087" h="2910">
                    <a:moveTo>
                      <a:pt x="1044" y="0"/>
                    </a:moveTo>
                    <a:lnTo>
                      <a:pt x="400" y="0"/>
                    </a:lnTo>
                    <a:lnTo>
                      <a:pt x="349" y="71"/>
                    </a:lnTo>
                    <a:lnTo>
                      <a:pt x="300" y="144"/>
                    </a:lnTo>
                    <a:lnTo>
                      <a:pt x="275" y="180"/>
                    </a:lnTo>
                    <a:lnTo>
                      <a:pt x="253" y="217"/>
                    </a:lnTo>
                    <a:lnTo>
                      <a:pt x="229" y="254"/>
                    </a:lnTo>
                    <a:lnTo>
                      <a:pt x="206" y="292"/>
                    </a:lnTo>
                    <a:lnTo>
                      <a:pt x="185" y="329"/>
                    </a:lnTo>
                    <a:lnTo>
                      <a:pt x="164" y="367"/>
                    </a:lnTo>
                    <a:lnTo>
                      <a:pt x="144" y="406"/>
                    </a:lnTo>
                    <a:lnTo>
                      <a:pt x="124" y="445"/>
                    </a:lnTo>
                    <a:lnTo>
                      <a:pt x="107" y="485"/>
                    </a:lnTo>
                    <a:lnTo>
                      <a:pt x="90" y="524"/>
                    </a:lnTo>
                    <a:lnTo>
                      <a:pt x="74" y="564"/>
                    </a:lnTo>
                    <a:lnTo>
                      <a:pt x="60" y="605"/>
                    </a:lnTo>
                    <a:lnTo>
                      <a:pt x="47" y="646"/>
                    </a:lnTo>
                    <a:lnTo>
                      <a:pt x="36" y="688"/>
                    </a:lnTo>
                    <a:lnTo>
                      <a:pt x="25" y="730"/>
                    </a:lnTo>
                    <a:lnTo>
                      <a:pt x="18" y="773"/>
                    </a:lnTo>
                    <a:lnTo>
                      <a:pt x="11" y="816"/>
                    </a:lnTo>
                    <a:lnTo>
                      <a:pt x="6" y="860"/>
                    </a:lnTo>
                    <a:lnTo>
                      <a:pt x="2" y="905"/>
                    </a:lnTo>
                    <a:lnTo>
                      <a:pt x="0" y="950"/>
                    </a:lnTo>
                    <a:lnTo>
                      <a:pt x="2" y="995"/>
                    </a:lnTo>
                    <a:lnTo>
                      <a:pt x="4" y="1041"/>
                    </a:lnTo>
                    <a:lnTo>
                      <a:pt x="10" y="1088"/>
                    </a:lnTo>
                    <a:lnTo>
                      <a:pt x="16" y="1136"/>
                    </a:lnTo>
                    <a:lnTo>
                      <a:pt x="25" y="1185"/>
                    </a:lnTo>
                    <a:lnTo>
                      <a:pt x="37" y="1234"/>
                    </a:lnTo>
                    <a:lnTo>
                      <a:pt x="52" y="1284"/>
                    </a:lnTo>
                    <a:lnTo>
                      <a:pt x="68" y="1334"/>
                    </a:lnTo>
                    <a:lnTo>
                      <a:pt x="255" y="1127"/>
                    </a:lnTo>
                    <a:lnTo>
                      <a:pt x="250" y="1168"/>
                    </a:lnTo>
                    <a:lnTo>
                      <a:pt x="246" y="1209"/>
                    </a:lnTo>
                    <a:lnTo>
                      <a:pt x="245" y="1251"/>
                    </a:lnTo>
                    <a:lnTo>
                      <a:pt x="245" y="1294"/>
                    </a:lnTo>
                    <a:lnTo>
                      <a:pt x="247" y="1338"/>
                    </a:lnTo>
                    <a:lnTo>
                      <a:pt x="250" y="1383"/>
                    </a:lnTo>
                    <a:lnTo>
                      <a:pt x="255" y="1429"/>
                    </a:lnTo>
                    <a:lnTo>
                      <a:pt x="262" y="1475"/>
                    </a:lnTo>
                    <a:lnTo>
                      <a:pt x="271" y="1523"/>
                    </a:lnTo>
                    <a:lnTo>
                      <a:pt x="282" y="1572"/>
                    </a:lnTo>
                    <a:lnTo>
                      <a:pt x="294" y="1622"/>
                    </a:lnTo>
                    <a:lnTo>
                      <a:pt x="308" y="1672"/>
                    </a:lnTo>
                    <a:lnTo>
                      <a:pt x="325" y="1724"/>
                    </a:lnTo>
                    <a:lnTo>
                      <a:pt x="344" y="1776"/>
                    </a:lnTo>
                    <a:lnTo>
                      <a:pt x="363" y="1829"/>
                    </a:lnTo>
                    <a:lnTo>
                      <a:pt x="386" y="1883"/>
                    </a:lnTo>
                    <a:lnTo>
                      <a:pt x="410" y="1939"/>
                    </a:lnTo>
                    <a:lnTo>
                      <a:pt x="436" y="1996"/>
                    </a:lnTo>
                    <a:lnTo>
                      <a:pt x="465" y="2054"/>
                    </a:lnTo>
                    <a:lnTo>
                      <a:pt x="496" y="2113"/>
                    </a:lnTo>
                    <a:lnTo>
                      <a:pt x="529" y="2173"/>
                    </a:lnTo>
                    <a:lnTo>
                      <a:pt x="564" y="2233"/>
                    </a:lnTo>
                    <a:lnTo>
                      <a:pt x="601" y="2295"/>
                    </a:lnTo>
                    <a:lnTo>
                      <a:pt x="641" y="2359"/>
                    </a:lnTo>
                    <a:lnTo>
                      <a:pt x="683" y="2424"/>
                    </a:lnTo>
                    <a:lnTo>
                      <a:pt x="727" y="2490"/>
                    </a:lnTo>
                    <a:lnTo>
                      <a:pt x="774" y="2557"/>
                    </a:lnTo>
                    <a:lnTo>
                      <a:pt x="823" y="2624"/>
                    </a:lnTo>
                    <a:lnTo>
                      <a:pt x="875" y="2694"/>
                    </a:lnTo>
                    <a:lnTo>
                      <a:pt x="929" y="2764"/>
                    </a:lnTo>
                    <a:lnTo>
                      <a:pt x="985" y="2837"/>
                    </a:lnTo>
                    <a:lnTo>
                      <a:pt x="1044" y="2910"/>
                    </a:lnTo>
                    <a:lnTo>
                      <a:pt x="1103" y="2837"/>
                    </a:lnTo>
                    <a:lnTo>
                      <a:pt x="1160" y="2764"/>
                    </a:lnTo>
                    <a:lnTo>
                      <a:pt x="1214" y="2694"/>
                    </a:lnTo>
                    <a:lnTo>
                      <a:pt x="1265" y="2624"/>
                    </a:lnTo>
                    <a:lnTo>
                      <a:pt x="1314" y="2557"/>
                    </a:lnTo>
                    <a:lnTo>
                      <a:pt x="1360" y="2490"/>
                    </a:lnTo>
                    <a:lnTo>
                      <a:pt x="1405" y="2424"/>
                    </a:lnTo>
                    <a:lnTo>
                      <a:pt x="1448" y="2359"/>
                    </a:lnTo>
                    <a:lnTo>
                      <a:pt x="1487" y="2295"/>
                    </a:lnTo>
                    <a:lnTo>
                      <a:pt x="1524" y="2233"/>
                    </a:lnTo>
                    <a:lnTo>
                      <a:pt x="1560" y="2173"/>
                    </a:lnTo>
                    <a:lnTo>
                      <a:pt x="1593" y="2113"/>
                    </a:lnTo>
                    <a:lnTo>
                      <a:pt x="1623" y="2054"/>
                    </a:lnTo>
                    <a:lnTo>
                      <a:pt x="1652" y="1996"/>
                    </a:lnTo>
                    <a:lnTo>
                      <a:pt x="1679" y="1939"/>
                    </a:lnTo>
                    <a:lnTo>
                      <a:pt x="1702" y="1883"/>
                    </a:lnTo>
                    <a:lnTo>
                      <a:pt x="1725" y="1829"/>
                    </a:lnTo>
                    <a:lnTo>
                      <a:pt x="1745" y="1776"/>
                    </a:lnTo>
                    <a:lnTo>
                      <a:pt x="1763" y="1724"/>
                    </a:lnTo>
                    <a:lnTo>
                      <a:pt x="1779" y="1672"/>
                    </a:lnTo>
                    <a:lnTo>
                      <a:pt x="1794" y="1622"/>
                    </a:lnTo>
                    <a:lnTo>
                      <a:pt x="1807" y="1572"/>
                    </a:lnTo>
                    <a:lnTo>
                      <a:pt x="1817" y="1523"/>
                    </a:lnTo>
                    <a:lnTo>
                      <a:pt x="1825" y="1475"/>
                    </a:lnTo>
                    <a:lnTo>
                      <a:pt x="1833" y="1429"/>
                    </a:lnTo>
                    <a:lnTo>
                      <a:pt x="1838" y="1383"/>
                    </a:lnTo>
                    <a:lnTo>
                      <a:pt x="1841" y="1338"/>
                    </a:lnTo>
                    <a:lnTo>
                      <a:pt x="1842" y="1294"/>
                    </a:lnTo>
                    <a:lnTo>
                      <a:pt x="1842" y="1251"/>
                    </a:lnTo>
                    <a:lnTo>
                      <a:pt x="1841" y="1209"/>
                    </a:lnTo>
                    <a:lnTo>
                      <a:pt x="1838" y="1168"/>
                    </a:lnTo>
                    <a:lnTo>
                      <a:pt x="1833" y="1127"/>
                    </a:lnTo>
                    <a:lnTo>
                      <a:pt x="2019" y="1334"/>
                    </a:lnTo>
                    <a:lnTo>
                      <a:pt x="2037" y="1284"/>
                    </a:lnTo>
                    <a:lnTo>
                      <a:pt x="2051" y="1234"/>
                    </a:lnTo>
                    <a:lnTo>
                      <a:pt x="2063" y="1185"/>
                    </a:lnTo>
                    <a:lnTo>
                      <a:pt x="2072" y="1136"/>
                    </a:lnTo>
                    <a:lnTo>
                      <a:pt x="2079" y="1088"/>
                    </a:lnTo>
                    <a:lnTo>
                      <a:pt x="2084" y="1041"/>
                    </a:lnTo>
                    <a:lnTo>
                      <a:pt x="2087" y="995"/>
                    </a:lnTo>
                    <a:lnTo>
                      <a:pt x="2087" y="950"/>
                    </a:lnTo>
                    <a:lnTo>
                      <a:pt x="2085" y="905"/>
                    </a:lnTo>
                    <a:lnTo>
                      <a:pt x="2083" y="860"/>
                    </a:lnTo>
                    <a:lnTo>
                      <a:pt x="2078" y="816"/>
                    </a:lnTo>
                    <a:lnTo>
                      <a:pt x="2071" y="773"/>
                    </a:lnTo>
                    <a:lnTo>
                      <a:pt x="2063" y="730"/>
                    </a:lnTo>
                    <a:lnTo>
                      <a:pt x="2052" y="688"/>
                    </a:lnTo>
                    <a:lnTo>
                      <a:pt x="2041" y="646"/>
                    </a:lnTo>
                    <a:lnTo>
                      <a:pt x="2029" y="605"/>
                    </a:lnTo>
                    <a:lnTo>
                      <a:pt x="2014" y="564"/>
                    </a:lnTo>
                    <a:lnTo>
                      <a:pt x="1998" y="524"/>
                    </a:lnTo>
                    <a:lnTo>
                      <a:pt x="1981" y="485"/>
                    </a:lnTo>
                    <a:lnTo>
                      <a:pt x="1964" y="445"/>
                    </a:lnTo>
                    <a:lnTo>
                      <a:pt x="1944" y="406"/>
                    </a:lnTo>
                    <a:lnTo>
                      <a:pt x="1924" y="367"/>
                    </a:lnTo>
                    <a:lnTo>
                      <a:pt x="1903" y="329"/>
                    </a:lnTo>
                    <a:lnTo>
                      <a:pt x="1882" y="292"/>
                    </a:lnTo>
                    <a:lnTo>
                      <a:pt x="1860" y="254"/>
                    </a:lnTo>
                    <a:lnTo>
                      <a:pt x="1836" y="217"/>
                    </a:lnTo>
                    <a:lnTo>
                      <a:pt x="1812" y="180"/>
                    </a:lnTo>
                    <a:lnTo>
                      <a:pt x="1788" y="144"/>
                    </a:lnTo>
                    <a:lnTo>
                      <a:pt x="1738" y="71"/>
                    </a:lnTo>
                    <a:lnTo>
                      <a:pt x="1688" y="0"/>
                    </a:lnTo>
                    <a:lnTo>
                      <a:pt x="1044" y="0"/>
                    </a:lnTo>
                  </a:path>
                </a:pathLst>
              </a:custGeom>
              <a:solidFill>
                <a:schemeClr val="accent4">
                  <a:lumMod val="40000"/>
                  <a:lumOff val="60000"/>
                </a:schemeClr>
              </a:solidFill>
              <a:ln w="1">
                <a:noFill/>
                <a:prstDash val="solid"/>
                <a:round/>
                <a:headEnd/>
                <a:tailEnd/>
              </a:ln>
            </p:spPr>
            <p:txBody>
              <a:bodyPr wrap="square" lIns="91440" tIns="45720" rIns="91440" bIns="45720" anchor="ctr">
                <a:normAutofit/>
              </a:bodyPr>
              <a:lstStyle/>
              <a:p>
                <a:pPr algn="ctr"/>
                <a:endParaRPr/>
              </a:p>
            </p:txBody>
          </p:sp>
          <p:sp>
            <p:nvSpPr>
              <p:cNvPr id="29" name="ïsḷïḑè">
                <a:extLst>
                  <a:ext uri="{FF2B5EF4-FFF2-40B4-BE49-F238E27FC236}">
                    <a16:creationId xmlns:a16="http://schemas.microsoft.com/office/drawing/2014/main" id="{30CC1775-EB38-4467-A08F-9C37A308DACE}"/>
                  </a:ext>
                </a:extLst>
              </p:cNvPr>
              <p:cNvSpPr/>
              <p:nvPr/>
            </p:nvSpPr>
            <p:spPr bwMode="auto">
              <a:xfrm>
                <a:off x="4583349" y="1718459"/>
                <a:ext cx="378521" cy="523218"/>
              </a:xfrm>
              <a:custGeom>
                <a:avLst/>
                <a:gdLst/>
                <a:ahLst/>
                <a:cxnLst>
                  <a:cxn ang="0">
                    <a:pos x="278" y="0"/>
                  </a:cxn>
                  <a:cxn ang="0">
                    <a:pos x="208" y="103"/>
                  </a:cxn>
                  <a:cxn ang="0">
                    <a:pos x="175" y="159"/>
                  </a:cxn>
                  <a:cxn ang="0">
                    <a:pos x="143" y="217"/>
                  </a:cxn>
                  <a:cxn ang="0">
                    <a:pos x="112" y="277"/>
                  </a:cxn>
                  <a:cxn ang="0">
                    <a:pos x="86" y="339"/>
                  </a:cxn>
                  <a:cxn ang="0">
                    <a:pos x="62" y="403"/>
                  </a:cxn>
                  <a:cxn ang="0">
                    <a:pos x="41" y="469"/>
                  </a:cxn>
                  <a:cxn ang="0">
                    <a:pos x="24" y="536"/>
                  </a:cxn>
                  <a:cxn ang="0">
                    <a:pos x="12" y="604"/>
                  </a:cxn>
                  <a:cxn ang="0">
                    <a:pos x="3" y="674"/>
                  </a:cxn>
                  <a:cxn ang="0">
                    <a:pos x="0" y="742"/>
                  </a:cxn>
                  <a:cxn ang="0">
                    <a:pos x="3" y="812"/>
                  </a:cxn>
                  <a:cxn ang="0">
                    <a:pos x="11" y="882"/>
                  </a:cxn>
                  <a:cxn ang="0">
                    <a:pos x="25" y="954"/>
                  </a:cxn>
                  <a:cxn ang="0">
                    <a:pos x="46" y="1024"/>
                  </a:cxn>
                  <a:cxn ang="0">
                    <a:pos x="173" y="800"/>
                  </a:cxn>
                  <a:cxn ang="0">
                    <a:pos x="169" y="859"/>
                  </a:cxn>
                  <a:cxn ang="0">
                    <a:pos x="171" y="918"/>
                  </a:cxn>
                  <a:cxn ang="0">
                    <a:pos x="177" y="980"/>
                  </a:cxn>
                  <a:cxn ang="0">
                    <a:pos x="188" y="1045"/>
                  </a:cxn>
                  <a:cxn ang="0">
                    <a:pos x="204" y="1112"/>
                  </a:cxn>
                  <a:cxn ang="0">
                    <a:pos x="225" y="1182"/>
                  </a:cxn>
                  <a:cxn ang="0">
                    <a:pos x="251" y="1255"/>
                  </a:cxn>
                  <a:cxn ang="0">
                    <a:pos x="284" y="1330"/>
                  </a:cxn>
                  <a:cxn ang="0">
                    <a:pos x="322" y="1408"/>
                  </a:cxn>
                  <a:cxn ang="0">
                    <a:pos x="366" y="1490"/>
                  </a:cxn>
                  <a:cxn ang="0">
                    <a:pos x="416" y="1574"/>
                  </a:cxn>
                  <a:cxn ang="0">
                    <a:pos x="473" y="1662"/>
                  </a:cxn>
                  <a:cxn ang="0">
                    <a:pos x="536" y="1753"/>
                  </a:cxn>
                  <a:cxn ang="0">
                    <a:pos x="605" y="1848"/>
                  </a:cxn>
                  <a:cxn ang="0">
                    <a:pos x="682" y="1945"/>
                  </a:cxn>
                  <a:cxn ang="0">
                    <a:pos x="763" y="1945"/>
                  </a:cxn>
                  <a:cxn ang="0">
                    <a:pos x="840" y="1848"/>
                  </a:cxn>
                  <a:cxn ang="0">
                    <a:pos x="910" y="1753"/>
                  </a:cxn>
                  <a:cxn ang="0">
                    <a:pos x="973" y="1662"/>
                  </a:cxn>
                  <a:cxn ang="0">
                    <a:pos x="1030" y="1574"/>
                  </a:cxn>
                  <a:cxn ang="0">
                    <a:pos x="1080" y="1490"/>
                  </a:cxn>
                  <a:cxn ang="0">
                    <a:pos x="1124" y="1408"/>
                  </a:cxn>
                  <a:cxn ang="0">
                    <a:pos x="1162" y="1330"/>
                  </a:cxn>
                  <a:cxn ang="0">
                    <a:pos x="1195" y="1255"/>
                  </a:cxn>
                  <a:cxn ang="0">
                    <a:pos x="1222" y="1182"/>
                  </a:cxn>
                  <a:cxn ang="0">
                    <a:pos x="1243" y="1112"/>
                  </a:cxn>
                  <a:cxn ang="0">
                    <a:pos x="1259" y="1045"/>
                  </a:cxn>
                  <a:cxn ang="0">
                    <a:pos x="1269" y="980"/>
                  </a:cxn>
                  <a:cxn ang="0">
                    <a:pos x="1276" y="918"/>
                  </a:cxn>
                  <a:cxn ang="0">
                    <a:pos x="1277" y="859"/>
                  </a:cxn>
                  <a:cxn ang="0">
                    <a:pos x="1273" y="800"/>
                  </a:cxn>
                  <a:cxn ang="0">
                    <a:pos x="1399" y="1024"/>
                  </a:cxn>
                  <a:cxn ang="0">
                    <a:pos x="1421" y="954"/>
                  </a:cxn>
                  <a:cxn ang="0">
                    <a:pos x="1436" y="882"/>
                  </a:cxn>
                  <a:cxn ang="0">
                    <a:pos x="1444" y="812"/>
                  </a:cxn>
                  <a:cxn ang="0">
                    <a:pos x="1446" y="742"/>
                  </a:cxn>
                  <a:cxn ang="0">
                    <a:pos x="1442" y="674"/>
                  </a:cxn>
                  <a:cxn ang="0">
                    <a:pos x="1434" y="604"/>
                  </a:cxn>
                  <a:cxn ang="0">
                    <a:pos x="1422" y="536"/>
                  </a:cxn>
                  <a:cxn ang="0">
                    <a:pos x="1405" y="469"/>
                  </a:cxn>
                  <a:cxn ang="0">
                    <a:pos x="1384" y="403"/>
                  </a:cxn>
                  <a:cxn ang="0">
                    <a:pos x="1360" y="339"/>
                  </a:cxn>
                  <a:cxn ang="0">
                    <a:pos x="1333" y="277"/>
                  </a:cxn>
                  <a:cxn ang="0">
                    <a:pos x="1304" y="217"/>
                  </a:cxn>
                  <a:cxn ang="0">
                    <a:pos x="1239" y="103"/>
                  </a:cxn>
                  <a:cxn ang="0">
                    <a:pos x="1169" y="0"/>
                  </a:cxn>
                </a:cxnLst>
                <a:rect l="0" t="0" r="r" b="b"/>
                <a:pathLst>
                  <a:path w="1446" h="1996">
                    <a:moveTo>
                      <a:pt x="723" y="0"/>
                    </a:moveTo>
                    <a:lnTo>
                      <a:pt x="278" y="0"/>
                    </a:lnTo>
                    <a:lnTo>
                      <a:pt x="242" y="50"/>
                    </a:lnTo>
                    <a:lnTo>
                      <a:pt x="208" y="103"/>
                    </a:lnTo>
                    <a:lnTo>
                      <a:pt x="190" y="131"/>
                    </a:lnTo>
                    <a:lnTo>
                      <a:pt x="175" y="159"/>
                    </a:lnTo>
                    <a:lnTo>
                      <a:pt x="159" y="188"/>
                    </a:lnTo>
                    <a:lnTo>
                      <a:pt x="143" y="217"/>
                    </a:lnTo>
                    <a:lnTo>
                      <a:pt x="127" y="247"/>
                    </a:lnTo>
                    <a:lnTo>
                      <a:pt x="112" y="277"/>
                    </a:lnTo>
                    <a:lnTo>
                      <a:pt x="99" y="308"/>
                    </a:lnTo>
                    <a:lnTo>
                      <a:pt x="86" y="339"/>
                    </a:lnTo>
                    <a:lnTo>
                      <a:pt x="74" y="371"/>
                    </a:lnTo>
                    <a:lnTo>
                      <a:pt x="62" y="403"/>
                    </a:lnTo>
                    <a:lnTo>
                      <a:pt x="52" y="436"/>
                    </a:lnTo>
                    <a:lnTo>
                      <a:pt x="41" y="469"/>
                    </a:lnTo>
                    <a:lnTo>
                      <a:pt x="32" y="502"/>
                    </a:lnTo>
                    <a:lnTo>
                      <a:pt x="24" y="536"/>
                    </a:lnTo>
                    <a:lnTo>
                      <a:pt x="17" y="569"/>
                    </a:lnTo>
                    <a:lnTo>
                      <a:pt x="12" y="604"/>
                    </a:lnTo>
                    <a:lnTo>
                      <a:pt x="7" y="638"/>
                    </a:lnTo>
                    <a:lnTo>
                      <a:pt x="3" y="674"/>
                    </a:lnTo>
                    <a:lnTo>
                      <a:pt x="2" y="708"/>
                    </a:lnTo>
                    <a:lnTo>
                      <a:pt x="0" y="742"/>
                    </a:lnTo>
                    <a:lnTo>
                      <a:pt x="0" y="778"/>
                    </a:lnTo>
                    <a:lnTo>
                      <a:pt x="3" y="812"/>
                    </a:lnTo>
                    <a:lnTo>
                      <a:pt x="6" y="848"/>
                    </a:lnTo>
                    <a:lnTo>
                      <a:pt x="11" y="882"/>
                    </a:lnTo>
                    <a:lnTo>
                      <a:pt x="17" y="918"/>
                    </a:lnTo>
                    <a:lnTo>
                      <a:pt x="25" y="954"/>
                    </a:lnTo>
                    <a:lnTo>
                      <a:pt x="36" y="988"/>
                    </a:lnTo>
                    <a:lnTo>
                      <a:pt x="46" y="1024"/>
                    </a:lnTo>
                    <a:lnTo>
                      <a:pt x="176" y="773"/>
                    </a:lnTo>
                    <a:lnTo>
                      <a:pt x="173" y="800"/>
                    </a:lnTo>
                    <a:lnTo>
                      <a:pt x="171" y="829"/>
                    </a:lnTo>
                    <a:lnTo>
                      <a:pt x="169" y="859"/>
                    </a:lnTo>
                    <a:lnTo>
                      <a:pt x="169" y="888"/>
                    </a:lnTo>
                    <a:lnTo>
                      <a:pt x="171" y="918"/>
                    </a:lnTo>
                    <a:lnTo>
                      <a:pt x="173" y="948"/>
                    </a:lnTo>
                    <a:lnTo>
                      <a:pt x="177" y="980"/>
                    </a:lnTo>
                    <a:lnTo>
                      <a:pt x="181" y="1012"/>
                    </a:lnTo>
                    <a:lnTo>
                      <a:pt x="188" y="1045"/>
                    </a:lnTo>
                    <a:lnTo>
                      <a:pt x="194" y="1078"/>
                    </a:lnTo>
                    <a:lnTo>
                      <a:pt x="204" y="1112"/>
                    </a:lnTo>
                    <a:lnTo>
                      <a:pt x="213" y="1146"/>
                    </a:lnTo>
                    <a:lnTo>
                      <a:pt x="225" y="1182"/>
                    </a:lnTo>
                    <a:lnTo>
                      <a:pt x="238" y="1218"/>
                    </a:lnTo>
                    <a:lnTo>
                      <a:pt x="251" y="1255"/>
                    </a:lnTo>
                    <a:lnTo>
                      <a:pt x="267" y="1292"/>
                    </a:lnTo>
                    <a:lnTo>
                      <a:pt x="284" y="1330"/>
                    </a:lnTo>
                    <a:lnTo>
                      <a:pt x="303" y="1368"/>
                    </a:lnTo>
                    <a:lnTo>
                      <a:pt x="322" y="1408"/>
                    </a:lnTo>
                    <a:lnTo>
                      <a:pt x="344" y="1449"/>
                    </a:lnTo>
                    <a:lnTo>
                      <a:pt x="366" y="1490"/>
                    </a:lnTo>
                    <a:lnTo>
                      <a:pt x="390" y="1532"/>
                    </a:lnTo>
                    <a:lnTo>
                      <a:pt x="416" y="1574"/>
                    </a:lnTo>
                    <a:lnTo>
                      <a:pt x="444" y="1618"/>
                    </a:lnTo>
                    <a:lnTo>
                      <a:pt x="473" y="1662"/>
                    </a:lnTo>
                    <a:lnTo>
                      <a:pt x="503" y="1706"/>
                    </a:lnTo>
                    <a:lnTo>
                      <a:pt x="536" y="1753"/>
                    </a:lnTo>
                    <a:lnTo>
                      <a:pt x="569" y="1799"/>
                    </a:lnTo>
                    <a:lnTo>
                      <a:pt x="605" y="1848"/>
                    </a:lnTo>
                    <a:lnTo>
                      <a:pt x="643" y="1895"/>
                    </a:lnTo>
                    <a:lnTo>
                      <a:pt x="682" y="1945"/>
                    </a:lnTo>
                    <a:lnTo>
                      <a:pt x="723" y="1996"/>
                    </a:lnTo>
                    <a:lnTo>
                      <a:pt x="763" y="1945"/>
                    </a:lnTo>
                    <a:lnTo>
                      <a:pt x="803" y="1895"/>
                    </a:lnTo>
                    <a:lnTo>
                      <a:pt x="840" y="1848"/>
                    </a:lnTo>
                    <a:lnTo>
                      <a:pt x="876" y="1799"/>
                    </a:lnTo>
                    <a:lnTo>
                      <a:pt x="910" y="1753"/>
                    </a:lnTo>
                    <a:lnTo>
                      <a:pt x="943" y="1706"/>
                    </a:lnTo>
                    <a:lnTo>
                      <a:pt x="973" y="1662"/>
                    </a:lnTo>
                    <a:lnTo>
                      <a:pt x="1003" y="1618"/>
                    </a:lnTo>
                    <a:lnTo>
                      <a:pt x="1030" y="1574"/>
                    </a:lnTo>
                    <a:lnTo>
                      <a:pt x="1055" y="1532"/>
                    </a:lnTo>
                    <a:lnTo>
                      <a:pt x="1080" y="1490"/>
                    </a:lnTo>
                    <a:lnTo>
                      <a:pt x="1103" y="1449"/>
                    </a:lnTo>
                    <a:lnTo>
                      <a:pt x="1124" y="1408"/>
                    </a:lnTo>
                    <a:lnTo>
                      <a:pt x="1144" y="1368"/>
                    </a:lnTo>
                    <a:lnTo>
                      <a:pt x="1162" y="1330"/>
                    </a:lnTo>
                    <a:lnTo>
                      <a:pt x="1179" y="1292"/>
                    </a:lnTo>
                    <a:lnTo>
                      <a:pt x="1195" y="1255"/>
                    </a:lnTo>
                    <a:lnTo>
                      <a:pt x="1208" y="1218"/>
                    </a:lnTo>
                    <a:lnTo>
                      <a:pt x="1222" y="1182"/>
                    </a:lnTo>
                    <a:lnTo>
                      <a:pt x="1232" y="1146"/>
                    </a:lnTo>
                    <a:lnTo>
                      <a:pt x="1243" y="1112"/>
                    </a:lnTo>
                    <a:lnTo>
                      <a:pt x="1251" y="1078"/>
                    </a:lnTo>
                    <a:lnTo>
                      <a:pt x="1259" y="1045"/>
                    </a:lnTo>
                    <a:lnTo>
                      <a:pt x="1265" y="1012"/>
                    </a:lnTo>
                    <a:lnTo>
                      <a:pt x="1269" y="980"/>
                    </a:lnTo>
                    <a:lnTo>
                      <a:pt x="1273" y="948"/>
                    </a:lnTo>
                    <a:lnTo>
                      <a:pt x="1276" y="918"/>
                    </a:lnTo>
                    <a:lnTo>
                      <a:pt x="1277" y="888"/>
                    </a:lnTo>
                    <a:lnTo>
                      <a:pt x="1277" y="859"/>
                    </a:lnTo>
                    <a:lnTo>
                      <a:pt x="1276" y="829"/>
                    </a:lnTo>
                    <a:lnTo>
                      <a:pt x="1273" y="800"/>
                    </a:lnTo>
                    <a:lnTo>
                      <a:pt x="1271" y="773"/>
                    </a:lnTo>
                    <a:lnTo>
                      <a:pt x="1399" y="1024"/>
                    </a:lnTo>
                    <a:lnTo>
                      <a:pt x="1411" y="988"/>
                    </a:lnTo>
                    <a:lnTo>
                      <a:pt x="1421" y="954"/>
                    </a:lnTo>
                    <a:lnTo>
                      <a:pt x="1429" y="918"/>
                    </a:lnTo>
                    <a:lnTo>
                      <a:pt x="1436" y="882"/>
                    </a:lnTo>
                    <a:lnTo>
                      <a:pt x="1440" y="848"/>
                    </a:lnTo>
                    <a:lnTo>
                      <a:pt x="1444" y="812"/>
                    </a:lnTo>
                    <a:lnTo>
                      <a:pt x="1445" y="778"/>
                    </a:lnTo>
                    <a:lnTo>
                      <a:pt x="1446" y="742"/>
                    </a:lnTo>
                    <a:lnTo>
                      <a:pt x="1445" y="708"/>
                    </a:lnTo>
                    <a:lnTo>
                      <a:pt x="1442" y="674"/>
                    </a:lnTo>
                    <a:lnTo>
                      <a:pt x="1440" y="638"/>
                    </a:lnTo>
                    <a:lnTo>
                      <a:pt x="1434" y="604"/>
                    </a:lnTo>
                    <a:lnTo>
                      <a:pt x="1429" y="569"/>
                    </a:lnTo>
                    <a:lnTo>
                      <a:pt x="1422" y="536"/>
                    </a:lnTo>
                    <a:lnTo>
                      <a:pt x="1414" y="502"/>
                    </a:lnTo>
                    <a:lnTo>
                      <a:pt x="1405" y="469"/>
                    </a:lnTo>
                    <a:lnTo>
                      <a:pt x="1395" y="436"/>
                    </a:lnTo>
                    <a:lnTo>
                      <a:pt x="1384" y="403"/>
                    </a:lnTo>
                    <a:lnTo>
                      <a:pt x="1372" y="371"/>
                    </a:lnTo>
                    <a:lnTo>
                      <a:pt x="1360" y="339"/>
                    </a:lnTo>
                    <a:lnTo>
                      <a:pt x="1347" y="308"/>
                    </a:lnTo>
                    <a:lnTo>
                      <a:pt x="1333" y="277"/>
                    </a:lnTo>
                    <a:lnTo>
                      <a:pt x="1318" y="247"/>
                    </a:lnTo>
                    <a:lnTo>
                      <a:pt x="1304" y="217"/>
                    </a:lnTo>
                    <a:lnTo>
                      <a:pt x="1272" y="159"/>
                    </a:lnTo>
                    <a:lnTo>
                      <a:pt x="1239" y="103"/>
                    </a:lnTo>
                    <a:lnTo>
                      <a:pt x="1205" y="50"/>
                    </a:lnTo>
                    <a:lnTo>
                      <a:pt x="1169" y="0"/>
                    </a:lnTo>
                    <a:lnTo>
                      <a:pt x="723" y="0"/>
                    </a:lnTo>
                  </a:path>
                </a:pathLst>
              </a:custGeom>
              <a:solidFill>
                <a:schemeClr val="accent4"/>
              </a:solidFill>
              <a:ln w="1">
                <a:noFill/>
                <a:prstDash val="solid"/>
                <a:round/>
                <a:headEnd/>
                <a:tailEnd/>
              </a:ln>
            </p:spPr>
            <p:txBody>
              <a:bodyPr wrap="square" lIns="91440" tIns="45720" rIns="91440" bIns="45720" anchor="ctr">
                <a:normAutofit/>
              </a:bodyPr>
              <a:lstStyle/>
              <a:p>
                <a:pPr algn="ctr"/>
                <a:endParaRPr/>
              </a:p>
            </p:txBody>
          </p:sp>
          <p:sp>
            <p:nvSpPr>
              <p:cNvPr id="30" name="íş1ïďê">
                <a:extLst>
                  <a:ext uri="{FF2B5EF4-FFF2-40B4-BE49-F238E27FC236}">
                    <a16:creationId xmlns:a16="http://schemas.microsoft.com/office/drawing/2014/main" id="{64436575-6573-496A-B058-712E101875D8}"/>
                  </a:ext>
                </a:extLst>
              </p:cNvPr>
              <p:cNvSpPr/>
              <p:nvPr/>
            </p:nvSpPr>
            <p:spPr bwMode="auto">
              <a:xfrm>
                <a:off x="4773133" y="1718459"/>
                <a:ext cx="272619" cy="762283"/>
              </a:xfrm>
              <a:custGeom>
                <a:avLst/>
                <a:gdLst/>
                <a:ahLst/>
                <a:cxnLst>
                  <a:cxn ang="0">
                    <a:pos x="58" y="2837"/>
                  </a:cxn>
                  <a:cxn ang="0">
                    <a:pos x="169" y="2694"/>
                  </a:cxn>
                  <a:cxn ang="0">
                    <a:pos x="269" y="2556"/>
                  </a:cxn>
                  <a:cxn ang="0">
                    <a:pos x="360" y="2424"/>
                  </a:cxn>
                  <a:cxn ang="0">
                    <a:pos x="442" y="2295"/>
                  </a:cxn>
                  <a:cxn ang="0">
                    <a:pos x="515" y="2173"/>
                  </a:cxn>
                  <a:cxn ang="0">
                    <a:pos x="578" y="2054"/>
                  </a:cxn>
                  <a:cxn ang="0">
                    <a:pos x="634" y="1939"/>
                  </a:cxn>
                  <a:cxn ang="0">
                    <a:pos x="680" y="1829"/>
                  </a:cxn>
                  <a:cxn ang="0">
                    <a:pos x="718" y="1724"/>
                  </a:cxn>
                  <a:cxn ang="0">
                    <a:pos x="749" y="1622"/>
                  </a:cxn>
                  <a:cxn ang="0">
                    <a:pos x="772" y="1523"/>
                  </a:cxn>
                  <a:cxn ang="0">
                    <a:pos x="788" y="1429"/>
                  </a:cxn>
                  <a:cxn ang="0">
                    <a:pos x="796" y="1338"/>
                  </a:cxn>
                  <a:cxn ang="0">
                    <a:pos x="797" y="1251"/>
                  </a:cxn>
                  <a:cxn ang="0">
                    <a:pos x="793" y="1168"/>
                  </a:cxn>
                  <a:cxn ang="0">
                    <a:pos x="974" y="1334"/>
                  </a:cxn>
                  <a:cxn ang="0">
                    <a:pos x="1006" y="1234"/>
                  </a:cxn>
                  <a:cxn ang="0">
                    <a:pos x="1027" y="1136"/>
                  </a:cxn>
                  <a:cxn ang="0">
                    <a:pos x="1039" y="1041"/>
                  </a:cxn>
                  <a:cxn ang="0">
                    <a:pos x="1042" y="950"/>
                  </a:cxn>
                  <a:cxn ang="0">
                    <a:pos x="1038" y="860"/>
                  </a:cxn>
                  <a:cxn ang="0">
                    <a:pos x="1026" y="773"/>
                  </a:cxn>
                  <a:cxn ang="0">
                    <a:pos x="1007" y="688"/>
                  </a:cxn>
                  <a:cxn ang="0">
                    <a:pos x="984" y="605"/>
                  </a:cxn>
                  <a:cxn ang="0">
                    <a:pos x="953" y="524"/>
                  </a:cxn>
                  <a:cxn ang="0">
                    <a:pos x="919" y="445"/>
                  </a:cxn>
                  <a:cxn ang="0">
                    <a:pos x="879" y="367"/>
                  </a:cxn>
                  <a:cxn ang="0">
                    <a:pos x="837" y="292"/>
                  </a:cxn>
                  <a:cxn ang="0">
                    <a:pos x="791" y="217"/>
                  </a:cxn>
                  <a:cxn ang="0">
                    <a:pos x="743" y="144"/>
                  </a:cxn>
                  <a:cxn ang="0">
                    <a:pos x="643" y="0"/>
                  </a:cxn>
                  <a:cxn ang="0">
                    <a:pos x="0" y="2910"/>
                  </a:cxn>
                </a:cxnLst>
                <a:rect l="0" t="0" r="r" b="b"/>
                <a:pathLst>
                  <a:path w="1042" h="2910">
                    <a:moveTo>
                      <a:pt x="0" y="2910"/>
                    </a:moveTo>
                    <a:lnTo>
                      <a:pt x="58" y="2837"/>
                    </a:lnTo>
                    <a:lnTo>
                      <a:pt x="115" y="2764"/>
                    </a:lnTo>
                    <a:lnTo>
                      <a:pt x="169" y="2694"/>
                    </a:lnTo>
                    <a:lnTo>
                      <a:pt x="220" y="2624"/>
                    </a:lnTo>
                    <a:lnTo>
                      <a:pt x="269" y="2556"/>
                    </a:lnTo>
                    <a:lnTo>
                      <a:pt x="317" y="2490"/>
                    </a:lnTo>
                    <a:lnTo>
                      <a:pt x="360" y="2424"/>
                    </a:lnTo>
                    <a:lnTo>
                      <a:pt x="403" y="2359"/>
                    </a:lnTo>
                    <a:lnTo>
                      <a:pt x="442" y="2295"/>
                    </a:lnTo>
                    <a:lnTo>
                      <a:pt x="479" y="2233"/>
                    </a:lnTo>
                    <a:lnTo>
                      <a:pt x="515" y="2173"/>
                    </a:lnTo>
                    <a:lnTo>
                      <a:pt x="548" y="2112"/>
                    </a:lnTo>
                    <a:lnTo>
                      <a:pt x="578" y="2054"/>
                    </a:lnTo>
                    <a:lnTo>
                      <a:pt x="607" y="1996"/>
                    </a:lnTo>
                    <a:lnTo>
                      <a:pt x="634" y="1939"/>
                    </a:lnTo>
                    <a:lnTo>
                      <a:pt x="657" y="1883"/>
                    </a:lnTo>
                    <a:lnTo>
                      <a:pt x="680" y="1829"/>
                    </a:lnTo>
                    <a:lnTo>
                      <a:pt x="700" y="1776"/>
                    </a:lnTo>
                    <a:lnTo>
                      <a:pt x="718" y="1724"/>
                    </a:lnTo>
                    <a:lnTo>
                      <a:pt x="734" y="1672"/>
                    </a:lnTo>
                    <a:lnTo>
                      <a:pt x="749" y="1622"/>
                    </a:lnTo>
                    <a:lnTo>
                      <a:pt x="762" y="1572"/>
                    </a:lnTo>
                    <a:lnTo>
                      <a:pt x="772" y="1523"/>
                    </a:lnTo>
                    <a:lnTo>
                      <a:pt x="780" y="1475"/>
                    </a:lnTo>
                    <a:lnTo>
                      <a:pt x="788" y="1429"/>
                    </a:lnTo>
                    <a:lnTo>
                      <a:pt x="793" y="1383"/>
                    </a:lnTo>
                    <a:lnTo>
                      <a:pt x="796" y="1338"/>
                    </a:lnTo>
                    <a:lnTo>
                      <a:pt x="797" y="1294"/>
                    </a:lnTo>
                    <a:lnTo>
                      <a:pt x="797" y="1251"/>
                    </a:lnTo>
                    <a:lnTo>
                      <a:pt x="796" y="1209"/>
                    </a:lnTo>
                    <a:lnTo>
                      <a:pt x="793" y="1168"/>
                    </a:lnTo>
                    <a:lnTo>
                      <a:pt x="788" y="1127"/>
                    </a:lnTo>
                    <a:lnTo>
                      <a:pt x="974" y="1334"/>
                    </a:lnTo>
                    <a:lnTo>
                      <a:pt x="992" y="1284"/>
                    </a:lnTo>
                    <a:lnTo>
                      <a:pt x="1006" y="1234"/>
                    </a:lnTo>
                    <a:lnTo>
                      <a:pt x="1018" y="1185"/>
                    </a:lnTo>
                    <a:lnTo>
                      <a:pt x="1027" y="1136"/>
                    </a:lnTo>
                    <a:lnTo>
                      <a:pt x="1034" y="1088"/>
                    </a:lnTo>
                    <a:lnTo>
                      <a:pt x="1039" y="1041"/>
                    </a:lnTo>
                    <a:lnTo>
                      <a:pt x="1042" y="995"/>
                    </a:lnTo>
                    <a:lnTo>
                      <a:pt x="1042" y="950"/>
                    </a:lnTo>
                    <a:lnTo>
                      <a:pt x="1040" y="905"/>
                    </a:lnTo>
                    <a:lnTo>
                      <a:pt x="1038" y="860"/>
                    </a:lnTo>
                    <a:lnTo>
                      <a:pt x="1033" y="816"/>
                    </a:lnTo>
                    <a:lnTo>
                      <a:pt x="1026" y="773"/>
                    </a:lnTo>
                    <a:lnTo>
                      <a:pt x="1018" y="730"/>
                    </a:lnTo>
                    <a:lnTo>
                      <a:pt x="1007" y="688"/>
                    </a:lnTo>
                    <a:lnTo>
                      <a:pt x="996" y="646"/>
                    </a:lnTo>
                    <a:lnTo>
                      <a:pt x="984" y="605"/>
                    </a:lnTo>
                    <a:lnTo>
                      <a:pt x="969" y="564"/>
                    </a:lnTo>
                    <a:lnTo>
                      <a:pt x="953" y="524"/>
                    </a:lnTo>
                    <a:lnTo>
                      <a:pt x="936" y="485"/>
                    </a:lnTo>
                    <a:lnTo>
                      <a:pt x="919" y="445"/>
                    </a:lnTo>
                    <a:lnTo>
                      <a:pt x="899" y="406"/>
                    </a:lnTo>
                    <a:lnTo>
                      <a:pt x="879" y="367"/>
                    </a:lnTo>
                    <a:lnTo>
                      <a:pt x="858" y="329"/>
                    </a:lnTo>
                    <a:lnTo>
                      <a:pt x="837" y="292"/>
                    </a:lnTo>
                    <a:lnTo>
                      <a:pt x="815" y="254"/>
                    </a:lnTo>
                    <a:lnTo>
                      <a:pt x="791" y="217"/>
                    </a:lnTo>
                    <a:lnTo>
                      <a:pt x="767" y="180"/>
                    </a:lnTo>
                    <a:lnTo>
                      <a:pt x="743" y="144"/>
                    </a:lnTo>
                    <a:lnTo>
                      <a:pt x="693" y="71"/>
                    </a:lnTo>
                    <a:lnTo>
                      <a:pt x="643" y="0"/>
                    </a:lnTo>
                    <a:lnTo>
                      <a:pt x="21" y="0"/>
                    </a:lnTo>
                    <a:lnTo>
                      <a:pt x="0" y="2910"/>
                    </a:lnTo>
                  </a:path>
                </a:pathLst>
              </a:custGeom>
              <a:solidFill>
                <a:schemeClr val="accent4">
                  <a:lumMod val="60000"/>
                  <a:lumOff val="40000"/>
                </a:schemeClr>
              </a:solidFill>
              <a:ln w="1">
                <a:noFill/>
                <a:prstDash val="solid"/>
                <a:round/>
                <a:headEnd/>
                <a:tailEnd/>
              </a:ln>
            </p:spPr>
            <p:txBody>
              <a:bodyPr wrap="square" lIns="91440" tIns="45720" rIns="91440" bIns="45720" anchor="ctr">
                <a:normAutofit/>
              </a:bodyPr>
              <a:lstStyle/>
              <a:p>
                <a:pPr algn="ctr"/>
                <a:endParaRPr/>
              </a:p>
            </p:txBody>
          </p:sp>
          <p:sp>
            <p:nvSpPr>
              <p:cNvPr id="31" name="íṩ1iḓé">
                <a:extLst>
                  <a:ext uri="{FF2B5EF4-FFF2-40B4-BE49-F238E27FC236}">
                    <a16:creationId xmlns:a16="http://schemas.microsoft.com/office/drawing/2014/main" id="{6D7D4894-E81D-44C3-A54F-B51597400BD9}"/>
                  </a:ext>
                </a:extLst>
              </p:cNvPr>
              <p:cNvSpPr/>
              <p:nvPr/>
            </p:nvSpPr>
            <p:spPr bwMode="auto">
              <a:xfrm>
                <a:off x="4773133" y="1718459"/>
                <a:ext cx="188736" cy="522169"/>
              </a:xfrm>
              <a:custGeom>
                <a:avLst/>
                <a:gdLst/>
                <a:ahLst/>
                <a:cxnLst>
                  <a:cxn ang="0">
                    <a:pos x="41" y="1944"/>
                  </a:cxn>
                  <a:cxn ang="0">
                    <a:pos x="117" y="1846"/>
                  </a:cxn>
                  <a:cxn ang="0">
                    <a:pos x="186" y="1753"/>
                  </a:cxn>
                  <a:cxn ang="0">
                    <a:pos x="249" y="1662"/>
                  </a:cxn>
                  <a:cxn ang="0">
                    <a:pos x="306" y="1574"/>
                  </a:cxn>
                  <a:cxn ang="0">
                    <a:pos x="356" y="1490"/>
                  </a:cxn>
                  <a:cxn ang="0">
                    <a:pos x="400" y="1408"/>
                  </a:cxn>
                  <a:cxn ang="0">
                    <a:pos x="438" y="1330"/>
                  </a:cxn>
                  <a:cxn ang="0">
                    <a:pos x="471" y="1255"/>
                  </a:cxn>
                  <a:cxn ang="0">
                    <a:pos x="498" y="1182"/>
                  </a:cxn>
                  <a:cxn ang="0">
                    <a:pos x="519" y="1112"/>
                  </a:cxn>
                  <a:cxn ang="0">
                    <a:pos x="535" y="1045"/>
                  </a:cxn>
                  <a:cxn ang="0">
                    <a:pos x="545" y="980"/>
                  </a:cxn>
                  <a:cxn ang="0">
                    <a:pos x="552" y="918"/>
                  </a:cxn>
                  <a:cxn ang="0">
                    <a:pos x="553" y="859"/>
                  </a:cxn>
                  <a:cxn ang="0">
                    <a:pos x="549" y="800"/>
                  </a:cxn>
                  <a:cxn ang="0">
                    <a:pos x="675" y="1024"/>
                  </a:cxn>
                  <a:cxn ang="0">
                    <a:pos x="697" y="954"/>
                  </a:cxn>
                  <a:cxn ang="0">
                    <a:pos x="712" y="882"/>
                  </a:cxn>
                  <a:cxn ang="0">
                    <a:pos x="720" y="812"/>
                  </a:cxn>
                  <a:cxn ang="0">
                    <a:pos x="722" y="742"/>
                  </a:cxn>
                  <a:cxn ang="0">
                    <a:pos x="718" y="674"/>
                  </a:cxn>
                  <a:cxn ang="0">
                    <a:pos x="710" y="604"/>
                  </a:cxn>
                  <a:cxn ang="0">
                    <a:pos x="698" y="536"/>
                  </a:cxn>
                  <a:cxn ang="0">
                    <a:pos x="681" y="469"/>
                  </a:cxn>
                  <a:cxn ang="0">
                    <a:pos x="660" y="403"/>
                  </a:cxn>
                  <a:cxn ang="0">
                    <a:pos x="636" y="339"/>
                  </a:cxn>
                  <a:cxn ang="0">
                    <a:pos x="609" y="277"/>
                  </a:cxn>
                  <a:cxn ang="0">
                    <a:pos x="580" y="217"/>
                  </a:cxn>
                  <a:cxn ang="0">
                    <a:pos x="515" y="103"/>
                  </a:cxn>
                  <a:cxn ang="0">
                    <a:pos x="445" y="0"/>
                  </a:cxn>
                  <a:cxn ang="0">
                    <a:pos x="0" y="1994"/>
                  </a:cxn>
                </a:cxnLst>
                <a:rect l="0" t="0" r="r" b="b"/>
                <a:pathLst>
                  <a:path w="722" h="1994">
                    <a:moveTo>
                      <a:pt x="0" y="1994"/>
                    </a:moveTo>
                    <a:lnTo>
                      <a:pt x="41" y="1944"/>
                    </a:lnTo>
                    <a:lnTo>
                      <a:pt x="79" y="1895"/>
                    </a:lnTo>
                    <a:lnTo>
                      <a:pt x="117" y="1846"/>
                    </a:lnTo>
                    <a:lnTo>
                      <a:pt x="153" y="1799"/>
                    </a:lnTo>
                    <a:lnTo>
                      <a:pt x="186" y="1753"/>
                    </a:lnTo>
                    <a:lnTo>
                      <a:pt x="219" y="1706"/>
                    </a:lnTo>
                    <a:lnTo>
                      <a:pt x="249" y="1662"/>
                    </a:lnTo>
                    <a:lnTo>
                      <a:pt x="279" y="1618"/>
                    </a:lnTo>
                    <a:lnTo>
                      <a:pt x="306" y="1574"/>
                    </a:lnTo>
                    <a:lnTo>
                      <a:pt x="333" y="1531"/>
                    </a:lnTo>
                    <a:lnTo>
                      <a:pt x="356" y="1490"/>
                    </a:lnTo>
                    <a:lnTo>
                      <a:pt x="379" y="1449"/>
                    </a:lnTo>
                    <a:lnTo>
                      <a:pt x="400" y="1408"/>
                    </a:lnTo>
                    <a:lnTo>
                      <a:pt x="420" y="1368"/>
                    </a:lnTo>
                    <a:lnTo>
                      <a:pt x="438" y="1330"/>
                    </a:lnTo>
                    <a:lnTo>
                      <a:pt x="455" y="1292"/>
                    </a:lnTo>
                    <a:lnTo>
                      <a:pt x="471" y="1255"/>
                    </a:lnTo>
                    <a:lnTo>
                      <a:pt x="484" y="1218"/>
                    </a:lnTo>
                    <a:lnTo>
                      <a:pt x="498" y="1182"/>
                    </a:lnTo>
                    <a:lnTo>
                      <a:pt x="508" y="1146"/>
                    </a:lnTo>
                    <a:lnTo>
                      <a:pt x="519" y="1112"/>
                    </a:lnTo>
                    <a:lnTo>
                      <a:pt x="527" y="1078"/>
                    </a:lnTo>
                    <a:lnTo>
                      <a:pt x="535" y="1045"/>
                    </a:lnTo>
                    <a:lnTo>
                      <a:pt x="541" y="1012"/>
                    </a:lnTo>
                    <a:lnTo>
                      <a:pt x="545" y="980"/>
                    </a:lnTo>
                    <a:lnTo>
                      <a:pt x="549" y="948"/>
                    </a:lnTo>
                    <a:lnTo>
                      <a:pt x="552" y="918"/>
                    </a:lnTo>
                    <a:lnTo>
                      <a:pt x="553" y="888"/>
                    </a:lnTo>
                    <a:lnTo>
                      <a:pt x="553" y="859"/>
                    </a:lnTo>
                    <a:lnTo>
                      <a:pt x="552" y="829"/>
                    </a:lnTo>
                    <a:lnTo>
                      <a:pt x="549" y="800"/>
                    </a:lnTo>
                    <a:lnTo>
                      <a:pt x="547" y="773"/>
                    </a:lnTo>
                    <a:lnTo>
                      <a:pt x="675" y="1024"/>
                    </a:lnTo>
                    <a:lnTo>
                      <a:pt x="687" y="988"/>
                    </a:lnTo>
                    <a:lnTo>
                      <a:pt x="697" y="954"/>
                    </a:lnTo>
                    <a:lnTo>
                      <a:pt x="705" y="918"/>
                    </a:lnTo>
                    <a:lnTo>
                      <a:pt x="712" y="882"/>
                    </a:lnTo>
                    <a:lnTo>
                      <a:pt x="716" y="848"/>
                    </a:lnTo>
                    <a:lnTo>
                      <a:pt x="720" y="812"/>
                    </a:lnTo>
                    <a:lnTo>
                      <a:pt x="721" y="778"/>
                    </a:lnTo>
                    <a:lnTo>
                      <a:pt x="722" y="742"/>
                    </a:lnTo>
                    <a:lnTo>
                      <a:pt x="721" y="708"/>
                    </a:lnTo>
                    <a:lnTo>
                      <a:pt x="718" y="674"/>
                    </a:lnTo>
                    <a:lnTo>
                      <a:pt x="716" y="638"/>
                    </a:lnTo>
                    <a:lnTo>
                      <a:pt x="710" y="604"/>
                    </a:lnTo>
                    <a:lnTo>
                      <a:pt x="705" y="569"/>
                    </a:lnTo>
                    <a:lnTo>
                      <a:pt x="698" y="536"/>
                    </a:lnTo>
                    <a:lnTo>
                      <a:pt x="690" y="502"/>
                    </a:lnTo>
                    <a:lnTo>
                      <a:pt x="681" y="469"/>
                    </a:lnTo>
                    <a:lnTo>
                      <a:pt x="671" y="436"/>
                    </a:lnTo>
                    <a:lnTo>
                      <a:pt x="660" y="403"/>
                    </a:lnTo>
                    <a:lnTo>
                      <a:pt x="648" y="371"/>
                    </a:lnTo>
                    <a:lnTo>
                      <a:pt x="636" y="339"/>
                    </a:lnTo>
                    <a:lnTo>
                      <a:pt x="623" y="308"/>
                    </a:lnTo>
                    <a:lnTo>
                      <a:pt x="609" y="277"/>
                    </a:lnTo>
                    <a:lnTo>
                      <a:pt x="594" y="247"/>
                    </a:lnTo>
                    <a:lnTo>
                      <a:pt x="580" y="217"/>
                    </a:lnTo>
                    <a:lnTo>
                      <a:pt x="548" y="159"/>
                    </a:lnTo>
                    <a:lnTo>
                      <a:pt x="515" y="103"/>
                    </a:lnTo>
                    <a:lnTo>
                      <a:pt x="481" y="50"/>
                    </a:lnTo>
                    <a:lnTo>
                      <a:pt x="445" y="0"/>
                    </a:lnTo>
                    <a:lnTo>
                      <a:pt x="21" y="0"/>
                    </a:lnTo>
                    <a:lnTo>
                      <a:pt x="0" y="1994"/>
                    </a:lnTo>
                    <a:close/>
                  </a:path>
                </a:pathLst>
              </a:custGeom>
              <a:solidFill>
                <a:schemeClr val="accent4">
                  <a:lumMod val="75000"/>
                </a:schemeClr>
              </a:solidFill>
              <a:ln w="1">
                <a:noFill/>
                <a:prstDash val="solid"/>
                <a:round/>
                <a:headEnd/>
                <a:tailEnd/>
              </a:ln>
            </p:spPr>
            <p:txBody>
              <a:bodyPr wrap="square" lIns="91440" tIns="45720" rIns="91440" bIns="45720" anchor="ctr">
                <a:normAutofit/>
              </a:bodyPr>
              <a:lstStyle/>
              <a:p>
                <a:pPr algn="ctr"/>
                <a:endParaRPr/>
              </a:p>
            </p:txBody>
          </p:sp>
        </p:grpSp>
        <p:grpSp>
          <p:nvGrpSpPr>
            <p:cNvPr id="13" name="ïṥļíde">
              <a:extLst>
                <a:ext uri="{FF2B5EF4-FFF2-40B4-BE49-F238E27FC236}">
                  <a16:creationId xmlns:a16="http://schemas.microsoft.com/office/drawing/2014/main" id="{9C06A556-197A-4A55-A650-A54A6E10DC9B}"/>
                </a:ext>
              </a:extLst>
            </p:cNvPr>
            <p:cNvGrpSpPr/>
            <p:nvPr/>
          </p:nvGrpSpPr>
          <p:grpSpPr>
            <a:xfrm>
              <a:off x="5056527" y="2002973"/>
              <a:ext cx="2090002" cy="2363641"/>
              <a:chOff x="4051300" y="590550"/>
              <a:chExt cx="1041400" cy="1177749"/>
            </a:xfrm>
          </p:grpSpPr>
          <p:sp>
            <p:nvSpPr>
              <p:cNvPr id="14" name="îślïḍê">
                <a:extLst>
                  <a:ext uri="{FF2B5EF4-FFF2-40B4-BE49-F238E27FC236}">
                    <a16:creationId xmlns:a16="http://schemas.microsoft.com/office/drawing/2014/main" id="{EBB8B16D-F4D9-4A7E-8822-91A92F3776C9}"/>
                  </a:ext>
                </a:extLst>
              </p:cNvPr>
              <p:cNvSpPr/>
              <p:nvPr/>
            </p:nvSpPr>
            <p:spPr bwMode="auto">
              <a:xfrm>
                <a:off x="4572000" y="590550"/>
                <a:ext cx="336652" cy="1067759"/>
              </a:xfrm>
              <a:custGeom>
                <a:avLst/>
                <a:gdLst/>
                <a:ahLst/>
                <a:cxnLst>
                  <a:cxn ang="0">
                    <a:pos x="282" y="238"/>
                  </a:cxn>
                  <a:cxn ang="0">
                    <a:pos x="831" y="758"/>
                  </a:cxn>
                  <a:cxn ang="0">
                    <a:pos x="1354" y="1337"/>
                  </a:cxn>
                  <a:cxn ang="0">
                    <a:pos x="1850" y="1978"/>
                  </a:cxn>
                  <a:cxn ang="0">
                    <a:pos x="2315" y="2677"/>
                  </a:cxn>
                  <a:cxn ang="0">
                    <a:pos x="2752" y="3437"/>
                  </a:cxn>
                  <a:cxn ang="0">
                    <a:pos x="3157" y="4257"/>
                  </a:cxn>
                  <a:cxn ang="0">
                    <a:pos x="3528" y="5137"/>
                  </a:cxn>
                  <a:cxn ang="0">
                    <a:pos x="3863" y="6075"/>
                  </a:cxn>
                  <a:cxn ang="0">
                    <a:pos x="4162" y="7074"/>
                  </a:cxn>
                  <a:cxn ang="0">
                    <a:pos x="4422" y="8132"/>
                  </a:cxn>
                  <a:cxn ang="0">
                    <a:pos x="4643" y="9251"/>
                  </a:cxn>
                  <a:cxn ang="0">
                    <a:pos x="4821" y="10428"/>
                  </a:cxn>
                  <a:cxn ang="0">
                    <a:pos x="4957" y="11665"/>
                  </a:cxn>
                  <a:cxn ang="0">
                    <a:pos x="5048" y="12961"/>
                  </a:cxn>
                  <a:cxn ang="0">
                    <a:pos x="5092" y="14318"/>
                  </a:cxn>
                  <a:cxn ang="0">
                    <a:pos x="5083" y="15116"/>
                  </a:cxn>
                  <a:cxn ang="0">
                    <a:pos x="4980" y="15293"/>
                  </a:cxn>
                  <a:cxn ang="0">
                    <a:pos x="4788" y="15451"/>
                  </a:cxn>
                  <a:cxn ang="0">
                    <a:pos x="4519" y="15588"/>
                  </a:cxn>
                  <a:cxn ang="0">
                    <a:pos x="4186" y="15707"/>
                  </a:cxn>
                  <a:cxn ang="0">
                    <a:pos x="3802" y="15809"/>
                  </a:cxn>
                  <a:cxn ang="0">
                    <a:pos x="3381" y="15895"/>
                  </a:cxn>
                  <a:cxn ang="0">
                    <a:pos x="2937" y="15965"/>
                  </a:cxn>
                  <a:cxn ang="0">
                    <a:pos x="2480" y="16022"/>
                  </a:cxn>
                  <a:cxn ang="0">
                    <a:pos x="2024" y="16068"/>
                  </a:cxn>
                  <a:cxn ang="0">
                    <a:pos x="1583" y="16102"/>
                  </a:cxn>
                  <a:cxn ang="0">
                    <a:pos x="1169" y="16128"/>
                  </a:cxn>
                  <a:cxn ang="0">
                    <a:pos x="796" y="16145"/>
                  </a:cxn>
                  <a:cxn ang="0">
                    <a:pos x="478" y="16155"/>
                  </a:cxn>
                  <a:cxn ang="0">
                    <a:pos x="224" y="16159"/>
                  </a:cxn>
                  <a:cxn ang="0">
                    <a:pos x="52" y="16159"/>
                  </a:cxn>
                  <a:cxn ang="0">
                    <a:pos x="0" y="0"/>
                  </a:cxn>
                </a:cxnLst>
                <a:rect l="0" t="0" r="r" b="b"/>
                <a:pathLst>
                  <a:path w="5096" h="16159">
                    <a:moveTo>
                      <a:pt x="0" y="0"/>
                    </a:moveTo>
                    <a:lnTo>
                      <a:pt x="282" y="238"/>
                    </a:lnTo>
                    <a:lnTo>
                      <a:pt x="559" y="490"/>
                    </a:lnTo>
                    <a:lnTo>
                      <a:pt x="831" y="758"/>
                    </a:lnTo>
                    <a:lnTo>
                      <a:pt x="1096" y="1040"/>
                    </a:lnTo>
                    <a:lnTo>
                      <a:pt x="1354" y="1337"/>
                    </a:lnTo>
                    <a:lnTo>
                      <a:pt x="1605" y="1650"/>
                    </a:lnTo>
                    <a:lnTo>
                      <a:pt x="1850" y="1978"/>
                    </a:lnTo>
                    <a:lnTo>
                      <a:pt x="2086" y="2320"/>
                    </a:lnTo>
                    <a:lnTo>
                      <a:pt x="2315" y="2677"/>
                    </a:lnTo>
                    <a:lnTo>
                      <a:pt x="2538" y="3050"/>
                    </a:lnTo>
                    <a:lnTo>
                      <a:pt x="2752" y="3437"/>
                    </a:lnTo>
                    <a:lnTo>
                      <a:pt x="2959" y="3839"/>
                    </a:lnTo>
                    <a:lnTo>
                      <a:pt x="3157" y="4257"/>
                    </a:lnTo>
                    <a:lnTo>
                      <a:pt x="3347" y="4690"/>
                    </a:lnTo>
                    <a:lnTo>
                      <a:pt x="3528" y="5137"/>
                    </a:lnTo>
                    <a:lnTo>
                      <a:pt x="3700" y="5598"/>
                    </a:lnTo>
                    <a:lnTo>
                      <a:pt x="3863" y="6075"/>
                    </a:lnTo>
                    <a:lnTo>
                      <a:pt x="4017" y="6567"/>
                    </a:lnTo>
                    <a:lnTo>
                      <a:pt x="4162" y="7074"/>
                    </a:lnTo>
                    <a:lnTo>
                      <a:pt x="4297" y="7596"/>
                    </a:lnTo>
                    <a:lnTo>
                      <a:pt x="4422" y="8132"/>
                    </a:lnTo>
                    <a:lnTo>
                      <a:pt x="4538" y="8684"/>
                    </a:lnTo>
                    <a:lnTo>
                      <a:pt x="4643" y="9251"/>
                    </a:lnTo>
                    <a:lnTo>
                      <a:pt x="4738" y="9832"/>
                    </a:lnTo>
                    <a:lnTo>
                      <a:pt x="4821" y="10428"/>
                    </a:lnTo>
                    <a:lnTo>
                      <a:pt x="4895" y="11040"/>
                    </a:lnTo>
                    <a:lnTo>
                      <a:pt x="4957" y="11665"/>
                    </a:lnTo>
                    <a:lnTo>
                      <a:pt x="5008" y="12306"/>
                    </a:lnTo>
                    <a:lnTo>
                      <a:pt x="5048" y="12961"/>
                    </a:lnTo>
                    <a:lnTo>
                      <a:pt x="5076" y="13632"/>
                    </a:lnTo>
                    <a:lnTo>
                      <a:pt x="5092" y="14318"/>
                    </a:lnTo>
                    <a:lnTo>
                      <a:pt x="5096" y="15019"/>
                    </a:lnTo>
                    <a:lnTo>
                      <a:pt x="5083" y="15116"/>
                    </a:lnTo>
                    <a:lnTo>
                      <a:pt x="5044" y="15207"/>
                    </a:lnTo>
                    <a:lnTo>
                      <a:pt x="4980" y="15293"/>
                    </a:lnTo>
                    <a:lnTo>
                      <a:pt x="4894" y="15375"/>
                    </a:lnTo>
                    <a:lnTo>
                      <a:pt x="4788" y="15451"/>
                    </a:lnTo>
                    <a:lnTo>
                      <a:pt x="4662" y="15523"/>
                    </a:lnTo>
                    <a:lnTo>
                      <a:pt x="4519" y="15588"/>
                    </a:lnTo>
                    <a:lnTo>
                      <a:pt x="4359" y="15650"/>
                    </a:lnTo>
                    <a:lnTo>
                      <a:pt x="4186" y="15707"/>
                    </a:lnTo>
                    <a:lnTo>
                      <a:pt x="4000" y="15759"/>
                    </a:lnTo>
                    <a:lnTo>
                      <a:pt x="3802" y="15809"/>
                    </a:lnTo>
                    <a:lnTo>
                      <a:pt x="3596" y="15853"/>
                    </a:lnTo>
                    <a:lnTo>
                      <a:pt x="3381" y="15895"/>
                    </a:lnTo>
                    <a:lnTo>
                      <a:pt x="3161" y="15931"/>
                    </a:lnTo>
                    <a:lnTo>
                      <a:pt x="2937" y="15965"/>
                    </a:lnTo>
                    <a:lnTo>
                      <a:pt x="2709" y="15995"/>
                    </a:lnTo>
                    <a:lnTo>
                      <a:pt x="2480" y="16022"/>
                    </a:lnTo>
                    <a:lnTo>
                      <a:pt x="2251" y="16047"/>
                    </a:lnTo>
                    <a:lnTo>
                      <a:pt x="2024" y="16068"/>
                    </a:lnTo>
                    <a:lnTo>
                      <a:pt x="1800" y="16087"/>
                    </a:lnTo>
                    <a:lnTo>
                      <a:pt x="1583" y="16102"/>
                    </a:lnTo>
                    <a:lnTo>
                      <a:pt x="1371" y="16116"/>
                    </a:lnTo>
                    <a:lnTo>
                      <a:pt x="1169" y="16128"/>
                    </a:lnTo>
                    <a:lnTo>
                      <a:pt x="977" y="16137"/>
                    </a:lnTo>
                    <a:lnTo>
                      <a:pt x="796" y="16145"/>
                    </a:lnTo>
                    <a:lnTo>
                      <a:pt x="630" y="16150"/>
                    </a:lnTo>
                    <a:lnTo>
                      <a:pt x="478" y="16155"/>
                    </a:lnTo>
                    <a:lnTo>
                      <a:pt x="341" y="16157"/>
                    </a:lnTo>
                    <a:lnTo>
                      <a:pt x="224" y="16159"/>
                    </a:lnTo>
                    <a:lnTo>
                      <a:pt x="127" y="16159"/>
                    </a:lnTo>
                    <a:lnTo>
                      <a:pt x="52" y="16159"/>
                    </a:lnTo>
                    <a:lnTo>
                      <a:pt x="0" y="16158"/>
                    </a:lnTo>
                    <a:lnTo>
                      <a:pt x="0" y="0"/>
                    </a:lnTo>
                  </a:path>
                </a:pathLst>
              </a:custGeom>
              <a:solidFill>
                <a:schemeClr val="bg1">
                  <a:lumMod val="75000"/>
                </a:schemeClr>
              </a:solidFill>
              <a:ln w="1">
                <a:noFill/>
                <a:prstDash val="solid"/>
                <a:round/>
                <a:headEnd/>
                <a:tailEnd/>
              </a:ln>
            </p:spPr>
            <p:txBody>
              <a:bodyPr wrap="square" lIns="91440" tIns="45720" rIns="91440" bIns="45720" anchor="ctr">
                <a:normAutofit/>
              </a:bodyPr>
              <a:lstStyle/>
              <a:p>
                <a:pPr algn="ctr"/>
                <a:endParaRPr/>
              </a:p>
            </p:txBody>
          </p:sp>
          <p:sp>
            <p:nvSpPr>
              <p:cNvPr id="15" name="iṡļîḋè">
                <a:extLst>
                  <a:ext uri="{FF2B5EF4-FFF2-40B4-BE49-F238E27FC236}">
                    <a16:creationId xmlns:a16="http://schemas.microsoft.com/office/drawing/2014/main" id="{A658AD91-F976-4217-894C-C92CA3ED5603}"/>
                  </a:ext>
                </a:extLst>
              </p:cNvPr>
              <p:cNvSpPr/>
              <p:nvPr/>
            </p:nvSpPr>
            <p:spPr bwMode="auto">
              <a:xfrm>
                <a:off x="4235348" y="590550"/>
                <a:ext cx="336652" cy="1067759"/>
              </a:xfrm>
              <a:custGeom>
                <a:avLst/>
                <a:gdLst/>
                <a:ahLst/>
                <a:cxnLst>
                  <a:cxn ang="0">
                    <a:pos x="4814" y="238"/>
                  </a:cxn>
                  <a:cxn ang="0">
                    <a:pos x="4265" y="758"/>
                  </a:cxn>
                  <a:cxn ang="0">
                    <a:pos x="3742" y="1337"/>
                  </a:cxn>
                  <a:cxn ang="0">
                    <a:pos x="3246" y="1978"/>
                  </a:cxn>
                  <a:cxn ang="0">
                    <a:pos x="2781" y="2677"/>
                  </a:cxn>
                  <a:cxn ang="0">
                    <a:pos x="2344" y="3437"/>
                  </a:cxn>
                  <a:cxn ang="0">
                    <a:pos x="1939" y="4257"/>
                  </a:cxn>
                  <a:cxn ang="0">
                    <a:pos x="1568" y="5137"/>
                  </a:cxn>
                  <a:cxn ang="0">
                    <a:pos x="1233" y="6075"/>
                  </a:cxn>
                  <a:cxn ang="0">
                    <a:pos x="934" y="7074"/>
                  </a:cxn>
                  <a:cxn ang="0">
                    <a:pos x="674" y="8132"/>
                  </a:cxn>
                  <a:cxn ang="0">
                    <a:pos x="453" y="9251"/>
                  </a:cxn>
                  <a:cxn ang="0">
                    <a:pos x="275" y="10428"/>
                  </a:cxn>
                  <a:cxn ang="0">
                    <a:pos x="139" y="11665"/>
                  </a:cxn>
                  <a:cxn ang="0">
                    <a:pos x="48" y="12961"/>
                  </a:cxn>
                  <a:cxn ang="0">
                    <a:pos x="4" y="14318"/>
                  </a:cxn>
                  <a:cxn ang="0">
                    <a:pos x="13" y="15116"/>
                  </a:cxn>
                  <a:cxn ang="0">
                    <a:pos x="116" y="15293"/>
                  </a:cxn>
                  <a:cxn ang="0">
                    <a:pos x="308" y="15451"/>
                  </a:cxn>
                  <a:cxn ang="0">
                    <a:pos x="577" y="15588"/>
                  </a:cxn>
                  <a:cxn ang="0">
                    <a:pos x="910" y="15707"/>
                  </a:cxn>
                  <a:cxn ang="0">
                    <a:pos x="1294" y="15809"/>
                  </a:cxn>
                  <a:cxn ang="0">
                    <a:pos x="1715" y="15895"/>
                  </a:cxn>
                  <a:cxn ang="0">
                    <a:pos x="2159" y="15965"/>
                  </a:cxn>
                  <a:cxn ang="0">
                    <a:pos x="2616" y="16022"/>
                  </a:cxn>
                  <a:cxn ang="0">
                    <a:pos x="3072" y="16068"/>
                  </a:cxn>
                  <a:cxn ang="0">
                    <a:pos x="3513" y="16102"/>
                  </a:cxn>
                  <a:cxn ang="0">
                    <a:pos x="3927" y="16128"/>
                  </a:cxn>
                  <a:cxn ang="0">
                    <a:pos x="4300" y="16145"/>
                  </a:cxn>
                  <a:cxn ang="0">
                    <a:pos x="4618" y="16155"/>
                  </a:cxn>
                  <a:cxn ang="0">
                    <a:pos x="4872" y="16159"/>
                  </a:cxn>
                  <a:cxn ang="0">
                    <a:pos x="5044" y="16159"/>
                  </a:cxn>
                  <a:cxn ang="0">
                    <a:pos x="5098" y="0"/>
                  </a:cxn>
                </a:cxnLst>
                <a:rect l="0" t="0" r="r" b="b"/>
                <a:pathLst>
                  <a:path w="5098" h="16159">
                    <a:moveTo>
                      <a:pt x="5098" y="0"/>
                    </a:moveTo>
                    <a:lnTo>
                      <a:pt x="4814" y="238"/>
                    </a:lnTo>
                    <a:lnTo>
                      <a:pt x="4537" y="490"/>
                    </a:lnTo>
                    <a:lnTo>
                      <a:pt x="4265" y="758"/>
                    </a:lnTo>
                    <a:lnTo>
                      <a:pt x="4000" y="1040"/>
                    </a:lnTo>
                    <a:lnTo>
                      <a:pt x="3742" y="1337"/>
                    </a:lnTo>
                    <a:lnTo>
                      <a:pt x="3491" y="1650"/>
                    </a:lnTo>
                    <a:lnTo>
                      <a:pt x="3246" y="1978"/>
                    </a:lnTo>
                    <a:lnTo>
                      <a:pt x="3010" y="2320"/>
                    </a:lnTo>
                    <a:lnTo>
                      <a:pt x="2781" y="2677"/>
                    </a:lnTo>
                    <a:lnTo>
                      <a:pt x="2558" y="3050"/>
                    </a:lnTo>
                    <a:lnTo>
                      <a:pt x="2344" y="3437"/>
                    </a:lnTo>
                    <a:lnTo>
                      <a:pt x="2137" y="3839"/>
                    </a:lnTo>
                    <a:lnTo>
                      <a:pt x="1939" y="4257"/>
                    </a:lnTo>
                    <a:lnTo>
                      <a:pt x="1749" y="4690"/>
                    </a:lnTo>
                    <a:lnTo>
                      <a:pt x="1568" y="5137"/>
                    </a:lnTo>
                    <a:lnTo>
                      <a:pt x="1396" y="5598"/>
                    </a:lnTo>
                    <a:lnTo>
                      <a:pt x="1233" y="6075"/>
                    </a:lnTo>
                    <a:lnTo>
                      <a:pt x="1079" y="6567"/>
                    </a:lnTo>
                    <a:lnTo>
                      <a:pt x="934" y="7074"/>
                    </a:lnTo>
                    <a:lnTo>
                      <a:pt x="799" y="7596"/>
                    </a:lnTo>
                    <a:lnTo>
                      <a:pt x="674" y="8132"/>
                    </a:lnTo>
                    <a:lnTo>
                      <a:pt x="558" y="8684"/>
                    </a:lnTo>
                    <a:lnTo>
                      <a:pt x="453" y="9251"/>
                    </a:lnTo>
                    <a:lnTo>
                      <a:pt x="358" y="9832"/>
                    </a:lnTo>
                    <a:lnTo>
                      <a:pt x="275" y="10428"/>
                    </a:lnTo>
                    <a:lnTo>
                      <a:pt x="201" y="11040"/>
                    </a:lnTo>
                    <a:lnTo>
                      <a:pt x="139" y="11665"/>
                    </a:lnTo>
                    <a:lnTo>
                      <a:pt x="88" y="12306"/>
                    </a:lnTo>
                    <a:lnTo>
                      <a:pt x="48" y="12961"/>
                    </a:lnTo>
                    <a:lnTo>
                      <a:pt x="20" y="13632"/>
                    </a:lnTo>
                    <a:lnTo>
                      <a:pt x="4" y="14318"/>
                    </a:lnTo>
                    <a:lnTo>
                      <a:pt x="0" y="15019"/>
                    </a:lnTo>
                    <a:lnTo>
                      <a:pt x="13" y="15116"/>
                    </a:lnTo>
                    <a:lnTo>
                      <a:pt x="52" y="15207"/>
                    </a:lnTo>
                    <a:lnTo>
                      <a:pt x="116" y="15293"/>
                    </a:lnTo>
                    <a:lnTo>
                      <a:pt x="202" y="15375"/>
                    </a:lnTo>
                    <a:lnTo>
                      <a:pt x="308" y="15451"/>
                    </a:lnTo>
                    <a:lnTo>
                      <a:pt x="434" y="15523"/>
                    </a:lnTo>
                    <a:lnTo>
                      <a:pt x="577" y="15588"/>
                    </a:lnTo>
                    <a:lnTo>
                      <a:pt x="737" y="15650"/>
                    </a:lnTo>
                    <a:lnTo>
                      <a:pt x="910" y="15707"/>
                    </a:lnTo>
                    <a:lnTo>
                      <a:pt x="1096" y="15759"/>
                    </a:lnTo>
                    <a:lnTo>
                      <a:pt x="1294" y="15809"/>
                    </a:lnTo>
                    <a:lnTo>
                      <a:pt x="1500" y="15853"/>
                    </a:lnTo>
                    <a:lnTo>
                      <a:pt x="1715" y="15895"/>
                    </a:lnTo>
                    <a:lnTo>
                      <a:pt x="1935" y="15931"/>
                    </a:lnTo>
                    <a:lnTo>
                      <a:pt x="2159" y="15965"/>
                    </a:lnTo>
                    <a:lnTo>
                      <a:pt x="2387" y="15995"/>
                    </a:lnTo>
                    <a:lnTo>
                      <a:pt x="2616" y="16022"/>
                    </a:lnTo>
                    <a:lnTo>
                      <a:pt x="2845" y="16047"/>
                    </a:lnTo>
                    <a:lnTo>
                      <a:pt x="3072" y="16068"/>
                    </a:lnTo>
                    <a:lnTo>
                      <a:pt x="3296" y="16087"/>
                    </a:lnTo>
                    <a:lnTo>
                      <a:pt x="3513" y="16102"/>
                    </a:lnTo>
                    <a:lnTo>
                      <a:pt x="3725" y="16116"/>
                    </a:lnTo>
                    <a:lnTo>
                      <a:pt x="3927" y="16128"/>
                    </a:lnTo>
                    <a:lnTo>
                      <a:pt x="4119" y="16137"/>
                    </a:lnTo>
                    <a:lnTo>
                      <a:pt x="4300" y="16145"/>
                    </a:lnTo>
                    <a:lnTo>
                      <a:pt x="4466" y="16150"/>
                    </a:lnTo>
                    <a:lnTo>
                      <a:pt x="4618" y="16155"/>
                    </a:lnTo>
                    <a:lnTo>
                      <a:pt x="4755" y="16157"/>
                    </a:lnTo>
                    <a:lnTo>
                      <a:pt x="4872" y="16159"/>
                    </a:lnTo>
                    <a:lnTo>
                      <a:pt x="4969" y="16159"/>
                    </a:lnTo>
                    <a:lnTo>
                      <a:pt x="5044" y="16159"/>
                    </a:lnTo>
                    <a:lnTo>
                      <a:pt x="5098" y="16158"/>
                    </a:lnTo>
                    <a:lnTo>
                      <a:pt x="5098" y="0"/>
                    </a:lnTo>
                  </a:path>
                </a:pathLst>
              </a:custGeom>
              <a:solidFill>
                <a:schemeClr val="bg1">
                  <a:lumMod val="85000"/>
                </a:schemeClr>
              </a:solidFill>
              <a:ln w="1">
                <a:noFill/>
                <a:prstDash val="solid"/>
                <a:round/>
                <a:headEnd/>
                <a:tailEnd/>
              </a:ln>
            </p:spPr>
            <p:txBody>
              <a:bodyPr wrap="square" lIns="91440" tIns="45720" rIns="91440" bIns="45720" anchor="ctr">
                <a:normAutofit/>
              </a:bodyPr>
              <a:lstStyle/>
              <a:p>
                <a:pPr algn="ctr"/>
                <a:endParaRPr/>
              </a:p>
            </p:txBody>
          </p:sp>
          <p:sp>
            <p:nvSpPr>
              <p:cNvPr id="16" name="îSḷïďé">
                <a:extLst>
                  <a:ext uri="{FF2B5EF4-FFF2-40B4-BE49-F238E27FC236}">
                    <a16:creationId xmlns:a16="http://schemas.microsoft.com/office/drawing/2014/main" id="{869CDEA2-685B-4436-9C78-5670D44DD30F}"/>
                  </a:ext>
                </a:extLst>
              </p:cNvPr>
              <p:cNvSpPr/>
              <p:nvPr/>
            </p:nvSpPr>
            <p:spPr bwMode="auto">
              <a:xfrm>
                <a:off x="4383327" y="786159"/>
                <a:ext cx="377346" cy="78614"/>
              </a:xfrm>
              <a:custGeom>
                <a:avLst/>
                <a:gdLst/>
                <a:ahLst/>
                <a:cxnLst>
                  <a:cxn ang="0">
                    <a:pos x="5556" y="733"/>
                  </a:cxn>
                  <a:cxn ang="0">
                    <a:pos x="5313" y="816"/>
                  </a:cxn>
                  <a:cxn ang="0">
                    <a:pos x="5064" y="891"/>
                  </a:cxn>
                  <a:cxn ang="0">
                    <a:pos x="4807" y="959"/>
                  </a:cxn>
                  <a:cxn ang="0">
                    <a:pos x="4545" y="1018"/>
                  </a:cxn>
                  <a:cxn ang="0">
                    <a:pos x="4275" y="1068"/>
                  </a:cxn>
                  <a:cxn ang="0">
                    <a:pos x="4002" y="1111"/>
                  </a:cxn>
                  <a:cxn ang="0">
                    <a:pos x="3722" y="1144"/>
                  </a:cxn>
                  <a:cxn ang="0">
                    <a:pos x="3437" y="1168"/>
                  </a:cxn>
                  <a:cxn ang="0">
                    <a:pos x="3149" y="1183"/>
                  </a:cxn>
                  <a:cxn ang="0">
                    <a:pos x="2858" y="1188"/>
                  </a:cxn>
                  <a:cxn ang="0">
                    <a:pos x="2565" y="1183"/>
                  </a:cxn>
                  <a:cxn ang="0">
                    <a:pos x="2277" y="1168"/>
                  </a:cxn>
                  <a:cxn ang="0">
                    <a:pos x="1992" y="1144"/>
                  </a:cxn>
                  <a:cxn ang="0">
                    <a:pos x="1712" y="1111"/>
                  </a:cxn>
                  <a:cxn ang="0">
                    <a:pos x="1439" y="1068"/>
                  </a:cxn>
                  <a:cxn ang="0">
                    <a:pos x="1169" y="1018"/>
                  </a:cxn>
                  <a:cxn ang="0">
                    <a:pos x="907" y="959"/>
                  </a:cxn>
                  <a:cxn ang="0">
                    <a:pos x="650" y="891"/>
                  </a:cxn>
                  <a:cxn ang="0">
                    <a:pos x="401" y="816"/>
                  </a:cxn>
                  <a:cxn ang="0">
                    <a:pos x="158" y="733"/>
                  </a:cxn>
                  <a:cxn ang="0">
                    <a:pos x="46" y="587"/>
                  </a:cxn>
                  <a:cxn ang="0">
                    <a:pos x="182" y="331"/>
                  </a:cxn>
                  <a:cxn ang="0">
                    <a:pos x="322" y="82"/>
                  </a:cxn>
                  <a:cxn ang="0">
                    <a:pos x="510" y="45"/>
                  </a:cxn>
                  <a:cxn ang="0">
                    <a:pos x="726" y="106"/>
                  </a:cxn>
                  <a:cxn ang="0">
                    <a:pos x="947" y="163"/>
                  </a:cxn>
                  <a:cxn ang="0">
                    <a:pos x="1173" y="212"/>
                  </a:cxn>
                  <a:cxn ang="0">
                    <a:pos x="1402" y="257"/>
                  </a:cxn>
                  <a:cxn ang="0">
                    <a:pos x="1635" y="294"/>
                  </a:cxn>
                  <a:cxn ang="0">
                    <a:pos x="1873" y="325"/>
                  </a:cxn>
                  <a:cxn ang="0">
                    <a:pos x="2115" y="350"/>
                  </a:cxn>
                  <a:cxn ang="0">
                    <a:pos x="2359" y="368"/>
                  </a:cxn>
                  <a:cxn ang="0">
                    <a:pos x="2606" y="379"/>
                  </a:cxn>
                  <a:cxn ang="0">
                    <a:pos x="2858" y="382"/>
                  </a:cxn>
                  <a:cxn ang="0">
                    <a:pos x="3108" y="379"/>
                  </a:cxn>
                  <a:cxn ang="0">
                    <a:pos x="3355" y="368"/>
                  </a:cxn>
                  <a:cxn ang="0">
                    <a:pos x="3599" y="350"/>
                  </a:cxn>
                  <a:cxn ang="0">
                    <a:pos x="3841" y="325"/>
                  </a:cxn>
                  <a:cxn ang="0">
                    <a:pos x="4079" y="294"/>
                  </a:cxn>
                  <a:cxn ang="0">
                    <a:pos x="4312" y="257"/>
                  </a:cxn>
                  <a:cxn ang="0">
                    <a:pos x="4541" y="212"/>
                  </a:cxn>
                  <a:cxn ang="0">
                    <a:pos x="4767" y="162"/>
                  </a:cxn>
                  <a:cxn ang="0">
                    <a:pos x="4988" y="106"/>
                  </a:cxn>
                  <a:cxn ang="0">
                    <a:pos x="5204" y="45"/>
                  </a:cxn>
                  <a:cxn ang="0">
                    <a:pos x="5392" y="82"/>
                  </a:cxn>
                  <a:cxn ang="0">
                    <a:pos x="5532" y="331"/>
                  </a:cxn>
                  <a:cxn ang="0">
                    <a:pos x="5668" y="587"/>
                  </a:cxn>
                </a:cxnLst>
                <a:rect l="0" t="0" r="r" b="b"/>
                <a:pathLst>
                  <a:path w="5714" h="1188">
                    <a:moveTo>
                      <a:pt x="5714" y="673"/>
                    </a:moveTo>
                    <a:lnTo>
                      <a:pt x="5635" y="703"/>
                    </a:lnTo>
                    <a:lnTo>
                      <a:pt x="5556" y="733"/>
                    </a:lnTo>
                    <a:lnTo>
                      <a:pt x="5476" y="761"/>
                    </a:lnTo>
                    <a:lnTo>
                      <a:pt x="5395" y="789"/>
                    </a:lnTo>
                    <a:lnTo>
                      <a:pt x="5313" y="816"/>
                    </a:lnTo>
                    <a:lnTo>
                      <a:pt x="5230" y="841"/>
                    </a:lnTo>
                    <a:lnTo>
                      <a:pt x="5148" y="867"/>
                    </a:lnTo>
                    <a:lnTo>
                      <a:pt x="5064" y="891"/>
                    </a:lnTo>
                    <a:lnTo>
                      <a:pt x="4979" y="914"/>
                    </a:lnTo>
                    <a:lnTo>
                      <a:pt x="4893" y="936"/>
                    </a:lnTo>
                    <a:lnTo>
                      <a:pt x="4807" y="959"/>
                    </a:lnTo>
                    <a:lnTo>
                      <a:pt x="4720" y="979"/>
                    </a:lnTo>
                    <a:lnTo>
                      <a:pt x="4633" y="999"/>
                    </a:lnTo>
                    <a:lnTo>
                      <a:pt x="4545" y="1018"/>
                    </a:lnTo>
                    <a:lnTo>
                      <a:pt x="4455" y="1036"/>
                    </a:lnTo>
                    <a:lnTo>
                      <a:pt x="4366" y="1053"/>
                    </a:lnTo>
                    <a:lnTo>
                      <a:pt x="4275" y="1068"/>
                    </a:lnTo>
                    <a:lnTo>
                      <a:pt x="4185" y="1084"/>
                    </a:lnTo>
                    <a:lnTo>
                      <a:pt x="4093" y="1097"/>
                    </a:lnTo>
                    <a:lnTo>
                      <a:pt x="4002" y="1111"/>
                    </a:lnTo>
                    <a:lnTo>
                      <a:pt x="3909" y="1123"/>
                    </a:lnTo>
                    <a:lnTo>
                      <a:pt x="3816" y="1134"/>
                    </a:lnTo>
                    <a:lnTo>
                      <a:pt x="3722" y="1144"/>
                    </a:lnTo>
                    <a:lnTo>
                      <a:pt x="3627" y="1153"/>
                    </a:lnTo>
                    <a:lnTo>
                      <a:pt x="3533" y="1161"/>
                    </a:lnTo>
                    <a:lnTo>
                      <a:pt x="3437" y="1168"/>
                    </a:lnTo>
                    <a:lnTo>
                      <a:pt x="3342" y="1174"/>
                    </a:lnTo>
                    <a:lnTo>
                      <a:pt x="3246" y="1179"/>
                    </a:lnTo>
                    <a:lnTo>
                      <a:pt x="3149" y="1183"/>
                    </a:lnTo>
                    <a:lnTo>
                      <a:pt x="3052" y="1186"/>
                    </a:lnTo>
                    <a:lnTo>
                      <a:pt x="2955" y="1187"/>
                    </a:lnTo>
                    <a:lnTo>
                      <a:pt x="2858" y="1188"/>
                    </a:lnTo>
                    <a:lnTo>
                      <a:pt x="2759" y="1187"/>
                    </a:lnTo>
                    <a:lnTo>
                      <a:pt x="2662" y="1186"/>
                    </a:lnTo>
                    <a:lnTo>
                      <a:pt x="2565" y="1183"/>
                    </a:lnTo>
                    <a:lnTo>
                      <a:pt x="2468" y="1179"/>
                    </a:lnTo>
                    <a:lnTo>
                      <a:pt x="2372" y="1174"/>
                    </a:lnTo>
                    <a:lnTo>
                      <a:pt x="2277" y="1168"/>
                    </a:lnTo>
                    <a:lnTo>
                      <a:pt x="2181" y="1161"/>
                    </a:lnTo>
                    <a:lnTo>
                      <a:pt x="2087" y="1153"/>
                    </a:lnTo>
                    <a:lnTo>
                      <a:pt x="1992" y="1144"/>
                    </a:lnTo>
                    <a:lnTo>
                      <a:pt x="1898" y="1134"/>
                    </a:lnTo>
                    <a:lnTo>
                      <a:pt x="1805" y="1123"/>
                    </a:lnTo>
                    <a:lnTo>
                      <a:pt x="1712" y="1111"/>
                    </a:lnTo>
                    <a:lnTo>
                      <a:pt x="1621" y="1097"/>
                    </a:lnTo>
                    <a:lnTo>
                      <a:pt x="1529" y="1084"/>
                    </a:lnTo>
                    <a:lnTo>
                      <a:pt x="1439" y="1068"/>
                    </a:lnTo>
                    <a:lnTo>
                      <a:pt x="1348" y="1053"/>
                    </a:lnTo>
                    <a:lnTo>
                      <a:pt x="1259" y="1036"/>
                    </a:lnTo>
                    <a:lnTo>
                      <a:pt x="1169" y="1018"/>
                    </a:lnTo>
                    <a:lnTo>
                      <a:pt x="1081" y="999"/>
                    </a:lnTo>
                    <a:lnTo>
                      <a:pt x="994" y="979"/>
                    </a:lnTo>
                    <a:lnTo>
                      <a:pt x="907" y="959"/>
                    </a:lnTo>
                    <a:lnTo>
                      <a:pt x="821" y="936"/>
                    </a:lnTo>
                    <a:lnTo>
                      <a:pt x="735" y="914"/>
                    </a:lnTo>
                    <a:lnTo>
                      <a:pt x="650" y="891"/>
                    </a:lnTo>
                    <a:lnTo>
                      <a:pt x="566" y="867"/>
                    </a:lnTo>
                    <a:lnTo>
                      <a:pt x="484" y="841"/>
                    </a:lnTo>
                    <a:lnTo>
                      <a:pt x="401" y="816"/>
                    </a:lnTo>
                    <a:lnTo>
                      <a:pt x="319" y="789"/>
                    </a:lnTo>
                    <a:lnTo>
                      <a:pt x="238" y="761"/>
                    </a:lnTo>
                    <a:lnTo>
                      <a:pt x="158" y="733"/>
                    </a:lnTo>
                    <a:lnTo>
                      <a:pt x="79" y="703"/>
                    </a:lnTo>
                    <a:lnTo>
                      <a:pt x="0" y="673"/>
                    </a:lnTo>
                    <a:lnTo>
                      <a:pt x="46" y="587"/>
                    </a:lnTo>
                    <a:lnTo>
                      <a:pt x="90" y="501"/>
                    </a:lnTo>
                    <a:lnTo>
                      <a:pt x="136" y="416"/>
                    </a:lnTo>
                    <a:lnTo>
                      <a:pt x="182" y="331"/>
                    </a:lnTo>
                    <a:lnTo>
                      <a:pt x="228" y="247"/>
                    </a:lnTo>
                    <a:lnTo>
                      <a:pt x="275" y="164"/>
                    </a:lnTo>
                    <a:lnTo>
                      <a:pt x="322" y="82"/>
                    </a:lnTo>
                    <a:lnTo>
                      <a:pt x="370" y="0"/>
                    </a:lnTo>
                    <a:lnTo>
                      <a:pt x="440" y="22"/>
                    </a:lnTo>
                    <a:lnTo>
                      <a:pt x="510" y="45"/>
                    </a:lnTo>
                    <a:lnTo>
                      <a:pt x="582" y="66"/>
                    </a:lnTo>
                    <a:lnTo>
                      <a:pt x="654" y="86"/>
                    </a:lnTo>
                    <a:lnTo>
                      <a:pt x="726" y="106"/>
                    </a:lnTo>
                    <a:lnTo>
                      <a:pt x="800" y="126"/>
                    </a:lnTo>
                    <a:lnTo>
                      <a:pt x="873" y="144"/>
                    </a:lnTo>
                    <a:lnTo>
                      <a:pt x="947" y="163"/>
                    </a:lnTo>
                    <a:lnTo>
                      <a:pt x="1022" y="180"/>
                    </a:lnTo>
                    <a:lnTo>
                      <a:pt x="1097" y="197"/>
                    </a:lnTo>
                    <a:lnTo>
                      <a:pt x="1173" y="212"/>
                    </a:lnTo>
                    <a:lnTo>
                      <a:pt x="1249" y="228"/>
                    </a:lnTo>
                    <a:lnTo>
                      <a:pt x="1325" y="243"/>
                    </a:lnTo>
                    <a:lnTo>
                      <a:pt x="1402" y="257"/>
                    </a:lnTo>
                    <a:lnTo>
                      <a:pt x="1480" y="271"/>
                    </a:lnTo>
                    <a:lnTo>
                      <a:pt x="1557" y="283"/>
                    </a:lnTo>
                    <a:lnTo>
                      <a:pt x="1635" y="294"/>
                    </a:lnTo>
                    <a:lnTo>
                      <a:pt x="1715" y="305"/>
                    </a:lnTo>
                    <a:lnTo>
                      <a:pt x="1794" y="316"/>
                    </a:lnTo>
                    <a:lnTo>
                      <a:pt x="1873" y="325"/>
                    </a:lnTo>
                    <a:lnTo>
                      <a:pt x="1954" y="334"/>
                    </a:lnTo>
                    <a:lnTo>
                      <a:pt x="2034" y="343"/>
                    </a:lnTo>
                    <a:lnTo>
                      <a:pt x="2115" y="350"/>
                    </a:lnTo>
                    <a:lnTo>
                      <a:pt x="2195" y="357"/>
                    </a:lnTo>
                    <a:lnTo>
                      <a:pt x="2277" y="363"/>
                    </a:lnTo>
                    <a:lnTo>
                      <a:pt x="2359" y="368"/>
                    </a:lnTo>
                    <a:lnTo>
                      <a:pt x="2441" y="372"/>
                    </a:lnTo>
                    <a:lnTo>
                      <a:pt x="2524" y="376"/>
                    </a:lnTo>
                    <a:lnTo>
                      <a:pt x="2606" y="379"/>
                    </a:lnTo>
                    <a:lnTo>
                      <a:pt x="2690" y="380"/>
                    </a:lnTo>
                    <a:lnTo>
                      <a:pt x="2774" y="382"/>
                    </a:lnTo>
                    <a:lnTo>
                      <a:pt x="2858" y="382"/>
                    </a:lnTo>
                    <a:lnTo>
                      <a:pt x="2940" y="382"/>
                    </a:lnTo>
                    <a:lnTo>
                      <a:pt x="3024" y="380"/>
                    </a:lnTo>
                    <a:lnTo>
                      <a:pt x="3108" y="379"/>
                    </a:lnTo>
                    <a:lnTo>
                      <a:pt x="3190" y="376"/>
                    </a:lnTo>
                    <a:lnTo>
                      <a:pt x="3273" y="372"/>
                    </a:lnTo>
                    <a:lnTo>
                      <a:pt x="3355" y="368"/>
                    </a:lnTo>
                    <a:lnTo>
                      <a:pt x="3437" y="363"/>
                    </a:lnTo>
                    <a:lnTo>
                      <a:pt x="3518" y="357"/>
                    </a:lnTo>
                    <a:lnTo>
                      <a:pt x="3599" y="350"/>
                    </a:lnTo>
                    <a:lnTo>
                      <a:pt x="3680" y="343"/>
                    </a:lnTo>
                    <a:lnTo>
                      <a:pt x="3760" y="334"/>
                    </a:lnTo>
                    <a:lnTo>
                      <a:pt x="3841" y="325"/>
                    </a:lnTo>
                    <a:lnTo>
                      <a:pt x="3920" y="316"/>
                    </a:lnTo>
                    <a:lnTo>
                      <a:pt x="3999" y="305"/>
                    </a:lnTo>
                    <a:lnTo>
                      <a:pt x="4079" y="294"/>
                    </a:lnTo>
                    <a:lnTo>
                      <a:pt x="4157" y="283"/>
                    </a:lnTo>
                    <a:lnTo>
                      <a:pt x="4234" y="271"/>
                    </a:lnTo>
                    <a:lnTo>
                      <a:pt x="4312" y="257"/>
                    </a:lnTo>
                    <a:lnTo>
                      <a:pt x="4389" y="243"/>
                    </a:lnTo>
                    <a:lnTo>
                      <a:pt x="4465" y="228"/>
                    </a:lnTo>
                    <a:lnTo>
                      <a:pt x="4541" y="212"/>
                    </a:lnTo>
                    <a:lnTo>
                      <a:pt x="4617" y="197"/>
                    </a:lnTo>
                    <a:lnTo>
                      <a:pt x="4692" y="180"/>
                    </a:lnTo>
                    <a:lnTo>
                      <a:pt x="4767" y="162"/>
                    </a:lnTo>
                    <a:lnTo>
                      <a:pt x="4841" y="144"/>
                    </a:lnTo>
                    <a:lnTo>
                      <a:pt x="4914" y="126"/>
                    </a:lnTo>
                    <a:lnTo>
                      <a:pt x="4988" y="106"/>
                    </a:lnTo>
                    <a:lnTo>
                      <a:pt x="5060" y="86"/>
                    </a:lnTo>
                    <a:lnTo>
                      <a:pt x="5132" y="66"/>
                    </a:lnTo>
                    <a:lnTo>
                      <a:pt x="5204" y="45"/>
                    </a:lnTo>
                    <a:lnTo>
                      <a:pt x="5274" y="22"/>
                    </a:lnTo>
                    <a:lnTo>
                      <a:pt x="5344" y="0"/>
                    </a:lnTo>
                    <a:lnTo>
                      <a:pt x="5392" y="82"/>
                    </a:lnTo>
                    <a:lnTo>
                      <a:pt x="5439" y="164"/>
                    </a:lnTo>
                    <a:lnTo>
                      <a:pt x="5486" y="247"/>
                    </a:lnTo>
                    <a:lnTo>
                      <a:pt x="5532" y="331"/>
                    </a:lnTo>
                    <a:lnTo>
                      <a:pt x="5578" y="416"/>
                    </a:lnTo>
                    <a:lnTo>
                      <a:pt x="5624" y="501"/>
                    </a:lnTo>
                    <a:lnTo>
                      <a:pt x="5668" y="587"/>
                    </a:lnTo>
                    <a:lnTo>
                      <a:pt x="5714" y="673"/>
                    </a:lnTo>
                  </a:path>
                </a:pathLst>
              </a:custGeom>
              <a:solidFill>
                <a:schemeClr val="accent1"/>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17" name="îş1íḑè">
                <a:extLst>
                  <a:ext uri="{FF2B5EF4-FFF2-40B4-BE49-F238E27FC236}">
                    <a16:creationId xmlns:a16="http://schemas.microsoft.com/office/drawing/2014/main" id="{180E3AF1-CDEE-4433-A294-14F047D8F2F9}"/>
                  </a:ext>
                </a:extLst>
              </p:cNvPr>
              <p:cNvSpPr/>
              <p:nvPr/>
            </p:nvSpPr>
            <p:spPr bwMode="auto">
              <a:xfrm>
                <a:off x="4572000" y="786159"/>
                <a:ext cx="188673" cy="78614"/>
              </a:xfrm>
              <a:custGeom>
                <a:avLst/>
                <a:gdLst/>
                <a:ahLst/>
                <a:cxnLst>
                  <a:cxn ang="0">
                    <a:pos x="0" y="1188"/>
                  </a:cxn>
                  <a:cxn ang="0">
                    <a:pos x="97" y="1187"/>
                  </a:cxn>
                  <a:cxn ang="0">
                    <a:pos x="291" y="1183"/>
                  </a:cxn>
                  <a:cxn ang="0">
                    <a:pos x="484" y="1174"/>
                  </a:cxn>
                  <a:cxn ang="0">
                    <a:pos x="675" y="1161"/>
                  </a:cxn>
                  <a:cxn ang="0">
                    <a:pos x="864" y="1144"/>
                  </a:cxn>
                  <a:cxn ang="0">
                    <a:pos x="1051" y="1123"/>
                  </a:cxn>
                  <a:cxn ang="0">
                    <a:pos x="1235" y="1097"/>
                  </a:cxn>
                  <a:cxn ang="0">
                    <a:pos x="1417" y="1068"/>
                  </a:cxn>
                  <a:cxn ang="0">
                    <a:pos x="1597" y="1036"/>
                  </a:cxn>
                  <a:cxn ang="0">
                    <a:pos x="1775" y="999"/>
                  </a:cxn>
                  <a:cxn ang="0">
                    <a:pos x="1949" y="959"/>
                  </a:cxn>
                  <a:cxn ang="0">
                    <a:pos x="2121" y="914"/>
                  </a:cxn>
                  <a:cxn ang="0">
                    <a:pos x="2290" y="867"/>
                  </a:cxn>
                  <a:cxn ang="0">
                    <a:pos x="2455" y="816"/>
                  </a:cxn>
                  <a:cxn ang="0">
                    <a:pos x="2618" y="761"/>
                  </a:cxn>
                  <a:cxn ang="0">
                    <a:pos x="2777" y="703"/>
                  </a:cxn>
                  <a:cxn ang="0">
                    <a:pos x="2810" y="587"/>
                  </a:cxn>
                  <a:cxn ang="0">
                    <a:pos x="2720" y="416"/>
                  </a:cxn>
                  <a:cxn ang="0">
                    <a:pos x="2628" y="247"/>
                  </a:cxn>
                  <a:cxn ang="0">
                    <a:pos x="2534" y="82"/>
                  </a:cxn>
                  <a:cxn ang="0">
                    <a:pos x="2416" y="22"/>
                  </a:cxn>
                  <a:cxn ang="0">
                    <a:pos x="2274" y="66"/>
                  </a:cxn>
                  <a:cxn ang="0">
                    <a:pos x="2130" y="106"/>
                  </a:cxn>
                  <a:cxn ang="0">
                    <a:pos x="1983" y="144"/>
                  </a:cxn>
                  <a:cxn ang="0">
                    <a:pos x="1834" y="180"/>
                  </a:cxn>
                  <a:cxn ang="0">
                    <a:pos x="1683" y="212"/>
                  </a:cxn>
                  <a:cxn ang="0">
                    <a:pos x="1531" y="243"/>
                  </a:cxn>
                  <a:cxn ang="0">
                    <a:pos x="1376" y="271"/>
                  </a:cxn>
                  <a:cxn ang="0">
                    <a:pos x="1221" y="294"/>
                  </a:cxn>
                  <a:cxn ang="0">
                    <a:pos x="1062" y="316"/>
                  </a:cxn>
                  <a:cxn ang="0">
                    <a:pos x="902" y="334"/>
                  </a:cxn>
                  <a:cxn ang="0">
                    <a:pos x="741" y="350"/>
                  </a:cxn>
                  <a:cxn ang="0">
                    <a:pos x="579" y="363"/>
                  </a:cxn>
                  <a:cxn ang="0">
                    <a:pos x="415" y="372"/>
                  </a:cxn>
                  <a:cxn ang="0">
                    <a:pos x="250" y="379"/>
                  </a:cxn>
                  <a:cxn ang="0">
                    <a:pos x="83" y="382"/>
                  </a:cxn>
                  <a:cxn ang="0">
                    <a:pos x="0" y="382"/>
                  </a:cxn>
                  <a:cxn ang="0">
                    <a:pos x="0" y="1188"/>
                  </a:cxn>
                </a:cxnLst>
                <a:rect l="0" t="0" r="r" b="b"/>
                <a:pathLst>
                  <a:path w="2856" h="1188">
                    <a:moveTo>
                      <a:pt x="0" y="1188"/>
                    </a:moveTo>
                    <a:lnTo>
                      <a:pt x="0" y="1188"/>
                    </a:lnTo>
                    <a:lnTo>
                      <a:pt x="0" y="1188"/>
                    </a:lnTo>
                    <a:lnTo>
                      <a:pt x="97" y="1187"/>
                    </a:lnTo>
                    <a:lnTo>
                      <a:pt x="194" y="1186"/>
                    </a:lnTo>
                    <a:lnTo>
                      <a:pt x="291" y="1183"/>
                    </a:lnTo>
                    <a:lnTo>
                      <a:pt x="388" y="1179"/>
                    </a:lnTo>
                    <a:lnTo>
                      <a:pt x="484" y="1174"/>
                    </a:lnTo>
                    <a:lnTo>
                      <a:pt x="579" y="1168"/>
                    </a:lnTo>
                    <a:lnTo>
                      <a:pt x="675" y="1161"/>
                    </a:lnTo>
                    <a:lnTo>
                      <a:pt x="770" y="1153"/>
                    </a:lnTo>
                    <a:lnTo>
                      <a:pt x="864" y="1144"/>
                    </a:lnTo>
                    <a:lnTo>
                      <a:pt x="958" y="1134"/>
                    </a:lnTo>
                    <a:lnTo>
                      <a:pt x="1051" y="1123"/>
                    </a:lnTo>
                    <a:lnTo>
                      <a:pt x="1144" y="1111"/>
                    </a:lnTo>
                    <a:lnTo>
                      <a:pt x="1235" y="1097"/>
                    </a:lnTo>
                    <a:lnTo>
                      <a:pt x="1327" y="1084"/>
                    </a:lnTo>
                    <a:lnTo>
                      <a:pt x="1417" y="1068"/>
                    </a:lnTo>
                    <a:lnTo>
                      <a:pt x="1508" y="1053"/>
                    </a:lnTo>
                    <a:lnTo>
                      <a:pt x="1597" y="1036"/>
                    </a:lnTo>
                    <a:lnTo>
                      <a:pt x="1687" y="1018"/>
                    </a:lnTo>
                    <a:lnTo>
                      <a:pt x="1775" y="999"/>
                    </a:lnTo>
                    <a:lnTo>
                      <a:pt x="1862" y="979"/>
                    </a:lnTo>
                    <a:lnTo>
                      <a:pt x="1949" y="959"/>
                    </a:lnTo>
                    <a:lnTo>
                      <a:pt x="2035" y="936"/>
                    </a:lnTo>
                    <a:lnTo>
                      <a:pt x="2121" y="914"/>
                    </a:lnTo>
                    <a:lnTo>
                      <a:pt x="2206" y="891"/>
                    </a:lnTo>
                    <a:lnTo>
                      <a:pt x="2290" y="867"/>
                    </a:lnTo>
                    <a:lnTo>
                      <a:pt x="2372" y="841"/>
                    </a:lnTo>
                    <a:lnTo>
                      <a:pt x="2455" y="816"/>
                    </a:lnTo>
                    <a:lnTo>
                      <a:pt x="2537" y="789"/>
                    </a:lnTo>
                    <a:lnTo>
                      <a:pt x="2618" y="761"/>
                    </a:lnTo>
                    <a:lnTo>
                      <a:pt x="2699" y="733"/>
                    </a:lnTo>
                    <a:lnTo>
                      <a:pt x="2777" y="703"/>
                    </a:lnTo>
                    <a:lnTo>
                      <a:pt x="2856" y="673"/>
                    </a:lnTo>
                    <a:lnTo>
                      <a:pt x="2810" y="587"/>
                    </a:lnTo>
                    <a:lnTo>
                      <a:pt x="2766" y="501"/>
                    </a:lnTo>
                    <a:lnTo>
                      <a:pt x="2720" y="416"/>
                    </a:lnTo>
                    <a:lnTo>
                      <a:pt x="2674" y="331"/>
                    </a:lnTo>
                    <a:lnTo>
                      <a:pt x="2628" y="247"/>
                    </a:lnTo>
                    <a:lnTo>
                      <a:pt x="2581" y="164"/>
                    </a:lnTo>
                    <a:lnTo>
                      <a:pt x="2534" y="82"/>
                    </a:lnTo>
                    <a:lnTo>
                      <a:pt x="2486" y="0"/>
                    </a:lnTo>
                    <a:lnTo>
                      <a:pt x="2416" y="22"/>
                    </a:lnTo>
                    <a:lnTo>
                      <a:pt x="2346" y="45"/>
                    </a:lnTo>
                    <a:lnTo>
                      <a:pt x="2274" y="66"/>
                    </a:lnTo>
                    <a:lnTo>
                      <a:pt x="2203" y="86"/>
                    </a:lnTo>
                    <a:lnTo>
                      <a:pt x="2130" y="106"/>
                    </a:lnTo>
                    <a:lnTo>
                      <a:pt x="2056" y="126"/>
                    </a:lnTo>
                    <a:lnTo>
                      <a:pt x="1983" y="144"/>
                    </a:lnTo>
                    <a:lnTo>
                      <a:pt x="1909" y="163"/>
                    </a:lnTo>
                    <a:lnTo>
                      <a:pt x="1834" y="180"/>
                    </a:lnTo>
                    <a:lnTo>
                      <a:pt x="1759" y="197"/>
                    </a:lnTo>
                    <a:lnTo>
                      <a:pt x="1683" y="212"/>
                    </a:lnTo>
                    <a:lnTo>
                      <a:pt x="1607" y="228"/>
                    </a:lnTo>
                    <a:lnTo>
                      <a:pt x="1531" y="243"/>
                    </a:lnTo>
                    <a:lnTo>
                      <a:pt x="1454" y="257"/>
                    </a:lnTo>
                    <a:lnTo>
                      <a:pt x="1376" y="271"/>
                    </a:lnTo>
                    <a:lnTo>
                      <a:pt x="1299" y="283"/>
                    </a:lnTo>
                    <a:lnTo>
                      <a:pt x="1221" y="294"/>
                    </a:lnTo>
                    <a:lnTo>
                      <a:pt x="1141" y="305"/>
                    </a:lnTo>
                    <a:lnTo>
                      <a:pt x="1062" y="316"/>
                    </a:lnTo>
                    <a:lnTo>
                      <a:pt x="983" y="325"/>
                    </a:lnTo>
                    <a:lnTo>
                      <a:pt x="902" y="334"/>
                    </a:lnTo>
                    <a:lnTo>
                      <a:pt x="822" y="343"/>
                    </a:lnTo>
                    <a:lnTo>
                      <a:pt x="741" y="350"/>
                    </a:lnTo>
                    <a:lnTo>
                      <a:pt x="661" y="357"/>
                    </a:lnTo>
                    <a:lnTo>
                      <a:pt x="579" y="363"/>
                    </a:lnTo>
                    <a:lnTo>
                      <a:pt x="497" y="368"/>
                    </a:lnTo>
                    <a:lnTo>
                      <a:pt x="415" y="372"/>
                    </a:lnTo>
                    <a:lnTo>
                      <a:pt x="332" y="376"/>
                    </a:lnTo>
                    <a:lnTo>
                      <a:pt x="250" y="379"/>
                    </a:lnTo>
                    <a:lnTo>
                      <a:pt x="166" y="380"/>
                    </a:lnTo>
                    <a:lnTo>
                      <a:pt x="83" y="382"/>
                    </a:lnTo>
                    <a:lnTo>
                      <a:pt x="0" y="382"/>
                    </a:lnTo>
                    <a:lnTo>
                      <a:pt x="0" y="382"/>
                    </a:lnTo>
                    <a:lnTo>
                      <a:pt x="0" y="382"/>
                    </a:lnTo>
                    <a:lnTo>
                      <a:pt x="0" y="1188"/>
                    </a:lnTo>
                  </a:path>
                </a:pathLst>
              </a:custGeom>
              <a:solidFill>
                <a:schemeClr val="accent1">
                  <a:lumMod val="75000"/>
                </a:schemeClr>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18" name="îṥḻîḋè">
                <a:extLst>
                  <a:ext uri="{FF2B5EF4-FFF2-40B4-BE49-F238E27FC236}">
                    <a16:creationId xmlns:a16="http://schemas.microsoft.com/office/drawing/2014/main" id="{56202AA0-A3FE-401F-AB5B-59FD425E9CD4}"/>
                  </a:ext>
                </a:extLst>
              </p:cNvPr>
              <p:cNvSpPr/>
              <p:nvPr/>
            </p:nvSpPr>
            <p:spPr bwMode="auto">
              <a:xfrm>
                <a:off x="4051300" y="1301310"/>
                <a:ext cx="199309" cy="446711"/>
              </a:xfrm>
              <a:custGeom>
                <a:avLst/>
                <a:gdLst/>
                <a:ahLst/>
                <a:cxnLst>
                  <a:cxn ang="0">
                    <a:pos x="3021" y="0"/>
                  </a:cxn>
                  <a:cxn ang="0">
                    <a:pos x="0" y="1815"/>
                  </a:cxn>
                  <a:cxn ang="0">
                    <a:pos x="386" y="6345"/>
                  </a:cxn>
                  <a:cxn ang="0">
                    <a:pos x="1350" y="6762"/>
                  </a:cxn>
                  <a:cxn ang="0">
                    <a:pos x="1387" y="6675"/>
                  </a:cxn>
                  <a:cxn ang="0">
                    <a:pos x="1424" y="6589"/>
                  </a:cxn>
                  <a:cxn ang="0">
                    <a:pos x="1461" y="6503"/>
                  </a:cxn>
                  <a:cxn ang="0">
                    <a:pos x="1499" y="6418"/>
                  </a:cxn>
                  <a:cxn ang="0">
                    <a:pos x="1537" y="6333"/>
                  </a:cxn>
                  <a:cxn ang="0">
                    <a:pos x="1576" y="6249"/>
                  </a:cxn>
                  <a:cxn ang="0">
                    <a:pos x="1615" y="6166"/>
                  </a:cxn>
                  <a:cxn ang="0">
                    <a:pos x="1654" y="6083"/>
                  </a:cxn>
                  <a:cxn ang="0">
                    <a:pos x="1694" y="6000"/>
                  </a:cxn>
                  <a:cxn ang="0">
                    <a:pos x="1735" y="5919"/>
                  </a:cxn>
                  <a:cxn ang="0">
                    <a:pos x="1777" y="5838"/>
                  </a:cxn>
                  <a:cxn ang="0">
                    <a:pos x="1818" y="5759"/>
                  </a:cxn>
                  <a:cxn ang="0">
                    <a:pos x="1861" y="5680"/>
                  </a:cxn>
                  <a:cxn ang="0">
                    <a:pos x="1904" y="5601"/>
                  </a:cxn>
                  <a:cxn ang="0">
                    <a:pos x="1948" y="5523"/>
                  </a:cxn>
                  <a:cxn ang="0">
                    <a:pos x="1992" y="5447"/>
                  </a:cxn>
                  <a:cxn ang="0">
                    <a:pos x="2037" y="5371"/>
                  </a:cxn>
                  <a:cxn ang="0">
                    <a:pos x="2083" y="5295"/>
                  </a:cxn>
                  <a:cxn ang="0">
                    <a:pos x="2129" y="5221"/>
                  </a:cxn>
                  <a:cxn ang="0">
                    <a:pos x="2176" y="5148"/>
                  </a:cxn>
                  <a:cxn ang="0">
                    <a:pos x="2224" y="5076"/>
                  </a:cxn>
                  <a:cxn ang="0">
                    <a:pos x="2272" y="5005"/>
                  </a:cxn>
                  <a:cxn ang="0">
                    <a:pos x="2321" y="4934"/>
                  </a:cxn>
                  <a:cxn ang="0">
                    <a:pos x="2371" y="4864"/>
                  </a:cxn>
                  <a:cxn ang="0">
                    <a:pos x="2421" y="4796"/>
                  </a:cxn>
                  <a:cxn ang="0">
                    <a:pos x="2473" y="4729"/>
                  </a:cxn>
                  <a:cxn ang="0">
                    <a:pos x="2525" y="4662"/>
                  </a:cxn>
                  <a:cxn ang="0">
                    <a:pos x="2579" y="4596"/>
                  </a:cxn>
                  <a:cxn ang="0">
                    <a:pos x="2633" y="4532"/>
                  </a:cxn>
                  <a:cxn ang="0">
                    <a:pos x="2687" y="4468"/>
                  </a:cxn>
                  <a:cxn ang="0">
                    <a:pos x="2742" y="4406"/>
                  </a:cxn>
                  <a:cxn ang="0">
                    <a:pos x="2799" y="4345"/>
                  </a:cxn>
                  <a:cxn ang="0">
                    <a:pos x="2795" y="4324"/>
                  </a:cxn>
                  <a:cxn ang="0">
                    <a:pos x="2791" y="4304"/>
                  </a:cxn>
                  <a:cxn ang="0">
                    <a:pos x="2789" y="4283"/>
                  </a:cxn>
                  <a:cxn ang="0">
                    <a:pos x="2788" y="4262"/>
                  </a:cxn>
                  <a:cxn ang="0">
                    <a:pos x="2788" y="3977"/>
                  </a:cxn>
                  <a:cxn ang="0">
                    <a:pos x="2790" y="3695"/>
                  </a:cxn>
                  <a:cxn ang="0">
                    <a:pos x="2795" y="3415"/>
                  </a:cxn>
                  <a:cxn ang="0">
                    <a:pos x="2800" y="3137"/>
                  </a:cxn>
                  <a:cxn ang="0">
                    <a:pos x="2809" y="2863"/>
                  </a:cxn>
                  <a:cxn ang="0">
                    <a:pos x="2819" y="2591"/>
                  </a:cxn>
                  <a:cxn ang="0">
                    <a:pos x="2830" y="2321"/>
                  </a:cxn>
                  <a:cxn ang="0">
                    <a:pos x="2845" y="2054"/>
                  </a:cxn>
                  <a:cxn ang="0">
                    <a:pos x="2860" y="1788"/>
                  </a:cxn>
                  <a:cxn ang="0">
                    <a:pos x="2877" y="1525"/>
                  </a:cxn>
                  <a:cxn ang="0">
                    <a:pos x="2897" y="1265"/>
                  </a:cxn>
                  <a:cxn ang="0">
                    <a:pos x="2919" y="1008"/>
                  </a:cxn>
                  <a:cxn ang="0">
                    <a:pos x="2942" y="752"/>
                  </a:cxn>
                  <a:cxn ang="0">
                    <a:pos x="2967" y="499"/>
                  </a:cxn>
                  <a:cxn ang="0">
                    <a:pos x="2993" y="248"/>
                  </a:cxn>
                  <a:cxn ang="0">
                    <a:pos x="3021" y="0"/>
                  </a:cxn>
                </a:cxnLst>
                <a:rect l="0" t="0" r="r" b="b"/>
                <a:pathLst>
                  <a:path w="3021" h="6762">
                    <a:moveTo>
                      <a:pt x="3021" y="0"/>
                    </a:moveTo>
                    <a:lnTo>
                      <a:pt x="0" y="1815"/>
                    </a:lnTo>
                    <a:lnTo>
                      <a:pt x="386" y="6345"/>
                    </a:lnTo>
                    <a:lnTo>
                      <a:pt x="1350" y="6762"/>
                    </a:lnTo>
                    <a:lnTo>
                      <a:pt x="1387" y="6675"/>
                    </a:lnTo>
                    <a:lnTo>
                      <a:pt x="1424" y="6589"/>
                    </a:lnTo>
                    <a:lnTo>
                      <a:pt x="1461" y="6503"/>
                    </a:lnTo>
                    <a:lnTo>
                      <a:pt x="1499" y="6418"/>
                    </a:lnTo>
                    <a:lnTo>
                      <a:pt x="1537" y="6333"/>
                    </a:lnTo>
                    <a:lnTo>
                      <a:pt x="1576" y="6249"/>
                    </a:lnTo>
                    <a:lnTo>
                      <a:pt x="1615" y="6166"/>
                    </a:lnTo>
                    <a:lnTo>
                      <a:pt x="1654" y="6083"/>
                    </a:lnTo>
                    <a:lnTo>
                      <a:pt x="1694" y="6000"/>
                    </a:lnTo>
                    <a:lnTo>
                      <a:pt x="1735" y="5919"/>
                    </a:lnTo>
                    <a:lnTo>
                      <a:pt x="1777" y="5838"/>
                    </a:lnTo>
                    <a:lnTo>
                      <a:pt x="1818" y="5759"/>
                    </a:lnTo>
                    <a:lnTo>
                      <a:pt x="1861" y="5680"/>
                    </a:lnTo>
                    <a:lnTo>
                      <a:pt x="1904" y="5601"/>
                    </a:lnTo>
                    <a:lnTo>
                      <a:pt x="1948" y="5523"/>
                    </a:lnTo>
                    <a:lnTo>
                      <a:pt x="1992" y="5447"/>
                    </a:lnTo>
                    <a:lnTo>
                      <a:pt x="2037" y="5371"/>
                    </a:lnTo>
                    <a:lnTo>
                      <a:pt x="2083" y="5295"/>
                    </a:lnTo>
                    <a:lnTo>
                      <a:pt x="2129" y="5221"/>
                    </a:lnTo>
                    <a:lnTo>
                      <a:pt x="2176" y="5148"/>
                    </a:lnTo>
                    <a:lnTo>
                      <a:pt x="2224" y="5076"/>
                    </a:lnTo>
                    <a:lnTo>
                      <a:pt x="2272" y="5005"/>
                    </a:lnTo>
                    <a:lnTo>
                      <a:pt x="2321" y="4934"/>
                    </a:lnTo>
                    <a:lnTo>
                      <a:pt x="2371" y="4864"/>
                    </a:lnTo>
                    <a:lnTo>
                      <a:pt x="2421" y="4796"/>
                    </a:lnTo>
                    <a:lnTo>
                      <a:pt x="2473" y="4729"/>
                    </a:lnTo>
                    <a:lnTo>
                      <a:pt x="2525" y="4662"/>
                    </a:lnTo>
                    <a:lnTo>
                      <a:pt x="2579" y="4596"/>
                    </a:lnTo>
                    <a:lnTo>
                      <a:pt x="2633" y="4532"/>
                    </a:lnTo>
                    <a:lnTo>
                      <a:pt x="2687" y="4468"/>
                    </a:lnTo>
                    <a:lnTo>
                      <a:pt x="2742" y="4406"/>
                    </a:lnTo>
                    <a:lnTo>
                      <a:pt x="2799" y="4345"/>
                    </a:lnTo>
                    <a:lnTo>
                      <a:pt x="2795" y="4324"/>
                    </a:lnTo>
                    <a:lnTo>
                      <a:pt x="2791" y="4304"/>
                    </a:lnTo>
                    <a:lnTo>
                      <a:pt x="2789" y="4283"/>
                    </a:lnTo>
                    <a:lnTo>
                      <a:pt x="2788" y="4262"/>
                    </a:lnTo>
                    <a:lnTo>
                      <a:pt x="2788" y="3977"/>
                    </a:lnTo>
                    <a:lnTo>
                      <a:pt x="2790" y="3695"/>
                    </a:lnTo>
                    <a:lnTo>
                      <a:pt x="2795" y="3415"/>
                    </a:lnTo>
                    <a:lnTo>
                      <a:pt x="2800" y="3137"/>
                    </a:lnTo>
                    <a:lnTo>
                      <a:pt x="2809" y="2863"/>
                    </a:lnTo>
                    <a:lnTo>
                      <a:pt x="2819" y="2591"/>
                    </a:lnTo>
                    <a:lnTo>
                      <a:pt x="2830" y="2321"/>
                    </a:lnTo>
                    <a:lnTo>
                      <a:pt x="2845" y="2054"/>
                    </a:lnTo>
                    <a:lnTo>
                      <a:pt x="2860" y="1788"/>
                    </a:lnTo>
                    <a:lnTo>
                      <a:pt x="2877" y="1525"/>
                    </a:lnTo>
                    <a:lnTo>
                      <a:pt x="2897" y="1265"/>
                    </a:lnTo>
                    <a:lnTo>
                      <a:pt x="2919" y="1008"/>
                    </a:lnTo>
                    <a:lnTo>
                      <a:pt x="2942" y="752"/>
                    </a:lnTo>
                    <a:lnTo>
                      <a:pt x="2967" y="499"/>
                    </a:lnTo>
                    <a:lnTo>
                      <a:pt x="2993" y="248"/>
                    </a:lnTo>
                    <a:lnTo>
                      <a:pt x="3021" y="0"/>
                    </a:lnTo>
                    <a:close/>
                  </a:path>
                </a:pathLst>
              </a:custGeom>
              <a:solidFill>
                <a:schemeClr val="tx2"/>
              </a:solidFill>
              <a:ln w="1">
                <a:noFill/>
                <a:prstDash val="solid"/>
                <a:round/>
                <a:headEnd/>
                <a:tailEnd/>
              </a:ln>
            </p:spPr>
            <p:txBody>
              <a:bodyPr wrap="square" lIns="91440" tIns="45720" rIns="91440" bIns="45720" anchor="ctr">
                <a:normAutofit/>
              </a:bodyPr>
              <a:lstStyle/>
              <a:p>
                <a:pPr algn="ctr"/>
                <a:endParaRPr/>
              </a:p>
            </p:txBody>
          </p:sp>
          <p:sp>
            <p:nvSpPr>
              <p:cNvPr id="19" name="îṡľidê">
                <a:extLst>
                  <a:ext uri="{FF2B5EF4-FFF2-40B4-BE49-F238E27FC236}">
                    <a16:creationId xmlns:a16="http://schemas.microsoft.com/office/drawing/2014/main" id="{2B5CDAF9-73E3-4FD9-BC3E-7F5F797E0BF2}"/>
                  </a:ext>
                </a:extLst>
              </p:cNvPr>
              <p:cNvSpPr/>
              <p:nvPr/>
            </p:nvSpPr>
            <p:spPr bwMode="auto">
              <a:xfrm>
                <a:off x="4893391" y="1301310"/>
                <a:ext cx="199309" cy="446711"/>
              </a:xfrm>
              <a:custGeom>
                <a:avLst/>
                <a:gdLst/>
                <a:ahLst/>
                <a:cxnLst>
                  <a:cxn ang="0">
                    <a:pos x="0" y="0"/>
                  </a:cxn>
                  <a:cxn ang="0">
                    <a:pos x="3021" y="1815"/>
                  </a:cxn>
                  <a:cxn ang="0">
                    <a:pos x="2635" y="6345"/>
                  </a:cxn>
                  <a:cxn ang="0">
                    <a:pos x="1671" y="6762"/>
                  </a:cxn>
                  <a:cxn ang="0">
                    <a:pos x="1634" y="6675"/>
                  </a:cxn>
                  <a:cxn ang="0">
                    <a:pos x="1597" y="6589"/>
                  </a:cxn>
                  <a:cxn ang="0">
                    <a:pos x="1560" y="6503"/>
                  </a:cxn>
                  <a:cxn ang="0">
                    <a:pos x="1522" y="6418"/>
                  </a:cxn>
                  <a:cxn ang="0">
                    <a:pos x="1484" y="6333"/>
                  </a:cxn>
                  <a:cxn ang="0">
                    <a:pos x="1445" y="6248"/>
                  </a:cxn>
                  <a:cxn ang="0">
                    <a:pos x="1406" y="6166"/>
                  </a:cxn>
                  <a:cxn ang="0">
                    <a:pos x="1367" y="6083"/>
                  </a:cxn>
                  <a:cxn ang="0">
                    <a:pos x="1327" y="6000"/>
                  </a:cxn>
                  <a:cxn ang="0">
                    <a:pos x="1286" y="5919"/>
                  </a:cxn>
                  <a:cxn ang="0">
                    <a:pos x="1244" y="5838"/>
                  </a:cxn>
                  <a:cxn ang="0">
                    <a:pos x="1203" y="5759"/>
                  </a:cxn>
                  <a:cxn ang="0">
                    <a:pos x="1160" y="5680"/>
                  </a:cxn>
                  <a:cxn ang="0">
                    <a:pos x="1117" y="5601"/>
                  </a:cxn>
                  <a:cxn ang="0">
                    <a:pos x="1073" y="5523"/>
                  </a:cxn>
                  <a:cxn ang="0">
                    <a:pos x="1029" y="5447"/>
                  </a:cxn>
                  <a:cxn ang="0">
                    <a:pos x="984" y="5371"/>
                  </a:cxn>
                  <a:cxn ang="0">
                    <a:pos x="938" y="5295"/>
                  </a:cxn>
                  <a:cxn ang="0">
                    <a:pos x="892" y="5221"/>
                  </a:cxn>
                  <a:cxn ang="0">
                    <a:pos x="845" y="5148"/>
                  </a:cxn>
                  <a:cxn ang="0">
                    <a:pos x="797" y="5076"/>
                  </a:cxn>
                  <a:cxn ang="0">
                    <a:pos x="749" y="5005"/>
                  </a:cxn>
                  <a:cxn ang="0">
                    <a:pos x="700" y="4934"/>
                  </a:cxn>
                  <a:cxn ang="0">
                    <a:pos x="650" y="4864"/>
                  </a:cxn>
                  <a:cxn ang="0">
                    <a:pos x="600" y="4796"/>
                  </a:cxn>
                  <a:cxn ang="0">
                    <a:pos x="548" y="4729"/>
                  </a:cxn>
                  <a:cxn ang="0">
                    <a:pos x="496" y="4662"/>
                  </a:cxn>
                  <a:cxn ang="0">
                    <a:pos x="442" y="4596"/>
                  </a:cxn>
                  <a:cxn ang="0">
                    <a:pos x="388" y="4532"/>
                  </a:cxn>
                  <a:cxn ang="0">
                    <a:pos x="334" y="4468"/>
                  </a:cxn>
                  <a:cxn ang="0">
                    <a:pos x="279" y="4406"/>
                  </a:cxn>
                  <a:cxn ang="0">
                    <a:pos x="222" y="4345"/>
                  </a:cxn>
                  <a:cxn ang="0">
                    <a:pos x="226" y="4324"/>
                  </a:cxn>
                  <a:cxn ang="0">
                    <a:pos x="230" y="4304"/>
                  </a:cxn>
                  <a:cxn ang="0">
                    <a:pos x="232" y="4283"/>
                  </a:cxn>
                  <a:cxn ang="0">
                    <a:pos x="233" y="4262"/>
                  </a:cxn>
                  <a:cxn ang="0">
                    <a:pos x="233" y="3977"/>
                  </a:cxn>
                  <a:cxn ang="0">
                    <a:pos x="231" y="3695"/>
                  </a:cxn>
                  <a:cxn ang="0">
                    <a:pos x="226" y="3415"/>
                  </a:cxn>
                  <a:cxn ang="0">
                    <a:pos x="221" y="3137"/>
                  </a:cxn>
                  <a:cxn ang="0">
                    <a:pos x="212" y="2863"/>
                  </a:cxn>
                  <a:cxn ang="0">
                    <a:pos x="202" y="2591"/>
                  </a:cxn>
                  <a:cxn ang="0">
                    <a:pos x="191" y="2321"/>
                  </a:cxn>
                  <a:cxn ang="0">
                    <a:pos x="176" y="2054"/>
                  </a:cxn>
                  <a:cxn ang="0">
                    <a:pos x="161" y="1788"/>
                  </a:cxn>
                  <a:cxn ang="0">
                    <a:pos x="144" y="1525"/>
                  </a:cxn>
                  <a:cxn ang="0">
                    <a:pos x="124" y="1265"/>
                  </a:cxn>
                  <a:cxn ang="0">
                    <a:pos x="102" y="1007"/>
                  </a:cxn>
                  <a:cxn ang="0">
                    <a:pos x="79" y="752"/>
                  </a:cxn>
                  <a:cxn ang="0">
                    <a:pos x="54" y="498"/>
                  </a:cxn>
                  <a:cxn ang="0">
                    <a:pos x="28" y="248"/>
                  </a:cxn>
                  <a:cxn ang="0">
                    <a:pos x="0" y="0"/>
                  </a:cxn>
                </a:cxnLst>
                <a:rect l="0" t="0" r="r" b="b"/>
                <a:pathLst>
                  <a:path w="3021" h="6762">
                    <a:moveTo>
                      <a:pt x="0" y="0"/>
                    </a:moveTo>
                    <a:lnTo>
                      <a:pt x="3021" y="1815"/>
                    </a:lnTo>
                    <a:lnTo>
                      <a:pt x="2635" y="6345"/>
                    </a:lnTo>
                    <a:lnTo>
                      <a:pt x="1671" y="6762"/>
                    </a:lnTo>
                    <a:lnTo>
                      <a:pt x="1634" y="6675"/>
                    </a:lnTo>
                    <a:lnTo>
                      <a:pt x="1597" y="6589"/>
                    </a:lnTo>
                    <a:lnTo>
                      <a:pt x="1560" y="6503"/>
                    </a:lnTo>
                    <a:lnTo>
                      <a:pt x="1522" y="6418"/>
                    </a:lnTo>
                    <a:lnTo>
                      <a:pt x="1484" y="6333"/>
                    </a:lnTo>
                    <a:lnTo>
                      <a:pt x="1445" y="6248"/>
                    </a:lnTo>
                    <a:lnTo>
                      <a:pt x="1406" y="6166"/>
                    </a:lnTo>
                    <a:lnTo>
                      <a:pt x="1367" y="6083"/>
                    </a:lnTo>
                    <a:lnTo>
                      <a:pt x="1327" y="6000"/>
                    </a:lnTo>
                    <a:lnTo>
                      <a:pt x="1286" y="5919"/>
                    </a:lnTo>
                    <a:lnTo>
                      <a:pt x="1244" y="5838"/>
                    </a:lnTo>
                    <a:lnTo>
                      <a:pt x="1203" y="5759"/>
                    </a:lnTo>
                    <a:lnTo>
                      <a:pt x="1160" y="5680"/>
                    </a:lnTo>
                    <a:lnTo>
                      <a:pt x="1117" y="5601"/>
                    </a:lnTo>
                    <a:lnTo>
                      <a:pt x="1073" y="5523"/>
                    </a:lnTo>
                    <a:lnTo>
                      <a:pt x="1029" y="5447"/>
                    </a:lnTo>
                    <a:lnTo>
                      <a:pt x="984" y="5371"/>
                    </a:lnTo>
                    <a:lnTo>
                      <a:pt x="938" y="5295"/>
                    </a:lnTo>
                    <a:lnTo>
                      <a:pt x="892" y="5221"/>
                    </a:lnTo>
                    <a:lnTo>
                      <a:pt x="845" y="5148"/>
                    </a:lnTo>
                    <a:lnTo>
                      <a:pt x="797" y="5076"/>
                    </a:lnTo>
                    <a:lnTo>
                      <a:pt x="749" y="5005"/>
                    </a:lnTo>
                    <a:lnTo>
                      <a:pt x="700" y="4934"/>
                    </a:lnTo>
                    <a:lnTo>
                      <a:pt x="650" y="4864"/>
                    </a:lnTo>
                    <a:lnTo>
                      <a:pt x="600" y="4796"/>
                    </a:lnTo>
                    <a:lnTo>
                      <a:pt x="548" y="4729"/>
                    </a:lnTo>
                    <a:lnTo>
                      <a:pt x="496" y="4662"/>
                    </a:lnTo>
                    <a:lnTo>
                      <a:pt x="442" y="4596"/>
                    </a:lnTo>
                    <a:lnTo>
                      <a:pt x="388" y="4532"/>
                    </a:lnTo>
                    <a:lnTo>
                      <a:pt x="334" y="4468"/>
                    </a:lnTo>
                    <a:lnTo>
                      <a:pt x="279" y="4406"/>
                    </a:lnTo>
                    <a:lnTo>
                      <a:pt x="222" y="4345"/>
                    </a:lnTo>
                    <a:lnTo>
                      <a:pt x="226" y="4324"/>
                    </a:lnTo>
                    <a:lnTo>
                      <a:pt x="230" y="4304"/>
                    </a:lnTo>
                    <a:lnTo>
                      <a:pt x="232" y="4283"/>
                    </a:lnTo>
                    <a:lnTo>
                      <a:pt x="233" y="4262"/>
                    </a:lnTo>
                    <a:lnTo>
                      <a:pt x="233" y="3977"/>
                    </a:lnTo>
                    <a:lnTo>
                      <a:pt x="231" y="3695"/>
                    </a:lnTo>
                    <a:lnTo>
                      <a:pt x="226" y="3415"/>
                    </a:lnTo>
                    <a:lnTo>
                      <a:pt x="221" y="3137"/>
                    </a:lnTo>
                    <a:lnTo>
                      <a:pt x="212" y="2863"/>
                    </a:lnTo>
                    <a:lnTo>
                      <a:pt x="202" y="2591"/>
                    </a:lnTo>
                    <a:lnTo>
                      <a:pt x="191" y="2321"/>
                    </a:lnTo>
                    <a:lnTo>
                      <a:pt x="176" y="2054"/>
                    </a:lnTo>
                    <a:lnTo>
                      <a:pt x="161" y="1788"/>
                    </a:lnTo>
                    <a:lnTo>
                      <a:pt x="144" y="1525"/>
                    </a:lnTo>
                    <a:lnTo>
                      <a:pt x="124" y="1265"/>
                    </a:lnTo>
                    <a:lnTo>
                      <a:pt x="102" y="1007"/>
                    </a:lnTo>
                    <a:lnTo>
                      <a:pt x="79" y="752"/>
                    </a:lnTo>
                    <a:lnTo>
                      <a:pt x="54" y="498"/>
                    </a:lnTo>
                    <a:lnTo>
                      <a:pt x="28" y="248"/>
                    </a:lnTo>
                    <a:lnTo>
                      <a:pt x="0" y="0"/>
                    </a:lnTo>
                  </a:path>
                </a:pathLst>
              </a:custGeom>
              <a:solidFill>
                <a:schemeClr val="tx2"/>
              </a:solidFill>
              <a:ln w="1">
                <a:noFill/>
                <a:prstDash val="solid"/>
                <a:round/>
                <a:headEnd/>
                <a:tailEnd/>
              </a:ln>
            </p:spPr>
            <p:txBody>
              <a:bodyPr wrap="square" lIns="91440" tIns="45720" rIns="91440" bIns="45720" anchor="ctr">
                <a:normAutofit/>
              </a:bodyPr>
              <a:lstStyle/>
              <a:p>
                <a:pPr algn="ctr"/>
                <a:endParaRPr/>
              </a:p>
            </p:txBody>
          </p:sp>
          <p:sp>
            <p:nvSpPr>
              <p:cNvPr id="20" name="íšļïḓe">
                <a:extLst>
                  <a:ext uri="{FF2B5EF4-FFF2-40B4-BE49-F238E27FC236}">
                    <a16:creationId xmlns:a16="http://schemas.microsoft.com/office/drawing/2014/main" id="{433CD1B2-3520-447F-A712-5B1759258C15}"/>
                  </a:ext>
                </a:extLst>
              </p:cNvPr>
              <p:cNvSpPr/>
              <p:nvPr/>
            </p:nvSpPr>
            <p:spPr bwMode="auto">
              <a:xfrm>
                <a:off x="4278817" y="1657777"/>
                <a:ext cx="293183" cy="110522"/>
              </a:xfrm>
              <a:custGeom>
                <a:avLst/>
                <a:gdLst/>
                <a:ahLst/>
                <a:cxnLst>
                  <a:cxn ang="0">
                    <a:pos x="21" y="119"/>
                  </a:cxn>
                  <a:cxn ang="0">
                    <a:pos x="90" y="343"/>
                  </a:cxn>
                  <a:cxn ang="0">
                    <a:pos x="191" y="546"/>
                  </a:cxn>
                  <a:cxn ang="0">
                    <a:pos x="325" y="729"/>
                  </a:cxn>
                  <a:cxn ang="0">
                    <a:pos x="489" y="894"/>
                  </a:cxn>
                  <a:cxn ang="0">
                    <a:pos x="685" y="1041"/>
                  </a:cxn>
                  <a:cxn ang="0">
                    <a:pos x="911" y="1171"/>
                  </a:cxn>
                  <a:cxn ang="0">
                    <a:pos x="1166" y="1282"/>
                  </a:cxn>
                  <a:cxn ang="0">
                    <a:pos x="1451" y="1380"/>
                  </a:cxn>
                  <a:cxn ang="0">
                    <a:pos x="1764" y="1461"/>
                  </a:cxn>
                  <a:cxn ang="0">
                    <a:pos x="2103" y="1528"/>
                  </a:cxn>
                  <a:cxn ang="0">
                    <a:pos x="2471" y="1582"/>
                  </a:cxn>
                  <a:cxn ang="0">
                    <a:pos x="2864" y="1622"/>
                  </a:cxn>
                  <a:cxn ang="0">
                    <a:pos x="3283" y="1651"/>
                  </a:cxn>
                  <a:cxn ang="0">
                    <a:pos x="3728" y="1668"/>
                  </a:cxn>
                  <a:cxn ang="0">
                    <a:pos x="4197" y="1674"/>
                  </a:cxn>
                  <a:cxn ang="0">
                    <a:pos x="4441" y="687"/>
                  </a:cxn>
                  <a:cxn ang="0">
                    <a:pos x="4025" y="681"/>
                  </a:cxn>
                  <a:cxn ang="0">
                    <a:pos x="3625" y="673"/>
                  </a:cxn>
                  <a:cxn ang="0">
                    <a:pos x="3243" y="661"/>
                  </a:cxn>
                  <a:cxn ang="0">
                    <a:pos x="2878" y="644"/>
                  </a:cxn>
                  <a:cxn ang="0">
                    <a:pos x="2529" y="624"/>
                  </a:cxn>
                  <a:cxn ang="0">
                    <a:pos x="2199" y="599"/>
                  </a:cxn>
                  <a:cxn ang="0">
                    <a:pos x="1889" y="567"/>
                  </a:cxn>
                  <a:cxn ang="0">
                    <a:pos x="1596" y="532"/>
                  </a:cxn>
                  <a:cxn ang="0">
                    <a:pos x="1324" y="489"/>
                  </a:cxn>
                  <a:cxn ang="0">
                    <a:pos x="1071" y="441"/>
                  </a:cxn>
                  <a:cxn ang="0">
                    <a:pos x="839" y="386"/>
                  </a:cxn>
                  <a:cxn ang="0">
                    <a:pos x="626" y="325"/>
                  </a:cxn>
                  <a:cxn ang="0">
                    <a:pos x="437" y="256"/>
                  </a:cxn>
                  <a:cxn ang="0">
                    <a:pos x="269" y="178"/>
                  </a:cxn>
                  <a:cxn ang="0">
                    <a:pos x="123" y="92"/>
                  </a:cxn>
                  <a:cxn ang="0">
                    <a:pos x="0" y="0"/>
                  </a:cxn>
                </a:cxnLst>
                <a:rect l="0" t="0" r="r" b="b"/>
                <a:pathLst>
                  <a:path w="4441" h="1674">
                    <a:moveTo>
                      <a:pt x="0" y="0"/>
                    </a:moveTo>
                    <a:lnTo>
                      <a:pt x="21" y="119"/>
                    </a:lnTo>
                    <a:lnTo>
                      <a:pt x="51" y="233"/>
                    </a:lnTo>
                    <a:lnTo>
                      <a:pt x="90" y="343"/>
                    </a:lnTo>
                    <a:lnTo>
                      <a:pt x="136" y="447"/>
                    </a:lnTo>
                    <a:lnTo>
                      <a:pt x="191" y="546"/>
                    </a:lnTo>
                    <a:lnTo>
                      <a:pt x="254" y="640"/>
                    </a:lnTo>
                    <a:lnTo>
                      <a:pt x="325" y="729"/>
                    </a:lnTo>
                    <a:lnTo>
                      <a:pt x="403" y="814"/>
                    </a:lnTo>
                    <a:lnTo>
                      <a:pt x="489" y="894"/>
                    </a:lnTo>
                    <a:lnTo>
                      <a:pt x="583" y="970"/>
                    </a:lnTo>
                    <a:lnTo>
                      <a:pt x="685" y="1041"/>
                    </a:lnTo>
                    <a:lnTo>
                      <a:pt x="794" y="1108"/>
                    </a:lnTo>
                    <a:lnTo>
                      <a:pt x="911" y="1171"/>
                    </a:lnTo>
                    <a:lnTo>
                      <a:pt x="1035" y="1229"/>
                    </a:lnTo>
                    <a:lnTo>
                      <a:pt x="1166" y="1282"/>
                    </a:lnTo>
                    <a:lnTo>
                      <a:pt x="1305" y="1333"/>
                    </a:lnTo>
                    <a:lnTo>
                      <a:pt x="1451" y="1380"/>
                    </a:lnTo>
                    <a:lnTo>
                      <a:pt x="1604" y="1422"/>
                    </a:lnTo>
                    <a:lnTo>
                      <a:pt x="1764" y="1461"/>
                    </a:lnTo>
                    <a:lnTo>
                      <a:pt x="1930" y="1497"/>
                    </a:lnTo>
                    <a:lnTo>
                      <a:pt x="2103" y="1528"/>
                    </a:lnTo>
                    <a:lnTo>
                      <a:pt x="2284" y="1557"/>
                    </a:lnTo>
                    <a:lnTo>
                      <a:pt x="2471" y="1582"/>
                    </a:lnTo>
                    <a:lnTo>
                      <a:pt x="2664" y="1604"/>
                    </a:lnTo>
                    <a:lnTo>
                      <a:pt x="2864" y="1622"/>
                    </a:lnTo>
                    <a:lnTo>
                      <a:pt x="3071" y="1638"/>
                    </a:lnTo>
                    <a:lnTo>
                      <a:pt x="3283" y="1651"/>
                    </a:lnTo>
                    <a:lnTo>
                      <a:pt x="3503" y="1660"/>
                    </a:lnTo>
                    <a:lnTo>
                      <a:pt x="3728" y="1668"/>
                    </a:lnTo>
                    <a:lnTo>
                      <a:pt x="3959" y="1671"/>
                    </a:lnTo>
                    <a:lnTo>
                      <a:pt x="4197" y="1674"/>
                    </a:lnTo>
                    <a:lnTo>
                      <a:pt x="4441" y="1672"/>
                    </a:lnTo>
                    <a:lnTo>
                      <a:pt x="4441" y="687"/>
                    </a:lnTo>
                    <a:lnTo>
                      <a:pt x="4231" y="685"/>
                    </a:lnTo>
                    <a:lnTo>
                      <a:pt x="4025" y="681"/>
                    </a:lnTo>
                    <a:lnTo>
                      <a:pt x="3823" y="678"/>
                    </a:lnTo>
                    <a:lnTo>
                      <a:pt x="3625" y="673"/>
                    </a:lnTo>
                    <a:lnTo>
                      <a:pt x="3432" y="668"/>
                    </a:lnTo>
                    <a:lnTo>
                      <a:pt x="3243" y="661"/>
                    </a:lnTo>
                    <a:lnTo>
                      <a:pt x="3057" y="653"/>
                    </a:lnTo>
                    <a:lnTo>
                      <a:pt x="2878" y="644"/>
                    </a:lnTo>
                    <a:lnTo>
                      <a:pt x="2701" y="634"/>
                    </a:lnTo>
                    <a:lnTo>
                      <a:pt x="2529" y="624"/>
                    </a:lnTo>
                    <a:lnTo>
                      <a:pt x="2363" y="612"/>
                    </a:lnTo>
                    <a:lnTo>
                      <a:pt x="2199" y="599"/>
                    </a:lnTo>
                    <a:lnTo>
                      <a:pt x="2042" y="584"/>
                    </a:lnTo>
                    <a:lnTo>
                      <a:pt x="1889" y="567"/>
                    </a:lnTo>
                    <a:lnTo>
                      <a:pt x="1740" y="551"/>
                    </a:lnTo>
                    <a:lnTo>
                      <a:pt x="1596" y="532"/>
                    </a:lnTo>
                    <a:lnTo>
                      <a:pt x="1458" y="511"/>
                    </a:lnTo>
                    <a:lnTo>
                      <a:pt x="1324" y="489"/>
                    </a:lnTo>
                    <a:lnTo>
                      <a:pt x="1194" y="467"/>
                    </a:lnTo>
                    <a:lnTo>
                      <a:pt x="1071" y="441"/>
                    </a:lnTo>
                    <a:lnTo>
                      <a:pt x="952" y="414"/>
                    </a:lnTo>
                    <a:lnTo>
                      <a:pt x="839" y="386"/>
                    </a:lnTo>
                    <a:lnTo>
                      <a:pt x="730" y="356"/>
                    </a:lnTo>
                    <a:lnTo>
                      <a:pt x="626" y="325"/>
                    </a:lnTo>
                    <a:lnTo>
                      <a:pt x="529" y="290"/>
                    </a:lnTo>
                    <a:lnTo>
                      <a:pt x="437" y="256"/>
                    </a:lnTo>
                    <a:lnTo>
                      <a:pt x="349" y="218"/>
                    </a:lnTo>
                    <a:lnTo>
                      <a:pt x="269" y="178"/>
                    </a:lnTo>
                    <a:lnTo>
                      <a:pt x="193" y="136"/>
                    </a:lnTo>
                    <a:lnTo>
                      <a:pt x="123" y="92"/>
                    </a:lnTo>
                    <a:lnTo>
                      <a:pt x="58" y="47"/>
                    </a:lnTo>
                    <a:lnTo>
                      <a:pt x="0" y="0"/>
                    </a:lnTo>
                    <a:close/>
                  </a:path>
                </a:pathLst>
              </a:custGeom>
              <a:solidFill>
                <a:schemeClr val="accent1">
                  <a:lumMod val="75000"/>
                </a:schemeClr>
              </a:solidFill>
              <a:ln w="1">
                <a:noFill/>
                <a:prstDash val="solid"/>
                <a:round/>
                <a:headEnd/>
                <a:tailEnd/>
              </a:ln>
            </p:spPr>
            <p:txBody>
              <a:bodyPr wrap="square" lIns="91440" tIns="45720" rIns="91440" bIns="45720" anchor="ctr">
                <a:normAutofit fontScale="32500" lnSpcReduction="20000"/>
              </a:bodyPr>
              <a:lstStyle/>
              <a:p>
                <a:pPr algn="ctr"/>
                <a:endParaRPr/>
              </a:p>
            </p:txBody>
          </p:sp>
          <p:sp>
            <p:nvSpPr>
              <p:cNvPr id="21" name="ïṣļïḋê">
                <a:extLst>
                  <a:ext uri="{FF2B5EF4-FFF2-40B4-BE49-F238E27FC236}">
                    <a16:creationId xmlns:a16="http://schemas.microsoft.com/office/drawing/2014/main" id="{A1594C4A-DA3C-4275-9A31-0E3664FDD1AD}"/>
                  </a:ext>
                </a:extLst>
              </p:cNvPr>
              <p:cNvSpPr/>
              <p:nvPr/>
            </p:nvSpPr>
            <p:spPr bwMode="auto">
              <a:xfrm>
                <a:off x="4572000" y="933213"/>
                <a:ext cx="463" cy="566481"/>
              </a:xfrm>
              <a:prstGeom prst="line">
                <a:avLst/>
              </a:prstGeom>
              <a:no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2" name="iṣļíḑé">
                <a:extLst>
                  <a:ext uri="{FF2B5EF4-FFF2-40B4-BE49-F238E27FC236}">
                    <a16:creationId xmlns:a16="http://schemas.microsoft.com/office/drawing/2014/main" id="{A0B3E88C-AF27-46D6-8C3D-938BA659A4DA}"/>
                  </a:ext>
                </a:extLst>
              </p:cNvPr>
              <p:cNvSpPr/>
              <p:nvPr/>
            </p:nvSpPr>
            <p:spPr bwMode="auto">
              <a:xfrm>
                <a:off x="4442056" y="1051596"/>
                <a:ext cx="259888" cy="260350"/>
              </a:xfrm>
              <a:custGeom>
                <a:avLst/>
                <a:gdLst/>
                <a:ahLst/>
                <a:cxnLst>
                  <a:cxn ang="0">
                    <a:pos x="2171" y="3931"/>
                  </a:cxn>
                  <a:cxn ang="0">
                    <a:pos x="2461" y="3879"/>
                  </a:cxn>
                  <a:cxn ang="0">
                    <a:pos x="2736" y="3785"/>
                  </a:cxn>
                  <a:cxn ang="0">
                    <a:pos x="2991" y="3655"/>
                  </a:cxn>
                  <a:cxn ang="0">
                    <a:pos x="3222" y="3490"/>
                  </a:cxn>
                  <a:cxn ang="0">
                    <a:pos x="3427" y="3295"/>
                  </a:cxn>
                  <a:cxn ang="0">
                    <a:pos x="3603" y="3071"/>
                  </a:cxn>
                  <a:cxn ang="0">
                    <a:pos x="3746" y="2823"/>
                  </a:cxn>
                  <a:cxn ang="0">
                    <a:pos x="3852" y="2555"/>
                  </a:cxn>
                  <a:cxn ang="0">
                    <a:pos x="3918" y="2270"/>
                  </a:cxn>
                  <a:cxn ang="0">
                    <a:pos x="3940" y="1971"/>
                  </a:cxn>
                  <a:cxn ang="0">
                    <a:pos x="3918" y="1671"/>
                  </a:cxn>
                  <a:cxn ang="0">
                    <a:pos x="3852" y="1385"/>
                  </a:cxn>
                  <a:cxn ang="0">
                    <a:pos x="3746" y="1117"/>
                  </a:cxn>
                  <a:cxn ang="0">
                    <a:pos x="3603" y="870"/>
                  </a:cxn>
                  <a:cxn ang="0">
                    <a:pos x="3427" y="647"/>
                  </a:cxn>
                  <a:cxn ang="0">
                    <a:pos x="3222" y="451"/>
                  </a:cxn>
                  <a:cxn ang="0">
                    <a:pos x="2991" y="286"/>
                  </a:cxn>
                  <a:cxn ang="0">
                    <a:pos x="2736" y="155"/>
                  </a:cxn>
                  <a:cxn ang="0">
                    <a:pos x="2461" y="62"/>
                  </a:cxn>
                  <a:cxn ang="0">
                    <a:pos x="2171" y="10"/>
                  </a:cxn>
                  <a:cxn ang="0">
                    <a:pos x="1869" y="2"/>
                  </a:cxn>
                  <a:cxn ang="0">
                    <a:pos x="1574" y="40"/>
                  </a:cxn>
                  <a:cxn ang="0">
                    <a:pos x="1294" y="120"/>
                  </a:cxn>
                  <a:cxn ang="0">
                    <a:pos x="1032" y="239"/>
                  </a:cxn>
                  <a:cxn ang="0">
                    <a:pos x="793" y="392"/>
                  </a:cxn>
                  <a:cxn ang="0">
                    <a:pos x="579" y="579"/>
                  </a:cxn>
                  <a:cxn ang="0">
                    <a:pos x="392" y="793"/>
                  </a:cxn>
                  <a:cxn ang="0">
                    <a:pos x="238" y="1032"/>
                  </a:cxn>
                  <a:cxn ang="0">
                    <a:pos x="119" y="1294"/>
                  </a:cxn>
                  <a:cxn ang="0">
                    <a:pos x="40" y="1574"/>
                  </a:cxn>
                  <a:cxn ang="0">
                    <a:pos x="2" y="1869"/>
                  </a:cxn>
                  <a:cxn ang="0">
                    <a:pos x="10" y="2172"/>
                  </a:cxn>
                  <a:cxn ang="0">
                    <a:pos x="62" y="2462"/>
                  </a:cxn>
                  <a:cxn ang="0">
                    <a:pos x="155" y="2736"/>
                  </a:cxn>
                  <a:cxn ang="0">
                    <a:pos x="286" y="2991"/>
                  </a:cxn>
                  <a:cxn ang="0">
                    <a:pos x="451" y="3222"/>
                  </a:cxn>
                  <a:cxn ang="0">
                    <a:pos x="647" y="3428"/>
                  </a:cxn>
                  <a:cxn ang="0">
                    <a:pos x="870" y="3603"/>
                  </a:cxn>
                  <a:cxn ang="0">
                    <a:pos x="1117" y="3746"/>
                  </a:cxn>
                  <a:cxn ang="0">
                    <a:pos x="1385" y="3852"/>
                  </a:cxn>
                  <a:cxn ang="0">
                    <a:pos x="1671" y="3918"/>
                  </a:cxn>
                  <a:cxn ang="0">
                    <a:pos x="1971" y="3941"/>
                  </a:cxn>
                </a:cxnLst>
                <a:rect l="0" t="0" r="r" b="b"/>
                <a:pathLst>
                  <a:path w="3940" h="3941">
                    <a:moveTo>
                      <a:pt x="1971" y="3941"/>
                    </a:moveTo>
                    <a:lnTo>
                      <a:pt x="2071" y="3938"/>
                    </a:lnTo>
                    <a:lnTo>
                      <a:pt x="2171" y="3931"/>
                    </a:lnTo>
                    <a:lnTo>
                      <a:pt x="2270" y="3918"/>
                    </a:lnTo>
                    <a:lnTo>
                      <a:pt x="2366" y="3900"/>
                    </a:lnTo>
                    <a:lnTo>
                      <a:pt x="2461" y="3879"/>
                    </a:lnTo>
                    <a:lnTo>
                      <a:pt x="2555" y="3852"/>
                    </a:lnTo>
                    <a:lnTo>
                      <a:pt x="2646" y="3821"/>
                    </a:lnTo>
                    <a:lnTo>
                      <a:pt x="2736" y="3785"/>
                    </a:lnTo>
                    <a:lnTo>
                      <a:pt x="2823" y="3746"/>
                    </a:lnTo>
                    <a:lnTo>
                      <a:pt x="2908" y="3703"/>
                    </a:lnTo>
                    <a:lnTo>
                      <a:pt x="2991" y="3655"/>
                    </a:lnTo>
                    <a:lnTo>
                      <a:pt x="3070" y="3603"/>
                    </a:lnTo>
                    <a:lnTo>
                      <a:pt x="3148" y="3548"/>
                    </a:lnTo>
                    <a:lnTo>
                      <a:pt x="3222" y="3490"/>
                    </a:lnTo>
                    <a:lnTo>
                      <a:pt x="3293" y="3428"/>
                    </a:lnTo>
                    <a:lnTo>
                      <a:pt x="3363" y="3363"/>
                    </a:lnTo>
                    <a:lnTo>
                      <a:pt x="3427" y="3295"/>
                    </a:lnTo>
                    <a:lnTo>
                      <a:pt x="3490" y="3222"/>
                    </a:lnTo>
                    <a:lnTo>
                      <a:pt x="3548" y="3148"/>
                    </a:lnTo>
                    <a:lnTo>
                      <a:pt x="3603" y="3071"/>
                    </a:lnTo>
                    <a:lnTo>
                      <a:pt x="3654" y="2991"/>
                    </a:lnTo>
                    <a:lnTo>
                      <a:pt x="3702" y="2908"/>
                    </a:lnTo>
                    <a:lnTo>
                      <a:pt x="3746" y="2823"/>
                    </a:lnTo>
                    <a:lnTo>
                      <a:pt x="3785" y="2736"/>
                    </a:lnTo>
                    <a:lnTo>
                      <a:pt x="3821" y="2647"/>
                    </a:lnTo>
                    <a:lnTo>
                      <a:pt x="3852" y="2555"/>
                    </a:lnTo>
                    <a:lnTo>
                      <a:pt x="3878" y="2462"/>
                    </a:lnTo>
                    <a:lnTo>
                      <a:pt x="3900" y="2366"/>
                    </a:lnTo>
                    <a:lnTo>
                      <a:pt x="3918" y="2270"/>
                    </a:lnTo>
                    <a:lnTo>
                      <a:pt x="3930" y="2172"/>
                    </a:lnTo>
                    <a:lnTo>
                      <a:pt x="3938" y="2071"/>
                    </a:lnTo>
                    <a:lnTo>
                      <a:pt x="3940" y="1971"/>
                    </a:lnTo>
                    <a:lnTo>
                      <a:pt x="3938" y="1869"/>
                    </a:lnTo>
                    <a:lnTo>
                      <a:pt x="3930" y="1770"/>
                    </a:lnTo>
                    <a:lnTo>
                      <a:pt x="3918" y="1671"/>
                    </a:lnTo>
                    <a:lnTo>
                      <a:pt x="3900" y="1574"/>
                    </a:lnTo>
                    <a:lnTo>
                      <a:pt x="3878" y="1479"/>
                    </a:lnTo>
                    <a:lnTo>
                      <a:pt x="3852" y="1385"/>
                    </a:lnTo>
                    <a:lnTo>
                      <a:pt x="3821" y="1294"/>
                    </a:lnTo>
                    <a:lnTo>
                      <a:pt x="3785" y="1204"/>
                    </a:lnTo>
                    <a:lnTo>
                      <a:pt x="3746" y="1117"/>
                    </a:lnTo>
                    <a:lnTo>
                      <a:pt x="3702" y="1032"/>
                    </a:lnTo>
                    <a:lnTo>
                      <a:pt x="3654" y="949"/>
                    </a:lnTo>
                    <a:lnTo>
                      <a:pt x="3603" y="870"/>
                    </a:lnTo>
                    <a:lnTo>
                      <a:pt x="3548" y="793"/>
                    </a:lnTo>
                    <a:lnTo>
                      <a:pt x="3490" y="718"/>
                    </a:lnTo>
                    <a:lnTo>
                      <a:pt x="3427" y="647"/>
                    </a:lnTo>
                    <a:lnTo>
                      <a:pt x="3363" y="579"/>
                    </a:lnTo>
                    <a:lnTo>
                      <a:pt x="3293" y="513"/>
                    </a:lnTo>
                    <a:lnTo>
                      <a:pt x="3222" y="451"/>
                    </a:lnTo>
                    <a:lnTo>
                      <a:pt x="3148" y="392"/>
                    </a:lnTo>
                    <a:lnTo>
                      <a:pt x="3070" y="337"/>
                    </a:lnTo>
                    <a:lnTo>
                      <a:pt x="2991" y="286"/>
                    </a:lnTo>
                    <a:lnTo>
                      <a:pt x="2908" y="239"/>
                    </a:lnTo>
                    <a:lnTo>
                      <a:pt x="2823" y="195"/>
                    </a:lnTo>
                    <a:lnTo>
                      <a:pt x="2736" y="155"/>
                    </a:lnTo>
                    <a:lnTo>
                      <a:pt x="2646" y="120"/>
                    </a:lnTo>
                    <a:lnTo>
                      <a:pt x="2555" y="89"/>
                    </a:lnTo>
                    <a:lnTo>
                      <a:pt x="2461" y="62"/>
                    </a:lnTo>
                    <a:lnTo>
                      <a:pt x="2366" y="40"/>
                    </a:lnTo>
                    <a:lnTo>
                      <a:pt x="2270" y="23"/>
                    </a:lnTo>
                    <a:lnTo>
                      <a:pt x="2171" y="10"/>
                    </a:lnTo>
                    <a:lnTo>
                      <a:pt x="2071" y="2"/>
                    </a:lnTo>
                    <a:lnTo>
                      <a:pt x="1971" y="0"/>
                    </a:lnTo>
                    <a:lnTo>
                      <a:pt x="1869" y="2"/>
                    </a:lnTo>
                    <a:lnTo>
                      <a:pt x="1769" y="10"/>
                    </a:lnTo>
                    <a:lnTo>
                      <a:pt x="1671" y="23"/>
                    </a:lnTo>
                    <a:lnTo>
                      <a:pt x="1574" y="40"/>
                    </a:lnTo>
                    <a:lnTo>
                      <a:pt x="1479" y="62"/>
                    </a:lnTo>
                    <a:lnTo>
                      <a:pt x="1385" y="89"/>
                    </a:lnTo>
                    <a:lnTo>
                      <a:pt x="1294" y="120"/>
                    </a:lnTo>
                    <a:lnTo>
                      <a:pt x="1204" y="155"/>
                    </a:lnTo>
                    <a:lnTo>
                      <a:pt x="1117" y="195"/>
                    </a:lnTo>
                    <a:lnTo>
                      <a:pt x="1032" y="239"/>
                    </a:lnTo>
                    <a:lnTo>
                      <a:pt x="949" y="286"/>
                    </a:lnTo>
                    <a:lnTo>
                      <a:pt x="870" y="337"/>
                    </a:lnTo>
                    <a:lnTo>
                      <a:pt x="793" y="392"/>
                    </a:lnTo>
                    <a:lnTo>
                      <a:pt x="718" y="451"/>
                    </a:lnTo>
                    <a:lnTo>
                      <a:pt x="647" y="513"/>
                    </a:lnTo>
                    <a:lnTo>
                      <a:pt x="579" y="579"/>
                    </a:lnTo>
                    <a:lnTo>
                      <a:pt x="513" y="647"/>
                    </a:lnTo>
                    <a:lnTo>
                      <a:pt x="451" y="718"/>
                    </a:lnTo>
                    <a:lnTo>
                      <a:pt x="392" y="793"/>
                    </a:lnTo>
                    <a:lnTo>
                      <a:pt x="337" y="870"/>
                    </a:lnTo>
                    <a:lnTo>
                      <a:pt x="286" y="949"/>
                    </a:lnTo>
                    <a:lnTo>
                      <a:pt x="238" y="1032"/>
                    </a:lnTo>
                    <a:lnTo>
                      <a:pt x="194" y="1117"/>
                    </a:lnTo>
                    <a:lnTo>
                      <a:pt x="155" y="1204"/>
                    </a:lnTo>
                    <a:lnTo>
                      <a:pt x="119" y="1294"/>
                    </a:lnTo>
                    <a:lnTo>
                      <a:pt x="89" y="1385"/>
                    </a:lnTo>
                    <a:lnTo>
                      <a:pt x="62" y="1479"/>
                    </a:lnTo>
                    <a:lnTo>
                      <a:pt x="40" y="1574"/>
                    </a:lnTo>
                    <a:lnTo>
                      <a:pt x="22" y="1671"/>
                    </a:lnTo>
                    <a:lnTo>
                      <a:pt x="10" y="1770"/>
                    </a:lnTo>
                    <a:lnTo>
                      <a:pt x="2" y="1869"/>
                    </a:lnTo>
                    <a:lnTo>
                      <a:pt x="0" y="1971"/>
                    </a:lnTo>
                    <a:lnTo>
                      <a:pt x="2" y="2071"/>
                    </a:lnTo>
                    <a:lnTo>
                      <a:pt x="10" y="2172"/>
                    </a:lnTo>
                    <a:lnTo>
                      <a:pt x="22" y="2270"/>
                    </a:lnTo>
                    <a:lnTo>
                      <a:pt x="40" y="2366"/>
                    </a:lnTo>
                    <a:lnTo>
                      <a:pt x="62" y="2462"/>
                    </a:lnTo>
                    <a:lnTo>
                      <a:pt x="89" y="2555"/>
                    </a:lnTo>
                    <a:lnTo>
                      <a:pt x="119" y="2647"/>
                    </a:lnTo>
                    <a:lnTo>
                      <a:pt x="155" y="2736"/>
                    </a:lnTo>
                    <a:lnTo>
                      <a:pt x="194" y="2823"/>
                    </a:lnTo>
                    <a:lnTo>
                      <a:pt x="238" y="2908"/>
                    </a:lnTo>
                    <a:lnTo>
                      <a:pt x="286" y="2991"/>
                    </a:lnTo>
                    <a:lnTo>
                      <a:pt x="337" y="3071"/>
                    </a:lnTo>
                    <a:lnTo>
                      <a:pt x="392" y="3148"/>
                    </a:lnTo>
                    <a:lnTo>
                      <a:pt x="451" y="3222"/>
                    </a:lnTo>
                    <a:lnTo>
                      <a:pt x="513" y="3295"/>
                    </a:lnTo>
                    <a:lnTo>
                      <a:pt x="579" y="3363"/>
                    </a:lnTo>
                    <a:lnTo>
                      <a:pt x="647" y="3428"/>
                    </a:lnTo>
                    <a:lnTo>
                      <a:pt x="718" y="3490"/>
                    </a:lnTo>
                    <a:lnTo>
                      <a:pt x="793" y="3548"/>
                    </a:lnTo>
                    <a:lnTo>
                      <a:pt x="870" y="3603"/>
                    </a:lnTo>
                    <a:lnTo>
                      <a:pt x="949" y="3655"/>
                    </a:lnTo>
                    <a:lnTo>
                      <a:pt x="1032" y="3703"/>
                    </a:lnTo>
                    <a:lnTo>
                      <a:pt x="1117" y="3746"/>
                    </a:lnTo>
                    <a:lnTo>
                      <a:pt x="1204" y="3785"/>
                    </a:lnTo>
                    <a:lnTo>
                      <a:pt x="1294" y="3821"/>
                    </a:lnTo>
                    <a:lnTo>
                      <a:pt x="1385" y="3852"/>
                    </a:lnTo>
                    <a:lnTo>
                      <a:pt x="1479" y="3879"/>
                    </a:lnTo>
                    <a:lnTo>
                      <a:pt x="1574" y="3900"/>
                    </a:lnTo>
                    <a:lnTo>
                      <a:pt x="1671" y="3918"/>
                    </a:lnTo>
                    <a:lnTo>
                      <a:pt x="1769" y="3931"/>
                    </a:lnTo>
                    <a:lnTo>
                      <a:pt x="1869" y="3938"/>
                    </a:lnTo>
                    <a:lnTo>
                      <a:pt x="1971" y="3941"/>
                    </a:lnTo>
                  </a:path>
                </a:pathLst>
              </a:custGeom>
              <a:gradFill flip="none" rotWithShape="1">
                <a:gsLst>
                  <a:gs pos="0">
                    <a:schemeClr val="bg1"/>
                  </a:gs>
                  <a:gs pos="50000">
                    <a:schemeClr val="bg1">
                      <a:lumMod val="85000"/>
                    </a:schemeClr>
                  </a:gs>
                  <a:gs pos="100000">
                    <a:schemeClr val="bg1">
                      <a:lumMod val="75000"/>
                    </a:schemeClr>
                  </a:gs>
                </a:gsLst>
                <a:path path="circle">
                  <a:fillToRect l="50000" t="50000" r="50000" b="50000"/>
                </a:path>
                <a:tileRect/>
              </a:gradFill>
              <a:ln w="1">
                <a:noFill/>
                <a:prstDash val="solid"/>
                <a:round/>
                <a:headEnd/>
                <a:tailEnd/>
              </a:ln>
            </p:spPr>
            <p:txBody>
              <a:bodyPr wrap="square" lIns="91440" tIns="45720" rIns="91440" bIns="45720" anchor="ctr">
                <a:normAutofit/>
              </a:bodyPr>
              <a:lstStyle/>
              <a:p>
                <a:pPr algn="ctr"/>
                <a:endParaRPr/>
              </a:p>
            </p:txBody>
          </p:sp>
          <p:sp>
            <p:nvSpPr>
              <p:cNvPr id="23" name="îśḷïḋê">
                <a:extLst>
                  <a:ext uri="{FF2B5EF4-FFF2-40B4-BE49-F238E27FC236}">
                    <a16:creationId xmlns:a16="http://schemas.microsoft.com/office/drawing/2014/main" id="{B2FF3F31-2402-4745-AF30-4119682FDBA1}"/>
                  </a:ext>
                </a:extLst>
              </p:cNvPr>
              <p:cNvSpPr/>
              <p:nvPr/>
            </p:nvSpPr>
            <p:spPr bwMode="auto">
              <a:xfrm>
                <a:off x="4261245" y="1614840"/>
                <a:ext cx="310755" cy="90637"/>
              </a:xfrm>
              <a:custGeom>
                <a:avLst/>
                <a:gdLst/>
                <a:ahLst/>
                <a:cxnLst>
                  <a:cxn ang="0">
                    <a:pos x="7" y="27"/>
                  </a:cxn>
                  <a:cxn ang="0">
                    <a:pos x="2" y="77"/>
                  </a:cxn>
                  <a:cxn ang="0">
                    <a:pos x="0" y="127"/>
                  </a:cxn>
                  <a:cxn ang="0">
                    <a:pos x="1" y="176"/>
                  </a:cxn>
                  <a:cxn ang="0">
                    <a:pos x="5" y="225"/>
                  </a:cxn>
                  <a:cxn ang="0">
                    <a:pos x="12" y="272"/>
                  </a:cxn>
                  <a:cxn ang="0">
                    <a:pos x="23" y="318"/>
                  </a:cxn>
                  <a:cxn ang="0">
                    <a:pos x="36" y="364"/>
                  </a:cxn>
                  <a:cxn ang="0">
                    <a:pos x="52" y="409"/>
                  </a:cxn>
                  <a:cxn ang="0">
                    <a:pos x="72" y="451"/>
                  </a:cxn>
                  <a:cxn ang="0">
                    <a:pos x="93" y="494"/>
                  </a:cxn>
                  <a:cxn ang="0">
                    <a:pos x="119" y="535"/>
                  </a:cxn>
                  <a:cxn ang="0">
                    <a:pos x="147" y="576"/>
                  </a:cxn>
                  <a:cxn ang="0">
                    <a:pos x="177" y="615"/>
                  </a:cxn>
                  <a:cxn ang="0">
                    <a:pos x="211" y="655"/>
                  </a:cxn>
                  <a:cxn ang="0">
                    <a:pos x="247" y="691"/>
                  </a:cxn>
                  <a:cxn ang="0">
                    <a:pos x="265" y="697"/>
                  </a:cxn>
                  <a:cxn ang="0">
                    <a:pos x="321" y="732"/>
                  </a:cxn>
                  <a:cxn ang="0">
                    <a:pos x="456" y="821"/>
                  </a:cxn>
                  <a:cxn ang="0">
                    <a:pos x="612" y="903"/>
                  </a:cxn>
                  <a:cxn ang="0">
                    <a:pos x="792" y="975"/>
                  </a:cxn>
                  <a:cxn ang="0">
                    <a:pos x="993" y="1041"/>
                  </a:cxn>
                  <a:cxn ang="0">
                    <a:pos x="1215" y="1099"/>
                  </a:cxn>
                  <a:cxn ang="0">
                    <a:pos x="1457" y="1152"/>
                  </a:cxn>
                  <a:cxn ang="0">
                    <a:pos x="1721" y="1196"/>
                  </a:cxn>
                  <a:cxn ang="0">
                    <a:pos x="2003" y="1236"/>
                  </a:cxn>
                  <a:cxn ang="0">
                    <a:pos x="2305" y="1269"/>
                  </a:cxn>
                  <a:cxn ang="0">
                    <a:pos x="2626" y="1297"/>
                  </a:cxn>
                  <a:cxn ang="0">
                    <a:pos x="2964" y="1319"/>
                  </a:cxn>
                  <a:cxn ang="0">
                    <a:pos x="3320" y="1338"/>
                  </a:cxn>
                  <a:cxn ang="0">
                    <a:pos x="3695" y="1353"/>
                  </a:cxn>
                  <a:cxn ang="0">
                    <a:pos x="4086" y="1363"/>
                  </a:cxn>
                  <a:cxn ang="0">
                    <a:pos x="4494" y="1370"/>
                  </a:cxn>
                  <a:cxn ang="0">
                    <a:pos x="4704" y="652"/>
                  </a:cxn>
                  <a:cxn ang="0">
                    <a:pos x="4604" y="653"/>
                  </a:cxn>
                  <a:cxn ang="0">
                    <a:pos x="4447" y="652"/>
                  </a:cxn>
                  <a:cxn ang="0">
                    <a:pos x="4237" y="649"/>
                  </a:cxn>
                  <a:cxn ang="0">
                    <a:pos x="3982" y="641"/>
                  </a:cxn>
                  <a:cxn ang="0">
                    <a:pos x="3688" y="629"/>
                  </a:cxn>
                  <a:cxn ang="0">
                    <a:pos x="3364" y="612"/>
                  </a:cxn>
                  <a:cxn ang="0">
                    <a:pos x="3017" y="589"/>
                  </a:cxn>
                  <a:cxn ang="0">
                    <a:pos x="2652" y="560"/>
                  </a:cxn>
                  <a:cxn ang="0">
                    <a:pos x="2279" y="523"/>
                  </a:cxn>
                  <a:cxn ang="0">
                    <a:pos x="1904" y="478"/>
                  </a:cxn>
                  <a:cxn ang="0">
                    <a:pos x="1534" y="424"/>
                  </a:cxn>
                  <a:cxn ang="0">
                    <a:pos x="1177" y="361"/>
                  </a:cxn>
                  <a:cxn ang="0">
                    <a:pos x="838" y="288"/>
                  </a:cxn>
                  <a:cxn ang="0">
                    <a:pos x="526" y="203"/>
                  </a:cxn>
                  <a:cxn ang="0">
                    <a:pos x="248" y="108"/>
                  </a:cxn>
                  <a:cxn ang="0">
                    <a:pos x="10" y="0"/>
                  </a:cxn>
                </a:cxnLst>
                <a:rect l="0" t="0" r="r" b="b"/>
                <a:pathLst>
                  <a:path w="4704" h="1372">
                    <a:moveTo>
                      <a:pt x="10" y="0"/>
                    </a:moveTo>
                    <a:lnTo>
                      <a:pt x="7" y="27"/>
                    </a:lnTo>
                    <a:lnTo>
                      <a:pt x="4" y="52"/>
                    </a:lnTo>
                    <a:lnTo>
                      <a:pt x="2" y="77"/>
                    </a:lnTo>
                    <a:lnTo>
                      <a:pt x="0" y="103"/>
                    </a:lnTo>
                    <a:lnTo>
                      <a:pt x="0" y="127"/>
                    </a:lnTo>
                    <a:lnTo>
                      <a:pt x="0" y="152"/>
                    </a:lnTo>
                    <a:lnTo>
                      <a:pt x="1" y="176"/>
                    </a:lnTo>
                    <a:lnTo>
                      <a:pt x="2" y="201"/>
                    </a:lnTo>
                    <a:lnTo>
                      <a:pt x="5" y="225"/>
                    </a:lnTo>
                    <a:lnTo>
                      <a:pt x="8" y="249"/>
                    </a:lnTo>
                    <a:lnTo>
                      <a:pt x="12" y="272"/>
                    </a:lnTo>
                    <a:lnTo>
                      <a:pt x="17" y="296"/>
                    </a:lnTo>
                    <a:lnTo>
                      <a:pt x="23" y="318"/>
                    </a:lnTo>
                    <a:lnTo>
                      <a:pt x="29" y="342"/>
                    </a:lnTo>
                    <a:lnTo>
                      <a:pt x="36" y="364"/>
                    </a:lnTo>
                    <a:lnTo>
                      <a:pt x="44" y="386"/>
                    </a:lnTo>
                    <a:lnTo>
                      <a:pt x="52" y="409"/>
                    </a:lnTo>
                    <a:lnTo>
                      <a:pt x="62" y="430"/>
                    </a:lnTo>
                    <a:lnTo>
                      <a:pt x="72" y="451"/>
                    </a:lnTo>
                    <a:lnTo>
                      <a:pt x="82" y="472"/>
                    </a:lnTo>
                    <a:lnTo>
                      <a:pt x="93" y="494"/>
                    </a:lnTo>
                    <a:lnTo>
                      <a:pt x="105" y="515"/>
                    </a:lnTo>
                    <a:lnTo>
                      <a:pt x="119" y="535"/>
                    </a:lnTo>
                    <a:lnTo>
                      <a:pt x="132" y="556"/>
                    </a:lnTo>
                    <a:lnTo>
                      <a:pt x="147" y="576"/>
                    </a:lnTo>
                    <a:lnTo>
                      <a:pt x="161" y="596"/>
                    </a:lnTo>
                    <a:lnTo>
                      <a:pt x="177" y="615"/>
                    </a:lnTo>
                    <a:lnTo>
                      <a:pt x="193" y="636"/>
                    </a:lnTo>
                    <a:lnTo>
                      <a:pt x="211" y="655"/>
                    </a:lnTo>
                    <a:lnTo>
                      <a:pt x="229" y="674"/>
                    </a:lnTo>
                    <a:lnTo>
                      <a:pt x="247" y="691"/>
                    </a:lnTo>
                    <a:lnTo>
                      <a:pt x="267" y="710"/>
                    </a:lnTo>
                    <a:lnTo>
                      <a:pt x="265" y="697"/>
                    </a:lnTo>
                    <a:lnTo>
                      <a:pt x="263" y="685"/>
                    </a:lnTo>
                    <a:lnTo>
                      <a:pt x="321" y="732"/>
                    </a:lnTo>
                    <a:lnTo>
                      <a:pt x="386" y="777"/>
                    </a:lnTo>
                    <a:lnTo>
                      <a:pt x="456" y="821"/>
                    </a:lnTo>
                    <a:lnTo>
                      <a:pt x="532" y="863"/>
                    </a:lnTo>
                    <a:lnTo>
                      <a:pt x="612" y="903"/>
                    </a:lnTo>
                    <a:lnTo>
                      <a:pt x="700" y="941"/>
                    </a:lnTo>
                    <a:lnTo>
                      <a:pt x="792" y="975"/>
                    </a:lnTo>
                    <a:lnTo>
                      <a:pt x="889" y="1010"/>
                    </a:lnTo>
                    <a:lnTo>
                      <a:pt x="993" y="1041"/>
                    </a:lnTo>
                    <a:lnTo>
                      <a:pt x="1102" y="1071"/>
                    </a:lnTo>
                    <a:lnTo>
                      <a:pt x="1215" y="1099"/>
                    </a:lnTo>
                    <a:lnTo>
                      <a:pt x="1334" y="1126"/>
                    </a:lnTo>
                    <a:lnTo>
                      <a:pt x="1457" y="1152"/>
                    </a:lnTo>
                    <a:lnTo>
                      <a:pt x="1587" y="1174"/>
                    </a:lnTo>
                    <a:lnTo>
                      <a:pt x="1721" y="1196"/>
                    </a:lnTo>
                    <a:lnTo>
                      <a:pt x="1859" y="1217"/>
                    </a:lnTo>
                    <a:lnTo>
                      <a:pt x="2003" y="1236"/>
                    </a:lnTo>
                    <a:lnTo>
                      <a:pt x="2152" y="1252"/>
                    </a:lnTo>
                    <a:lnTo>
                      <a:pt x="2305" y="1269"/>
                    </a:lnTo>
                    <a:lnTo>
                      <a:pt x="2462" y="1284"/>
                    </a:lnTo>
                    <a:lnTo>
                      <a:pt x="2626" y="1297"/>
                    </a:lnTo>
                    <a:lnTo>
                      <a:pt x="2792" y="1309"/>
                    </a:lnTo>
                    <a:lnTo>
                      <a:pt x="2964" y="1319"/>
                    </a:lnTo>
                    <a:lnTo>
                      <a:pt x="3141" y="1329"/>
                    </a:lnTo>
                    <a:lnTo>
                      <a:pt x="3320" y="1338"/>
                    </a:lnTo>
                    <a:lnTo>
                      <a:pt x="3506" y="1346"/>
                    </a:lnTo>
                    <a:lnTo>
                      <a:pt x="3695" y="1353"/>
                    </a:lnTo>
                    <a:lnTo>
                      <a:pt x="3888" y="1358"/>
                    </a:lnTo>
                    <a:lnTo>
                      <a:pt x="4086" y="1363"/>
                    </a:lnTo>
                    <a:lnTo>
                      <a:pt x="4288" y="1366"/>
                    </a:lnTo>
                    <a:lnTo>
                      <a:pt x="4494" y="1370"/>
                    </a:lnTo>
                    <a:lnTo>
                      <a:pt x="4704" y="1372"/>
                    </a:lnTo>
                    <a:lnTo>
                      <a:pt x="4704" y="652"/>
                    </a:lnTo>
                    <a:lnTo>
                      <a:pt x="4661" y="653"/>
                    </a:lnTo>
                    <a:lnTo>
                      <a:pt x="4604" y="653"/>
                    </a:lnTo>
                    <a:lnTo>
                      <a:pt x="4533" y="653"/>
                    </a:lnTo>
                    <a:lnTo>
                      <a:pt x="4447" y="652"/>
                    </a:lnTo>
                    <a:lnTo>
                      <a:pt x="4347" y="651"/>
                    </a:lnTo>
                    <a:lnTo>
                      <a:pt x="4237" y="649"/>
                    </a:lnTo>
                    <a:lnTo>
                      <a:pt x="4114" y="646"/>
                    </a:lnTo>
                    <a:lnTo>
                      <a:pt x="3982" y="641"/>
                    </a:lnTo>
                    <a:lnTo>
                      <a:pt x="3839" y="636"/>
                    </a:lnTo>
                    <a:lnTo>
                      <a:pt x="3688" y="629"/>
                    </a:lnTo>
                    <a:lnTo>
                      <a:pt x="3529" y="621"/>
                    </a:lnTo>
                    <a:lnTo>
                      <a:pt x="3364" y="612"/>
                    </a:lnTo>
                    <a:lnTo>
                      <a:pt x="3193" y="601"/>
                    </a:lnTo>
                    <a:lnTo>
                      <a:pt x="3017" y="589"/>
                    </a:lnTo>
                    <a:lnTo>
                      <a:pt x="2837" y="575"/>
                    </a:lnTo>
                    <a:lnTo>
                      <a:pt x="2652" y="560"/>
                    </a:lnTo>
                    <a:lnTo>
                      <a:pt x="2467" y="542"/>
                    </a:lnTo>
                    <a:lnTo>
                      <a:pt x="2279" y="523"/>
                    </a:lnTo>
                    <a:lnTo>
                      <a:pt x="2092" y="501"/>
                    </a:lnTo>
                    <a:lnTo>
                      <a:pt x="1904" y="478"/>
                    </a:lnTo>
                    <a:lnTo>
                      <a:pt x="1718" y="452"/>
                    </a:lnTo>
                    <a:lnTo>
                      <a:pt x="1534" y="424"/>
                    </a:lnTo>
                    <a:lnTo>
                      <a:pt x="1353" y="394"/>
                    </a:lnTo>
                    <a:lnTo>
                      <a:pt x="1177" y="361"/>
                    </a:lnTo>
                    <a:lnTo>
                      <a:pt x="1005" y="326"/>
                    </a:lnTo>
                    <a:lnTo>
                      <a:pt x="838" y="288"/>
                    </a:lnTo>
                    <a:lnTo>
                      <a:pt x="678" y="247"/>
                    </a:lnTo>
                    <a:lnTo>
                      <a:pt x="526" y="203"/>
                    </a:lnTo>
                    <a:lnTo>
                      <a:pt x="382" y="157"/>
                    </a:lnTo>
                    <a:lnTo>
                      <a:pt x="248" y="108"/>
                    </a:lnTo>
                    <a:lnTo>
                      <a:pt x="124" y="56"/>
                    </a:lnTo>
                    <a:lnTo>
                      <a:pt x="10" y="0"/>
                    </a:lnTo>
                    <a:close/>
                  </a:path>
                </a:pathLst>
              </a:custGeom>
              <a:solidFill>
                <a:schemeClr val="accent1"/>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4" name="ïṥ1íḋê">
                <a:extLst>
                  <a:ext uri="{FF2B5EF4-FFF2-40B4-BE49-F238E27FC236}">
                    <a16:creationId xmlns:a16="http://schemas.microsoft.com/office/drawing/2014/main" id="{9542C93D-5A3B-4E48-B05A-B27B1B9C24C1}"/>
                  </a:ext>
                </a:extLst>
              </p:cNvPr>
              <p:cNvSpPr/>
              <p:nvPr/>
            </p:nvSpPr>
            <p:spPr bwMode="auto">
              <a:xfrm>
                <a:off x="4572000" y="1657777"/>
                <a:ext cx="293183" cy="110522"/>
              </a:xfrm>
              <a:custGeom>
                <a:avLst/>
                <a:gdLst/>
                <a:ahLst/>
                <a:cxnLst>
                  <a:cxn ang="0">
                    <a:pos x="4418" y="119"/>
                  </a:cxn>
                  <a:cxn ang="0">
                    <a:pos x="4349" y="343"/>
                  </a:cxn>
                  <a:cxn ang="0">
                    <a:pos x="4248" y="546"/>
                  </a:cxn>
                  <a:cxn ang="0">
                    <a:pos x="4114" y="729"/>
                  </a:cxn>
                  <a:cxn ang="0">
                    <a:pos x="3950" y="894"/>
                  </a:cxn>
                  <a:cxn ang="0">
                    <a:pos x="3754" y="1041"/>
                  </a:cxn>
                  <a:cxn ang="0">
                    <a:pos x="3528" y="1171"/>
                  </a:cxn>
                  <a:cxn ang="0">
                    <a:pos x="3273" y="1282"/>
                  </a:cxn>
                  <a:cxn ang="0">
                    <a:pos x="2988" y="1380"/>
                  </a:cxn>
                  <a:cxn ang="0">
                    <a:pos x="2675" y="1461"/>
                  </a:cxn>
                  <a:cxn ang="0">
                    <a:pos x="2336" y="1528"/>
                  </a:cxn>
                  <a:cxn ang="0">
                    <a:pos x="1968" y="1582"/>
                  </a:cxn>
                  <a:cxn ang="0">
                    <a:pos x="1575" y="1622"/>
                  </a:cxn>
                  <a:cxn ang="0">
                    <a:pos x="1156" y="1651"/>
                  </a:cxn>
                  <a:cxn ang="0">
                    <a:pos x="711" y="1668"/>
                  </a:cxn>
                  <a:cxn ang="0">
                    <a:pos x="242" y="1674"/>
                  </a:cxn>
                  <a:cxn ang="0">
                    <a:pos x="0" y="687"/>
                  </a:cxn>
                  <a:cxn ang="0">
                    <a:pos x="414" y="681"/>
                  </a:cxn>
                  <a:cxn ang="0">
                    <a:pos x="814" y="673"/>
                  </a:cxn>
                  <a:cxn ang="0">
                    <a:pos x="1196" y="661"/>
                  </a:cxn>
                  <a:cxn ang="0">
                    <a:pos x="1561" y="644"/>
                  </a:cxn>
                  <a:cxn ang="0">
                    <a:pos x="1910" y="624"/>
                  </a:cxn>
                  <a:cxn ang="0">
                    <a:pos x="2240" y="599"/>
                  </a:cxn>
                  <a:cxn ang="0">
                    <a:pos x="2550" y="567"/>
                  </a:cxn>
                  <a:cxn ang="0">
                    <a:pos x="2843" y="532"/>
                  </a:cxn>
                  <a:cxn ang="0">
                    <a:pos x="3115" y="489"/>
                  </a:cxn>
                  <a:cxn ang="0">
                    <a:pos x="3368" y="441"/>
                  </a:cxn>
                  <a:cxn ang="0">
                    <a:pos x="3600" y="386"/>
                  </a:cxn>
                  <a:cxn ang="0">
                    <a:pos x="3813" y="325"/>
                  </a:cxn>
                  <a:cxn ang="0">
                    <a:pos x="4002" y="256"/>
                  </a:cxn>
                  <a:cxn ang="0">
                    <a:pos x="4170" y="178"/>
                  </a:cxn>
                  <a:cxn ang="0">
                    <a:pos x="4316" y="92"/>
                  </a:cxn>
                  <a:cxn ang="0">
                    <a:pos x="4439" y="0"/>
                  </a:cxn>
                </a:cxnLst>
                <a:rect l="0" t="0" r="r" b="b"/>
                <a:pathLst>
                  <a:path w="4439" h="1674">
                    <a:moveTo>
                      <a:pt x="4439" y="0"/>
                    </a:moveTo>
                    <a:lnTo>
                      <a:pt x="4418" y="119"/>
                    </a:lnTo>
                    <a:lnTo>
                      <a:pt x="4388" y="233"/>
                    </a:lnTo>
                    <a:lnTo>
                      <a:pt x="4349" y="343"/>
                    </a:lnTo>
                    <a:lnTo>
                      <a:pt x="4303" y="447"/>
                    </a:lnTo>
                    <a:lnTo>
                      <a:pt x="4248" y="546"/>
                    </a:lnTo>
                    <a:lnTo>
                      <a:pt x="4186" y="640"/>
                    </a:lnTo>
                    <a:lnTo>
                      <a:pt x="4114" y="729"/>
                    </a:lnTo>
                    <a:lnTo>
                      <a:pt x="4036" y="814"/>
                    </a:lnTo>
                    <a:lnTo>
                      <a:pt x="3950" y="894"/>
                    </a:lnTo>
                    <a:lnTo>
                      <a:pt x="3856" y="970"/>
                    </a:lnTo>
                    <a:lnTo>
                      <a:pt x="3754" y="1041"/>
                    </a:lnTo>
                    <a:lnTo>
                      <a:pt x="3645" y="1108"/>
                    </a:lnTo>
                    <a:lnTo>
                      <a:pt x="3528" y="1171"/>
                    </a:lnTo>
                    <a:lnTo>
                      <a:pt x="3404" y="1229"/>
                    </a:lnTo>
                    <a:lnTo>
                      <a:pt x="3273" y="1282"/>
                    </a:lnTo>
                    <a:lnTo>
                      <a:pt x="3134" y="1333"/>
                    </a:lnTo>
                    <a:lnTo>
                      <a:pt x="2988" y="1380"/>
                    </a:lnTo>
                    <a:lnTo>
                      <a:pt x="2835" y="1422"/>
                    </a:lnTo>
                    <a:lnTo>
                      <a:pt x="2675" y="1461"/>
                    </a:lnTo>
                    <a:lnTo>
                      <a:pt x="2509" y="1497"/>
                    </a:lnTo>
                    <a:lnTo>
                      <a:pt x="2336" y="1528"/>
                    </a:lnTo>
                    <a:lnTo>
                      <a:pt x="2155" y="1557"/>
                    </a:lnTo>
                    <a:lnTo>
                      <a:pt x="1968" y="1582"/>
                    </a:lnTo>
                    <a:lnTo>
                      <a:pt x="1775" y="1604"/>
                    </a:lnTo>
                    <a:lnTo>
                      <a:pt x="1575" y="1622"/>
                    </a:lnTo>
                    <a:lnTo>
                      <a:pt x="1368" y="1638"/>
                    </a:lnTo>
                    <a:lnTo>
                      <a:pt x="1156" y="1651"/>
                    </a:lnTo>
                    <a:lnTo>
                      <a:pt x="937" y="1660"/>
                    </a:lnTo>
                    <a:lnTo>
                      <a:pt x="711" y="1668"/>
                    </a:lnTo>
                    <a:lnTo>
                      <a:pt x="480" y="1671"/>
                    </a:lnTo>
                    <a:lnTo>
                      <a:pt x="242" y="1674"/>
                    </a:lnTo>
                    <a:lnTo>
                      <a:pt x="0" y="1672"/>
                    </a:lnTo>
                    <a:lnTo>
                      <a:pt x="0" y="687"/>
                    </a:lnTo>
                    <a:lnTo>
                      <a:pt x="208" y="685"/>
                    </a:lnTo>
                    <a:lnTo>
                      <a:pt x="414" y="681"/>
                    </a:lnTo>
                    <a:lnTo>
                      <a:pt x="616" y="678"/>
                    </a:lnTo>
                    <a:lnTo>
                      <a:pt x="814" y="673"/>
                    </a:lnTo>
                    <a:lnTo>
                      <a:pt x="1007" y="668"/>
                    </a:lnTo>
                    <a:lnTo>
                      <a:pt x="1196" y="661"/>
                    </a:lnTo>
                    <a:lnTo>
                      <a:pt x="1382" y="653"/>
                    </a:lnTo>
                    <a:lnTo>
                      <a:pt x="1561" y="644"/>
                    </a:lnTo>
                    <a:lnTo>
                      <a:pt x="1738" y="634"/>
                    </a:lnTo>
                    <a:lnTo>
                      <a:pt x="1910" y="624"/>
                    </a:lnTo>
                    <a:lnTo>
                      <a:pt x="2076" y="612"/>
                    </a:lnTo>
                    <a:lnTo>
                      <a:pt x="2240" y="599"/>
                    </a:lnTo>
                    <a:lnTo>
                      <a:pt x="2397" y="584"/>
                    </a:lnTo>
                    <a:lnTo>
                      <a:pt x="2550" y="567"/>
                    </a:lnTo>
                    <a:lnTo>
                      <a:pt x="2699" y="551"/>
                    </a:lnTo>
                    <a:lnTo>
                      <a:pt x="2843" y="532"/>
                    </a:lnTo>
                    <a:lnTo>
                      <a:pt x="2981" y="511"/>
                    </a:lnTo>
                    <a:lnTo>
                      <a:pt x="3115" y="489"/>
                    </a:lnTo>
                    <a:lnTo>
                      <a:pt x="3245" y="467"/>
                    </a:lnTo>
                    <a:lnTo>
                      <a:pt x="3368" y="441"/>
                    </a:lnTo>
                    <a:lnTo>
                      <a:pt x="3487" y="414"/>
                    </a:lnTo>
                    <a:lnTo>
                      <a:pt x="3600" y="386"/>
                    </a:lnTo>
                    <a:lnTo>
                      <a:pt x="3709" y="356"/>
                    </a:lnTo>
                    <a:lnTo>
                      <a:pt x="3813" y="325"/>
                    </a:lnTo>
                    <a:lnTo>
                      <a:pt x="3910" y="290"/>
                    </a:lnTo>
                    <a:lnTo>
                      <a:pt x="4002" y="256"/>
                    </a:lnTo>
                    <a:lnTo>
                      <a:pt x="4090" y="218"/>
                    </a:lnTo>
                    <a:lnTo>
                      <a:pt x="4170" y="178"/>
                    </a:lnTo>
                    <a:lnTo>
                      <a:pt x="4246" y="136"/>
                    </a:lnTo>
                    <a:lnTo>
                      <a:pt x="4316" y="92"/>
                    </a:lnTo>
                    <a:lnTo>
                      <a:pt x="4381" y="47"/>
                    </a:lnTo>
                    <a:lnTo>
                      <a:pt x="4439" y="0"/>
                    </a:lnTo>
                    <a:close/>
                  </a:path>
                </a:pathLst>
              </a:custGeom>
              <a:solidFill>
                <a:schemeClr val="accent1">
                  <a:lumMod val="50000"/>
                </a:schemeClr>
              </a:solidFill>
              <a:ln w="1">
                <a:noFill/>
                <a:prstDash val="solid"/>
                <a:round/>
                <a:headEnd/>
                <a:tailEnd/>
              </a:ln>
            </p:spPr>
            <p:txBody>
              <a:bodyPr wrap="square" lIns="91440" tIns="45720" rIns="91440" bIns="45720" anchor="ctr">
                <a:normAutofit fontScale="32500" lnSpcReduction="20000"/>
              </a:bodyPr>
              <a:lstStyle/>
              <a:p>
                <a:pPr algn="ctr"/>
                <a:endParaRPr/>
              </a:p>
            </p:txBody>
          </p:sp>
          <p:sp>
            <p:nvSpPr>
              <p:cNvPr id="25" name="ïṣḻïḍê">
                <a:extLst>
                  <a:ext uri="{FF2B5EF4-FFF2-40B4-BE49-F238E27FC236}">
                    <a16:creationId xmlns:a16="http://schemas.microsoft.com/office/drawing/2014/main" id="{EF5CFA8D-BD52-4BD6-B0E1-15A12406F84B}"/>
                  </a:ext>
                </a:extLst>
              </p:cNvPr>
              <p:cNvSpPr/>
              <p:nvPr/>
            </p:nvSpPr>
            <p:spPr bwMode="auto">
              <a:xfrm>
                <a:off x="4572000" y="1614840"/>
                <a:ext cx="310755" cy="90637"/>
              </a:xfrm>
              <a:custGeom>
                <a:avLst/>
                <a:gdLst/>
                <a:ahLst/>
                <a:cxnLst>
                  <a:cxn ang="0">
                    <a:pos x="4695" y="27"/>
                  </a:cxn>
                  <a:cxn ang="0">
                    <a:pos x="4701" y="77"/>
                  </a:cxn>
                  <a:cxn ang="0">
                    <a:pos x="4702" y="127"/>
                  </a:cxn>
                  <a:cxn ang="0">
                    <a:pos x="4701" y="176"/>
                  </a:cxn>
                  <a:cxn ang="0">
                    <a:pos x="4697" y="225"/>
                  </a:cxn>
                  <a:cxn ang="0">
                    <a:pos x="4690" y="272"/>
                  </a:cxn>
                  <a:cxn ang="0">
                    <a:pos x="4679" y="318"/>
                  </a:cxn>
                  <a:cxn ang="0">
                    <a:pos x="4666" y="364"/>
                  </a:cxn>
                  <a:cxn ang="0">
                    <a:pos x="4650" y="409"/>
                  </a:cxn>
                  <a:cxn ang="0">
                    <a:pos x="4630" y="451"/>
                  </a:cxn>
                  <a:cxn ang="0">
                    <a:pos x="4609" y="494"/>
                  </a:cxn>
                  <a:cxn ang="0">
                    <a:pos x="4583" y="535"/>
                  </a:cxn>
                  <a:cxn ang="0">
                    <a:pos x="4555" y="576"/>
                  </a:cxn>
                  <a:cxn ang="0">
                    <a:pos x="4525" y="615"/>
                  </a:cxn>
                  <a:cxn ang="0">
                    <a:pos x="4491" y="655"/>
                  </a:cxn>
                  <a:cxn ang="0">
                    <a:pos x="4455" y="691"/>
                  </a:cxn>
                  <a:cxn ang="0">
                    <a:pos x="4437" y="697"/>
                  </a:cxn>
                  <a:cxn ang="0">
                    <a:pos x="4381" y="732"/>
                  </a:cxn>
                  <a:cxn ang="0">
                    <a:pos x="4246" y="821"/>
                  </a:cxn>
                  <a:cxn ang="0">
                    <a:pos x="4090" y="903"/>
                  </a:cxn>
                  <a:cxn ang="0">
                    <a:pos x="3910" y="975"/>
                  </a:cxn>
                  <a:cxn ang="0">
                    <a:pos x="3709" y="1041"/>
                  </a:cxn>
                  <a:cxn ang="0">
                    <a:pos x="3487" y="1099"/>
                  </a:cxn>
                  <a:cxn ang="0">
                    <a:pos x="3245" y="1152"/>
                  </a:cxn>
                  <a:cxn ang="0">
                    <a:pos x="2981" y="1196"/>
                  </a:cxn>
                  <a:cxn ang="0">
                    <a:pos x="2699" y="1236"/>
                  </a:cxn>
                  <a:cxn ang="0">
                    <a:pos x="2397" y="1269"/>
                  </a:cxn>
                  <a:cxn ang="0">
                    <a:pos x="2076" y="1297"/>
                  </a:cxn>
                  <a:cxn ang="0">
                    <a:pos x="1738" y="1319"/>
                  </a:cxn>
                  <a:cxn ang="0">
                    <a:pos x="1382" y="1338"/>
                  </a:cxn>
                  <a:cxn ang="0">
                    <a:pos x="1007" y="1353"/>
                  </a:cxn>
                  <a:cxn ang="0">
                    <a:pos x="616" y="1363"/>
                  </a:cxn>
                  <a:cxn ang="0">
                    <a:pos x="208" y="1370"/>
                  </a:cxn>
                  <a:cxn ang="0">
                    <a:pos x="0" y="652"/>
                  </a:cxn>
                  <a:cxn ang="0">
                    <a:pos x="98" y="653"/>
                  </a:cxn>
                  <a:cxn ang="0">
                    <a:pos x="255" y="652"/>
                  </a:cxn>
                  <a:cxn ang="0">
                    <a:pos x="465" y="649"/>
                  </a:cxn>
                  <a:cxn ang="0">
                    <a:pos x="721" y="641"/>
                  </a:cxn>
                  <a:cxn ang="0">
                    <a:pos x="1014" y="629"/>
                  </a:cxn>
                  <a:cxn ang="0">
                    <a:pos x="1338" y="612"/>
                  </a:cxn>
                  <a:cxn ang="0">
                    <a:pos x="1685" y="589"/>
                  </a:cxn>
                  <a:cxn ang="0">
                    <a:pos x="2050" y="560"/>
                  </a:cxn>
                  <a:cxn ang="0">
                    <a:pos x="2423" y="523"/>
                  </a:cxn>
                  <a:cxn ang="0">
                    <a:pos x="2798" y="478"/>
                  </a:cxn>
                  <a:cxn ang="0">
                    <a:pos x="3168" y="424"/>
                  </a:cxn>
                  <a:cxn ang="0">
                    <a:pos x="3525" y="361"/>
                  </a:cxn>
                  <a:cxn ang="0">
                    <a:pos x="3864" y="288"/>
                  </a:cxn>
                  <a:cxn ang="0">
                    <a:pos x="4176" y="203"/>
                  </a:cxn>
                  <a:cxn ang="0">
                    <a:pos x="4454" y="108"/>
                  </a:cxn>
                  <a:cxn ang="0">
                    <a:pos x="4692" y="0"/>
                  </a:cxn>
                </a:cxnLst>
                <a:rect l="0" t="0" r="r" b="b"/>
                <a:pathLst>
                  <a:path w="4702" h="1372">
                    <a:moveTo>
                      <a:pt x="4692" y="0"/>
                    </a:moveTo>
                    <a:lnTo>
                      <a:pt x="4695" y="27"/>
                    </a:lnTo>
                    <a:lnTo>
                      <a:pt x="4698" y="52"/>
                    </a:lnTo>
                    <a:lnTo>
                      <a:pt x="4701" y="77"/>
                    </a:lnTo>
                    <a:lnTo>
                      <a:pt x="4702" y="103"/>
                    </a:lnTo>
                    <a:lnTo>
                      <a:pt x="4702" y="127"/>
                    </a:lnTo>
                    <a:lnTo>
                      <a:pt x="4702" y="152"/>
                    </a:lnTo>
                    <a:lnTo>
                      <a:pt x="4701" y="176"/>
                    </a:lnTo>
                    <a:lnTo>
                      <a:pt x="4700" y="201"/>
                    </a:lnTo>
                    <a:lnTo>
                      <a:pt x="4697" y="225"/>
                    </a:lnTo>
                    <a:lnTo>
                      <a:pt x="4694" y="249"/>
                    </a:lnTo>
                    <a:lnTo>
                      <a:pt x="4690" y="272"/>
                    </a:lnTo>
                    <a:lnTo>
                      <a:pt x="4685" y="296"/>
                    </a:lnTo>
                    <a:lnTo>
                      <a:pt x="4679" y="318"/>
                    </a:lnTo>
                    <a:lnTo>
                      <a:pt x="4673" y="342"/>
                    </a:lnTo>
                    <a:lnTo>
                      <a:pt x="4666" y="364"/>
                    </a:lnTo>
                    <a:lnTo>
                      <a:pt x="4658" y="386"/>
                    </a:lnTo>
                    <a:lnTo>
                      <a:pt x="4650" y="409"/>
                    </a:lnTo>
                    <a:lnTo>
                      <a:pt x="4640" y="430"/>
                    </a:lnTo>
                    <a:lnTo>
                      <a:pt x="4630" y="451"/>
                    </a:lnTo>
                    <a:lnTo>
                      <a:pt x="4620" y="472"/>
                    </a:lnTo>
                    <a:lnTo>
                      <a:pt x="4609" y="494"/>
                    </a:lnTo>
                    <a:lnTo>
                      <a:pt x="4597" y="515"/>
                    </a:lnTo>
                    <a:lnTo>
                      <a:pt x="4583" y="535"/>
                    </a:lnTo>
                    <a:lnTo>
                      <a:pt x="4570" y="556"/>
                    </a:lnTo>
                    <a:lnTo>
                      <a:pt x="4555" y="576"/>
                    </a:lnTo>
                    <a:lnTo>
                      <a:pt x="4541" y="596"/>
                    </a:lnTo>
                    <a:lnTo>
                      <a:pt x="4525" y="615"/>
                    </a:lnTo>
                    <a:lnTo>
                      <a:pt x="4509" y="636"/>
                    </a:lnTo>
                    <a:lnTo>
                      <a:pt x="4491" y="655"/>
                    </a:lnTo>
                    <a:lnTo>
                      <a:pt x="4473" y="674"/>
                    </a:lnTo>
                    <a:lnTo>
                      <a:pt x="4455" y="691"/>
                    </a:lnTo>
                    <a:lnTo>
                      <a:pt x="4435" y="710"/>
                    </a:lnTo>
                    <a:lnTo>
                      <a:pt x="4437" y="697"/>
                    </a:lnTo>
                    <a:lnTo>
                      <a:pt x="4439" y="685"/>
                    </a:lnTo>
                    <a:lnTo>
                      <a:pt x="4381" y="732"/>
                    </a:lnTo>
                    <a:lnTo>
                      <a:pt x="4316" y="777"/>
                    </a:lnTo>
                    <a:lnTo>
                      <a:pt x="4246" y="821"/>
                    </a:lnTo>
                    <a:lnTo>
                      <a:pt x="4170" y="863"/>
                    </a:lnTo>
                    <a:lnTo>
                      <a:pt x="4090" y="903"/>
                    </a:lnTo>
                    <a:lnTo>
                      <a:pt x="4002" y="941"/>
                    </a:lnTo>
                    <a:lnTo>
                      <a:pt x="3910" y="975"/>
                    </a:lnTo>
                    <a:lnTo>
                      <a:pt x="3813" y="1010"/>
                    </a:lnTo>
                    <a:lnTo>
                      <a:pt x="3709" y="1041"/>
                    </a:lnTo>
                    <a:lnTo>
                      <a:pt x="3600" y="1071"/>
                    </a:lnTo>
                    <a:lnTo>
                      <a:pt x="3487" y="1099"/>
                    </a:lnTo>
                    <a:lnTo>
                      <a:pt x="3368" y="1126"/>
                    </a:lnTo>
                    <a:lnTo>
                      <a:pt x="3245" y="1152"/>
                    </a:lnTo>
                    <a:lnTo>
                      <a:pt x="3115" y="1174"/>
                    </a:lnTo>
                    <a:lnTo>
                      <a:pt x="2981" y="1196"/>
                    </a:lnTo>
                    <a:lnTo>
                      <a:pt x="2843" y="1217"/>
                    </a:lnTo>
                    <a:lnTo>
                      <a:pt x="2699" y="1236"/>
                    </a:lnTo>
                    <a:lnTo>
                      <a:pt x="2550" y="1252"/>
                    </a:lnTo>
                    <a:lnTo>
                      <a:pt x="2397" y="1269"/>
                    </a:lnTo>
                    <a:lnTo>
                      <a:pt x="2240" y="1284"/>
                    </a:lnTo>
                    <a:lnTo>
                      <a:pt x="2076" y="1297"/>
                    </a:lnTo>
                    <a:lnTo>
                      <a:pt x="1910" y="1309"/>
                    </a:lnTo>
                    <a:lnTo>
                      <a:pt x="1738" y="1319"/>
                    </a:lnTo>
                    <a:lnTo>
                      <a:pt x="1561" y="1329"/>
                    </a:lnTo>
                    <a:lnTo>
                      <a:pt x="1382" y="1338"/>
                    </a:lnTo>
                    <a:lnTo>
                      <a:pt x="1196" y="1346"/>
                    </a:lnTo>
                    <a:lnTo>
                      <a:pt x="1007" y="1353"/>
                    </a:lnTo>
                    <a:lnTo>
                      <a:pt x="814" y="1358"/>
                    </a:lnTo>
                    <a:lnTo>
                      <a:pt x="616" y="1363"/>
                    </a:lnTo>
                    <a:lnTo>
                      <a:pt x="414" y="1366"/>
                    </a:lnTo>
                    <a:lnTo>
                      <a:pt x="208" y="1370"/>
                    </a:lnTo>
                    <a:lnTo>
                      <a:pt x="0" y="1372"/>
                    </a:lnTo>
                    <a:lnTo>
                      <a:pt x="0" y="652"/>
                    </a:lnTo>
                    <a:lnTo>
                      <a:pt x="41" y="653"/>
                    </a:lnTo>
                    <a:lnTo>
                      <a:pt x="98" y="653"/>
                    </a:lnTo>
                    <a:lnTo>
                      <a:pt x="169" y="653"/>
                    </a:lnTo>
                    <a:lnTo>
                      <a:pt x="255" y="652"/>
                    </a:lnTo>
                    <a:lnTo>
                      <a:pt x="355" y="651"/>
                    </a:lnTo>
                    <a:lnTo>
                      <a:pt x="465" y="649"/>
                    </a:lnTo>
                    <a:lnTo>
                      <a:pt x="588" y="646"/>
                    </a:lnTo>
                    <a:lnTo>
                      <a:pt x="721" y="641"/>
                    </a:lnTo>
                    <a:lnTo>
                      <a:pt x="863" y="636"/>
                    </a:lnTo>
                    <a:lnTo>
                      <a:pt x="1014" y="629"/>
                    </a:lnTo>
                    <a:lnTo>
                      <a:pt x="1173" y="621"/>
                    </a:lnTo>
                    <a:lnTo>
                      <a:pt x="1338" y="612"/>
                    </a:lnTo>
                    <a:lnTo>
                      <a:pt x="1509" y="601"/>
                    </a:lnTo>
                    <a:lnTo>
                      <a:pt x="1685" y="589"/>
                    </a:lnTo>
                    <a:lnTo>
                      <a:pt x="1865" y="575"/>
                    </a:lnTo>
                    <a:lnTo>
                      <a:pt x="2050" y="560"/>
                    </a:lnTo>
                    <a:lnTo>
                      <a:pt x="2235" y="542"/>
                    </a:lnTo>
                    <a:lnTo>
                      <a:pt x="2423" y="523"/>
                    </a:lnTo>
                    <a:lnTo>
                      <a:pt x="2610" y="501"/>
                    </a:lnTo>
                    <a:lnTo>
                      <a:pt x="2798" y="478"/>
                    </a:lnTo>
                    <a:lnTo>
                      <a:pt x="2984" y="452"/>
                    </a:lnTo>
                    <a:lnTo>
                      <a:pt x="3168" y="424"/>
                    </a:lnTo>
                    <a:lnTo>
                      <a:pt x="3349" y="394"/>
                    </a:lnTo>
                    <a:lnTo>
                      <a:pt x="3525" y="361"/>
                    </a:lnTo>
                    <a:lnTo>
                      <a:pt x="3697" y="326"/>
                    </a:lnTo>
                    <a:lnTo>
                      <a:pt x="3864" y="288"/>
                    </a:lnTo>
                    <a:lnTo>
                      <a:pt x="4024" y="247"/>
                    </a:lnTo>
                    <a:lnTo>
                      <a:pt x="4176" y="203"/>
                    </a:lnTo>
                    <a:lnTo>
                      <a:pt x="4320" y="157"/>
                    </a:lnTo>
                    <a:lnTo>
                      <a:pt x="4454" y="108"/>
                    </a:lnTo>
                    <a:lnTo>
                      <a:pt x="4578" y="56"/>
                    </a:lnTo>
                    <a:lnTo>
                      <a:pt x="4692" y="0"/>
                    </a:lnTo>
                    <a:close/>
                  </a:path>
                </a:pathLst>
              </a:custGeom>
              <a:solidFill>
                <a:schemeClr val="accent1">
                  <a:lumMod val="75000"/>
                </a:schemeClr>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6" name="ïŝlïḑê">
                <a:extLst>
                  <a:ext uri="{FF2B5EF4-FFF2-40B4-BE49-F238E27FC236}">
                    <a16:creationId xmlns:a16="http://schemas.microsoft.com/office/drawing/2014/main" id="{171CAB4E-ABD1-4914-B850-3300B148F91C}"/>
                  </a:ext>
                </a:extLst>
              </p:cNvPr>
              <p:cNvSpPr/>
              <p:nvPr/>
            </p:nvSpPr>
            <p:spPr bwMode="auto">
              <a:xfrm>
                <a:off x="4416160" y="1026162"/>
                <a:ext cx="155840" cy="311218"/>
              </a:xfrm>
              <a:custGeom>
                <a:avLst/>
                <a:gdLst/>
                <a:ahLst/>
                <a:cxnLst>
                  <a:cxn ang="0">
                    <a:pos x="2357" y="433"/>
                  </a:cxn>
                  <a:cxn ang="0">
                    <a:pos x="2357" y="0"/>
                  </a:cxn>
                  <a:cxn ang="0">
                    <a:pos x="1998" y="28"/>
                  </a:cxn>
                  <a:cxn ang="0">
                    <a:pos x="1657" y="106"/>
                  </a:cxn>
                  <a:cxn ang="0">
                    <a:pos x="1337" y="234"/>
                  </a:cxn>
                  <a:cxn ang="0">
                    <a:pos x="1041" y="404"/>
                  </a:cxn>
                  <a:cxn ang="0">
                    <a:pos x="774" y="614"/>
                  </a:cxn>
                  <a:cxn ang="0">
                    <a:pos x="540" y="859"/>
                  </a:cxn>
                  <a:cxn ang="0">
                    <a:pos x="342" y="1137"/>
                  </a:cxn>
                  <a:cxn ang="0">
                    <a:pos x="186" y="1441"/>
                  </a:cxn>
                  <a:cxn ang="0">
                    <a:pos x="75" y="1769"/>
                  </a:cxn>
                  <a:cxn ang="0">
                    <a:pos x="13" y="2117"/>
                  </a:cxn>
                  <a:cxn ang="0">
                    <a:pos x="4" y="2477"/>
                  </a:cxn>
                  <a:cxn ang="0">
                    <a:pos x="48" y="2831"/>
                  </a:cxn>
                  <a:cxn ang="0">
                    <a:pos x="143" y="3166"/>
                  </a:cxn>
                  <a:cxn ang="0">
                    <a:pos x="285" y="3477"/>
                  </a:cxn>
                  <a:cxn ang="0">
                    <a:pos x="470" y="3765"/>
                  </a:cxn>
                  <a:cxn ang="0">
                    <a:pos x="692" y="4022"/>
                  </a:cxn>
                  <a:cxn ang="0">
                    <a:pos x="948" y="4244"/>
                  </a:cxn>
                  <a:cxn ang="0">
                    <a:pos x="1235" y="4427"/>
                  </a:cxn>
                  <a:cxn ang="0">
                    <a:pos x="1548" y="4569"/>
                  </a:cxn>
                  <a:cxn ang="0">
                    <a:pos x="1883" y="4664"/>
                  </a:cxn>
                  <a:cxn ang="0">
                    <a:pos x="2235" y="4710"/>
                  </a:cxn>
                  <a:cxn ang="0">
                    <a:pos x="2357" y="4712"/>
                  </a:cxn>
                  <a:cxn ang="0">
                    <a:pos x="2357" y="4281"/>
                  </a:cxn>
                  <a:cxn ang="0">
                    <a:pos x="2064" y="4259"/>
                  </a:cxn>
                  <a:cxn ang="0">
                    <a:pos x="1785" y="4194"/>
                  </a:cxn>
                  <a:cxn ang="0">
                    <a:pos x="1523" y="4091"/>
                  </a:cxn>
                  <a:cxn ang="0">
                    <a:pos x="1282" y="3951"/>
                  </a:cxn>
                  <a:cxn ang="0">
                    <a:pos x="1064" y="3780"/>
                  </a:cxn>
                  <a:cxn ang="0">
                    <a:pos x="872" y="3579"/>
                  </a:cxn>
                  <a:cxn ang="0">
                    <a:pos x="711" y="3353"/>
                  </a:cxn>
                  <a:cxn ang="0">
                    <a:pos x="584" y="3104"/>
                  </a:cxn>
                  <a:cxn ang="0">
                    <a:pos x="493" y="2836"/>
                  </a:cxn>
                  <a:cxn ang="0">
                    <a:pos x="442" y="2552"/>
                  </a:cxn>
                  <a:cxn ang="0">
                    <a:pos x="435" y="2257"/>
                  </a:cxn>
                  <a:cxn ang="0">
                    <a:pos x="471" y="1969"/>
                  </a:cxn>
                  <a:cxn ang="0">
                    <a:pos x="549" y="1696"/>
                  </a:cxn>
                  <a:cxn ang="0">
                    <a:pos x="665" y="1441"/>
                  </a:cxn>
                  <a:cxn ang="0">
                    <a:pos x="815" y="1206"/>
                  </a:cxn>
                  <a:cxn ang="0">
                    <a:pos x="997" y="997"/>
                  </a:cxn>
                  <a:cxn ang="0">
                    <a:pos x="1206" y="815"/>
                  </a:cxn>
                  <a:cxn ang="0">
                    <a:pos x="1440" y="665"/>
                  </a:cxn>
                  <a:cxn ang="0">
                    <a:pos x="1695" y="549"/>
                  </a:cxn>
                  <a:cxn ang="0">
                    <a:pos x="1969" y="472"/>
                  </a:cxn>
                  <a:cxn ang="0">
                    <a:pos x="2257" y="435"/>
                  </a:cxn>
                </a:cxnLst>
                <a:rect l="0" t="0" r="r" b="b"/>
                <a:pathLst>
                  <a:path w="2357" h="4712">
                    <a:moveTo>
                      <a:pt x="2357" y="433"/>
                    </a:moveTo>
                    <a:lnTo>
                      <a:pt x="2357" y="433"/>
                    </a:lnTo>
                    <a:lnTo>
                      <a:pt x="2357" y="433"/>
                    </a:lnTo>
                    <a:lnTo>
                      <a:pt x="2357" y="0"/>
                    </a:lnTo>
                    <a:lnTo>
                      <a:pt x="2357" y="0"/>
                    </a:lnTo>
                    <a:lnTo>
                      <a:pt x="2357" y="0"/>
                    </a:lnTo>
                    <a:lnTo>
                      <a:pt x="2235" y="4"/>
                    </a:lnTo>
                    <a:lnTo>
                      <a:pt x="2115" y="13"/>
                    </a:lnTo>
                    <a:lnTo>
                      <a:pt x="1998" y="28"/>
                    </a:lnTo>
                    <a:lnTo>
                      <a:pt x="1883" y="48"/>
                    </a:lnTo>
                    <a:lnTo>
                      <a:pt x="1769" y="75"/>
                    </a:lnTo>
                    <a:lnTo>
                      <a:pt x="1657" y="106"/>
                    </a:lnTo>
                    <a:lnTo>
                      <a:pt x="1548" y="144"/>
                    </a:lnTo>
                    <a:lnTo>
                      <a:pt x="1440" y="186"/>
                    </a:lnTo>
                    <a:lnTo>
                      <a:pt x="1337" y="234"/>
                    </a:lnTo>
                    <a:lnTo>
                      <a:pt x="1235" y="285"/>
                    </a:lnTo>
                    <a:lnTo>
                      <a:pt x="1137" y="342"/>
                    </a:lnTo>
                    <a:lnTo>
                      <a:pt x="1041" y="404"/>
                    </a:lnTo>
                    <a:lnTo>
                      <a:pt x="948" y="470"/>
                    </a:lnTo>
                    <a:lnTo>
                      <a:pt x="860" y="540"/>
                    </a:lnTo>
                    <a:lnTo>
                      <a:pt x="774" y="614"/>
                    </a:lnTo>
                    <a:lnTo>
                      <a:pt x="692" y="692"/>
                    </a:lnTo>
                    <a:lnTo>
                      <a:pt x="614" y="773"/>
                    </a:lnTo>
                    <a:lnTo>
                      <a:pt x="540" y="859"/>
                    </a:lnTo>
                    <a:lnTo>
                      <a:pt x="470" y="949"/>
                    </a:lnTo>
                    <a:lnTo>
                      <a:pt x="404" y="1040"/>
                    </a:lnTo>
                    <a:lnTo>
                      <a:pt x="342" y="1137"/>
                    </a:lnTo>
                    <a:lnTo>
                      <a:pt x="285" y="1235"/>
                    </a:lnTo>
                    <a:lnTo>
                      <a:pt x="233" y="1337"/>
                    </a:lnTo>
                    <a:lnTo>
                      <a:pt x="186" y="1441"/>
                    </a:lnTo>
                    <a:lnTo>
                      <a:pt x="143" y="1548"/>
                    </a:lnTo>
                    <a:lnTo>
                      <a:pt x="107" y="1657"/>
                    </a:lnTo>
                    <a:lnTo>
                      <a:pt x="75" y="1769"/>
                    </a:lnTo>
                    <a:lnTo>
                      <a:pt x="48" y="1883"/>
                    </a:lnTo>
                    <a:lnTo>
                      <a:pt x="27" y="1998"/>
                    </a:lnTo>
                    <a:lnTo>
                      <a:pt x="13" y="2117"/>
                    </a:lnTo>
                    <a:lnTo>
                      <a:pt x="4" y="2236"/>
                    </a:lnTo>
                    <a:lnTo>
                      <a:pt x="0" y="2357"/>
                    </a:lnTo>
                    <a:lnTo>
                      <a:pt x="4" y="2477"/>
                    </a:lnTo>
                    <a:lnTo>
                      <a:pt x="13" y="2597"/>
                    </a:lnTo>
                    <a:lnTo>
                      <a:pt x="27" y="2714"/>
                    </a:lnTo>
                    <a:lnTo>
                      <a:pt x="48" y="2831"/>
                    </a:lnTo>
                    <a:lnTo>
                      <a:pt x="75" y="2944"/>
                    </a:lnTo>
                    <a:lnTo>
                      <a:pt x="107" y="3056"/>
                    </a:lnTo>
                    <a:lnTo>
                      <a:pt x="143" y="3166"/>
                    </a:lnTo>
                    <a:lnTo>
                      <a:pt x="186" y="3272"/>
                    </a:lnTo>
                    <a:lnTo>
                      <a:pt x="233" y="3377"/>
                    </a:lnTo>
                    <a:lnTo>
                      <a:pt x="285" y="3477"/>
                    </a:lnTo>
                    <a:lnTo>
                      <a:pt x="342" y="3577"/>
                    </a:lnTo>
                    <a:lnTo>
                      <a:pt x="404" y="3672"/>
                    </a:lnTo>
                    <a:lnTo>
                      <a:pt x="470" y="3765"/>
                    </a:lnTo>
                    <a:lnTo>
                      <a:pt x="540" y="3854"/>
                    </a:lnTo>
                    <a:lnTo>
                      <a:pt x="614" y="3939"/>
                    </a:lnTo>
                    <a:lnTo>
                      <a:pt x="692" y="4022"/>
                    </a:lnTo>
                    <a:lnTo>
                      <a:pt x="774" y="4099"/>
                    </a:lnTo>
                    <a:lnTo>
                      <a:pt x="860" y="4174"/>
                    </a:lnTo>
                    <a:lnTo>
                      <a:pt x="948" y="4244"/>
                    </a:lnTo>
                    <a:lnTo>
                      <a:pt x="1041" y="4309"/>
                    </a:lnTo>
                    <a:lnTo>
                      <a:pt x="1137" y="4370"/>
                    </a:lnTo>
                    <a:lnTo>
                      <a:pt x="1235" y="4427"/>
                    </a:lnTo>
                    <a:lnTo>
                      <a:pt x="1337" y="4480"/>
                    </a:lnTo>
                    <a:lnTo>
                      <a:pt x="1440" y="4527"/>
                    </a:lnTo>
                    <a:lnTo>
                      <a:pt x="1548" y="4569"/>
                    </a:lnTo>
                    <a:lnTo>
                      <a:pt x="1657" y="4606"/>
                    </a:lnTo>
                    <a:lnTo>
                      <a:pt x="1769" y="4638"/>
                    </a:lnTo>
                    <a:lnTo>
                      <a:pt x="1883" y="4664"/>
                    </a:lnTo>
                    <a:lnTo>
                      <a:pt x="1998" y="4685"/>
                    </a:lnTo>
                    <a:lnTo>
                      <a:pt x="2115" y="4700"/>
                    </a:lnTo>
                    <a:lnTo>
                      <a:pt x="2235" y="4710"/>
                    </a:lnTo>
                    <a:lnTo>
                      <a:pt x="2357" y="4712"/>
                    </a:lnTo>
                    <a:lnTo>
                      <a:pt x="2357" y="4712"/>
                    </a:lnTo>
                    <a:lnTo>
                      <a:pt x="2357" y="4712"/>
                    </a:lnTo>
                    <a:lnTo>
                      <a:pt x="2357" y="4281"/>
                    </a:lnTo>
                    <a:lnTo>
                      <a:pt x="2357" y="4281"/>
                    </a:lnTo>
                    <a:lnTo>
                      <a:pt x="2357" y="4281"/>
                    </a:lnTo>
                    <a:lnTo>
                      <a:pt x="2257" y="4279"/>
                    </a:lnTo>
                    <a:lnTo>
                      <a:pt x="2160" y="4271"/>
                    </a:lnTo>
                    <a:lnTo>
                      <a:pt x="2064" y="4259"/>
                    </a:lnTo>
                    <a:lnTo>
                      <a:pt x="1969" y="4242"/>
                    </a:lnTo>
                    <a:lnTo>
                      <a:pt x="1876" y="4221"/>
                    </a:lnTo>
                    <a:lnTo>
                      <a:pt x="1785" y="4194"/>
                    </a:lnTo>
                    <a:lnTo>
                      <a:pt x="1695" y="4164"/>
                    </a:lnTo>
                    <a:lnTo>
                      <a:pt x="1608" y="4129"/>
                    </a:lnTo>
                    <a:lnTo>
                      <a:pt x="1523" y="4091"/>
                    </a:lnTo>
                    <a:lnTo>
                      <a:pt x="1440" y="4048"/>
                    </a:lnTo>
                    <a:lnTo>
                      <a:pt x="1360" y="4002"/>
                    </a:lnTo>
                    <a:lnTo>
                      <a:pt x="1282" y="3951"/>
                    </a:lnTo>
                    <a:lnTo>
                      <a:pt x="1206" y="3898"/>
                    </a:lnTo>
                    <a:lnTo>
                      <a:pt x="1133" y="3841"/>
                    </a:lnTo>
                    <a:lnTo>
                      <a:pt x="1064" y="3780"/>
                    </a:lnTo>
                    <a:lnTo>
                      <a:pt x="997" y="3717"/>
                    </a:lnTo>
                    <a:lnTo>
                      <a:pt x="933" y="3650"/>
                    </a:lnTo>
                    <a:lnTo>
                      <a:pt x="872" y="3579"/>
                    </a:lnTo>
                    <a:lnTo>
                      <a:pt x="815" y="3507"/>
                    </a:lnTo>
                    <a:lnTo>
                      <a:pt x="761" y="3432"/>
                    </a:lnTo>
                    <a:lnTo>
                      <a:pt x="711" y="3353"/>
                    </a:lnTo>
                    <a:lnTo>
                      <a:pt x="665" y="3273"/>
                    </a:lnTo>
                    <a:lnTo>
                      <a:pt x="623" y="3189"/>
                    </a:lnTo>
                    <a:lnTo>
                      <a:pt x="584" y="3104"/>
                    </a:lnTo>
                    <a:lnTo>
                      <a:pt x="549" y="3017"/>
                    </a:lnTo>
                    <a:lnTo>
                      <a:pt x="519" y="2928"/>
                    </a:lnTo>
                    <a:lnTo>
                      <a:pt x="493" y="2836"/>
                    </a:lnTo>
                    <a:lnTo>
                      <a:pt x="471" y="2743"/>
                    </a:lnTo>
                    <a:lnTo>
                      <a:pt x="454" y="2648"/>
                    </a:lnTo>
                    <a:lnTo>
                      <a:pt x="442" y="2552"/>
                    </a:lnTo>
                    <a:lnTo>
                      <a:pt x="435" y="2455"/>
                    </a:lnTo>
                    <a:lnTo>
                      <a:pt x="432" y="2357"/>
                    </a:lnTo>
                    <a:lnTo>
                      <a:pt x="435" y="2257"/>
                    </a:lnTo>
                    <a:lnTo>
                      <a:pt x="442" y="2160"/>
                    </a:lnTo>
                    <a:lnTo>
                      <a:pt x="454" y="2064"/>
                    </a:lnTo>
                    <a:lnTo>
                      <a:pt x="471" y="1969"/>
                    </a:lnTo>
                    <a:lnTo>
                      <a:pt x="493" y="1876"/>
                    </a:lnTo>
                    <a:lnTo>
                      <a:pt x="519" y="1786"/>
                    </a:lnTo>
                    <a:lnTo>
                      <a:pt x="549" y="1696"/>
                    </a:lnTo>
                    <a:lnTo>
                      <a:pt x="584" y="1609"/>
                    </a:lnTo>
                    <a:lnTo>
                      <a:pt x="623" y="1523"/>
                    </a:lnTo>
                    <a:lnTo>
                      <a:pt x="665" y="1441"/>
                    </a:lnTo>
                    <a:lnTo>
                      <a:pt x="711" y="1360"/>
                    </a:lnTo>
                    <a:lnTo>
                      <a:pt x="761" y="1282"/>
                    </a:lnTo>
                    <a:lnTo>
                      <a:pt x="815" y="1206"/>
                    </a:lnTo>
                    <a:lnTo>
                      <a:pt x="872" y="1133"/>
                    </a:lnTo>
                    <a:lnTo>
                      <a:pt x="933" y="1064"/>
                    </a:lnTo>
                    <a:lnTo>
                      <a:pt x="997" y="997"/>
                    </a:lnTo>
                    <a:lnTo>
                      <a:pt x="1064" y="933"/>
                    </a:lnTo>
                    <a:lnTo>
                      <a:pt x="1133" y="873"/>
                    </a:lnTo>
                    <a:lnTo>
                      <a:pt x="1206" y="815"/>
                    </a:lnTo>
                    <a:lnTo>
                      <a:pt x="1282" y="761"/>
                    </a:lnTo>
                    <a:lnTo>
                      <a:pt x="1360" y="711"/>
                    </a:lnTo>
                    <a:lnTo>
                      <a:pt x="1440" y="665"/>
                    </a:lnTo>
                    <a:lnTo>
                      <a:pt x="1523" y="623"/>
                    </a:lnTo>
                    <a:lnTo>
                      <a:pt x="1608" y="583"/>
                    </a:lnTo>
                    <a:lnTo>
                      <a:pt x="1695" y="549"/>
                    </a:lnTo>
                    <a:lnTo>
                      <a:pt x="1785" y="519"/>
                    </a:lnTo>
                    <a:lnTo>
                      <a:pt x="1876" y="493"/>
                    </a:lnTo>
                    <a:lnTo>
                      <a:pt x="1969" y="472"/>
                    </a:lnTo>
                    <a:lnTo>
                      <a:pt x="2064" y="454"/>
                    </a:lnTo>
                    <a:lnTo>
                      <a:pt x="2160" y="442"/>
                    </a:lnTo>
                    <a:lnTo>
                      <a:pt x="2257" y="435"/>
                    </a:lnTo>
                    <a:lnTo>
                      <a:pt x="2357" y="433"/>
                    </a:lnTo>
                    <a:close/>
                  </a:path>
                </a:pathLst>
              </a:custGeom>
              <a:solidFill>
                <a:schemeClr val="accent1"/>
              </a:solidFill>
              <a:ln w="1">
                <a:noFill/>
                <a:prstDash val="solid"/>
                <a:round/>
                <a:headEnd/>
                <a:tailEnd/>
              </a:ln>
            </p:spPr>
            <p:txBody>
              <a:bodyPr wrap="square" lIns="91440" tIns="45720" rIns="91440" bIns="45720" anchor="ctr">
                <a:normAutofit/>
              </a:bodyPr>
              <a:lstStyle/>
              <a:p>
                <a:pPr algn="ctr"/>
                <a:endParaRPr/>
              </a:p>
            </p:txBody>
          </p:sp>
          <p:sp>
            <p:nvSpPr>
              <p:cNvPr id="27" name="ïšlïḑé">
                <a:extLst>
                  <a:ext uri="{FF2B5EF4-FFF2-40B4-BE49-F238E27FC236}">
                    <a16:creationId xmlns:a16="http://schemas.microsoft.com/office/drawing/2014/main" id="{2549B3C0-1A3A-40E3-A9ED-A7FBCB8DDE41}"/>
                  </a:ext>
                </a:extLst>
              </p:cNvPr>
              <p:cNvSpPr/>
              <p:nvPr/>
            </p:nvSpPr>
            <p:spPr bwMode="auto">
              <a:xfrm>
                <a:off x="4572000" y="1026162"/>
                <a:ext cx="155840" cy="311218"/>
              </a:xfrm>
              <a:custGeom>
                <a:avLst/>
                <a:gdLst/>
                <a:ahLst/>
                <a:cxnLst>
                  <a:cxn ang="0">
                    <a:pos x="0" y="433"/>
                  </a:cxn>
                  <a:cxn ang="0">
                    <a:pos x="0" y="0"/>
                  </a:cxn>
                  <a:cxn ang="0">
                    <a:pos x="357" y="28"/>
                  </a:cxn>
                  <a:cxn ang="0">
                    <a:pos x="698" y="106"/>
                  </a:cxn>
                  <a:cxn ang="0">
                    <a:pos x="1018" y="234"/>
                  </a:cxn>
                  <a:cxn ang="0">
                    <a:pos x="1314" y="404"/>
                  </a:cxn>
                  <a:cxn ang="0">
                    <a:pos x="1581" y="614"/>
                  </a:cxn>
                  <a:cxn ang="0">
                    <a:pos x="1816" y="859"/>
                  </a:cxn>
                  <a:cxn ang="0">
                    <a:pos x="2013" y="1137"/>
                  </a:cxn>
                  <a:cxn ang="0">
                    <a:pos x="2169" y="1441"/>
                  </a:cxn>
                  <a:cxn ang="0">
                    <a:pos x="2281" y="1769"/>
                  </a:cxn>
                  <a:cxn ang="0">
                    <a:pos x="2342" y="2117"/>
                  </a:cxn>
                  <a:cxn ang="0">
                    <a:pos x="2351" y="2477"/>
                  </a:cxn>
                  <a:cxn ang="0">
                    <a:pos x="2307" y="2831"/>
                  </a:cxn>
                  <a:cxn ang="0">
                    <a:pos x="2212" y="3166"/>
                  </a:cxn>
                  <a:cxn ang="0">
                    <a:pos x="2070" y="3477"/>
                  </a:cxn>
                  <a:cxn ang="0">
                    <a:pos x="1885" y="3765"/>
                  </a:cxn>
                  <a:cxn ang="0">
                    <a:pos x="1663" y="4022"/>
                  </a:cxn>
                  <a:cxn ang="0">
                    <a:pos x="1407" y="4244"/>
                  </a:cxn>
                  <a:cxn ang="0">
                    <a:pos x="1120" y="4427"/>
                  </a:cxn>
                  <a:cxn ang="0">
                    <a:pos x="807" y="4569"/>
                  </a:cxn>
                  <a:cxn ang="0">
                    <a:pos x="473" y="4664"/>
                  </a:cxn>
                  <a:cxn ang="0">
                    <a:pos x="120" y="4710"/>
                  </a:cxn>
                  <a:cxn ang="0">
                    <a:pos x="0" y="4712"/>
                  </a:cxn>
                  <a:cxn ang="0">
                    <a:pos x="0" y="4281"/>
                  </a:cxn>
                  <a:cxn ang="0">
                    <a:pos x="291" y="4259"/>
                  </a:cxn>
                  <a:cxn ang="0">
                    <a:pos x="570" y="4194"/>
                  </a:cxn>
                  <a:cxn ang="0">
                    <a:pos x="832" y="4091"/>
                  </a:cxn>
                  <a:cxn ang="0">
                    <a:pos x="1073" y="3951"/>
                  </a:cxn>
                  <a:cxn ang="0">
                    <a:pos x="1292" y="3780"/>
                  </a:cxn>
                  <a:cxn ang="0">
                    <a:pos x="1483" y="3579"/>
                  </a:cxn>
                  <a:cxn ang="0">
                    <a:pos x="1644" y="3353"/>
                  </a:cxn>
                  <a:cxn ang="0">
                    <a:pos x="1771" y="3104"/>
                  </a:cxn>
                  <a:cxn ang="0">
                    <a:pos x="1862" y="2836"/>
                  </a:cxn>
                  <a:cxn ang="0">
                    <a:pos x="1913" y="2552"/>
                  </a:cxn>
                  <a:cxn ang="0">
                    <a:pos x="1921" y="2257"/>
                  </a:cxn>
                  <a:cxn ang="0">
                    <a:pos x="1884" y="1969"/>
                  </a:cxn>
                  <a:cxn ang="0">
                    <a:pos x="1806" y="1696"/>
                  </a:cxn>
                  <a:cxn ang="0">
                    <a:pos x="1690" y="1441"/>
                  </a:cxn>
                  <a:cxn ang="0">
                    <a:pos x="1540" y="1206"/>
                  </a:cxn>
                  <a:cxn ang="0">
                    <a:pos x="1358" y="997"/>
                  </a:cxn>
                  <a:cxn ang="0">
                    <a:pos x="1149" y="815"/>
                  </a:cxn>
                  <a:cxn ang="0">
                    <a:pos x="915" y="665"/>
                  </a:cxn>
                  <a:cxn ang="0">
                    <a:pos x="660" y="549"/>
                  </a:cxn>
                  <a:cxn ang="0">
                    <a:pos x="386" y="472"/>
                  </a:cxn>
                  <a:cxn ang="0">
                    <a:pos x="98" y="435"/>
                  </a:cxn>
                </a:cxnLst>
                <a:rect l="0" t="0" r="r" b="b"/>
                <a:pathLst>
                  <a:path w="2355" h="4712">
                    <a:moveTo>
                      <a:pt x="0" y="433"/>
                    </a:moveTo>
                    <a:lnTo>
                      <a:pt x="0" y="433"/>
                    </a:lnTo>
                    <a:lnTo>
                      <a:pt x="0" y="433"/>
                    </a:lnTo>
                    <a:lnTo>
                      <a:pt x="0" y="0"/>
                    </a:lnTo>
                    <a:lnTo>
                      <a:pt x="0" y="0"/>
                    </a:lnTo>
                    <a:lnTo>
                      <a:pt x="0" y="0"/>
                    </a:lnTo>
                    <a:lnTo>
                      <a:pt x="120" y="4"/>
                    </a:lnTo>
                    <a:lnTo>
                      <a:pt x="240" y="13"/>
                    </a:lnTo>
                    <a:lnTo>
                      <a:pt x="357" y="28"/>
                    </a:lnTo>
                    <a:lnTo>
                      <a:pt x="473" y="48"/>
                    </a:lnTo>
                    <a:lnTo>
                      <a:pt x="587" y="75"/>
                    </a:lnTo>
                    <a:lnTo>
                      <a:pt x="698" y="106"/>
                    </a:lnTo>
                    <a:lnTo>
                      <a:pt x="807" y="144"/>
                    </a:lnTo>
                    <a:lnTo>
                      <a:pt x="915" y="186"/>
                    </a:lnTo>
                    <a:lnTo>
                      <a:pt x="1018" y="234"/>
                    </a:lnTo>
                    <a:lnTo>
                      <a:pt x="1120" y="285"/>
                    </a:lnTo>
                    <a:lnTo>
                      <a:pt x="1220" y="342"/>
                    </a:lnTo>
                    <a:lnTo>
                      <a:pt x="1314" y="404"/>
                    </a:lnTo>
                    <a:lnTo>
                      <a:pt x="1407" y="470"/>
                    </a:lnTo>
                    <a:lnTo>
                      <a:pt x="1497" y="540"/>
                    </a:lnTo>
                    <a:lnTo>
                      <a:pt x="1581" y="614"/>
                    </a:lnTo>
                    <a:lnTo>
                      <a:pt x="1663" y="692"/>
                    </a:lnTo>
                    <a:lnTo>
                      <a:pt x="1741" y="773"/>
                    </a:lnTo>
                    <a:lnTo>
                      <a:pt x="1816" y="859"/>
                    </a:lnTo>
                    <a:lnTo>
                      <a:pt x="1885" y="949"/>
                    </a:lnTo>
                    <a:lnTo>
                      <a:pt x="1951" y="1040"/>
                    </a:lnTo>
                    <a:lnTo>
                      <a:pt x="2013" y="1137"/>
                    </a:lnTo>
                    <a:lnTo>
                      <a:pt x="2070" y="1235"/>
                    </a:lnTo>
                    <a:lnTo>
                      <a:pt x="2122" y="1337"/>
                    </a:lnTo>
                    <a:lnTo>
                      <a:pt x="2169" y="1441"/>
                    </a:lnTo>
                    <a:lnTo>
                      <a:pt x="2212" y="1548"/>
                    </a:lnTo>
                    <a:lnTo>
                      <a:pt x="2248" y="1657"/>
                    </a:lnTo>
                    <a:lnTo>
                      <a:pt x="2281" y="1769"/>
                    </a:lnTo>
                    <a:lnTo>
                      <a:pt x="2307" y="1883"/>
                    </a:lnTo>
                    <a:lnTo>
                      <a:pt x="2328" y="1998"/>
                    </a:lnTo>
                    <a:lnTo>
                      <a:pt x="2342" y="2117"/>
                    </a:lnTo>
                    <a:lnTo>
                      <a:pt x="2351" y="2236"/>
                    </a:lnTo>
                    <a:lnTo>
                      <a:pt x="2355" y="2357"/>
                    </a:lnTo>
                    <a:lnTo>
                      <a:pt x="2351" y="2477"/>
                    </a:lnTo>
                    <a:lnTo>
                      <a:pt x="2342" y="2597"/>
                    </a:lnTo>
                    <a:lnTo>
                      <a:pt x="2328" y="2714"/>
                    </a:lnTo>
                    <a:lnTo>
                      <a:pt x="2307" y="2831"/>
                    </a:lnTo>
                    <a:lnTo>
                      <a:pt x="2281" y="2944"/>
                    </a:lnTo>
                    <a:lnTo>
                      <a:pt x="2248" y="3056"/>
                    </a:lnTo>
                    <a:lnTo>
                      <a:pt x="2212" y="3166"/>
                    </a:lnTo>
                    <a:lnTo>
                      <a:pt x="2169" y="3272"/>
                    </a:lnTo>
                    <a:lnTo>
                      <a:pt x="2122" y="3377"/>
                    </a:lnTo>
                    <a:lnTo>
                      <a:pt x="2070" y="3477"/>
                    </a:lnTo>
                    <a:lnTo>
                      <a:pt x="2013" y="3577"/>
                    </a:lnTo>
                    <a:lnTo>
                      <a:pt x="1951" y="3672"/>
                    </a:lnTo>
                    <a:lnTo>
                      <a:pt x="1885" y="3765"/>
                    </a:lnTo>
                    <a:lnTo>
                      <a:pt x="1816" y="3854"/>
                    </a:lnTo>
                    <a:lnTo>
                      <a:pt x="1741" y="3939"/>
                    </a:lnTo>
                    <a:lnTo>
                      <a:pt x="1663" y="4022"/>
                    </a:lnTo>
                    <a:lnTo>
                      <a:pt x="1581" y="4099"/>
                    </a:lnTo>
                    <a:lnTo>
                      <a:pt x="1497" y="4174"/>
                    </a:lnTo>
                    <a:lnTo>
                      <a:pt x="1407" y="4244"/>
                    </a:lnTo>
                    <a:lnTo>
                      <a:pt x="1314" y="4309"/>
                    </a:lnTo>
                    <a:lnTo>
                      <a:pt x="1220" y="4370"/>
                    </a:lnTo>
                    <a:lnTo>
                      <a:pt x="1120" y="4427"/>
                    </a:lnTo>
                    <a:lnTo>
                      <a:pt x="1018" y="4480"/>
                    </a:lnTo>
                    <a:lnTo>
                      <a:pt x="915" y="4527"/>
                    </a:lnTo>
                    <a:lnTo>
                      <a:pt x="807" y="4569"/>
                    </a:lnTo>
                    <a:lnTo>
                      <a:pt x="698" y="4606"/>
                    </a:lnTo>
                    <a:lnTo>
                      <a:pt x="587" y="4638"/>
                    </a:lnTo>
                    <a:lnTo>
                      <a:pt x="473" y="4664"/>
                    </a:lnTo>
                    <a:lnTo>
                      <a:pt x="357" y="4685"/>
                    </a:lnTo>
                    <a:lnTo>
                      <a:pt x="240" y="4700"/>
                    </a:lnTo>
                    <a:lnTo>
                      <a:pt x="120" y="4710"/>
                    </a:lnTo>
                    <a:lnTo>
                      <a:pt x="0" y="4712"/>
                    </a:lnTo>
                    <a:lnTo>
                      <a:pt x="0" y="4712"/>
                    </a:lnTo>
                    <a:lnTo>
                      <a:pt x="0" y="4712"/>
                    </a:lnTo>
                    <a:lnTo>
                      <a:pt x="0" y="4281"/>
                    </a:lnTo>
                    <a:lnTo>
                      <a:pt x="0" y="4281"/>
                    </a:lnTo>
                    <a:lnTo>
                      <a:pt x="0" y="4281"/>
                    </a:lnTo>
                    <a:lnTo>
                      <a:pt x="98" y="4279"/>
                    </a:lnTo>
                    <a:lnTo>
                      <a:pt x="195" y="4271"/>
                    </a:lnTo>
                    <a:lnTo>
                      <a:pt x="291" y="4259"/>
                    </a:lnTo>
                    <a:lnTo>
                      <a:pt x="386" y="4242"/>
                    </a:lnTo>
                    <a:lnTo>
                      <a:pt x="479" y="4221"/>
                    </a:lnTo>
                    <a:lnTo>
                      <a:pt x="570" y="4194"/>
                    </a:lnTo>
                    <a:lnTo>
                      <a:pt x="660" y="4164"/>
                    </a:lnTo>
                    <a:lnTo>
                      <a:pt x="747" y="4129"/>
                    </a:lnTo>
                    <a:lnTo>
                      <a:pt x="832" y="4091"/>
                    </a:lnTo>
                    <a:lnTo>
                      <a:pt x="915" y="4048"/>
                    </a:lnTo>
                    <a:lnTo>
                      <a:pt x="996" y="4002"/>
                    </a:lnTo>
                    <a:lnTo>
                      <a:pt x="1073" y="3951"/>
                    </a:lnTo>
                    <a:lnTo>
                      <a:pt x="1149" y="3898"/>
                    </a:lnTo>
                    <a:lnTo>
                      <a:pt x="1222" y="3841"/>
                    </a:lnTo>
                    <a:lnTo>
                      <a:pt x="1292" y="3780"/>
                    </a:lnTo>
                    <a:lnTo>
                      <a:pt x="1358" y="3717"/>
                    </a:lnTo>
                    <a:lnTo>
                      <a:pt x="1423" y="3650"/>
                    </a:lnTo>
                    <a:lnTo>
                      <a:pt x="1483" y="3579"/>
                    </a:lnTo>
                    <a:lnTo>
                      <a:pt x="1540" y="3507"/>
                    </a:lnTo>
                    <a:lnTo>
                      <a:pt x="1594" y="3432"/>
                    </a:lnTo>
                    <a:lnTo>
                      <a:pt x="1644" y="3353"/>
                    </a:lnTo>
                    <a:lnTo>
                      <a:pt x="1690" y="3273"/>
                    </a:lnTo>
                    <a:lnTo>
                      <a:pt x="1733" y="3189"/>
                    </a:lnTo>
                    <a:lnTo>
                      <a:pt x="1771" y="3104"/>
                    </a:lnTo>
                    <a:lnTo>
                      <a:pt x="1806" y="3017"/>
                    </a:lnTo>
                    <a:lnTo>
                      <a:pt x="1836" y="2928"/>
                    </a:lnTo>
                    <a:lnTo>
                      <a:pt x="1862" y="2836"/>
                    </a:lnTo>
                    <a:lnTo>
                      <a:pt x="1884" y="2743"/>
                    </a:lnTo>
                    <a:lnTo>
                      <a:pt x="1901" y="2648"/>
                    </a:lnTo>
                    <a:lnTo>
                      <a:pt x="1913" y="2552"/>
                    </a:lnTo>
                    <a:lnTo>
                      <a:pt x="1921" y="2455"/>
                    </a:lnTo>
                    <a:lnTo>
                      <a:pt x="1923" y="2357"/>
                    </a:lnTo>
                    <a:lnTo>
                      <a:pt x="1921" y="2257"/>
                    </a:lnTo>
                    <a:lnTo>
                      <a:pt x="1913" y="2160"/>
                    </a:lnTo>
                    <a:lnTo>
                      <a:pt x="1901" y="2064"/>
                    </a:lnTo>
                    <a:lnTo>
                      <a:pt x="1884" y="1969"/>
                    </a:lnTo>
                    <a:lnTo>
                      <a:pt x="1862" y="1876"/>
                    </a:lnTo>
                    <a:lnTo>
                      <a:pt x="1836" y="1786"/>
                    </a:lnTo>
                    <a:lnTo>
                      <a:pt x="1806" y="1696"/>
                    </a:lnTo>
                    <a:lnTo>
                      <a:pt x="1771" y="1609"/>
                    </a:lnTo>
                    <a:lnTo>
                      <a:pt x="1733" y="1523"/>
                    </a:lnTo>
                    <a:lnTo>
                      <a:pt x="1690" y="1441"/>
                    </a:lnTo>
                    <a:lnTo>
                      <a:pt x="1644" y="1360"/>
                    </a:lnTo>
                    <a:lnTo>
                      <a:pt x="1594" y="1282"/>
                    </a:lnTo>
                    <a:lnTo>
                      <a:pt x="1540" y="1206"/>
                    </a:lnTo>
                    <a:lnTo>
                      <a:pt x="1483" y="1133"/>
                    </a:lnTo>
                    <a:lnTo>
                      <a:pt x="1423" y="1064"/>
                    </a:lnTo>
                    <a:lnTo>
                      <a:pt x="1358" y="997"/>
                    </a:lnTo>
                    <a:lnTo>
                      <a:pt x="1292" y="933"/>
                    </a:lnTo>
                    <a:lnTo>
                      <a:pt x="1222" y="873"/>
                    </a:lnTo>
                    <a:lnTo>
                      <a:pt x="1149" y="815"/>
                    </a:lnTo>
                    <a:lnTo>
                      <a:pt x="1073" y="761"/>
                    </a:lnTo>
                    <a:lnTo>
                      <a:pt x="996" y="711"/>
                    </a:lnTo>
                    <a:lnTo>
                      <a:pt x="915" y="665"/>
                    </a:lnTo>
                    <a:lnTo>
                      <a:pt x="832" y="623"/>
                    </a:lnTo>
                    <a:lnTo>
                      <a:pt x="747" y="583"/>
                    </a:lnTo>
                    <a:lnTo>
                      <a:pt x="660" y="549"/>
                    </a:lnTo>
                    <a:lnTo>
                      <a:pt x="570" y="519"/>
                    </a:lnTo>
                    <a:lnTo>
                      <a:pt x="479" y="493"/>
                    </a:lnTo>
                    <a:lnTo>
                      <a:pt x="386" y="472"/>
                    </a:lnTo>
                    <a:lnTo>
                      <a:pt x="291" y="454"/>
                    </a:lnTo>
                    <a:lnTo>
                      <a:pt x="195" y="442"/>
                    </a:lnTo>
                    <a:lnTo>
                      <a:pt x="98" y="435"/>
                    </a:lnTo>
                    <a:lnTo>
                      <a:pt x="0" y="433"/>
                    </a:lnTo>
                    <a:close/>
                  </a:path>
                </a:pathLst>
              </a:custGeom>
              <a:solidFill>
                <a:schemeClr val="accent1">
                  <a:lumMod val="75000"/>
                </a:schemeClr>
              </a:solidFill>
              <a:ln w="1">
                <a:noFill/>
                <a:prstDash val="solid"/>
                <a:round/>
                <a:headEnd/>
                <a:tailEnd/>
              </a:ln>
            </p:spPr>
            <p:txBody>
              <a:bodyPr wrap="square" lIns="91440" tIns="45720" rIns="91440" bIns="45720" anchor="ctr">
                <a:normAutofit/>
              </a:bodyPr>
              <a:lstStyle/>
              <a:p>
                <a:pPr algn="ctr"/>
                <a:endParaRPr/>
              </a:p>
            </p:txBody>
          </p:sp>
        </p:grpSp>
      </p:grpSp>
      <p:grpSp>
        <p:nvGrpSpPr>
          <p:cNvPr id="43" name="组合 42"/>
          <p:cNvGrpSpPr/>
          <p:nvPr/>
        </p:nvGrpSpPr>
        <p:grpSpPr>
          <a:xfrm>
            <a:off x="2367519" y="2423444"/>
            <a:ext cx="1325478" cy="560177"/>
            <a:chOff x="2367519" y="2423444"/>
            <a:chExt cx="1325478" cy="560177"/>
          </a:xfrm>
        </p:grpSpPr>
        <p:grpSp>
          <p:nvGrpSpPr>
            <p:cNvPr id="42" name="组合 41"/>
            <p:cNvGrpSpPr/>
            <p:nvPr/>
          </p:nvGrpSpPr>
          <p:grpSpPr>
            <a:xfrm>
              <a:off x="2927696" y="2699910"/>
              <a:ext cx="765301" cy="1508"/>
              <a:chOff x="2927696" y="2699910"/>
              <a:chExt cx="765301" cy="1508"/>
            </a:xfrm>
          </p:grpSpPr>
          <p:cxnSp>
            <p:nvCxnSpPr>
              <p:cNvPr id="8" name="直接连接符 7">
                <a:extLst>
                  <a:ext uri="{FF2B5EF4-FFF2-40B4-BE49-F238E27FC236}">
                    <a16:creationId xmlns:a16="http://schemas.microsoft.com/office/drawing/2014/main" id="{25A46E44-985C-428C-B46F-9883DD7BE0FD}"/>
                  </a:ext>
                </a:extLst>
              </p:cNvPr>
              <p:cNvCxnSpPr/>
              <p:nvPr/>
            </p:nvCxnSpPr>
            <p:spPr>
              <a:xfrm flipH="1" flipV="1">
                <a:off x="3271370" y="2699910"/>
                <a:ext cx="421627" cy="695"/>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77F12F0-79D6-49CE-BC98-44A1EE979A3B}"/>
                  </a:ext>
                </a:extLst>
              </p:cNvPr>
              <p:cNvCxnSpPr/>
              <p:nvPr/>
            </p:nvCxnSpPr>
            <p:spPr>
              <a:xfrm rot="10800000">
                <a:off x="2927696" y="2699910"/>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67519" y="2423444"/>
              <a:ext cx="560177" cy="560177"/>
              <a:chOff x="2367519" y="2423444"/>
              <a:chExt cx="560177" cy="560177"/>
            </a:xfrm>
          </p:grpSpPr>
          <p:sp>
            <p:nvSpPr>
              <p:cNvPr id="10" name="íšľîďé">
                <a:extLst>
                  <a:ext uri="{FF2B5EF4-FFF2-40B4-BE49-F238E27FC236}">
                    <a16:creationId xmlns:a16="http://schemas.microsoft.com/office/drawing/2014/main" id="{15B10CE1-6435-438E-91AE-6264A78A6839}"/>
                  </a:ext>
                </a:extLst>
              </p:cNvPr>
              <p:cNvSpPr/>
              <p:nvPr/>
            </p:nvSpPr>
            <p:spPr>
              <a:xfrm rot="10800000" flipV="1">
                <a:off x="2367519" y="2423444"/>
                <a:ext cx="560177" cy="560177"/>
              </a:xfrm>
              <a:prstGeom prst="ellipse">
                <a:avLst/>
              </a:prstGeom>
              <a:solidFill>
                <a:schemeClr val="accent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32" name="íṩ1íḍê">
                <a:extLst>
                  <a:ext uri="{FF2B5EF4-FFF2-40B4-BE49-F238E27FC236}">
                    <a16:creationId xmlns:a16="http://schemas.microsoft.com/office/drawing/2014/main" id="{99E9537F-F616-4B2A-A651-C08D32C35CE2}"/>
                  </a:ext>
                </a:extLst>
              </p:cNvPr>
              <p:cNvGrpSpPr/>
              <p:nvPr/>
            </p:nvGrpSpPr>
            <p:grpSpPr>
              <a:xfrm>
                <a:off x="2510225" y="2576589"/>
                <a:ext cx="258611" cy="232408"/>
                <a:chOff x="5583238" y="3892551"/>
                <a:chExt cx="360363" cy="323850"/>
              </a:xfrm>
              <a:solidFill>
                <a:schemeClr val="bg1"/>
              </a:solidFill>
            </p:grpSpPr>
            <p:sp>
              <p:nvSpPr>
                <p:cNvPr id="33" name="ïSḷïḍé">
                  <a:extLst>
                    <a:ext uri="{FF2B5EF4-FFF2-40B4-BE49-F238E27FC236}">
                      <a16:creationId xmlns:a16="http://schemas.microsoft.com/office/drawing/2014/main" id="{2738DE5F-A1A4-446B-ADCC-3ADA994EA72D}"/>
                    </a:ext>
                  </a:extLst>
                </p:cNvPr>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4" name="iṥļîdè">
                  <a:extLst>
                    <a:ext uri="{FF2B5EF4-FFF2-40B4-BE49-F238E27FC236}">
                      <a16:creationId xmlns:a16="http://schemas.microsoft.com/office/drawing/2014/main" id="{FC77ACAD-DDDD-4F55-837E-322B6277D471}"/>
                    </a:ext>
                  </a:extLst>
                </p:cNvPr>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35" name="iṥľîďé">
                  <a:extLst>
                    <a:ext uri="{FF2B5EF4-FFF2-40B4-BE49-F238E27FC236}">
                      <a16:creationId xmlns:a16="http://schemas.microsoft.com/office/drawing/2014/main" id="{2D10655C-103C-4A43-B9F3-2B66B33189D4}"/>
                    </a:ext>
                  </a:extLst>
                </p:cNvPr>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grpSp>
      <p:grpSp>
        <p:nvGrpSpPr>
          <p:cNvPr id="44" name="组合 43"/>
          <p:cNvGrpSpPr/>
          <p:nvPr/>
        </p:nvGrpSpPr>
        <p:grpSpPr>
          <a:xfrm>
            <a:off x="5443326" y="2418922"/>
            <a:ext cx="1326119" cy="560177"/>
            <a:chOff x="5443326" y="2418922"/>
            <a:chExt cx="1326119" cy="560177"/>
          </a:xfrm>
        </p:grpSpPr>
        <p:grpSp>
          <p:nvGrpSpPr>
            <p:cNvPr id="41" name="组合 40"/>
            <p:cNvGrpSpPr/>
            <p:nvPr/>
          </p:nvGrpSpPr>
          <p:grpSpPr>
            <a:xfrm>
              <a:off x="5443326" y="2704633"/>
              <a:ext cx="763188" cy="3307"/>
              <a:chOff x="5443326" y="2704633"/>
              <a:chExt cx="763188" cy="3307"/>
            </a:xfrm>
          </p:grpSpPr>
          <p:cxnSp>
            <p:nvCxnSpPr>
              <p:cNvPr id="5" name="直接连接符 4">
                <a:extLst>
                  <a:ext uri="{FF2B5EF4-FFF2-40B4-BE49-F238E27FC236}">
                    <a16:creationId xmlns:a16="http://schemas.microsoft.com/office/drawing/2014/main" id="{BC264A45-906A-43EB-9159-1B2659544C23}"/>
                  </a:ext>
                </a:extLst>
              </p:cNvPr>
              <p:cNvCxnSpPr/>
              <p:nvPr/>
            </p:nvCxnSpPr>
            <p:spPr>
              <a:xfrm flipV="1">
                <a:off x="5443326" y="2704633"/>
                <a:ext cx="412421" cy="3307"/>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CA91D88D-9C7D-4FB3-983F-ADAA75F5CFCE}"/>
                  </a:ext>
                </a:extLst>
              </p:cNvPr>
              <p:cNvCxnSpPr/>
              <p:nvPr/>
            </p:nvCxnSpPr>
            <p:spPr>
              <a:xfrm>
                <a:off x="5859363" y="2705531"/>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209268" y="2418922"/>
              <a:ext cx="560177" cy="560177"/>
              <a:chOff x="6209268" y="2418922"/>
              <a:chExt cx="560177" cy="560177"/>
            </a:xfrm>
          </p:grpSpPr>
          <p:sp>
            <p:nvSpPr>
              <p:cNvPr id="7" name="ïṣḷïḍê">
                <a:extLst>
                  <a:ext uri="{FF2B5EF4-FFF2-40B4-BE49-F238E27FC236}">
                    <a16:creationId xmlns:a16="http://schemas.microsoft.com/office/drawing/2014/main" id="{D93A1381-FE3D-433D-A69B-F55AC3507227}"/>
                  </a:ext>
                </a:extLst>
              </p:cNvPr>
              <p:cNvSpPr/>
              <p:nvPr/>
            </p:nvSpPr>
            <p:spPr>
              <a:xfrm>
                <a:off x="6209268" y="2418922"/>
                <a:ext cx="560177" cy="560177"/>
              </a:xfrm>
              <a:prstGeom prst="ellipse">
                <a:avLst/>
              </a:prstGeom>
              <a:solidFill>
                <a:schemeClr val="accent2"/>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6" name="i$lîḑê">
                <a:extLst>
                  <a:ext uri="{FF2B5EF4-FFF2-40B4-BE49-F238E27FC236}">
                    <a16:creationId xmlns:a16="http://schemas.microsoft.com/office/drawing/2014/main" id="{38BFB9C1-5F33-45AF-946B-1D5693B4E606}"/>
                  </a:ext>
                </a:extLst>
              </p:cNvPr>
              <p:cNvSpPr/>
              <p:nvPr/>
            </p:nvSpPr>
            <p:spPr>
              <a:xfrm>
                <a:off x="6349560" y="2561123"/>
                <a:ext cx="281969" cy="264356"/>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wrap="square" lIns="91440" tIns="45720" rIns="91440" bIns="45720" anchor="ctr">
                <a:normAutofit fontScale="70000" lnSpcReduction="20000"/>
              </a:bodyPr>
              <a:lstStyle/>
              <a:p>
                <a:pPr algn="ctr"/>
                <a:endParaRPr/>
              </a:p>
            </p:txBody>
          </p:sp>
        </p:grpSp>
      </p:grpSp>
      <p:sp>
        <p:nvSpPr>
          <p:cNvPr id="37" name="îSḻîḍe">
            <a:extLst>
              <a:ext uri="{FF2B5EF4-FFF2-40B4-BE49-F238E27FC236}">
                <a16:creationId xmlns:a16="http://schemas.microsoft.com/office/drawing/2014/main" id="{82EF8AE8-559F-418B-BEEC-85A183F10B03}"/>
              </a:ext>
            </a:extLst>
          </p:cNvPr>
          <p:cNvSpPr txBox="1"/>
          <p:nvPr/>
        </p:nvSpPr>
        <p:spPr>
          <a:xfrm>
            <a:off x="-30477" y="1467035"/>
            <a:ext cx="2370229" cy="2577972"/>
          </a:xfrm>
          <a:prstGeom prst="rect">
            <a:avLst/>
          </a:prstGeom>
          <a:noFill/>
        </p:spPr>
        <p:txBody>
          <a:bodyPr wrap="square" lIns="91440" tIns="45720" rIns="91440" bIns="45720" anchor="t" anchorCtr="0">
            <a:no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“需求分析”的主要内容是了解客户的需求、分析系统的可行性、分析需求的一致性及正确性等。</a:t>
            </a:r>
          </a:p>
        </p:txBody>
      </p:sp>
      <p:sp>
        <p:nvSpPr>
          <p:cNvPr id="38" name="íśḷïḓe">
            <a:extLst>
              <a:ext uri="{FF2B5EF4-FFF2-40B4-BE49-F238E27FC236}">
                <a16:creationId xmlns:a16="http://schemas.microsoft.com/office/drawing/2014/main" id="{CFFFE92C-DA9E-4F1D-B0AC-98795C7AE40A}"/>
              </a:ext>
            </a:extLst>
          </p:cNvPr>
          <p:cNvSpPr txBox="1"/>
          <p:nvPr/>
        </p:nvSpPr>
        <p:spPr>
          <a:xfrm>
            <a:off x="6837672" y="915566"/>
            <a:ext cx="2306328" cy="3312368"/>
          </a:xfrm>
          <a:prstGeom prst="rect">
            <a:avLst/>
          </a:prstGeom>
          <a:noFill/>
        </p:spPr>
        <p:txBody>
          <a:bodyPr wrap="square" lIns="91440" tIns="45720" rIns="91440" bIns="45720" anchor="ctr" anchorCtr="0">
            <a:no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“设计”是将需求转化为系统的重要过程。设计包含架构设计、模块间接口的设计、数据库设计、算法设计与数据结构设计等。</a:t>
            </a:r>
          </a:p>
        </p:txBody>
      </p:sp>
    </p:spTree>
    <p:extLst>
      <p:ext uri="{BB962C8B-B14F-4D97-AF65-F5344CB8AC3E}">
        <p14:creationId xmlns:p14="http://schemas.microsoft.com/office/powerpoint/2010/main" val="826771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500"/>
                                        <p:tgtEl>
                                          <p:spTgt spid="43"/>
                                        </p:tgtEl>
                                      </p:cBhvr>
                                    </p:animEffect>
                                  </p:childTnLst>
                                </p:cTn>
                              </p:par>
                              <p:par>
                                <p:cTn id="23" presetID="22" presetClass="entr" presetSubtype="8"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96" y="1970595"/>
            <a:ext cx="8794156" cy="3047199"/>
            <a:chOff x="639661" y="1535907"/>
            <a:chExt cx="8794156" cy="3047199"/>
          </a:xfrm>
        </p:grpSpPr>
        <p:grpSp>
          <p:nvGrpSpPr>
            <p:cNvPr id="7" name="íSḻíḑè"/>
            <p:cNvGrpSpPr/>
            <p:nvPr/>
          </p:nvGrpSpPr>
          <p:grpSpPr>
            <a:xfrm>
              <a:off x="639661" y="1535907"/>
              <a:ext cx="2457452" cy="2171700"/>
              <a:chOff x="852882" y="2047876"/>
              <a:chExt cx="3276603" cy="2895599"/>
            </a:xfrm>
          </p:grpSpPr>
          <p:sp>
            <p:nvSpPr>
              <p:cNvPr id="10" name="íśḻîdè"/>
              <p:cNvSpPr/>
              <p:nvPr/>
            </p:nvSpPr>
            <p:spPr>
              <a:xfrm>
                <a:off x="2440383" y="2047876"/>
                <a:ext cx="125413" cy="434975"/>
              </a:xfrm>
              <a:custGeom>
                <a:avLst/>
                <a:gdLst/>
                <a:ahLst/>
                <a:cxnLst/>
                <a:rect l="l" t="t" r="r" b="b"/>
                <a:pathLst>
                  <a:path w="71" h="246" extrusionOk="0">
                    <a:moveTo>
                      <a:pt x="35" y="0"/>
                    </a:moveTo>
                    <a:cubicBezTo>
                      <a:pt x="16" y="0"/>
                      <a:pt x="0" y="15"/>
                      <a:pt x="0" y="34"/>
                    </a:cubicBezTo>
                    <a:cubicBezTo>
                      <a:pt x="0" y="211"/>
                      <a:pt x="0" y="211"/>
                      <a:pt x="0" y="211"/>
                    </a:cubicBezTo>
                    <a:cubicBezTo>
                      <a:pt x="0" y="230"/>
                      <a:pt x="16" y="246"/>
                      <a:pt x="35" y="246"/>
                    </a:cubicBezTo>
                    <a:cubicBezTo>
                      <a:pt x="54" y="246"/>
                      <a:pt x="71" y="230"/>
                      <a:pt x="71" y="211"/>
                    </a:cubicBezTo>
                    <a:cubicBezTo>
                      <a:pt x="71" y="34"/>
                      <a:pt x="71" y="34"/>
                      <a:pt x="71" y="34"/>
                    </a:cubicBezTo>
                    <a:cubicBezTo>
                      <a:pt x="71" y="15"/>
                      <a:pt x="54" y="0"/>
                      <a:pt x="3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1" name="îşľiḑe"/>
              <p:cNvSpPr/>
              <p:nvPr/>
            </p:nvSpPr>
            <p:spPr>
              <a:xfrm>
                <a:off x="3032519" y="2227263"/>
                <a:ext cx="292100" cy="396875"/>
              </a:xfrm>
              <a:custGeom>
                <a:avLst/>
                <a:gdLst/>
                <a:ahLst/>
                <a:cxnLst/>
                <a:rect l="l" t="t" r="r" b="b"/>
                <a:pathLst>
                  <a:path w="165" h="224" extrusionOk="0">
                    <a:moveTo>
                      <a:pt x="125" y="0"/>
                    </a:moveTo>
                    <a:cubicBezTo>
                      <a:pt x="113" y="0"/>
                      <a:pt x="102" y="7"/>
                      <a:pt x="95" y="18"/>
                    </a:cubicBezTo>
                    <a:cubicBezTo>
                      <a:pt x="10" y="173"/>
                      <a:pt x="10" y="173"/>
                      <a:pt x="10" y="173"/>
                    </a:cubicBezTo>
                    <a:cubicBezTo>
                      <a:pt x="0" y="190"/>
                      <a:pt x="6" y="211"/>
                      <a:pt x="23" y="220"/>
                    </a:cubicBezTo>
                    <a:cubicBezTo>
                      <a:pt x="28" y="223"/>
                      <a:pt x="34" y="224"/>
                      <a:pt x="40" y="224"/>
                    </a:cubicBezTo>
                    <a:cubicBezTo>
                      <a:pt x="52" y="224"/>
                      <a:pt x="64" y="218"/>
                      <a:pt x="70" y="206"/>
                    </a:cubicBezTo>
                    <a:cubicBezTo>
                      <a:pt x="156" y="51"/>
                      <a:pt x="156" y="51"/>
                      <a:pt x="156" y="51"/>
                    </a:cubicBezTo>
                    <a:cubicBezTo>
                      <a:pt x="165" y="35"/>
                      <a:pt x="159" y="14"/>
                      <a:pt x="142" y="5"/>
                    </a:cubicBezTo>
                    <a:cubicBezTo>
                      <a:pt x="137" y="2"/>
                      <a:pt x="131" y="0"/>
                      <a:pt x="12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2" name="îṧlíḑè"/>
              <p:cNvSpPr/>
              <p:nvPr/>
            </p:nvSpPr>
            <p:spPr>
              <a:xfrm>
                <a:off x="3486546" y="2746376"/>
                <a:ext cx="403225" cy="287337"/>
              </a:xfrm>
              <a:custGeom>
                <a:avLst/>
                <a:gdLst/>
                <a:ahLst/>
                <a:cxnLst/>
                <a:rect l="l" t="t" r="r" b="b"/>
                <a:pathLst>
                  <a:path w="228" h="163" extrusionOk="0">
                    <a:moveTo>
                      <a:pt x="189" y="0"/>
                    </a:moveTo>
                    <a:cubicBezTo>
                      <a:pt x="183" y="0"/>
                      <a:pt x="176" y="1"/>
                      <a:pt x="171" y="5"/>
                    </a:cubicBezTo>
                    <a:cubicBezTo>
                      <a:pt x="21" y="99"/>
                      <a:pt x="21" y="99"/>
                      <a:pt x="21" y="99"/>
                    </a:cubicBezTo>
                    <a:cubicBezTo>
                      <a:pt x="5" y="109"/>
                      <a:pt x="0" y="131"/>
                      <a:pt x="10" y="147"/>
                    </a:cubicBezTo>
                    <a:cubicBezTo>
                      <a:pt x="16" y="157"/>
                      <a:pt x="28" y="163"/>
                      <a:pt x="39" y="163"/>
                    </a:cubicBezTo>
                    <a:cubicBezTo>
                      <a:pt x="45" y="163"/>
                      <a:pt x="52" y="161"/>
                      <a:pt x="57" y="158"/>
                    </a:cubicBezTo>
                    <a:cubicBezTo>
                      <a:pt x="207" y="63"/>
                      <a:pt x="207" y="63"/>
                      <a:pt x="207" y="63"/>
                    </a:cubicBezTo>
                    <a:cubicBezTo>
                      <a:pt x="223" y="53"/>
                      <a:pt x="228" y="32"/>
                      <a:pt x="218" y="16"/>
                    </a:cubicBezTo>
                    <a:cubicBezTo>
                      <a:pt x="211" y="5"/>
                      <a:pt x="200" y="0"/>
                      <a:pt x="18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3" name="ïṧḷïḍe"/>
              <p:cNvSpPr/>
              <p:nvPr/>
            </p:nvSpPr>
            <p:spPr>
              <a:xfrm>
                <a:off x="3689746" y="3471864"/>
                <a:ext cx="439739" cy="139700"/>
              </a:xfrm>
              <a:custGeom>
                <a:avLst/>
                <a:gdLst/>
                <a:ahLst/>
                <a:cxnLst/>
                <a:rect l="l" t="t" r="r" b="b"/>
                <a:pathLst>
                  <a:path w="248" h="79" extrusionOk="0">
                    <a:moveTo>
                      <a:pt x="212" y="0"/>
                    </a:moveTo>
                    <a:cubicBezTo>
                      <a:pt x="211" y="0"/>
                      <a:pt x="211" y="0"/>
                      <a:pt x="210" y="0"/>
                    </a:cubicBezTo>
                    <a:cubicBezTo>
                      <a:pt x="33" y="10"/>
                      <a:pt x="33" y="10"/>
                      <a:pt x="33" y="10"/>
                    </a:cubicBezTo>
                    <a:cubicBezTo>
                      <a:pt x="14" y="11"/>
                      <a:pt x="0" y="28"/>
                      <a:pt x="1" y="47"/>
                    </a:cubicBezTo>
                    <a:cubicBezTo>
                      <a:pt x="2" y="65"/>
                      <a:pt x="17" y="79"/>
                      <a:pt x="35" y="79"/>
                    </a:cubicBezTo>
                    <a:cubicBezTo>
                      <a:pt x="36" y="79"/>
                      <a:pt x="37" y="79"/>
                      <a:pt x="37" y="79"/>
                    </a:cubicBezTo>
                    <a:cubicBezTo>
                      <a:pt x="214" y="69"/>
                      <a:pt x="214" y="69"/>
                      <a:pt x="214" y="69"/>
                    </a:cubicBezTo>
                    <a:cubicBezTo>
                      <a:pt x="233" y="68"/>
                      <a:pt x="248" y="52"/>
                      <a:pt x="246" y="33"/>
                    </a:cubicBezTo>
                    <a:cubicBezTo>
                      <a:pt x="245" y="14"/>
                      <a:pt x="230" y="0"/>
                      <a:pt x="212"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4" name="îṥḷíḑê"/>
              <p:cNvSpPr/>
              <p:nvPr/>
            </p:nvSpPr>
            <p:spPr>
              <a:xfrm>
                <a:off x="3577033" y="4092577"/>
                <a:ext cx="422275" cy="255587"/>
              </a:xfrm>
              <a:custGeom>
                <a:avLst/>
                <a:gdLst/>
                <a:ahLst/>
                <a:cxnLst/>
                <a:rect l="l" t="t" r="r" b="b"/>
                <a:pathLst>
                  <a:path w="238" h="145" extrusionOk="0">
                    <a:moveTo>
                      <a:pt x="39" y="0"/>
                    </a:moveTo>
                    <a:cubicBezTo>
                      <a:pt x="26" y="0"/>
                      <a:pt x="14" y="7"/>
                      <a:pt x="8" y="19"/>
                    </a:cubicBezTo>
                    <a:cubicBezTo>
                      <a:pt x="0" y="36"/>
                      <a:pt x="7" y="57"/>
                      <a:pt x="24" y="65"/>
                    </a:cubicBezTo>
                    <a:cubicBezTo>
                      <a:pt x="184" y="142"/>
                      <a:pt x="184" y="142"/>
                      <a:pt x="184" y="142"/>
                    </a:cubicBezTo>
                    <a:cubicBezTo>
                      <a:pt x="189" y="144"/>
                      <a:pt x="194" y="145"/>
                      <a:pt x="199" y="145"/>
                    </a:cubicBezTo>
                    <a:cubicBezTo>
                      <a:pt x="212" y="145"/>
                      <a:pt x="224" y="138"/>
                      <a:pt x="230" y="126"/>
                    </a:cubicBezTo>
                    <a:cubicBezTo>
                      <a:pt x="238" y="108"/>
                      <a:pt x="231" y="88"/>
                      <a:pt x="214" y="80"/>
                    </a:cubicBezTo>
                    <a:cubicBezTo>
                      <a:pt x="54" y="3"/>
                      <a:pt x="54" y="3"/>
                      <a:pt x="54" y="3"/>
                    </a:cubicBezTo>
                    <a:cubicBezTo>
                      <a:pt x="49" y="1"/>
                      <a:pt x="44"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5" name="íṩlïḋe"/>
              <p:cNvSpPr/>
              <p:nvPr/>
            </p:nvSpPr>
            <p:spPr>
              <a:xfrm>
                <a:off x="3192858" y="4567238"/>
                <a:ext cx="320675" cy="376237"/>
              </a:xfrm>
              <a:custGeom>
                <a:avLst/>
                <a:gdLst/>
                <a:ahLst/>
                <a:cxnLst/>
                <a:rect l="l" t="t" r="r" b="b"/>
                <a:pathLst>
                  <a:path w="181" h="213" extrusionOk="0">
                    <a:moveTo>
                      <a:pt x="39" y="0"/>
                    </a:moveTo>
                    <a:cubicBezTo>
                      <a:pt x="32" y="0"/>
                      <a:pt x="25" y="2"/>
                      <a:pt x="19" y="6"/>
                    </a:cubicBezTo>
                    <a:cubicBezTo>
                      <a:pt x="4" y="17"/>
                      <a:pt x="0" y="38"/>
                      <a:pt x="11" y="54"/>
                    </a:cubicBezTo>
                    <a:cubicBezTo>
                      <a:pt x="114" y="198"/>
                      <a:pt x="114" y="198"/>
                      <a:pt x="114" y="198"/>
                    </a:cubicBezTo>
                    <a:cubicBezTo>
                      <a:pt x="121" y="208"/>
                      <a:pt x="131" y="213"/>
                      <a:pt x="142" y="213"/>
                    </a:cubicBezTo>
                    <a:cubicBezTo>
                      <a:pt x="149" y="213"/>
                      <a:pt x="156" y="211"/>
                      <a:pt x="162" y="206"/>
                    </a:cubicBezTo>
                    <a:cubicBezTo>
                      <a:pt x="177" y="195"/>
                      <a:pt x="181" y="174"/>
                      <a:pt x="170" y="158"/>
                    </a:cubicBezTo>
                    <a:cubicBezTo>
                      <a:pt x="67" y="14"/>
                      <a:pt x="67" y="14"/>
                      <a:pt x="67" y="14"/>
                    </a:cubicBezTo>
                    <a:cubicBezTo>
                      <a:pt x="61" y="5"/>
                      <a:pt x="50"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6" name="îṧ1iḑe"/>
              <p:cNvSpPr/>
              <p:nvPr/>
            </p:nvSpPr>
            <p:spPr>
              <a:xfrm>
                <a:off x="1657743" y="2227263"/>
                <a:ext cx="290513" cy="396875"/>
              </a:xfrm>
              <a:custGeom>
                <a:avLst/>
                <a:gdLst/>
                <a:ahLst/>
                <a:cxnLst/>
                <a:rect l="l" t="t" r="r" b="b"/>
                <a:pathLst>
                  <a:path w="164" h="224" extrusionOk="0">
                    <a:moveTo>
                      <a:pt x="39" y="0"/>
                    </a:moveTo>
                    <a:cubicBezTo>
                      <a:pt x="33" y="0"/>
                      <a:pt x="28" y="2"/>
                      <a:pt x="22" y="5"/>
                    </a:cubicBezTo>
                    <a:cubicBezTo>
                      <a:pt x="6" y="14"/>
                      <a:pt x="0" y="35"/>
                      <a:pt x="9" y="51"/>
                    </a:cubicBezTo>
                    <a:cubicBezTo>
                      <a:pt x="95" y="206"/>
                      <a:pt x="95" y="206"/>
                      <a:pt x="95" y="206"/>
                    </a:cubicBezTo>
                    <a:cubicBezTo>
                      <a:pt x="101" y="218"/>
                      <a:pt x="113" y="224"/>
                      <a:pt x="125" y="224"/>
                    </a:cubicBezTo>
                    <a:cubicBezTo>
                      <a:pt x="130" y="224"/>
                      <a:pt x="136" y="223"/>
                      <a:pt x="141" y="220"/>
                    </a:cubicBezTo>
                    <a:cubicBezTo>
                      <a:pt x="158" y="211"/>
                      <a:pt x="164" y="190"/>
                      <a:pt x="155" y="173"/>
                    </a:cubicBezTo>
                    <a:cubicBezTo>
                      <a:pt x="69" y="18"/>
                      <a:pt x="69" y="18"/>
                      <a:pt x="69" y="18"/>
                    </a:cubicBezTo>
                    <a:cubicBezTo>
                      <a:pt x="63" y="7"/>
                      <a:pt x="51"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7" name="ïṧľïde"/>
              <p:cNvSpPr/>
              <p:nvPr/>
            </p:nvSpPr>
            <p:spPr>
              <a:xfrm>
                <a:off x="1089419" y="2746376"/>
                <a:ext cx="406400" cy="287337"/>
              </a:xfrm>
              <a:custGeom>
                <a:avLst/>
                <a:gdLst/>
                <a:ahLst/>
                <a:cxnLst/>
                <a:rect l="l" t="t" r="r" b="b"/>
                <a:pathLst>
                  <a:path w="229" h="163" extrusionOk="0">
                    <a:moveTo>
                      <a:pt x="40" y="0"/>
                    </a:moveTo>
                    <a:cubicBezTo>
                      <a:pt x="28" y="0"/>
                      <a:pt x="17" y="5"/>
                      <a:pt x="11" y="16"/>
                    </a:cubicBezTo>
                    <a:cubicBezTo>
                      <a:pt x="0" y="32"/>
                      <a:pt x="5" y="53"/>
                      <a:pt x="21" y="63"/>
                    </a:cubicBezTo>
                    <a:cubicBezTo>
                      <a:pt x="171" y="158"/>
                      <a:pt x="171" y="158"/>
                      <a:pt x="171" y="158"/>
                    </a:cubicBezTo>
                    <a:cubicBezTo>
                      <a:pt x="177" y="161"/>
                      <a:pt x="183" y="163"/>
                      <a:pt x="190" y="163"/>
                    </a:cubicBezTo>
                    <a:cubicBezTo>
                      <a:pt x="201" y="163"/>
                      <a:pt x="212" y="157"/>
                      <a:pt x="219" y="147"/>
                    </a:cubicBezTo>
                    <a:cubicBezTo>
                      <a:pt x="229" y="131"/>
                      <a:pt x="224" y="109"/>
                      <a:pt x="208" y="99"/>
                    </a:cubicBezTo>
                    <a:cubicBezTo>
                      <a:pt x="58" y="5"/>
                      <a:pt x="58" y="5"/>
                      <a:pt x="58" y="5"/>
                    </a:cubicBezTo>
                    <a:cubicBezTo>
                      <a:pt x="52" y="1"/>
                      <a:pt x="46" y="0"/>
                      <a:pt x="40"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8" name="iṡļíḑe"/>
              <p:cNvSpPr/>
              <p:nvPr/>
            </p:nvSpPr>
            <p:spPr>
              <a:xfrm>
                <a:off x="852882" y="3471864"/>
                <a:ext cx="439739" cy="139700"/>
              </a:xfrm>
              <a:custGeom>
                <a:avLst/>
                <a:gdLst/>
                <a:ahLst/>
                <a:cxnLst/>
                <a:rect l="l" t="t" r="r" b="b"/>
                <a:pathLst>
                  <a:path w="248" h="79" extrusionOk="0">
                    <a:moveTo>
                      <a:pt x="35" y="0"/>
                    </a:moveTo>
                    <a:cubicBezTo>
                      <a:pt x="17" y="0"/>
                      <a:pt x="2" y="14"/>
                      <a:pt x="1" y="33"/>
                    </a:cubicBezTo>
                    <a:cubicBezTo>
                      <a:pt x="0" y="52"/>
                      <a:pt x="14" y="68"/>
                      <a:pt x="33" y="69"/>
                    </a:cubicBezTo>
                    <a:cubicBezTo>
                      <a:pt x="210" y="79"/>
                      <a:pt x="210" y="79"/>
                      <a:pt x="210" y="79"/>
                    </a:cubicBezTo>
                    <a:cubicBezTo>
                      <a:pt x="211" y="79"/>
                      <a:pt x="212" y="79"/>
                      <a:pt x="212" y="79"/>
                    </a:cubicBezTo>
                    <a:cubicBezTo>
                      <a:pt x="230" y="79"/>
                      <a:pt x="246" y="65"/>
                      <a:pt x="247" y="47"/>
                    </a:cubicBezTo>
                    <a:cubicBezTo>
                      <a:pt x="248" y="28"/>
                      <a:pt x="233" y="11"/>
                      <a:pt x="214" y="10"/>
                    </a:cubicBezTo>
                    <a:cubicBezTo>
                      <a:pt x="37" y="0"/>
                      <a:pt x="37" y="0"/>
                      <a:pt x="37" y="0"/>
                    </a:cubicBezTo>
                    <a:cubicBezTo>
                      <a:pt x="37" y="0"/>
                      <a:pt x="36" y="0"/>
                      <a:pt x="3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9" name="ïṣḷïďé"/>
              <p:cNvSpPr/>
              <p:nvPr/>
            </p:nvSpPr>
            <p:spPr>
              <a:xfrm>
                <a:off x="983056" y="4092577"/>
                <a:ext cx="422275" cy="255587"/>
              </a:xfrm>
              <a:custGeom>
                <a:avLst/>
                <a:gdLst/>
                <a:ahLst/>
                <a:cxnLst/>
                <a:rect l="l" t="t" r="r" b="b"/>
                <a:pathLst>
                  <a:path w="238" h="145" extrusionOk="0">
                    <a:moveTo>
                      <a:pt x="198" y="0"/>
                    </a:moveTo>
                    <a:cubicBezTo>
                      <a:pt x="193" y="0"/>
                      <a:pt x="188" y="1"/>
                      <a:pt x="184" y="3"/>
                    </a:cubicBezTo>
                    <a:cubicBezTo>
                      <a:pt x="24" y="80"/>
                      <a:pt x="24" y="80"/>
                      <a:pt x="24" y="80"/>
                    </a:cubicBezTo>
                    <a:cubicBezTo>
                      <a:pt x="7" y="88"/>
                      <a:pt x="0" y="108"/>
                      <a:pt x="8" y="126"/>
                    </a:cubicBezTo>
                    <a:cubicBezTo>
                      <a:pt x="14" y="138"/>
                      <a:pt x="26" y="145"/>
                      <a:pt x="39" y="145"/>
                    </a:cubicBezTo>
                    <a:cubicBezTo>
                      <a:pt x="44" y="145"/>
                      <a:pt x="49" y="144"/>
                      <a:pt x="54" y="142"/>
                    </a:cubicBezTo>
                    <a:cubicBezTo>
                      <a:pt x="213" y="65"/>
                      <a:pt x="213" y="65"/>
                      <a:pt x="213" y="65"/>
                    </a:cubicBezTo>
                    <a:cubicBezTo>
                      <a:pt x="230" y="57"/>
                      <a:pt x="238" y="36"/>
                      <a:pt x="229" y="19"/>
                    </a:cubicBezTo>
                    <a:cubicBezTo>
                      <a:pt x="224" y="7"/>
                      <a:pt x="211" y="0"/>
                      <a:pt x="198"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20" name="îśľíḑe"/>
              <p:cNvSpPr/>
              <p:nvPr/>
            </p:nvSpPr>
            <p:spPr>
              <a:xfrm>
                <a:off x="1467244" y="4567238"/>
                <a:ext cx="320675" cy="376237"/>
              </a:xfrm>
              <a:custGeom>
                <a:avLst/>
                <a:gdLst/>
                <a:ahLst/>
                <a:cxnLst/>
                <a:rect l="l" t="t" r="r" b="b"/>
                <a:pathLst>
                  <a:path w="181" h="213" extrusionOk="0">
                    <a:moveTo>
                      <a:pt x="142" y="0"/>
                    </a:moveTo>
                    <a:cubicBezTo>
                      <a:pt x="131" y="0"/>
                      <a:pt x="121" y="5"/>
                      <a:pt x="114" y="14"/>
                    </a:cubicBezTo>
                    <a:cubicBezTo>
                      <a:pt x="12" y="158"/>
                      <a:pt x="12" y="158"/>
                      <a:pt x="12" y="158"/>
                    </a:cubicBezTo>
                    <a:cubicBezTo>
                      <a:pt x="0" y="174"/>
                      <a:pt x="4" y="195"/>
                      <a:pt x="20" y="206"/>
                    </a:cubicBezTo>
                    <a:cubicBezTo>
                      <a:pt x="26" y="211"/>
                      <a:pt x="33" y="213"/>
                      <a:pt x="40" y="213"/>
                    </a:cubicBezTo>
                    <a:cubicBezTo>
                      <a:pt x="50" y="213"/>
                      <a:pt x="61" y="208"/>
                      <a:pt x="68" y="198"/>
                    </a:cubicBezTo>
                    <a:cubicBezTo>
                      <a:pt x="170" y="54"/>
                      <a:pt x="170" y="54"/>
                      <a:pt x="170" y="54"/>
                    </a:cubicBezTo>
                    <a:cubicBezTo>
                      <a:pt x="181" y="38"/>
                      <a:pt x="178" y="17"/>
                      <a:pt x="162" y="6"/>
                    </a:cubicBezTo>
                    <a:cubicBezTo>
                      <a:pt x="156" y="2"/>
                      <a:pt x="149" y="0"/>
                      <a:pt x="142"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8" name="ïŝľiḑê"/>
            <p:cNvSpPr/>
            <p:nvPr/>
          </p:nvSpPr>
          <p:spPr>
            <a:xfrm>
              <a:off x="1107281" y="1997869"/>
              <a:ext cx="8326536" cy="2585237"/>
            </a:xfrm>
            <a:custGeom>
              <a:avLst/>
              <a:gdLst>
                <a:gd name="connsiteX0" fmla="*/ 722897 w 10044113"/>
                <a:gd name="connsiteY0" fmla="*/ 2545795 h 3482974"/>
                <a:gd name="connsiteX1" fmla="*/ 830977 w 10044113"/>
                <a:gd name="connsiteY1" fmla="*/ 2581228 h 3482974"/>
                <a:gd name="connsiteX2" fmla="*/ 985124 w 10044113"/>
                <a:gd name="connsiteY2" fmla="*/ 2581228 h 3482974"/>
                <a:gd name="connsiteX3" fmla="*/ 1093204 w 10044113"/>
                <a:gd name="connsiteY3" fmla="*/ 2545795 h 3482974"/>
                <a:gd name="connsiteX4" fmla="*/ 722897 w 10044113"/>
                <a:gd name="connsiteY4" fmla="*/ 2545795 h 3482974"/>
                <a:gd name="connsiteX5" fmla="*/ 687461 w 10044113"/>
                <a:gd name="connsiteY5" fmla="*/ 2358005 h 3482974"/>
                <a:gd name="connsiteX6" fmla="*/ 687461 w 10044113"/>
                <a:gd name="connsiteY6" fmla="*/ 2365092 h 3482974"/>
                <a:gd name="connsiteX7" fmla="*/ 1139271 w 10044113"/>
                <a:gd name="connsiteY7" fmla="*/ 2365092 h 3482974"/>
                <a:gd name="connsiteX8" fmla="*/ 1139271 w 10044113"/>
                <a:gd name="connsiteY8" fmla="*/ 2358005 h 3482974"/>
                <a:gd name="connsiteX9" fmla="*/ 687461 w 10044113"/>
                <a:gd name="connsiteY9" fmla="*/ 2358005 h 3482974"/>
                <a:gd name="connsiteX10" fmla="*/ 1139271 w 10044113"/>
                <a:gd name="connsiteY10" fmla="*/ 2170215 h 3482974"/>
                <a:gd name="connsiteX11" fmla="*/ 1121553 w 10044113"/>
                <a:gd name="connsiteY11" fmla="*/ 2177302 h 3482974"/>
                <a:gd name="connsiteX12" fmla="*/ 705179 w 10044113"/>
                <a:gd name="connsiteY12" fmla="*/ 2177302 h 3482974"/>
                <a:gd name="connsiteX13" fmla="*/ 687461 w 10044113"/>
                <a:gd name="connsiteY13" fmla="*/ 2177302 h 3482974"/>
                <a:gd name="connsiteX14" fmla="*/ 687461 w 10044113"/>
                <a:gd name="connsiteY14" fmla="*/ 2191475 h 3482974"/>
                <a:gd name="connsiteX15" fmla="*/ 1139271 w 10044113"/>
                <a:gd name="connsiteY15" fmla="*/ 2191475 h 3482974"/>
                <a:gd name="connsiteX16" fmla="*/ 925458 w 10044113"/>
                <a:gd name="connsiteY16" fmla="*/ 179966 h 3482974"/>
                <a:gd name="connsiteX17" fmla="*/ 170094 w 10044113"/>
                <a:gd name="connsiteY17" fmla="*/ 825568 h 3482974"/>
                <a:gd name="connsiteX18" fmla="*/ 807944 w 10044113"/>
                <a:gd name="connsiteY18" fmla="*/ 1656450 h 3482974"/>
                <a:gd name="connsiteX19" fmla="*/ 1073715 w 10044113"/>
                <a:gd name="connsiteY19" fmla="*/ 1642277 h 3482974"/>
                <a:gd name="connsiteX20" fmla="*/ 1148131 w 10044113"/>
                <a:gd name="connsiteY20" fmla="*/ 1913333 h 3482974"/>
                <a:gd name="connsiteX21" fmla="*/ 1286331 w 10044113"/>
                <a:gd name="connsiteY21" fmla="*/ 1557240 h 3482974"/>
                <a:gd name="connsiteX22" fmla="*/ 1640693 w 10044113"/>
                <a:gd name="connsiteY22" fmla="*/ 1018673 h 3482974"/>
                <a:gd name="connsiteX23" fmla="*/ 1001071 w 10044113"/>
                <a:gd name="connsiteY23" fmla="*/ 186019 h 3482974"/>
                <a:gd name="connsiteX24" fmla="*/ 925458 w 10044113"/>
                <a:gd name="connsiteY24" fmla="*/ 179966 h 3482974"/>
                <a:gd name="connsiteX25" fmla="*/ 908937 w 10044113"/>
                <a:gd name="connsiteY25" fmla="*/ 0 h 3482974"/>
                <a:gd name="connsiteX26" fmla="*/ 1816101 w 10044113"/>
                <a:gd name="connsiteY26" fmla="*/ 908833 h 3482974"/>
                <a:gd name="connsiteX27" fmla="*/ 1553874 w 10044113"/>
                <a:gd name="connsiteY27" fmla="*/ 1546611 h 3482974"/>
                <a:gd name="connsiteX28" fmla="*/ 1546787 w 10044113"/>
                <a:gd name="connsiteY28" fmla="*/ 1555469 h 3482974"/>
                <a:gd name="connsiteX29" fmla="*/ 1392640 w 10044113"/>
                <a:gd name="connsiteY29" fmla="*/ 1957623 h 3482974"/>
                <a:gd name="connsiteX30" fmla="*/ 1350116 w 10044113"/>
                <a:gd name="connsiteY30" fmla="*/ 2092265 h 3482974"/>
                <a:gd name="connsiteX31" fmla="*/ 1286331 w 10044113"/>
                <a:gd name="connsiteY31" fmla="*/ 2143641 h 3482974"/>
                <a:gd name="connsiteX32" fmla="*/ 1286331 w 10044113"/>
                <a:gd name="connsiteY32" fmla="*/ 2441271 h 3482974"/>
                <a:gd name="connsiteX33" fmla="*/ 985124 w 10044113"/>
                <a:gd name="connsiteY33" fmla="*/ 2740672 h 3482974"/>
                <a:gd name="connsiteX34" fmla="*/ 958547 w 10044113"/>
                <a:gd name="connsiteY34" fmla="*/ 2740672 h 3482974"/>
                <a:gd name="connsiteX35" fmla="*/ 958547 w 10044113"/>
                <a:gd name="connsiteY35" fmla="*/ 3252666 h 3482974"/>
                <a:gd name="connsiteX36" fmla="*/ 1105607 w 10044113"/>
                <a:gd name="connsiteY36" fmla="*/ 3397937 h 3482974"/>
                <a:gd name="connsiteX37" fmla="*/ 1447566 w 10044113"/>
                <a:gd name="connsiteY37" fmla="*/ 3397937 h 3482974"/>
                <a:gd name="connsiteX38" fmla="*/ 1447566 w 10044113"/>
                <a:gd name="connsiteY38" fmla="*/ 3399266 h 3482974"/>
                <a:gd name="connsiteX39" fmla="*/ 1447566 w 10044113"/>
                <a:gd name="connsiteY39" fmla="*/ 3401996 h 3482974"/>
                <a:gd name="connsiteX40" fmla="*/ 10044113 w 10044113"/>
                <a:gd name="connsiteY40" fmla="*/ 3401996 h 3482974"/>
                <a:gd name="connsiteX41" fmla="*/ 10044113 w 10044113"/>
                <a:gd name="connsiteY41" fmla="*/ 3482974 h 3482974"/>
                <a:gd name="connsiteX42" fmla="*/ 1447566 w 10044113"/>
                <a:gd name="connsiteY42" fmla="*/ 3482974 h 3482974"/>
                <a:gd name="connsiteX43" fmla="*/ 1444218 w 10044113"/>
                <a:gd name="connsiteY43" fmla="*/ 3482974 h 3482974"/>
                <a:gd name="connsiteX44" fmla="*/ 1442223 w 10044113"/>
                <a:gd name="connsiteY44" fmla="*/ 3482974 h 3482974"/>
                <a:gd name="connsiteX45" fmla="*/ 1105607 w 10044113"/>
                <a:gd name="connsiteY45" fmla="*/ 3482974 h 3482974"/>
                <a:gd name="connsiteX46" fmla="*/ 875272 w 10044113"/>
                <a:gd name="connsiteY46" fmla="*/ 3252666 h 3482974"/>
                <a:gd name="connsiteX47" fmla="*/ 875272 w 10044113"/>
                <a:gd name="connsiteY47" fmla="*/ 2740672 h 3482974"/>
                <a:gd name="connsiteX48" fmla="*/ 830977 w 10044113"/>
                <a:gd name="connsiteY48" fmla="*/ 2740672 h 3482974"/>
                <a:gd name="connsiteX49" fmla="*/ 526226 w 10044113"/>
                <a:gd name="connsiteY49" fmla="*/ 2441271 h 3482974"/>
                <a:gd name="connsiteX50" fmla="*/ 526226 w 10044113"/>
                <a:gd name="connsiteY50" fmla="*/ 2136555 h 3482974"/>
                <a:gd name="connsiteX51" fmla="*/ 474844 w 10044113"/>
                <a:gd name="connsiteY51" fmla="*/ 2092265 h 3482974"/>
                <a:gd name="connsiteX52" fmla="*/ 435865 w 10044113"/>
                <a:gd name="connsiteY52" fmla="*/ 1957623 h 3482974"/>
                <a:gd name="connsiteX53" fmla="*/ 310066 w 10044113"/>
                <a:gd name="connsiteY53" fmla="*/ 1590901 h 3482974"/>
                <a:gd name="connsiteX54" fmla="*/ 0 w 10044113"/>
                <a:gd name="connsiteY54" fmla="*/ 908833 h 3482974"/>
                <a:gd name="connsiteX55" fmla="*/ 908937 w 10044113"/>
                <a:gd name="connsiteY55" fmla="*/ 0 h 34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44113" h="3482974">
                  <a:moveTo>
                    <a:pt x="722897" y="2545795"/>
                  </a:moveTo>
                  <a:cubicBezTo>
                    <a:pt x="751246" y="2574141"/>
                    <a:pt x="788454" y="2581228"/>
                    <a:pt x="830977" y="2581228"/>
                  </a:cubicBezTo>
                  <a:cubicBezTo>
                    <a:pt x="830977" y="2581228"/>
                    <a:pt x="830977" y="2581228"/>
                    <a:pt x="985124" y="2581228"/>
                  </a:cubicBezTo>
                  <a:cubicBezTo>
                    <a:pt x="1027648" y="2581228"/>
                    <a:pt x="1066627" y="2574141"/>
                    <a:pt x="1093204" y="2545795"/>
                  </a:cubicBezTo>
                  <a:cubicBezTo>
                    <a:pt x="1093204" y="2545795"/>
                    <a:pt x="1093204" y="2545795"/>
                    <a:pt x="722897" y="2545795"/>
                  </a:cubicBezTo>
                  <a:close/>
                  <a:moveTo>
                    <a:pt x="687461" y="2358005"/>
                  </a:moveTo>
                  <a:lnTo>
                    <a:pt x="687461" y="2365092"/>
                  </a:lnTo>
                  <a:cubicBezTo>
                    <a:pt x="687461" y="2365092"/>
                    <a:pt x="687461" y="2365092"/>
                    <a:pt x="1139271" y="2365092"/>
                  </a:cubicBezTo>
                  <a:cubicBezTo>
                    <a:pt x="1139271" y="2365092"/>
                    <a:pt x="1139271" y="2365092"/>
                    <a:pt x="1139271" y="2358005"/>
                  </a:cubicBezTo>
                  <a:cubicBezTo>
                    <a:pt x="1139271" y="2358005"/>
                    <a:pt x="1139271" y="2358005"/>
                    <a:pt x="687461" y="2358005"/>
                  </a:cubicBezTo>
                  <a:close/>
                  <a:moveTo>
                    <a:pt x="1139271" y="2170215"/>
                  </a:moveTo>
                  <a:cubicBezTo>
                    <a:pt x="1119781" y="2170215"/>
                    <a:pt x="1126869" y="2177302"/>
                    <a:pt x="1121553" y="2177302"/>
                  </a:cubicBezTo>
                  <a:cubicBezTo>
                    <a:pt x="1121553" y="2177302"/>
                    <a:pt x="1121553" y="2177302"/>
                    <a:pt x="705179" y="2177302"/>
                  </a:cubicBezTo>
                  <a:cubicBezTo>
                    <a:pt x="699864" y="2177302"/>
                    <a:pt x="692776" y="2177302"/>
                    <a:pt x="687461" y="2177302"/>
                  </a:cubicBezTo>
                  <a:cubicBezTo>
                    <a:pt x="687461" y="2177302"/>
                    <a:pt x="687461" y="2177302"/>
                    <a:pt x="687461" y="2191475"/>
                  </a:cubicBezTo>
                  <a:cubicBezTo>
                    <a:pt x="687461" y="2191475"/>
                    <a:pt x="687461" y="2191475"/>
                    <a:pt x="1139271" y="2191475"/>
                  </a:cubicBezTo>
                  <a:close/>
                  <a:moveTo>
                    <a:pt x="925458" y="179966"/>
                  </a:moveTo>
                  <a:cubicBezTo>
                    <a:pt x="550063" y="169001"/>
                    <a:pt x="219926" y="443565"/>
                    <a:pt x="170094" y="825568"/>
                  </a:cubicBezTo>
                  <a:cubicBezTo>
                    <a:pt x="116939" y="1231265"/>
                    <a:pt x="402200" y="1603302"/>
                    <a:pt x="807944" y="1656450"/>
                  </a:cubicBezTo>
                  <a:cubicBezTo>
                    <a:pt x="900078" y="1668851"/>
                    <a:pt x="988668" y="1661765"/>
                    <a:pt x="1073715" y="1642277"/>
                  </a:cubicBezTo>
                  <a:cubicBezTo>
                    <a:pt x="1073715" y="1642277"/>
                    <a:pt x="1073715" y="1642277"/>
                    <a:pt x="1148131" y="1913333"/>
                  </a:cubicBezTo>
                  <a:cubicBezTo>
                    <a:pt x="1148131" y="1913333"/>
                    <a:pt x="1148131" y="1913333"/>
                    <a:pt x="1286331" y="1557240"/>
                  </a:cubicBezTo>
                  <a:cubicBezTo>
                    <a:pt x="1472371" y="1443858"/>
                    <a:pt x="1608800" y="1250753"/>
                    <a:pt x="1640693" y="1018673"/>
                  </a:cubicBezTo>
                  <a:cubicBezTo>
                    <a:pt x="1693847" y="612975"/>
                    <a:pt x="1406814" y="240938"/>
                    <a:pt x="1001071" y="186019"/>
                  </a:cubicBezTo>
                  <a:cubicBezTo>
                    <a:pt x="975712" y="182697"/>
                    <a:pt x="950484" y="180697"/>
                    <a:pt x="925458" y="179966"/>
                  </a:cubicBezTo>
                  <a:close/>
                  <a:moveTo>
                    <a:pt x="908937" y="0"/>
                  </a:moveTo>
                  <a:cubicBezTo>
                    <a:pt x="1408586" y="0"/>
                    <a:pt x="1816101" y="407469"/>
                    <a:pt x="1816101" y="908833"/>
                  </a:cubicBezTo>
                  <a:cubicBezTo>
                    <a:pt x="1816101" y="1156858"/>
                    <a:pt x="1716880" y="1383623"/>
                    <a:pt x="1553874" y="1546611"/>
                  </a:cubicBezTo>
                  <a:cubicBezTo>
                    <a:pt x="1550330" y="1550154"/>
                    <a:pt x="1548559" y="1553697"/>
                    <a:pt x="1546787" y="1555469"/>
                  </a:cubicBezTo>
                  <a:cubicBezTo>
                    <a:pt x="1543243" y="1559012"/>
                    <a:pt x="1394412" y="1716685"/>
                    <a:pt x="1392640" y="1957623"/>
                  </a:cubicBezTo>
                  <a:cubicBezTo>
                    <a:pt x="1396183" y="1994827"/>
                    <a:pt x="1387324" y="2049746"/>
                    <a:pt x="1350116" y="2092265"/>
                  </a:cubicBezTo>
                  <a:cubicBezTo>
                    <a:pt x="1332398" y="2113524"/>
                    <a:pt x="1314680" y="2131240"/>
                    <a:pt x="1286331" y="2143641"/>
                  </a:cubicBezTo>
                  <a:cubicBezTo>
                    <a:pt x="1286331" y="2143641"/>
                    <a:pt x="1286331" y="2143641"/>
                    <a:pt x="1286331" y="2441271"/>
                  </a:cubicBezTo>
                  <a:cubicBezTo>
                    <a:pt x="1286331" y="2607802"/>
                    <a:pt x="1151674" y="2740672"/>
                    <a:pt x="985124" y="2740672"/>
                  </a:cubicBezTo>
                  <a:cubicBezTo>
                    <a:pt x="985124" y="2740672"/>
                    <a:pt x="985124" y="2740672"/>
                    <a:pt x="958547" y="2740672"/>
                  </a:cubicBezTo>
                  <a:cubicBezTo>
                    <a:pt x="958547" y="2740672"/>
                    <a:pt x="958547" y="2740672"/>
                    <a:pt x="958547" y="3252666"/>
                  </a:cubicBezTo>
                  <a:cubicBezTo>
                    <a:pt x="958547" y="3332388"/>
                    <a:pt x="1024104" y="3397937"/>
                    <a:pt x="1105607" y="3397937"/>
                  </a:cubicBezTo>
                  <a:cubicBezTo>
                    <a:pt x="1105607" y="3397937"/>
                    <a:pt x="1105607" y="3397937"/>
                    <a:pt x="1447566" y="3397937"/>
                  </a:cubicBezTo>
                  <a:cubicBezTo>
                    <a:pt x="1447566" y="3397937"/>
                    <a:pt x="1447566" y="3397937"/>
                    <a:pt x="1447566" y="3399266"/>
                  </a:cubicBezTo>
                  <a:lnTo>
                    <a:pt x="1447566" y="3401996"/>
                  </a:lnTo>
                  <a:lnTo>
                    <a:pt x="10044113" y="3401996"/>
                  </a:lnTo>
                  <a:lnTo>
                    <a:pt x="10044113" y="3482974"/>
                  </a:lnTo>
                  <a:lnTo>
                    <a:pt x="1447566" y="3482974"/>
                  </a:lnTo>
                  <a:lnTo>
                    <a:pt x="1444218" y="3482974"/>
                  </a:lnTo>
                  <a:lnTo>
                    <a:pt x="1442223" y="3482974"/>
                  </a:lnTo>
                  <a:cubicBezTo>
                    <a:pt x="1426193" y="3482974"/>
                    <a:pt x="1362076" y="3482974"/>
                    <a:pt x="1105607" y="3482974"/>
                  </a:cubicBezTo>
                  <a:cubicBezTo>
                    <a:pt x="978037" y="3482974"/>
                    <a:pt x="875272" y="3380221"/>
                    <a:pt x="875272" y="3252666"/>
                  </a:cubicBezTo>
                  <a:cubicBezTo>
                    <a:pt x="875272" y="3252666"/>
                    <a:pt x="875272" y="3252666"/>
                    <a:pt x="875272" y="2740672"/>
                  </a:cubicBezTo>
                  <a:cubicBezTo>
                    <a:pt x="875272" y="2740672"/>
                    <a:pt x="875272" y="2740672"/>
                    <a:pt x="830977" y="2740672"/>
                  </a:cubicBezTo>
                  <a:cubicBezTo>
                    <a:pt x="666199" y="2740672"/>
                    <a:pt x="526226" y="2607802"/>
                    <a:pt x="526226" y="2441271"/>
                  </a:cubicBezTo>
                  <a:cubicBezTo>
                    <a:pt x="526226" y="2441271"/>
                    <a:pt x="526226" y="2441271"/>
                    <a:pt x="526226" y="2136555"/>
                  </a:cubicBezTo>
                  <a:cubicBezTo>
                    <a:pt x="492562" y="2125925"/>
                    <a:pt x="490790" y="2111752"/>
                    <a:pt x="474844" y="2092265"/>
                  </a:cubicBezTo>
                  <a:cubicBezTo>
                    <a:pt x="437636" y="2049746"/>
                    <a:pt x="432321" y="1994827"/>
                    <a:pt x="435865" y="1957623"/>
                  </a:cubicBezTo>
                  <a:cubicBezTo>
                    <a:pt x="434093" y="1782234"/>
                    <a:pt x="354361" y="1649364"/>
                    <a:pt x="310066" y="1590901"/>
                  </a:cubicBezTo>
                  <a:cubicBezTo>
                    <a:pt x="120483" y="1424370"/>
                    <a:pt x="0" y="1179889"/>
                    <a:pt x="0" y="908833"/>
                  </a:cubicBezTo>
                  <a:cubicBezTo>
                    <a:pt x="0" y="407469"/>
                    <a:pt x="407516" y="0"/>
                    <a:pt x="908937"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9" name="išlïďé"/>
            <p:cNvSpPr/>
            <p:nvPr/>
          </p:nvSpPr>
          <p:spPr>
            <a:xfrm rot="892896" flipH="1">
              <a:off x="1411140" y="2380466"/>
              <a:ext cx="909684" cy="693665"/>
            </a:xfrm>
            <a:custGeom>
              <a:avLst/>
              <a:gdLst>
                <a:gd name="connsiteX0" fmla="*/ 665832 w 1212912"/>
                <a:gd name="connsiteY0" fmla="*/ 784940 h 924886"/>
                <a:gd name="connsiteX1" fmla="*/ 664932 w 1212912"/>
                <a:gd name="connsiteY1" fmla="*/ 784899 h 924886"/>
                <a:gd name="connsiteX2" fmla="*/ 664560 w 1212912"/>
                <a:gd name="connsiteY2" fmla="*/ 784940 h 924886"/>
                <a:gd name="connsiteX3" fmla="*/ 665832 w 1212912"/>
                <a:gd name="connsiteY3" fmla="*/ 784940 h 924886"/>
                <a:gd name="connsiteX4" fmla="*/ 674728 w 1212912"/>
                <a:gd name="connsiteY4" fmla="*/ 115336 h 924886"/>
                <a:gd name="connsiteX5" fmla="*/ 548815 w 1212912"/>
                <a:gd name="connsiteY5" fmla="*/ 167453 h 924886"/>
                <a:gd name="connsiteX6" fmla="*/ 534824 w 1212912"/>
                <a:gd name="connsiteY6" fmla="*/ 175215 h 924886"/>
                <a:gd name="connsiteX7" fmla="*/ 518290 w 1212912"/>
                <a:gd name="connsiteY7" fmla="*/ 169671 h 924886"/>
                <a:gd name="connsiteX8" fmla="*/ 406367 w 1212912"/>
                <a:gd name="connsiteY8" fmla="*/ 155256 h 924886"/>
                <a:gd name="connsiteX9" fmla="*/ 321153 w 1212912"/>
                <a:gd name="connsiteY9" fmla="*/ 231768 h 924886"/>
                <a:gd name="connsiteX10" fmla="*/ 332600 w 1212912"/>
                <a:gd name="connsiteY10" fmla="*/ 237312 h 924886"/>
                <a:gd name="connsiteX11" fmla="*/ 427989 w 1212912"/>
                <a:gd name="connsiteY11" fmla="*/ 399208 h 924886"/>
                <a:gd name="connsiteX12" fmla="*/ 501756 w 1212912"/>
                <a:gd name="connsiteY12" fmla="*/ 355962 h 924886"/>
                <a:gd name="connsiteX13" fmla="*/ 627670 w 1212912"/>
                <a:gd name="connsiteY13" fmla="*/ 378139 h 924886"/>
                <a:gd name="connsiteX14" fmla="*/ 706525 w 1212912"/>
                <a:gd name="connsiteY14" fmla="*/ 353744 h 924886"/>
                <a:gd name="connsiteX15" fmla="*/ 789195 w 1212912"/>
                <a:gd name="connsiteY15" fmla="*/ 221788 h 924886"/>
                <a:gd name="connsiteX16" fmla="*/ 674728 w 1212912"/>
                <a:gd name="connsiteY16" fmla="*/ 115336 h 924886"/>
                <a:gd name="connsiteX17" fmla="*/ 698978 w 1212912"/>
                <a:gd name="connsiteY17" fmla="*/ 7725 h 924886"/>
                <a:gd name="connsiteX18" fmla="*/ 486509 w 1212912"/>
                <a:gd name="connsiteY18" fmla="*/ 39546 h 924886"/>
                <a:gd name="connsiteX19" fmla="*/ 183823 w 1212912"/>
                <a:gd name="connsiteY19" fmla="*/ 132720 h 924886"/>
                <a:gd name="connsiteX20" fmla="*/ 37568 w 1212912"/>
                <a:gd name="connsiteY20" fmla="*/ 431100 h 924886"/>
                <a:gd name="connsiteX21" fmla="*/ 271577 w 1212912"/>
                <a:gd name="connsiteY21" fmla="*/ 540912 h 924886"/>
                <a:gd name="connsiteX22" fmla="*/ 393669 w 1212912"/>
                <a:gd name="connsiteY22" fmla="*/ 447738 h 924886"/>
                <a:gd name="connsiteX23" fmla="*/ 311002 w 1212912"/>
                <a:gd name="connsiteY23" fmla="*/ 262499 h 924886"/>
                <a:gd name="connsiteX24" fmla="*/ 160931 w 1212912"/>
                <a:gd name="connsiteY24" fmla="*/ 259171 h 924886"/>
                <a:gd name="connsiteX25" fmla="*/ 136767 w 1212912"/>
                <a:gd name="connsiteY25" fmla="*/ 350127 h 924886"/>
                <a:gd name="connsiteX26" fmla="*/ 174921 w 1212912"/>
                <a:gd name="connsiteY26" fmla="*/ 387840 h 924886"/>
                <a:gd name="connsiteX27" fmla="*/ 249957 w 1212912"/>
                <a:gd name="connsiteY27" fmla="*/ 385622 h 924886"/>
                <a:gd name="connsiteX28" fmla="*/ 272849 w 1212912"/>
                <a:gd name="connsiteY28" fmla="*/ 394496 h 924886"/>
                <a:gd name="connsiteX29" fmla="*/ 263946 w 1212912"/>
                <a:gd name="connsiteY29" fmla="*/ 414461 h 924886"/>
                <a:gd name="connsiteX30" fmla="*/ 160931 w 1212912"/>
                <a:gd name="connsiteY30" fmla="*/ 416680 h 924886"/>
                <a:gd name="connsiteX31" fmla="*/ 102429 w 1212912"/>
                <a:gd name="connsiteY31" fmla="*/ 362328 h 924886"/>
                <a:gd name="connsiteX32" fmla="*/ 139311 w 1212912"/>
                <a:gd name="connsiteY32" fmla="*/ 234768 h 924886"/>
                <a:gd name="connsiteX33" fmla="*/ 288110 w 1212912"/>
                <a:gd name="connsiteY33" fmla="*/ 217021 h 924886"/>
                <a:gd name="connsiteX34" fmla="*/ 398756 w 1212912"/>
                <a:gd name="connsiteY34" fmla="*/ 124956 h 924886"/>
                <a:gd name="connsiteX35" fmla="*/ 529750 w 1212912"/>
                <a:gd name="connsiteY35" fmla="*/ 136048 h 924886"/>
                <a:gd name="connsiteX36" fmla="*/ 679821 w 1212912"/>
                <a:gd name="connsiteY36" fmla="*/ 83915 h 924886"/>
                <a:gd name="connsiteX37" fmla="*/ 795554 w 1212912"/>
                <a:gd name="connsiteY37" fmla="*/ 142703 h 924886"/>
                <a:gd name="connsiteX38" fmla="*/ 824805 w 1212912"/>
                <a:gd name="connsiteY38" fmla="*/ 209256 h 924886"/>
                <a:gd name="connsiteX39" fmla="*/ 1021933 w 1212912"/>
                <a:gd name="connsiteY39" fmla="*/ 254734 h 924886"/>
                <a:gd name="connsiteX40" fmla="*/ 1060086 w 1212912"/>
                <a:gd name="connsiteY40" fmla="*/ 387840 h 924886"/>
                <a:gd name="connsiteX41" fmla="*/ 1102055 w 1212912"/>
                <a:gd name="connsiteY41" fmla="*/ 506526 h 924886"/>
                <a:gd name="connsiteX42" fmla="*/ 1041009 w 1212912"/>
                <a:gd name="connsiteY42" fmla="*/ 581953 h 924886"/>
                <a:gd name="connsiteX43" fmla="*/ 889666 w 1212912"/>
                <a:gd name="connsiteY43" fmla="*/ 566424 h 924886"/>
                <a:gd name="connsiteX44" fmla="*/ 665832 w 1212912"/>
                <a:gd name="connsiteY44" fmla="*/ 561987 h 924886"/>
                <a:gd name="connsiteX45" fmla="*/ 542468 w 1212912"/>
                <a:gd name="connsiteY45" fmla="*/ 614120 h 924886"/>
                <a:gd name="connsiteX46" fmla="*/ 532294 w 1212912"/>
                <a:gd name="connsiteY46" fmla="*/ 613011 h 924886"/>
                <a:gd name="connsiteX47" fmla="*/ 475063 w 1212912"/>
                <a:gd name="connsiteY47" fmla="*/ 566424 h 924886"/>
                <a:gd name="connsiteX48" fmla="*/ 482694 w 1212912"/>
                <a:gd name="connsiteY48" fmla="*/ 546458 h 924886"/>
                <a:gd name="connsiteX49" fmla="*/ 506858 w 1212912"/>
                <a:gd name="connsiteY49" fmla="*/ 553113 h 924886"/>
                <a:gd name="connsiteX50" fmla="*/ 541196 w 1212912"/>
                <a:gd name="connsiteY50" fmla="*/ 581953 h 924886"/>
                <a:gd name="connsiteX51" fmla="*/ 642939 w 1212912"/>
                <a:gd name="connsiteY51" fmla="*/ 538694 h 924886"/>
                <a:gd name="connsiteX52" fmla="*/ 908743 w 1212912"/>
                <a:gd name="connsiteY52" fmla="*/ 539803 h 924886"/>
                <a:gd name="connsiteX53" fmla="*/ 1025748 w 1212912"/>
                <a:gd name="connsiteY53" fmla="*/ 553113 h 924886"/>
                <a:gd name="connsiteX54" fmla="*/ 1066445 w 1212912"/>
                <a:gd name="connsiteY54" fmla="*/ 502090 h 924886"/>
                <a:gd name="connsiteX55" fmla="*/ 1029563 w 1212912"/>
                <a:gd name="connsiteY55" fmla="*/ 405588 h 924886"/>
                <a:gd name="connsiteX56" fmla="*/ 1023204 w 1212912"/>
                <a:gd name="connsiteY56" fmla="*/ 388949 h 924886"/>
                <a:gd name="connsiteX57" fmla="*/ 996497 w 1212912"/>
                <a:gd name="connsiteY57" fmla="*/ 276918 h 924886"/>
                <a:gd name="connsiteX58" fmla="*/ 832436 w 1212912"/>
                <a:gd name="connsiteY58" fmla="*/ 240314 h 924886"/>
                <a:gd name="connsiteX59" fmla="*/ 743411 w 1212912"/>
                <a:gd name="connsiteY59" fmla="*/ 351236 h 924886"/>
                <a:gd name="connsiteX60" fmla="*/ 885851 w 1212912"/>
                <a:gd name="connsiteY60" fmla="*/ 421117 h 924886"/>
                <a:gd name="connsiteX61" fmla="*/ 883307 w 1212912"/>
                <a:gd name="connsiteY61" fmla="*/ 443301 h 924886"/>
                <a:gd name="connsiteX62" fmla="*/ 857872 w 1212912"/>
                <a:gd name="connsiteY62" fmla="*/ 441083 h 924886"/>
                <a:gd name="connsiteX63" fmla="*/ 637852 w 1212912"/>
                <a:gd name="connsiteY63" fmla="*/ 408915 h 924886"/>
                <a:gd name="connsiteX64" fmla="*/ 614960 w 1212912"/>
                <a:gd name="connsiteY64" fmla="*/ 408915 h 924886"/>
                <a:gd name="connsiteX65" fmla="*/ 508130 w 1212912"/>
                <a:gd name="connsiteY65" fmla="*/ 386731 h 924886"/>
                <a:gd name="connsiteX66" fmla="*/ 439453 w 1212912"/>
                <a:gd name="connsiteY66" fmla="*/ 459939 h 924886"/>
                <a:gd name="connsiteX67" fmla="*/ 424192 w 1212912"/>
                <a:gd name="connsiteY67" fmla="*/ 473250 h 924886"/>
                <a:gd name="connsiteX68" fmla="*/ 321177 w 1212912"/>
                <a:gd name="connsiteY68" fmla="*/ 525383 h 924886"/>
                <a:gd name="connsiteX69" fmla="*/ 318633 w 1212912"/>
                <a:gd name="connsiteY69" fmla="*/ 528711 h 924886"/>
                <a:gd name="connsiteX70" fmla="*/ 289382 w 1212912"/>
                <a:gd name="connsiteY70" fmla="*/ 617448 h 924886"/>
                <a:gd name="connsiteX71" fmla="*/ 288110 w 1212912"/>
                <a:gd name="connsiteY71" fmla="*/ 617448 h 924886"/>
                <a:gd name="connsiteX72" fmla="*/ 293197 w 1212912"/>
                <a:gd name="connsiteY72" fmla="*/ 638523 h 924886"/>
                <a:gd name="connsiteX73" fmla="*/ 305915 w 1212912"/>
                <a:gd name="connsiteY73" fmla="*/ 669581 h 924886"/>
                <a:gd name="connsiteX74" fmla="*/ 387310 w 1212912"/>
                <a:gd name="connsiteY74" fmla="*/ 735025 h 924886"/>
                <a:gd name="connsiteX75" fmla="*/ 641668 w 1212912"/>
                <a:gd name="connsiteY75" fmla="*/ 783831 h 924886"/>
                <a:gd name="connsiteX76" fmla="*/ 664932 w 1212912"/>
                <a:gd name="connsiteY76" fmla="*/ 784899 h 924886"/>
                <a:gd name="connsiteX77" fmla="*/ 732124 w 1212912"/>
                <a:gd name="connsiteY77" fmla="*/ 777453 h 924886"/>
                <a:gd name="connsiteX78" fmla="*/ 789195 w 1212912"/>
                <a:gd name="connsiteY78" fmla="*/ 745008 h 924886"/>
                <a:gd name="connsiteX79" fmla="*/ 805728 w 1212912"/>
                <a:gd name="connsiteY79" fmla="*/ 680674 h 924886"/>
                <a:gd name="connsiteX80" fmla="*/ 777749 w 1212912"/>
                <a:gd name="connsiteY80" fmla="*/ 655161 h 924886"/>
                <a:gd name="connsiteX81" fmla="*/ 766303 w 1212912"/>
                <a:gd name="connsiteY81" fmla="*/ 635196 h 924886"/>
                <a:gd name="connsiteX82" fmla="*/ 789195 w 1212912"/>
                <a:gd name="connsiteY82" fmla="*/ 625213 h 924886"/>
                <a:gd name="connsiteX83" fmla="*/ 840067 w 1212912"/>
                <a:gd name="connsiteY83" fmla="*/ 669581 h 924886"/>
                <a:gd name="connsiteX84" fmla="*/ 819718 w 1212912"/>
                <a:gd name="connsiteY84" fmla="*/ 762756 h 924886"/>
                <a:gd name="connsiteX85" fmla="*/ 818446 w 1212912"/>
                <a:gd name="connsiteY85" fmla="*/ 763865 h 924886"/>
                <a:gd name="connsiteX86" fmla="*/ 646755 w 1212912"/>
                <a:gd name="connsiteY86" fmla="*/ 815998 h 924886"/>
                <a:gd name="connsiteX87" fmla="*/ 564088 w 1212912"/>
                <a:gd name="connsiteY87" fmla="*/ 802687 h 924886"/>
                <a:gd name="connsiteX88" fmla="*/ 800641 w 1212912"/>
                <a:gd name="connsiteY88" fmla="*/ 924701 h 924886"/>
                <a:gd name="connsiteX89" fmla="*/ 940538 w 1212912"/>
                <a:gd name="connsiteY89" fmla="*/ 852602 h 924886"/>
                <a:gd name="connsiteX90" fmla="*/ 1063902 w 1212912"/>
                <a:gd name="connsiteY90" fmla="*/ 659598 h 924886"/>
                <a:gd name="connsiteX91" fmla="*/ 1212701 w 1212912"/>
                <a:gd name="connsiteY91" fmla="*/ 457721 h 924886"/>
                <a:gd name="connsiteX92" fmla="*/ 1124948 w 1212912"/>
                <a:gd name="connsiteY92" fmla="*/ 279137 h 924886"/>
                <a:gd name="connsiteX93" fmla="*/ 1049912 w 1212912"/>
                <a:gd name="connsiteY93" fmla="*/ 150468 h 924886"/>
                <a:gd name="connsiteX94" fmla="*/ 820990 w 1212912"/>
                <a:gd name="connsiteY94" fmla="*/ 71713 h 924886"/>
                <a:gd name="connsiteX95" fmla="*/ 698978 w 1212912"/>
                <a:gd name="connsiteY95" fmla="*/ 7725 h 92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2912" h="924886">
                  <a:moveTo>
                    <a:pt x="665832" y="784940"/>
                  </a:moveTo>
                  <a:lnTo>
                    <a:pt x="664932" y="784899"/>
                  </a:lnTo>
                  <a:lnTo>
                    <a:pt x="664560" y="784940"/>
                  </a:lnTo>
                  <a:cubicBezTo>
                    <a:pt x="664560" y="784940"/>
                    <a:pt x="665832" y="784940"/>
                    <a:pt x="665832" y="784940"/>
                  </a:cubicBezTo>
                  <a:close/>
                  <a:moveTo>
                    <a:pt x="674728" y="115336"/>
                  </a:moveTo>
                  <a:cubicBezTo>
                    <a:pt x="589514" y="103139"/>
                    <a:pt x="551358" y="165236"/>
                    <a:pt x="548815" y="167453"/>
                  </a:cubicBezTo>
                  <a:cubicBezTo>
                    <a:pt x="546271" y="171889"/>
                    <a:pt x="541184" y="175215"/>
                    <a:pt x="534824" y="175215"/>
                  </a:cubicBezTo>
                  <a:cubicBezTo>
                    <a:pt x="528465" y="176324"/>
                    <a:pt x="522106" y="174106"/>
                    <a:pt x="518290" y="169671"/>
                  </a:cubicBezTo>
                  <a:cubicBezTo>
                    <a:pt x="518290" y="168562"/>
                    <a:pt x="490310" y="138623"/>
                    <a:pt x="406367" y="155256"/>
                  </a:cubicBezTo>
                  <a:cubicBezTo>
                    <a:pt x="338959" y="169671"/>
                    <a:pt x="323697" y="215135"/>
                    <a:pt x="321153" y="231768"/>
                  </a:cubicBezTo>
                  <a:cubicBezTo>
                    <a:pt x="324968" y="232877"/>
                    <a:pt x="328784" y="235094"/>
                    <a:pt x="332600" y="237312"/>
                  </a:cubicBezTo>
                  <a:cubicBezTo>
                    <a:pt x="401280" y="281667"/>
                    <a:pt x="422901" y="351526"/>
                    <a:pt x="427989" y="399208"/>
                  </a:cubicBezTo>
                  <a:cubicBezTo>
                    <a:pt x="443251" y="380357"/>
                    <a:pt x="466144" y="362615"/>
                    <a:pt x="501756" y="355962"/>
                  </a:cubicBezTo>
                  <a:cubicBezTo>
                    <a:pt x="561533" y="345982"/>
                    <a:pt x="607320" y="365942"/>
                    <a:pt x="627670" y="378139"/>
                  </a:cubicBezTo>
                  <a:cubicBezTo>
                    <a:pt x="642932" y="370377"/>
                    <a:pt x="670913" y="358179"/>
                    <a:pt x="706525" y="353744"/>
                  </a:cubicBezTo>
                  <a:cubicBezTo>
                    <a:pt x="707797" y="314933"/>
                    <a:pt x="726874" y="251728"/>
                    <a:pt x="789195" y="221788"/>
                  </a:cubicBezTo>
                  <a:cubicBezTo>
                    <a:pt x="791739" y="194066"/>
                    <a:pt x="766302" y="127534"/>
                    <a:pt x="674728" y="115336"/>
                  </a:cubicBezTo>
                  <a:close/>
                  <a:moveTo>
                    <a:pt x="698978" y="7725"/>
                  </a:moveTo>
                  <a:cubicBezTo>
                    <a:pt x="581655" y="-20976"/>
                    <a:pt x="486509" y="39546"/>
                    <a:pt x="486509" y="39546"/>
                  </a:cubicBezTo>
                  <a:cubicBezTo>
                    <a:pt x="251228" y="-28116"/>
                    <a:pt x="183823" y="132720"/>
                    <a:pt x="183823" y="132720"/>
                  </a:cubicBezTo>
                  <a:cubicBezTo>
                    <a:pt x="49014" y="146031"/>
                    <a:pt x="-60360" y="283574"/>
                    <a:pt x="37568" y="431100"/>
                  </a:cubicBezTo>
                  <a:cubicBezTo>
                    <a:pt x="112603" y="544240"/>
                    <a:pt x="224521" y="546458"/>
                    <a:pt x="271577" y="540912"/>
                  </a:cubicBezTo>
                  <a:cubicBezTo>
                    <a:pt x="288110" y="505417"/>
                    <a:pt x="321177" y="465485"/>
                    <a:pt x="393669" y="447738"/>
                  </a:cubicBezTo>
                  <a:cubicBezTo>
                    <a:pt x="394940" y="441083"/>
                    <a:pt x="403843" y="320178"/>
                    <a:pt x="311002" y="262499"/>
                  </a:cubicBezTo>
                  <a:cubicBezTo>
                    <a:pt x="256315" y="228113"/>
                    <a:pt x="195270" y="236987"/>
                    <a:pt x="160931" y="259171"/>
                  </a:cubicBezTo>
                  <a:cubicBezTo>
                    <a:pt x="129137" y="281355"/>
                    <a:pt x="120234" y="314632"/>
                    <a:pt x="136767" y="350127"/>
                  </a:cubicBezTo>
                  <a:cubicBezTo>
                    <a:pt x="144398" y="368984"/>
                    <a:pt x="157116" y="381185"/>
                    <a:pt x="174921" y="387840"/>
                  </a:cubicBezTo>
                  <a:cubicBezTo>
                    <a:pt x="209259" y="400042"/>
                    <a:pt x="248685" y="385622"/>
                    <a:pt x="249957" y="385622"/>
                  </a:cubicBezTo>
                  <a:cubicBezTo>
                    <a:pt x="258859" y="382294"/>
                    <a:pt x="269033" y="386731"/>
                    <a:pt x="272849" y="394496"/>
                  </a:cubicBezTo>
                  <a:cubicBezTo>
                    <a:pt x="276664" y="402260"/>
                    <a:pt x="272849" y="411134"/>
                    <a:pt x="263946" y="414461"/>
                  </a:cubicBezTo>
                  <a:cubicBezTo>
                    <a:pt x="261403" y="415571"/>
                    <a:pt x="209259" y="434427"/>
                    <a:pt x="160931" y="416680"/>
                  </a:cubicBezTo>
                  <a:cubicBezTo>
                    <a:pt x="135495" y="407806"/>
                    <a:pt x="115147" y="388949"/>
                    <a:pt x="102429" y="362328"/>
                  </a:cubicBezTo>
                  <a:cubicBezTo>
                    <a:pt x="80809" y="312413"/>
                    <a:pt x="94798" y="264717"/>
                    <a:pt x="139311" y="234768"/>
                  </a:cubicBezTo>
                  <a:cubicBezTo>
                    <a:pt x="180008" y="207038"/>
                    <a:pt x="237239" y="201492"/>
                    <a:pt x="288110" y="217021"/>
                  </a:cubicBezTo>
                  <a:cubicBezTo>
                    <a:pt x="297013" y="183744"/>
                    <a:pt x="326264" y="139376"/>
                    <a:pt x="398756" y="124956"/>
                  </a:cubicBezTo>
                  <a:cubicBezTo>
                    <a:pt x="467433" y="110536"/>
                    <a:pt x="508130" y="123847"/>
                    <a:pt x="529750" y="136048"/>
                  </a:cubicBezTo>
                  <a:cubicBezTo>
                    <a:pt x="555186" y="107208"/>
                    <a:pt x="606058" y="72823"/>
                    <a:pt x="679821" y="83915"/>
                  </a:cubicBezTo>
                  <a:cubicBezTo>
                    <a:pt x="742139" y="92788"/>
                    <a:pt x="776477" y="120519"/>
                    <a:pt x="795554" y="142703"/>
                  </a:cubicBezTo>
                  <a:cubicBezTo>
                    <a:pt x="812087" y="162669"/>
                    <a:pt x="822262" y="187072"/>
                    <a:pt x="824805" y="209256"/>
                  </a:cubicBezTo>
                  <a:cubicBezTo>
                    <a:pt x="894754" y="194836"/>
                    <a:pt x="974876" y="212584"/>
                    <a:pt x="1021933" y="254734"/>
                  </a:cubicBezTo>
                  <a:cubicBezTo>
                    <a:pt x="1060086" y="289120"/>
                    <a:pt x="1074076" y="336816"/>
                    <a:pt x="1060086" y="387840"/>
                  </a:cubicBezTo>
                  <a:cubicBezTo>
                    <a:pt x="1077891" y="402260"/>
                    <a:pt x="1112230" y="441082"/>
                    <a:pt x="1102055" y="506526"/>
                  </a:cubicBezTo>
                  <a:cubicBezTo>
                    <a:pt x="1096968" y="540912"/>
                    <a:pt x="1075348" y="567533"/>
                    <a:pt x="1041009" y="581953"/>
                  </a:cubicBezTo>
                  <a:cubicBezTo>
                    <a:pt x="996497" y="599700"/>
                    <a:pt x="937994" y="593045"/>
                    <a:pt x="889666" y="566424"/>
                  </a:cubicBezTo>
                  <a:cubicBezTo>
                    <a:pt x="820990" y="528711"/>
                    <a:pt x="714160" y="526492"/>
                    <a:pt x="665832" y="561987"/>
                  </a:cubicBezTo>
                  <a:cubicBezTo>
                    <a:pt x="627678" y="589718"/>
                    <a:pt x="584437" y="617448"/>
                    <a:pt x="542468" y="614120"/>
                  </a:cubicBezTo>
                  <a:cubicBezTo>
                    <a:pt x="539924" y="614120"/>
                    <a:pt x="536109" y="614120"/>
                    <a:pt x="532294" y="613011"/>
                  </a:cubicBezTo>
                  <a:cubicBezTo>
                    <a:pt x="508130" y="608574"/>
                    <a:pt x="489053" y="593045"/>
                    <a:pt x="475063" y="566424"/>
                  </a:cubicBezTo>
                  <a:cubicBezTo>
                    <a:pt x="469976" y="558660"/>
                    <a:pt x="473791" y="549786"/>
                    <a:pt x="482694" y="546458"/>
                  </a:cubicBezTo>
                  <a:cubicBezTo>
                    <a:pt x="491596" y="542021"/>
                    <a:pt x="503043" y="545349"/>
                    <a:pt x="506858" y="553113"/>
                  </a:cubicBezTo>
                  <a:cubicBezTo>
                    <a:pt x="515760" y="570861"/>
                    <a:pt x="527207" y="579735"/>
                    <a:pt x="541196" y="581953"/>
                  </a:cubicBezTo>
                  <a:cubicBezTo>
                    <a:pt x="570448" y="588608"/>
                    <a:pt x="613688" y="559769"/>
                    <a:pt x="642939" y="538694"/>
                  </a:cubicBezTo>
                  <a:cubicBezTo>
                    <a:pt x="703985" y="493216"/>
                    <a:pt x="826077" y="494325"/>
                    <a:pt x="908743" y="539803"/>
                  </a:cubicBezTo>
                  <a:cubicBezTo>
                    <a:pt x="946897" y="560878"/>
                    <a:pt x="992681" y="566424"/>
                    <a:pt x="1025748" y="553113"/>
                  </a:cubicBezTo>
                  <a:cubicBezTo>
                    <a:pt x="1048640" y="544240"/>
                    <a:pt x="1062630" y="526492"/>
                    <a:pt x="1066445" y="502090"/>
                  </a:cubicBezTo>
                  <a:cubicBezTo>
                    <a:pt x="1077891" y="436646"/>
                    <a:pt x="1030835" y="405588"/>
                    <a:pt x="1029563" y="405588"/>
                  </a:cubicBezTo>
                  <a:cubicBezTo>
                    <a:pt x="1023204" y="402260"/>
                    <a:pt x="1020661" y="395605"/>
                    <a:pt x="1023204" y="388949"/>
                  </a:cubicBezTo>
                  <a:cubicBezTo>
                    <a:pt x="1037194" y="344581"/>
                    <a:pt x="1028291" y="305758"/>
                    <a:pt x="996497" y="276918"/>
                  </a:cubicBezTo>
                  <a:cubicBezTo>
                    <a:pt x="957071" y="242533"/>
                    <a:pt x="889667" y="227004"/>
                    <a:pt x="832436" y="240314"/>
                  </a:cubicBezTo>
                  <a:cubicBezTo>
                    <a:pt x="756129" y="256953"/>
                    <a:pt x="744682" y="327943"/>
                    <a:pt x="743411" y="351236"/>
                  </a:cubicBezTo>
                  <a:cubicBezTo>
                    <a:pt x="787923" y="353454"/>
                    <a:pt x="838795" y="371202"/>
                    <a:pt x="885851" y="421117"/>
                  </a:cubicBezTo>
                  <a:cubicBezTo>
                    <a:pt x="892210" y="427772"/>
                    <a:pt x="890938" y="437755"/>
                    <a:pt x="883307" y="443301"/>
                  </a:cubicBezTo>
                  <a:cubicBezTo>
                    <a:pt x="875677" y="448847"/>
                    <a:pt x="864231" y="447738"/>
                    <a:pt x="857872" y="441083"/>
                  </a:cubicBezTo>
                  <a:cubicBezTo>
                    <a:pt x="757400" y="333489"/>
                    <a:pt x="641668" y="406697"/>
                    <a:pt x="637852" y="408915"/>
                  </a:cubicBezTo>
                  <a:cubicBezTo>
                    <a:pt x="630221" y="413352"/>
                    <a:pt x="621319" y="413352"/>
                    <a:pt x="614960" y="408915"/>
                  </a:cubicBezTo>
                  <a:cubicBezTo>
                    <a:pt x="612417" y="407806"/>
                    <a:pt x="570447" y="375639"/>
                    <a:pt x="508130" y="386731"/>
                  </a:cubicBezTo>
                  <a:cubicBezTo>
                    <a:pt x="449627" y="396714"/>
                    <a:pt x="439453" y="459939"/>
                    <a:pt x="439453" y="459939"/>
                  </a:cubicBezTo>
                  <a:cubicBezTo>
                    <a:pt x="438181" y="466594"/>
                    <a:pt x="431822" y="472141"/>
                    <a:pt x="424192" y="473250"/>
                  </a:cubicBezTo>
                  <a:cubicBezTo>
                    <a:pt x="370776" y="482124"/>
                    <a:pt x="340254" y="502089"/>
                    <a:pt x="321177" y="525383"/>
                  </a:cubicBezTo>
                  <a:cubicBezTo>
                    <a:pt x="319905" y="526492"/>
                    <a:pt x="319905" y="527601"/>
                    <a:pt x="318633" y="528711"/>
                  </a:cubicBezTo>
                  <a:cubicBezTo>
                    <a:pt x="293197" y="561987"/>
                    <a:pt x="286838" y="593045"/>
                    <a:pt x="289382" y="617448"/>
                  </a:cubicBezTo>
                  <a:cubicBezTo>
                    <a:pt x="289382" y="617448"/>
                    <a:pt x="288110" y="617448"/>
                    <a:pt x="288110" y="617448"/>
                  </a:cubicBezTo>
                  <a:cubicBezTo>
                    <a:pt x="289382" y="625212"/>
                    <a:pt x="290654" y="631868"/>
                    <a:pt x="293197" y="638523"/>
                  </a:cubicBezTo>
                  <a:cubicBezTo>
                    <a:pt x="297013" y="657380"/>
                    <a:pt x="305915" y="668472"/>
                    <a:pt x="305915" y="669581"/>
                  </a:cubicBezTo>
                  <a:cubicBezTo>
                    <a:pt x="323720" y="700639"/>
                    <a:pt x="354243" y="720605"/>
                    <a:pt x="387310" y="735025"/>
                  </a:cubicBezTo>
                  <a:cubicBezTo>
                    <a:pt x="387310" y="735025"/>
                    <a:pt x="471248" y="772738"/>
                    <a:pt x="641668" y="783831"/>
                  </a:cubicBezTo>
                  <a:lnTo>
                    <a:pt x="664932" y="784899"/>
                  </a:lnTo>
                  <a:lnTo>
                    <a:pt x="732124" y="777453"/>
                  </a:lnTo>
                  <a:cubicBezTo>
                    <a:pt x="753585" y="771352"/>
                    <a:pt x="773298" y="761092"/>
                    <a:pt x="789195" y="745008"/>
                  </a:cubicBezTo>
                  <a:cubicBezTo>
                    <a:pt x="807000" y="719496"/>
                    <a:pt x="813359" y="696202"/>
                    <a:pt x="805728" y="680674"/>
                  </a:cubicBezTo>
                  <a:cubicBezTo>
                    <a:pt x="798098" y="661817"/>
                    <a:pt x="777749" y="655161"/>
                    <a:pt x="777749" y="655161"/>
                  </a:cubicBezTo>
                  <a:cubicBezTo>
                    <a:pt x="767575" y="651834"/>
                    <a:pt x="763759" y="642960"/>
                    <a:pt x="766303" y="635196"/>
                  </a:cubicBezTo>
                  <a:cubicBezTo>
                    <a:pt x="770118" y="627431"/>
                    <a:pt x="780292" y="622994"/>
                    <a:pt x="789195" y="625213"/>
                  </a:cubicBezTo>
                  <a:cubicBezTo>
                    <a:pt x="790467" y="626322"/>
                    <a:pt x="827349" y="637414"/>
                    <a:pt x="840067" y="669581"/>
                  </a:cubicBezTo>
                  <a:cubicBezTo>
                    <a:pt x="851513" y="696202"/>
                    <a:pt x="843882" y="727261"/>
                    <a:pt x="819718" y="762756"/>
                  </a:cubicBezTo>
                  <a:cubicBezTo>
                    <a:pt x="818446" y="762755"/>
                    <a:pt x="818446" y="763865"/>
                    <a:pt x="818446" y="763865"/>
                  </a:cubicBezTo>
                  <a:cubicBezTo>
                    <a:pt x="772662" y="811561"/>
                    <a:pt x="703985" y="819325"/>
                    <a:pt x="646755" y="815998"/>
                  </a:cubicBezTo>
                  <a:cubicBezTo>
                    <a:pt x="613688" y="813779"/>
                    <a:pt x="584437" y="807124"/>
                    <a:pt x="564088" y="802687"/>
                  </a:cubicBezTo>
                  <a:cubicBezTo>
                    <a:pt x="606057" y="882551"/>
                    <a:pt x="700170" y="920264"/>
                    <a:pt x="800641" y="924701"/>
                  </a:cubicBezTo>
                  <a:cubicBezTo>
                    <a:pt x="917646" y="929138"/>
                    <a:pt x="940538" y="852602"/>
                    <a:pt x="940538" y="852602"/>
                  </a:cubicBezTo>
                  <a:cubicBezTo>
                    <a:pt x="1098240" y="798250"/>
                    <a:pt x="1063902" y="659598"/>
                    <a:pt x="1063902" y="659598"/>
                  </a:cubicBezTo>
                  <a:cubicBezTo>
                    <a:pt x="1130035" y="650725"/>
                    <a:pt x="1217788" y="586390"/>
                    <a:pt x="1212701" y="457721"/>
                  </a:cubicBezTo>
                  <a:cubicBezTo>
                    <a:pt x="1207614" y="327942"/>
                    <a:pt x="1124948" y="279137"/>
                    <a:pt x="1124948" y="279137"/>
                  </a:cubicBezTo>
                  <a:cubicBezTo>
                    <a:pt x="1124948" y="279137"/>
                    <a:pt x="1114773" y="217021"/>
                    <a:pt x="1049912" y="150468"/>
                  </a:cubicBezTo>
                  <a:cubicBezTo>
                    <a:pt x="949441" y="55075"/>
                    <a:pt x="820990" y="71713"/>
                    <a:pt x="820990" y="71713"/>
                  </a:cubicBezTo>
                  <a:cubicBezTo>
                    <a:pt x="779657" y="36773"/>
                    <a:pt x="738085" y="17292"/>
                    <a:pt x="698978" y="7725"/>
                  </a:cubicBezTo>
                  <a:close/>
                </a:path>
              </a:pathLst>
            </a:custGeom>
            <a:solidFill>
              <a:schemeClr val="accent1"/>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21" name="íṣḻïdè">
            <a:extLst>
              <a:ext uri="{FF2B5EF4-FFF2-40B4-BE49-F238E27FC236}">
                <a16:creationId xmlns:a16="http://schemas.microsoft.com/office/drawing/2014/main" id="{3495B739-E5A7-4F4A-95FD-24BDFE4B18B1}"/>
              </a:ext>
            </a:extLst>
          </p:cNvPr>
          <p:cNvSpPr txBox="1"/>
          <p:nvPr/>
        </p:nvSpPr>
        <p:spPr bwMode="auto">
          <a:xfrm>
            <a:off x="251520" y="699542"/>
            <a:ext cx="8627789" cy="103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“实现”指的是通过程序语言，将所设计的内容转化为可以执行的软件系统。</a:t>
            </a:r>
            <a:endParaRPr lang="en-US" altLang="zh-CN" sz="2800" b="1" dirty="0">
              <a:solidFill>
                <a:schemeClr val="tx1">
                  <a:lumMod val="75000"/>
                  <a:lumOff val="25000"/>
                </a:schemeClr>
              </a:solidFill>
            </a:endParaRPr>
          </a:p>
        </p:txBody>
      </p:sp>
      <p:sp>
        <p:nvSpPr>
          <p:cNvPr id="22" name="iṡľîḓe">
            <a:extLst>
              <a:ext uri="{FF2B5EF4-FFF2-40B4-BE49-F238E27FC236}">
                <a16:creationId xmlns:a16="http://schemas.microsoft.com/office/drawing/2014/main" id="{3495B739-E5A7-4F4A-95FD-24BDFE4B18B1}"/>
              </a:ext>
            </a:extLst>
          </p:cNvPr>
          <p:cNvSpPr txBox="1"/>
          <p:nvPr/>
        </p:nvSpPr>
        <p:spPr bwMode="auto">
          <a:xfrm>
            <a:off x="2542456" y="1729953"/>
            <a:ext cx="6518316" cy="307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“除错”是实现活动中不可避免的工作，主要是修改程序编写过程中产生的错误。除此之外</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单元测试”通常也会在实现阶段进行，目的是确认单元程序代码的正确性。当程序有错误时，需要进行除错，将错误排除。</a:t>
            </a:r>
          </a:p>
        </p:txBody>
      </p:sp>
    </p:spTree>
    <p:extLst>
      <p:ext uri="{BB962C8B-B14F-4D97-AF65-F5344CB8AC3E}">
        <p14:creationId xmlns:p14="http://schemas.microsoft.com/office/powerpoint/2010/main" val="3679086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500"/>
                                  </p:stCondLst>
                                  <p:iterate type="wd">
                                    <p:tmPct val="10000"/>
                                  </p:iterate>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22" presetClass="entr" presetSubtype="2" fill="hold"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2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测试</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圆角矩形​​ 34"/>
          <p:cNvSpPr/>
          <p:nvPr/>
        </p:nvSpPr>
        <p:spPr>
          <a:xfrm>
            <a:off x="3554649" y="1539498"/>
            <a:ext cx="4972077" cy="3120484"/>
          </a:xfrm>
          <a:prstGeom prst="roundRect">
            <a:avLst>
              <a:gd name="adj" fmla="val 8586"/>
            </a:avLst>
          </a:prstGeom>
          <a:solidFill>
            <a:schemeClr val="bg1">
              <a:lumMod val="95000"/>
            </a:schemeClr>
          </a:solidFill>
          <a:ln w="12700" cap="flat" cmpd="sng" algn="ctr">
            <a:solidFill>
              <a:srgbClr val="002060"/>
            </a:solidFill>
            <a:prstDash val="sysDot"/>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7" name="泪滴形 5"/>
          <p:cNvSpPr/>
          <p:nvPr/>
        </p:nvSpPr>
        <p:spPr bwMode="auto">
          <a:xfrm flipV="1">
            <a:off x="3707505" y="3839638"/>
            <a:ext cx="370601" cy="396910"/>
          </a:xfrm>
          <a:custGeom>
            <a:avLst/>
            <a:gdLst/>
            <a:ahLst/>
            <a:cxnLst/>
            <a:rect l="l" t="t" r="r" b="b"/>
            <a:pathLst>
              <a:path w="314326" h="315912">
                <a:moveTo>
                  <a:pt x="154782" y="85725"/>
                </a:moveTo>
                <a:cubicBezTo>
                  <a:pt x="114013" y="85725"/>
                  <a:pt x="80963" y="119130"/>
                  <a:pt x="80963" y="160338"/>
                </a:cubicBezTo>
                <a:cubicBezTo>
                  <a:pt x="80963" y="201546"/>
                  <a:pt x="114013" y="234951"/>
                  <a:pt x="154782" y="234951"/>
                </a:cubicBezTo>
                <a:cubicBezTo>
                  <a:pt x="195551" y="234951"/>
                  <a:pt x="228601" y="201546"/>
                  <a:pt x="228601" y="160338"/>
                </a:cubicBezTo>
                <a:cubicBezTo>
                  <a:pt x="228601" y="119130"/>
                  <a:pt x="195551" y="85725"/>
                  <a:pt x="154782" y="85725"/>
                </a:cubicBezTo>
                <a:close/>
                <a:moveTo>
                  <a:pt x="157164" y="0"/>
                </a:moveTo>
                <a:lnTo>
                  <a:pt x="314326" y="0"/>
                </a:lnTo>
                <a:lnTo>
                  <a:pt x="314326" y="157956"/>
                </a:lnTo>
                <a:cubicBezTo>
                  <a:pt x="314326" y="245193"/>
                  <a:pt x="243962" y="315912"/>
                  <a:pt x="157163" y="315912"/>
                </a:cubicBezTo>
                <a:cubicBezTo>
                  <a:pt x="70364" y="315912"/>
                  <a:pt x="0" y="245193"/>
                  <a:pt x="0" y="157956"/>
                </a:cubicBezTo>
                <a:lnTo>
                  <a:pt x="1" y="157956"/>
                </a:lnTo>
                <a:cubicBezTo>
                  <a:pt x="1" y="70719"/>
                  <a:pt x="70365" y="0"/>
                  <a:pt x="157164"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8" name="泪滴形 8"/>
          <p:cNvSpPr/>
          <p:nvPr/>
        </p:nvSpPr>
        <p:spPr bwMode="auto">
          <a:xfrm flipV="1">
            <a:off x="3707505" y="3193560"/>
            <a:ext cx="370601" cy="394916"/>
          </a:xfrm>
          <a:custGeom>
            <a:avLst/>
            <a:gdLst/>
            <a:ahLst/>
            <a:cxnLst/>
            <a:rect l="l" t="t" r="r" b="b"/>
            <a:pathLst>
              <a:path w="314326" h="314326">
                <a:moveTo>
                  <a:pt x="161133" y="85725"/>
                </a:moveTo>
                <a:cubicBezTo>
                  <a:pt x="201902" y="85725"/>
                  <a:pt x="234952" y="118775"/>
                  <a:pt x="234952" y="159544"/>
                </a:cubicBezTo>
                <a:cubicBezTo>
                  <a:pt x="234952" y="200313"/>
                  <a:pt x="201902" y="233363"/>
                  <a:pt x="161133" y="233363"/>
                </a:cubicBezTo>
                <a:cubicBezTo>
                  <a:pt x="120364" y="233363"/>
                  <a:pt x="87314" y="200313"/>
                  <a:pt x="87314" y="159544"/>
                </a:cubicBezTo>
                <a:cubicBezTo>
                  <a:pt x="87314" y="118775"/>
                  <a:pt x="120364" y="85725"/>
                  <a:pt x="161133" y="85725"/>
                </a:cubicBezTo>
                <a:close/>
                <a:moveTo>
                  <a:pt x="314326" y="0"/>
                </a:moveTo>
                <a:lnTo>
                  <a:pt x="157164" y="0"/>
                </a:lnTo>
                <a:cubicBezTo>
                  <a:pt x="70365" y="0"/>
                  <a:pt x="1" y="70364"/>
                  <a:pt x="1" y="157163"/>
                </a:cubicBezTo>
                <a:lnTo>
                  <a:pt x="0" y="157163"/>
                </a:lnTo>
                <a:cubicBezTo>
                  <a:pt x="0" y="243962"/>
                  <a:pt x="70364" y="314326"/>
                  <a:pt x="157163" y="314326"/>
                </a:cubicBezTo>
                <a:cubicBezTo>
                  <a:pt x="243962" y="314326"/>
                  <a:pt x="314326" y="243962"/>
                  <a:pt x="314326" y="157163"/>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9" name="泪滴形 11"/>
          <p:cNvSpPr/>
          <p:nvPr/>
        </p:nvSpPr>
        <p:spPr bwMode="auto">
          <a:xfrm rot="10800000" flipH="1">
            <a:off x="3707506" y="1825408"/>
            <a:ext cx="370601" cy="394916"/>
          </a:xfrm>
          <a:custGeom>
            <a:avLst/>
            <a:gdLst/>
            <a:ahLst/>
            <a:cxnLst/>
            <a:rect l="l" t="t" r="r" b="b"/>
            <a:pathLst>
              <a:path w="314326" h="314326">
                <a:moveTo>
                  <a:pt x="154782" y="227013"/>
                </a:moveTo>
                <a:cubicBezTo>
                  <a:pt x="114013" y="227013"/>
                  <a:pt x="80963" y="193963"/>
                  <a:pt x="80963" y="153194"/>
                </a:cubicBezTo>
                <a:cubicBezTo>
                  <a:pt x="80963" y="112425"/>
                  <a:pt x="114013" y="79375"/>
                  <a:pt x="154782" y="79375"/>
                </a:cubicBezTo>
                <a:cubicBezTo>
                  <a:pt x="195551" y="79375"/>
                  <a:pt x="228601" y="112425"/>
                  <a:pt x="228601" y="153194"/>
                </a:cubicBezTo>
                <a:cubicBezTo>
                  <a:pt x="228601" y="193963"/>
                  <a:pt x="195551" y="227013"/>
                  <a:pt x="154782" y="227013"/>
                </a:cubicBezTo>
                <a:close/>
                <a:moveTo>
                  <a:pt x="157163" y="314326"/>
                </a:moveTo>
                <a:cubicBezTo>
                  <a:pt x="243962" y="314326"/>
                  <a:pt x="314326" y="243962"/>
                  <a:pt x="314326" y="157163"/>
                </a:cubicBezTo>
                <a:lnTo>
                  <a:pt x="314326" y="0"/>
                </a:lnTo>
                <a:lnTo>
                  <a:pt x="157164" y="0"/>
                </a:lnTo>
                <a:cubicBezTo>
                  <a:pt x="70365" y="0"/>
                  <a:pt x="1" y="70364"/>
                  <a:pt x="1" y="157163"/>
                </a:cubicBezTo>
                <a:lnTo>
                  <a:pt x="0" y="157163"/>
                </a:lnTo>
                <a:cubicBezTo>
                  <a:pt x="0" y="243962"/>
                  <a:pt x="70364" y="314326"/>
                  <a:pt x="157163" y="314326"/>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10" name="泪滴形 14"/>
          <p:cNvSpPr/>
          <p:nvPr/>
        </p:nvSpPr>
        <p:spPr bwMode="auto">
          <a:xfrm rot="5400000">
            <a:off x="3695347" y="2485636"/>
            <a:ext cx="394918" cy="370601"/>
          </a:xfrm>
          <a:custGeom>
            <a:avLst/>
            <a:gdLst/>
            <a:ahLst/>
            <a:cxnLst/>
            <a:rect l="l" t="t" r="r" b="b"/>
            <a:pathLst>
              <a:path w="314326" h="314326">
                <a:moveTo>
                  <a:pt x="87314" y="153194"/>
                </a:moveTo>
                <a:cubicBezTo>
                  <a:pt x="87314" y="112425"/>
                  <a:pt x="120364" y="79375"/>
                  <a:pt x="161133" y="79375"/>
                </a:cubicBezTo>
                <a:cubicBezTo>
                  <a:pt x="201902" y="79375"/>
                  <a:pt x="234952" y="112425"/>
                  <a:pt x="234952" y="153194"/>
                </a:cubicBezTo>
                <a:cubicBezTo>
                  <a:pt x="234952" y="193963"/>
                  <a:pt x="201902" y="227013"/>
                  <a:pt x="161133" y="227013"/>
                </a:cubicBezTo>
                <a:cubicBezTo>
                  <a:pt x="120364" y="227013"/>
                  <a:pt x="87314" y="193963"/>
                  <a:pt x="87314" y="153194"/>
                </a:cubicBezTo>
                <a:close/>
                <a:moveTo>
                  <a:pt x="0" y="157163"/>
                </a:moveTo>
                <a:cubicBezTo>
                  <a:pt x="0" y="243962"/>
                  <a:pt x="70364" y="314326"/>
                  <a:pt x="157163" y="314326"/>
                </a:cubicBezTo>
                <a:cubicBezTo>
                  <a:pt x="243962" y="314326"/>
                  <a:pt x="314326" y="243962"/>
                  <a:pt x="314326" y="157163"/>
                </a:cubicBezTo>
                <a:lnTo>
                  <a:pt x="314326" y="0"/>
                </a:lnTo>
                <a:lnTo>
                  <a:pt x="157164" y="0"/>
                </a:lnTo>
                <a:cubicBezTo>
                  <a:pt x="70365" y="0"/>
                  <a:pt x="1" y="70364"/>
                  <a:pt x="1" y="157163"/>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11" name="矩形​​ 30"/>
          <p:cNvSpPr>
            <a:spLocks noChangeArrowheads="1"/>
          </p:cNvSpPr>
          <p:nvPr/>
        </p:nvSpPr>
        <p:spPr bwMode="auto">
          <a:xfrm>
            <a:off x="4167191" y="1705379"/>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单元测试：测试单元模块功能是否能正常运行。</a:t>
            </a:r>
          </a:p>
        </p:txBody>
      </p:sp>
      <p:sp>
        <p:nvSpPr>
          <p:cNvPr id="12" name="矩形​​ 31"/>
          <p:cNvSpPr>
            <a:spLocks noChangeArrowheads="1"/>
          </p:cNvSpPr>
          <p:nvPr/>
        </p:nvSpPr>
        <p:spPr bwMode="auto">
          <a:xfrm>
            <a:off x="4167191" y="2495743"/>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集成测试：测试模块与子系统的接口集成是否能正常运行。</a:t>
            </a:r>
          </a:p>
        </p:txBody>
      </p:sp>
      <p:sp>
        <p:nvSpPr>
          <p:cNvPr id="13" name="矩形​​ 32"/>
          <p:cNvSpPr>
            <a:spLocks noChangeArrowheads="1"/>
          </p:cNvSpPr>
          <p:nvPr/>
        </p:nvSpPr>
        <p:spPr bwMode="auto">
          <a:xfrm>
            <a:off x="4167191" y="3234406"/>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系统测试：测试系统的整体性能、安全性、稳定度等非功能性需求是否符合预期目标。</a:t>
            </a:r>
          </a:p>
        </p:txBody>
      </p:sp>
      <p:sp>
        <p:nvSpPr>
          <p:cNvPr id="14" name="矩形​​ 33"/>
          <p:cNvSpPr>
            <a:spLocks noChangeArrowheads="1"/>
          </p:cNvSpPr>
          <p:nvPr/>
        </p:nvSpPr>
        <p:spPr bwMode="auto">
          <a:xfrm>
            <a:off x="4167191" y="3937490"/>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验收测试：测试系统的整体性能是否符合使用者的要求。</a:t>
            </a:r>
          </a:p>
        </p:txBody>
      </p:sp>
      <p:sp>
        <p:nvSpPr>
          <p:cNvPr id="15" name="泪滴形 21"/>
          <p:cNvSpPr/>
          <p:nvPr/>
        </p:nvSpPr>
        <p:spPr bwMode="auto">
          <a:xfrm rot="10800000" flipH="1">
            <a:off x="577977" y="1805434"/>
            <a:ext cx="1230559" cy="1230979"/>
          </a:xfrm>
          <a:custGeom>
            <a:avLst/>
            <a:gdLst/>
            <a:ahLst/>
            <a:cxnLst/>
            <a:rect l="l" t="t" r="r" b="b"/>
            <a:pathLst>
              <a:path w="1358900" h="1358900">
                <a:moveTo>
                  <a:pt x="549275" y="1216025"/>
                </a:moveTo>
                <a:cubicBezTo>
                  <a:pt x="324826" y="1216025"/>
                  <a:pt x="142875" y="1034074"/>
                  <a:pt x="142875" y="809625"/>
                </a:cubicBezTo>
                <a:cubicBezTo>
                  <a:pt x="142875" y="585176"/>
                  <a:pt x="324826" y="403225"/>
                  <a:pt x="549275" y="403225"/>
                </a:cubicBezTo>
                <a:cubicBezTo>
                  <a:pt x="773724" y="403225"/>
                  <a:pt x="955675" y="585176"/>
                  <a:pt x="955675" y="809625"/>
                </a:cubicBezTo>
                <a:cubicBezTo>
                  <a:pt x="955675" y="1034074"/>
                  <a:pt x="773724" y="1216025"/>
                  <a:pt x="549275" y="1216025"/>
                </a:cubicBezTo>
                <a:close/>
                <a:moveTo>
                  <a:pt x="679450" y="1358900"/>
                </a:moveTo>
                <a:cubicBezTo>
                  <a:pt x="1054700" y="1358900"/>
                  <a:pt x="1358900" y="1054700"/>
                  <a:pt x="1358900" y="679450"/>
                </a:cubicBezTo>
                <a:lnTo>
                  <a:pt x="1358900" y="0"/>
                </a:lnTo>
                <a:lnTo>
                  <a:pt x="679450" y="0"/>
                </a:lnTo>
                <a:cubicBezTo>
                  <a:pt x="304200" y="0"/>
                  <a:pt x="0" y="304200"/>
                  <a:pt x="0" y="679450"/>
                </a:cubicBezTo>
                <a:cubicBezTo>
                  <a:pt x="0" y="1054700"/>
                  <a:pt x="304200" y="1358900"/>
                  <a:pt x="679450" y="1358900"/>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16" name="矩形​​ 43"/>
          <p:cNvSpPr>
            <a:spLocks noChangeArrowheads="1"/>
          </p:cNvSpPr>
          <p:nvPr/>
        </p:nvSpPr>
        <p:spPr bwMode="auto">
          <a:xfrm>
            <a:off x="780807" y="2004300"/>
            <a:ext cx="577602"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600" b="1" kern="0" dirty="0" smtClean="0">
                <a:solidFill>
                  <a:schemeClr val="tx1">
                    <a:lumMod val="75000"/>
                    <a:lumOff val="25000"/>
                  </a:schemeClr>
                </a:solidFill>
                <a:latin typeface="微软雅黑" pitchFamily="34" charset="-122"/>
                <a:ea typeface="微软雅黑" pitchFamily="34" charset="-122"/>
                <a:cs typeface="Arial Unicode MS" pitchFamily="34" charset="-122"/>
              </a:rPr>
              <a:t>单元</a:t>
            </a:r>
            <a:endParaRPr lang="en-US" altLang="zh-CN" sz="16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6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6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17" name="泪滴形 29"/>
          <p:cNvSpPr/>
          <p:nvPr/>
        </p:nvSpPr>
        <p:spPr bwMode="auto">
          <a:xfrm rot="16200000" flipH="1">
            <a:off x="1885353" y="1609947"/>
            <a:ext cx="1426972" cy="1425960"/>
          </a:xfrm>
          <a:custGeom>
            <a:avLst/>
            <a:gdLst/>
            <a:ahLst/>
            <a:cxnLst/>
            <a:rect l="l" t="t" r="r" b="b"/>
            <a:pathLst>
              <a:path w="1575260" h="1574680">
                <a:moveTo>
                  <a:pt x="165999" y="927629"/>
                </a:moveTo>
                <a:cubicBezTo>
                  <a:pt x="165999" y="661919"/>
                  <a:pt x="381479" y="446518"/>
                  <a:pt x="647288" y="446518"/>
                </a:cubicBezTo>
                <a:cubicBezTo>
                  <a:pt x="913097" y="446518"/>
                  <a:pt x="1128577" y="661919"/>
                  <a:pt x="1128577" y="927629"/>
                </a:cubicBezTo>
                <a:cubicBezTo>
                  <a:pt x="1128577" y="1193339"/>
                  <a:pt x="913097" y="1408740"/>
                  <a:pt x="647288" y="1408740"/>
                </a:cubicBezTo>
                <a:cubicBezTo>
                  <a:pt x="381479" y="1408740"/>
                  <a:pt x="165999" y="1193339"/>
                  <a:pt x="165999" y="927629"/>
                </a:cubicBezTo>
                <a:close/>
                <a:moveTo>
                  <a:pt x="0" y="787340"/>
                </a:moveTo>
                <a:cubicBezTo>
                  <a:pt x="0" y="1222176"/>
                  <a:pt x="352634" y="1574680"/>
                  <a:pt x="787630" y="1574680"/>
                </a:cubicBezTo>
                <a:cubicBezTo>
                  <a:pt x="1222626" y="1574680"/>
                  <a:pt x="1575260" y="1222176"/>
                  <a:pt x="1575260" y="787340"/>
                </a:cubicBezTo>
                <a:lnTo>
                  <a:pt x="1575260" y="0"/>
                </a:lnTo>
                <a:lnTo>
                  <a:pt x="787630" y="0"/>
                </a:lnTo>
                <a:cubicBezTo>
                  <a:pt x="352634" y="0"/>
                  <a:pt x="0" y="352504"/>
                  <a:pt x="0" y="787340"/>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18" name="矩形​​ 44"/>
          <p:cNvSpPr>
            <a:spLocks noChangeArrowheads="1"/>
          </p:cNvSpPr>
          <p:nvPr/>
        </p:nvSpPr>
        <p:spPr bwMode="auto">
          <a:xfrm>
            <a:off x="2426214" y="1858131"/>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系统</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19" name="泪滴形 35"/>
          <p:cNvSpPr/>
          <p:nvPr/>
        </p:nvSpPr>
        <p:spPr bwMode="auto">
          <a:xfrm flipH="1">
            <a:off x="1885859" y="3087092"/>
            <a:ext cx="1571774" cy="1572890"/>
          </a:xfrm>
          <a:custGeom>
            <a:avLst/>
            <a:gdLst/>
            <a:ahLst/>
            <a:cxnLst/>
            <a:rect l="l" t="t" r="r" b="b"/>
            <a:pathLst>
              <a:path w="1735702" h="1736342">
                <a:moveTo>
                  <a:pt x="707931" y="502935"/>
                </a:moveTo>
                <a:cubicBezTo>
                  <a:pt x="997893" y="502935"/>
                  <a:pt x="1232953" y="738082"/>
                  <a:pt x="1232953" y="1028151"/>
                </a:cubicBezTo>
                <a:cubicBezTo>
                  <a:pt x="1232953" y="1318220"/>
                  <a:pt x="997893" y="1553367"/>
                  <a:pt x="707931" y="1553367"/>
                </a:cubicBezTo>
                <a:cubicBezTo>
                  <a:pt x="417969" y="1553367"/>
                  <a:pt x="182909" y="1318220"/>
                  <a:pt x="182909" y="1028151"/>
                </a:cubicBezTo>
                <a:cubicBezTo>
                  <a:pt x="182909" y="738082"/>
                  <a:pt x="417969" y="502935"/>
                  <a:pt x="707931" y="502935"/>
                </a:cubicBezTo>
                <a:close/>
                <a:moveTo>
                  <a:pt x="1735702" y="0"/>
                </a:moveTo>
                <a:lnTo>
                  <a:pt x="867852" y="0"/>
                </a:lnTo>
                <a:cubicBezTo>
                  <a:pt x="388551" y="0"/>
                  <a:pt x="1" y="388693"/>
                  <a:pt x="1" y="868171"/>
                </a:cubicBezTo>
                <a:lnTo>
                  <a:pt x="0" y="868171"/>
                </a:lnTo>
                <a:cubicBezTo>
                  <a:pt x="0" y="1347649"/>
                  <a:pt x="388550" y="1736342"/>
                  <a:pt x="867851" y="1736342"/>
                </a:cubicBezTo>
                <a:cubicBezTo>
                  <a:pt x="1347152" y="1736342"/>
                  <a:pt x="1735702" y="1347649"/>
                  <a:pt x="1735702" y="868171"/>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20" name="矩形​​ 46"/>
          <p:cNvSpPr>
            <a:spLocks noChangeArrowheads="1"/>
          </p:cNvSpPr>
          <p:nvPr/>
        </p:nvSpPr>
        <p:spPr bwMode="auto">
          <a:xfrm>
            <a:off x="2490116" y="3719287"/>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验收</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21" name="泪滴形 41"/>
          <p:cNvSpPr/>
          <p:nvPr/>
        </p:nvSpPr>
        <p:spPr bwMode="auto">
          <a:xfrm>
            <a:off x="431660" y="3087093"/>
            <a:ext cx="1376875" cy="1377854"/>
          </a:xfrm>
          <a:custGeom>
            <a:avLst/>
            <a:gdLst/>
            <a:ahLst/>
            <a:cxnLst/>
            <a:rect l="l" t="t" r="r" b="b"/>
            <a:pathLst>
              <a:path w="1520476" h="1521038">
                <a:moveTo>
                  <a:pt x="656149" y="368541"/>
                </a:moveTo>
                <a:cubicBezTo>
                  <a:pt x="382259" y="368541"/>
                  <a:pt x="160227" y="590655"/>
                  <a:pt x="160227" y="864646"/>
                </a:cubicBezTo>
                <a:cubicBezTo>
                  <a:pt x="160227" y="1138637"/>
                  <a:pt x="382259" y="1360751"/>
                  <a:pt x="656149" y="1360751"/>
                </a:cubicBezTo>
                <a:cubicBezTo>
                  <a:pt x="930039" y="1360751"/>
                  <a:pt x="1152071" y="1138637"/>
                  <a:pt x="1152071" y="864646"/>
                </a:cubicBezTo>
                <a:cubicBezTo>
                  <a:pt x="1152071" y="590655"/>
                  <a:pt x="930039" y="368541"/>
                  <a:pt x="656149" y="368541"/>
                </a:cubicBezTo>
                <a:close/>
                <a:moveTo>
                  <a:pt x="760238" y="0"/>
                </a:moveTo>
                <a:lnTo>
                  <a:pt x="1520476" y="0"/>
                </a:lnTo>
                <a:lnTo>
                  <a:pt x="1520476" y="760519"/>
                </a:lnTo>
                <a:cubicBezTo>
                  <a:pt x="1520476" y="1180542"/>
                  <a:pt x="1180106" y="1521038"/>
                  <a:pt x="760238" y="1521038"/>
                </a:cubicBezTo>
                <a:cubicBezTo>
                  <a:pt x="340370" y="1521038"/>
                  <a:pt x="0" y="1180542"/>
                  <a:pt x="0" y="760519"/>
                </a:cubicBezTo>
                <a:cubicBezTo>
                  <a:pt x="0" y="340496"/>
                  <a:pt x="340370" y="0"/>
                  <a:pt x="760238"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22" name="矩形​​ 45"/>
          <p:cNvSpPr>
            <a:spLocks noChangeArrowheads="1"/>
          </p:cNvSpPr>
          <p:nvPr/>
        </p:nvSpPr>
        <p:spPr bwMode="auto">
          <a:xfrm>
            <a:off x="681810" y="3575126"/>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集成</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cxnSp>
        <p:nvCxnSpPr>
          <p:cNvPr id="23" name="直接连接符 22"/>
          <p:cNvCxnSpPr/>
          <p:nvPr/>
        </p:nvCxnSpPr>
        <p:spPr>
          <a:xfrm>
            <a:off x="4075968" y="1791089"/>
            <a:ext cx="2138" cy="2673858"/>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528" y="776122"/>
            <a:ext cx="9049409"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测试是对实现的程序代码模块进行检测，检验其功能是否正确、性能是否符合要求。一般而言，测试可以分为单元测试、集成测试、系统测试与验收测试。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44165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800" fill="hold"/>
                                        <p:tgtEl>
                                          <p:spTgt spid="15"/>
                                        </p:tgtEl>
                                        <p:attrNameLst>
                                          <p:attrName>ppt_w</p:attrName>
                                        </p:attrNameLst>
                                      </p:cBhvr>
                                      <p:tavLst>
                                        <p:tav tm="0">
                                          <p:val>
                                            <p:fltVal val="0"/>
                                          </p:val>
                                        </p:tav>
                                        <p:tav tm="100000">
                                          <p:val>
                                            <p:strVal val="#ppt_w"/>
                                          </p:val>
                                        </p:tav>
                                      </p:tavLst>
                                    </p:anim>
                                    <p:anim calcmode="lin" valueType="num">
                                      <p:cBhvr>
                                        <p:cTn id="20" dur="800" fill="hold"/>
                                        <p:tgtEl>
                                          <p:spTgt spid="15"/>
                                        </p:tgtEl>
                                        <p:attrNameLst>
                                          <p:attrName>ppt_h</p:attrName>
                                        </p:attrNameLst>
                                      </p:cBhvr>
                                      <p:tavLst>
                                        <p:tav tm="0">
                                          <p:val>
                                            <p:fltVal val="0"/>
                                          </p:val>
                                        </p:tav>
                                        <p:tav tm="100000">
                                          <p:val>
                                            <p:strVal val="#ppt_h"/>
                                          </p:val>
                                        </p:tav>
                                      </p:tavLst>
                                    </p:anim>
                                  </p:childTnLst>
                                </p:cTn>
                              </p:par>
                              <p:par>
                                <p:cTn id="21" presetID="42" presetClass="path" presetSubtype="0" accel="50000" decel="50000" fill="hold" grpId="1" nodeType="withEffect">
                                  <p:stCondLst>
                                    <p:cond delay="0"/>
                                  </p:stCondLst>
                                  <p:childTnLst>
                                    <p:animMotion origin="layout" path="M -1.94444E-6 9.87654E-7 L -0.13628 -0.15278 " pathEditMode="relative" rAng="0" ptsTypes="AA">
                                      <p:cBhvr>
                                        <p:cTn id="22" dur="800" spd="-100000" fill="hold"/>
                                        <p:tgtEl>
                                          <p:spTgt spid="15"/>
                                        </p:tgtEl>
                                        <p:attrNameLst>
                                          <p:attrName>ppt_x,ppt_y</p:attrName>
                                        </p:attrNameLst>
                                      </p:cBhvr>
                                      <p:rCtr x="-6823" y="-7654"/>
                                    </p:animMotion>
                                  </p:childTnLst>
                                </p:cTn>
                              </p:par>
                              <p:par>
                                <p:cTn id="23" presetID="23" presetClass="entr" presetSubtype="16" fill="hold" grpId="0" nodeType="withEffect">
                                  <p:stCondLst>
                                    <p:cond delay="2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800" fill="hold"/>
                                        <p:tgtEl>
                                          <p:spTgt spid="17"/>
                                        </p:tgtEl>
                                        <p:attrNameLst>
                                          <p:attrName>ppt_w</p:attrName>
                                        </p:attrNameLst>
                                      </p:cBhvr>
                                      <p:tavLst>
                                        <p:tav tm="0">
                                          <p:val>
                                            <p:fltVal val="0"/>
                                          </p:val>
                                        </p:tav>
                                        <p:tav tm="100000">
                                          <p:val>
                                            <p:strVal val="#ppt_w"/>
                                          </p:val>
                                        </p:tav>
                                      </p:tavLst>
                                    </p:anim>
                                    <p:anim calcmode="lin" valueType="num">
                                      <p:cBhvr>
                                        <p:cTn id="26" dur="800" fill="hold"/>
                                        <p:tgtEl>
                                          <p:spTgt spid="17"/>
                                        </p:tgtEl>
                                        <p:attrNameLst>
                                          <p:attrName>ppt_h</p:attrName>
                                        </p:attrNameLst>
                                      </p:cBhvr>
                                      <p:tavLst>
                                        <p:tav tm="0">
                                          <p:val>
                                            <p:fltVal val="0"/>
                                          </p:val>
                                        </p:tav>
                                        <p:tav tm="100000">
                                          <p:val>
                                            <p:strVal val="#ppt_h"/>
                                          </p:val>
                                        </p:tav>
                                      </p:tavLst>
                                    </p:anim>
                                  </p:childTnLst>
                                </p:cTn>
                              </p:par>
                              <p:par>
                                <p:cTn id="27" presetID="42" presetClass="path" presetSubtype="0" accel="50000" decel="50000" fill="hold" grpId="1" nodeType="withEffect">
                                  <p:stCondLst>
                                    <p:cond delay="250"/>
                                  </p:stCondLst>
                                  <p:childTnLst>
                                    <p:animMotion origin="layout" path="M -1.38889E-6 -3.20988E-6 L 0.20313 -0.3679 " pathEditMode="relative" rAng="0" ptsTypes="AA">
                                      <p:cBhvr>
                                        <p:cTn id="28" dur="800" spd="-100000" fill="hold"/>
                                        <p:tgtEl>
                                          <p:spTgt spid="17"/>
                                        </p:tgtEl>
                                        <p:attrNameLst>
                                          <p:attrName>ppt_x,ppt_y</p:attrName>
                                        </p:attrNameLst>
                                      </p:cBhvr>
                                      <p:rCtr x="10156" y="-18395"/>
                                    </p:animMotion>
                                  </p:childTnLst>
                                </p:cTn>
                              </p:par>
                              <p:par>
                                <p:cTn id="29" presetID="23" presetClass="entr" presetSubtype="16"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800" fill="hold"/>
                                        <p:tgtEl>
                                          <p:spTgt spid="21"/>
                                        </p:tgtEl>
                                        <p:attrNameLst>
                                          <p:attrName>ppt_w</p:attrName>
                                        </p:attrNameLst>
                                      </p:cBhvr>
                                      <p:tavLst>
                                        <p:tav tm="0">
                                          <p:val>
                                            <p:fltVal val="0"/>
                                          </p:val>
                                        </p:tav>
                                        <p:tav tm="100000">
                                          <p:val>
                                            <p:strVal val="#ppt_w"/>
                                          </p:val>
                                        </p:tav>
                                      </p:tavLst>
                                    </p:anim>
                                    <p:anim calcmode="lin" valueType="num">
                                      <p:cBhvr>
                                        <p:cTn id="32" dur="800" fill="hold"/>
                                        <p:tgtEl>
                                          <p:spTgt spid="21"/>
                                        </p:tgtEl>
                                        <p:attrNameLst>
                                          <p:attrName>ppt_h</p:attrName>
                                        </p:attrNameLst>
                                      </p:cBhvr>
                                      <p:tavLst>
                                        <p:tav tm="0">
                                          <p:val>
                                            <p:fltVal val="0"/>
                                          </p:val>
                                        </p:tav>
                                        <p:tav tm="100000">
                                          <p:val>
                                            <p:strVal val="#ppt_h"/>
                                          </p:val>
                                        </p:tav>
                                      </p:tavLst>
                                    </p:anim>
                                  </p:childTnLst>
                                </p:cTn>
                              </p:par>
                              <p:par>
                                <p:cTn id="33" presetID="42" presetClass="path" presetSubtype="0" accel="50000" decel="50000" fill="hold" grpId="1" nodeType="withEffect">
                                  <p:stCondLst>
                                    <p:cond delay="500"/>
                                  </p:stCondLst>
                                  <p:childTnLst>
                                    <p:animMotion origin="layout" path="M 4.16667E-6 7.40741E-7 L -0.17761 0.26574 " pathEditMode="relative" rAng="0" ptsTypes="AA">
                                      <p:cBhvr>
                                        <p:cTn id="34" dur="800" spd="-100000" fill="hold"/>
                                        <p:tgtEl>
                                          <p:spTgt spid="21"/>
                                        </p:tgtEl>
                                        <p:attrNameLst>
                                          <p:attrName>ppt_x,ppt_y</p:attrName>
                                        </p:attrNameLst>
                                      </p:cBhvr>
                                      <p:rCtr x="-8889" y="13272"/>
                                    </p:animMotion>
                                  </p:childTnLst>
                                </p:cTn>
                              </p:par>
                              <p:par>
                                <p:cTn id="35" presetID="23" presetClass="entr" presetSubtype="16" fill="hold" grpId="0" nodeType="withEffect">
                                  <p:stCondLst>
                                    <p:cond delay="750"/>
                                  </p:stCondLst>
                                  <p:childTnLst>
                                    <p:set>
                                      <p:cBhvr>
                                        <p:cTn id="36" dur="1" fill="hold">
                                          <p:stCondLst>
                                            <p:cond delay="0"/>
                                          </p:stCondLst>
                                        </p:cTn>
                                        <p:tgtEl>
                                          <p:spTgt spid="19"/>
                                        </p:tgtEl>
                                        <p:attrNameLst>
                                          <p:attrName>style.visibility</p:attrName>
                                        </p:attrNameLst>
                                      </p:cBhvr>
                                      <p:to>
                                        <p:strVal val="visible"/>
                                      </p:to>
                                    </p:set>
                                    <p:anim calcmode="lin" valueType="num">
                                      <p:cBhvr>
                                        <p:cTn id="37" dur="800" fill="hold"/>
                                        <p:tgtEl>
                                          <p:spTgt spid="19"/>
                                        </p:tgtEl>
                                        <p:attrNameLst>
                                          <p:attrName>ppt_w</p:attrName>
                                        </p:attrNameLst>
                                      </p:cBhvr>
                                      <p:tavLst>
                                        <p:tav tm="0">
                                          <p:val>
                                            <p:fltVal val="0"/>
                                          </p:val>
                                        </p:tav>
                                        <p:tav tm="100000">
                                          <p:val>
                                            <p:strVal val="#ppt_w"/>
                                          </p:val>
                                        </p:tav>
                                      </p:tavLst>
                                    </p:anim>
                                    <p:anim calcmode="lin" valueType="num">
                                      <p:cBhvr>
                                        <p:cTn id="38" dur="800" fill="hold"/>
                                        <p:tgtEl>
                                          <p:spTgt spid="19"/>
                                        </p:tgtEl>
                                        <p:attrNameLst>
                                          <p:attrName>ppt_h</p:attrName>
                                        </p:attrNameLst>
                                      </p:cBhvr>
                                      <p:tavLst>
                                        <p:tav tm="0">
                                          <p:val>
                                            <p:fltVal val="0"/>
                                          </p:val>
                                        </p:tav>
                                        <p:tav tm="100000">
                                          <p:val>
                                            <p:strVal val="#ppt_h"/>
                                          </p:val>
                                        </p:tav>
                                      </p:tavLst>
                                    </p:anim>
                                  </p:childTnLst>
                                </p:cTn>
                              </p:par>
                              <p:par>
                                <p:cTn id="39" presetID="42" presetClass="path" presetSubtype="0" accel="50000" decel="50000" fill="hold" grpId="1" nodeType="withEffect">
                                  <p:stCondLst>
                                    <p:cond delay="750"/>
                                  </p:stCondLst>
                                  <p:childTnLst>
                                    <p:animMotion origin="layout" path="M 2.5E-6 3.58025E-6 L 0.1934 0.23456 " pathEditMode="relative" rAng="0" ptsTypes="AA">
                                      <p:cBhvr>
                                        <p:cTn id="40" dur="800" spd="-100000" fill="hold"/>
                                        <p:tgtEl>
                                          <p:spTgt spid="19"/>
                                        </p:tgtEl>
                                        <p:attrNameLst>
                                          <p:attrName>ppt_x,ppt_y</p:attrName>
                                        </p:attrNameLst>
                                      </p:cBhvr>
                                      <p:rCtr x="9670" y="11728"/>
                                    </p:animMotion>
                                  </p:childTnLst>
                                </p:cTn>
                              </p:par>
                            </p:childTnLst>
                          </p:cTn>
                        </p:par>
                        <p:par>
                          <p:cTn id="41" fill="hold">
                            <p:stCondLst>
                              <p:cond delay="1550"/>
                            </p:stCondLst>
                            <p:childTnLst>
                              <p:par>
                                <p:cTn id="42" presetID="26" presetClass="emph" presetSubtype="0" fill="hold" grpId="2" nodeType="afterEffect">
                                  <p:stCondLst>
                                    <p:cond delay="0"/>
                                  </p:stCondLst>
                                  <p:childTnLst>
                                    <p:animEffect>
                                      <p:cBhvr>
                                        <p:cTn id="43" dur="300" tmFilter="0, 0; .2, .5; .8, .5; 1, 0"/>
                                        <p:tgtEl>
                                          <p:spTgt spid="15"/>
                                        </p:tgtEl>
                                      </p:cBhvr>
                                    </p:animEffect>
                                    <p:animScale>
                                      <p:cBhvr>
                                        <p:cTn id="44" dur="150" autoRev="1" fill="hold"/>
                                        <p:tgtEl>
                                          <p:spTgt spid="15"/>
                                        </p:tgtEl>
                                      </p:cBhvr>
                                      <p:by x="105000" y="105000"/>
                                    </p:animScale>
                                  </p:childTnLst>
                                </p:cTn>
                              </p:par>
                              <p:par>
                                <p:cTn id="45" presetID="26" presetClass="emph" presetSubtype="0" fill="hold" grpId="2" nodeType="withEffect">
                                  <p:stCondLst>
                                    <p:cond delay="250"/>
                                  </p:stCondLst>
                                  <p:childTnLst>
                                    <p:animEffect>
                                      <p:cBhvr>
                                        <p:cTn id="46" dur="300" tmFilter="0, 0; .2, .5; .8, .5; 1, 0"/>
                                        <p:tgtEl>
                                          <p:spTgt spid="17"/>
                                        </p:tgtEl>
                                      </p:cBhvr>
                                    </p:animEffect>
                                    <p:animScale>
                                      <p:cBhvr>
                                        <p:cTn id="47" dur="150" autoRev="1" fill="hold"/>
                                        <p:tgtEl>
                                          <p:spTgt spid="17"/>
                                        </p:tgtEl>
                                      </p:cBhvr>
                                      <p:by x="105000" y="105000"/>
                                    </p:animScale>
                                  </p:childTnLst>
                                </p:cTn>
                              </p:par>
                              <p:par>
                                <p:cTn id="48" presetID="26" presetClass="emph" presetSubtype="0" fill="hold" grpId="2" nodeType="withEffect">
                                  <p:stCondLst>
                                    <p:cond delay="500"/>
                                  </p:stCondLst>
                                  <p:childTnLst>
                                    <p:animEffect>
                                      <p:cBhvr>
                                        <p:cTn id="49" dur="300" tmFilter="0, 0; .2, .5; .8, .5; 1, 0"/>
                                        <p:tgtEl>
                                          <p:spTgt spid="21"/>
                                        </p:tgtEl>
                                      </p:cBhvr>
                                    </p:animEffect>
                                    <p:animScale>
                                      <p:cBhvr>
                                        <p:cTn id="50" dur="150" autoRev="1" fill="hold"/>
                                        <p:tgtEl>
                                          <p:spTgt spid="21"/>
                                        </p:tgtEl>
                                      </p:cBhvr>
                                      <p:by x="105000" y="105000"/>
                                    </p:animScale>
                                  </p:childTnLst>
                                </p:cTn>
                              </p:par>
                              <p:par>
                                <p:cTn id="51" presetID="26" presetClass="emph" presetSubtype="0" fill="hold" grpId="2" nodeType="withEffect">
                                  <p:stCondLst>
                                    <p:cond delay="750"/>
                                  </p:stCondLst>
                                  <p:childTnLst>
                                    <p:animEffect>
                                      <p:cBhvr>
                                        <p:cTn id="52" dur="300" tmFilter="0, 0; .2, .5; .8, .5; 1, 0"/>
                                        <p:tgtEl>
                                          <p:spTgt spid="19"/>
                                        </p:tgtEl>
                                      </p:cBhvr>
                                    </p:animEffect>
                                    <p:animScale>
                                      <p:cBhvr>
                                        <p:cTn id="53" dur="150" autoRev="1" fill="hold"/>
                                        <p:tgtEl>
                                          <p:spTgt spid="19"/>
                                        </p:tgtEl>
                                      </p:cBhvr>
                                      <p:by x="105000" y="105000"/>
                                    </p:animScale>
                                  </p:childTnLst>
                                </p:cTn>
                              </p:par>
                            </p:childTnLst>
                          </p:cTn>
                        </p:par>
                        <p:par>
                          <p:cTn id="54" fill="hold">
                            <p:stCondLst>
                              <p:cond delay="26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31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500"/>
                                        <p:tgtEl>
                                          <p:spTgt spid="6"/>
                                        </p:tgtEl>
                                      </p:cBhvr>
                                    </p:animEffect>
                                  </p:childTnLst>
                                </p:cTn>
                              </p:par>
                            </p:childTnLst>
                          </p:cTn>
                        </p:par>
                        <p:par>
                          <p:cTn id="79" fill="hold">
                            <p:stCondLst>
                              <p:cond delay="3600"/>
                            </p:stCondLst>
                            <p:childTnLst>
                              <p:par>
                                <p:cTn id="80" presetID="42" presetClass="entr" presetSubtype="0" fill="hold" grpId="0"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1000"/>
                                        <p:tgtEl>
                                          <p:spTgt spid="9"/>
                                        </p:tgtEl>
                                      </p:cBhvr>
                                    </p:animEffect>
                                    <p:anim calcmode="lin" valueType="num">
                                      <p:cBhvr>
                                        <p:cTn id="83" dur="1000" fill="hold"/>
                                        <p:tgtEl>
                                          <p:spTgt spid="9"/>
                                        </p:tgtEl>
                                        <p:attrNameLst>
                                          <p:attrName>ppt_x</p:attrName>
                                        </p:attrNameLst>
                                      </p:cBhvr>
                                      <p:tavLst>
                                        <p:tav tm="0">
                                          <p:val>
                                            <p:strVal val="#ppt_x"/>
                                          </p:val>
                                        </p:tav>
                                        <p:tav tm="100000">
                                          <p:val>
                                            <p:strVal val="#ppt_x"/>
                                          </p:val>
                                        </p:tav>
                                      </p:tavLst>
                                    </p:anim>
                                    <p:anim calcmode="lin" valueType="num">
                                      <p:cBhvr>
                                        <p:cTn id="84" dur="1000" fill="hold"/>
                                        <p:tgtEl>
                                          <p:spTgt spid="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1000"/>
                                        <p:tgtEl>
                                          <p:spTgt spid="8"/>
                                        </p:tgtEl>
                                      </p:cBhvr>
                                    </p:animEffect>
                                    <p:anim calcmode="lin" valueType="num">
                                      <p:cBhvr>
                                        <p:cTn id="93" dur="1000" fill="hold"/>
                                        <p:tgtEl>
                                          <p:spTgt spid="8"/>
                                        </p:tgtEl>
                                        <p:attrNameLst>
                                          <p:attrName>ppt_x</p:attrName>
                                        </p:attrNameLst>
                                      </p:cBhvr>
                                      <p:tavLst>
                                        <p:tav tm="0">
                                          <p:val>
                                            <p:strVal val="#ppt_x"/>
                                          </p:val>
                                        </p:tav>
                                        <p:tav tm="100000">
                                          <p:val>
                                            <p:strVal val="#ppt_x"/>
                                          </p:val>
                                        </p:tav>
                                      </p:tavLst>
                                    </p:anim>
                                    <p:anim calcmode="lin" valueType="num">
                                      <p:cBhvr>
                                        <p:cTn id="94" dur="1000" fill="hold"/>
                                        <p:tgtEl>
                                          <p:spTgt spid="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5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1000"/>
                                        <p:tgtEl>
                                          <p:spTgt spid="7"/>
                                        </p:tgtEl>
                                      </p:cBhvr>
                                    </p:animEffect>
                                    <p:anim calcmode="lin" valueType="num">
                                      <p:cBhvr>
                                        <p:cTn id="98" dur="1000" fill="hold"/>
                                        <p:tgtEl>
                                          <p:spTgt spid="7"/>
                                        </p:tgtEl>
                                        <p:attrNameLst>
                                          <p:attrName>ppt_x</p:attrName>
                                        </p:attrNameLst>
                                      </p:cBhvr>
                                      <p:tavLst>
                                        <p:tav tm="0">
                                          <p:val>
                                            <p:strVal val="#ppt_x"/>
                                          </p:val>
                                        </p:tav>
                                        <p:tav tm="100000">
                                          <p:val>
                                            <p:strVal val="#ppt_x"/>
                                          </p:val>
                                        </p:tav>
                                      </p:tavLst>
                                    </p:anim>
                                    <p:anim calcmode="lin" valueType="num">
                                      <p:cBhvr>
                                        <p:cTn id="99" dur="1000" fill="hold"/>
                                        <p:tgtEl>
                                          <p:spTgt spid="7"/>
                                        </p:tgtEl>
                                        <p:attrNameLst>
                                          <p:attrName>ppt_y</p:attrName>
                                        </p:attrNameLst>
                                      </p:cBhvr>
                                      <p:tavLst>
                                        <p:tav tm="0">
                                          <p:val>
                                            <p:strVal val="#ppt_y+.1"/>
                                          </p:val>
                                        </p:tav>
                                        <p:tav tm="100000">
                                          <p:val>
                                            <p:strVal val="#ppt_y"/>
                                          </p:val>
                                        </p:tav>
                                      </p:tavLst>
                                    </p:anim>
                                  </p:childTnLst>
                                </p:cTn>
                              </p:par>
                            </p:childTnLst>
                          </p:cTn>
                        </p:par>
                        <p:par>
                          <p:cTn id="100" fill="hold">
                            <p:stCondLst>
                              <p:cond delay="5350"/>
                            </p:stCondLst>
                            <p:childTnLst>
                              <p:par>
                                <p:cTn id="101" presetID="22" presetClass="entr" presetSubtype="1" fill="hold"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wipe(up)">
                                      <p:cBhvr>
                                        <p:cTn id="103" dur="500"/>
                                        <p:tgtEl>
                                          <p:spTgt spid="23"/>
                                        </p:tgtEl>
                                      </p:cBhvr>
                                    </p:animEffect>
                                  </p:childTnLst>
                                </p:cTn>
                              </p:par>
                            </p:childTnLst>
                          </p:cTn>
                        </p:par>
                        <p:par>
                          <p:cTn id="104" fill="hold">
                            <p:stCondLst>
                              <p:cond delay="5850"/>
                            </p:stCondLst>
                            <p:childTnLst>
                              <p:par>
                                <p:cTn id="105" presetID="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additive="base">
                                        <p:cTn id="107" dur="250" fill="hold"/>
                                        <p:tgtEl>
                                          <p:spTgt spid="11"/>
                                        </p:tgtEl>
                                        <p:attrNameLst>
                                          <p:attrName>ppt_x</p:attrName>
                                        </p:attrNameLst>
                                      </p:cBhvr>
                                      <p:tavLst>
                                        <p:tav tm="0">
                                          <p:val>
                                            <p:strVal val="1+#ppt_w/2"/>
                                          </p:val>
                                        </p:tav>
                                        <p:tav tm="100000">
                                          <p:val>
                                            <p:strVal val="#ppt_x"/>
                                          </p:val>
                                        </p:tav>
                                      </p:tavLst>
                                    </p:anim>
                                    <p:anim calcmode="lin" valueType="num">
                                      <p:cBhvr additive="base">
                                        <p:cTn id="108" dur="250" fill="hold"/>
                                        <p:tgtEl>
                                          <p:spTgt spid="1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additive="base">
                                        <p:cTn id="111" dur="250" fill="hold"/>
                                        <p:tgtEl>
                                          <p:spTgt spid="12"/>
                                        </p:tgtEl>
                                        <p:attrNameLst>
                                          <p:attrName>ppt_x</p:attrName>
                                        </p:attrNameLst>
                                      </p:cBhvr>
                                      <p:tavLst>
                                        <p:tav tm="0">
                                          <p:val>
                                            <p:strVal val="1+#ppt_w/2"/>
                                          </p:val>
                                        </p:tav>
                                        <p:tav tm="100000">
                                          <p:val>
                                            <p:strVal val="#ppt_x"/>
                                          </p:val>
                                        </p:tav>
                                      </p:tavLst>
                                    </p:anim>
                                    <p:anim calcmode="lin" valueType="num">
                                      <p:cBhvr additive="base">
                                        <p:cTn id="112" dur="250" fill="hold"/>
                                        <p:tgtEl>
                                          <p:spTgt spid="12"/>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250" fill="hold"/>
                                        <p:tgtEl>
                                          <p:spTgt spid="13"/>
                                        </p:tgtEl>
                                        <p:attrNameLst>
                                          <p:attrName>ppt_x</p:attrName>
                                        </p:attrNameLst>
                                      </p:cBhvr>
                                      <p:tavLst>
                                        <p:tav tm="0">
                                          <p:val>
                                            <p:strVal val="1+#ppt_w/2"/>
                                          </p:val>
                                        </p:tav>
                                        <p:tav tm="100000">
                                          <p:val>
                                            <p:strVal val="#ppt_x"/>
                                          </p:val>
                                        </p:tav>
                                      </p:tavLst>
                                    </p:anim>
                                    <p:anim calcmode="lin" valueType="num">
                                      <p:cBhvr additive="base">
                                        <p:cTn id="116" dur="250" fill="hold"/>
                                        <p:tgtEl>
                                          <p:spTgt spid="13"/>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additive="base">
                                        <p:cTn id="119" dur="250" fill="hold"/>
                                        <p:tgtEl>
                                          <p:spTgt spid="14"/>
                                        </p:tgtEl>
                                        <p:attrNameLst>
                                          <p:attrName>ppt_x</p:attrName>
                                        </p:attrNameLst>
                                      </p:cBhvr>
                                      <p:tavLst>
                                        <p:tav tm="0">
                                          <p:val>
                                            <p:strVal val="1+#ppt_w/2"/>
                                          </p:val>
                                        </p:tav>
                                        <p:tav tm="100000">
                                          <p:val>
                                            <p:strVal val="#ppt_x"/>
                                          </p:val>
                                        </p:tav>
                                      </p:tavLst>
                                    </p:anim>
                                    <p:anim calcmode="lin" valueType="num">
                                      <p:cBhvr additive="base">
                                        <p:cTn id="1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p:bldP spid="12" grpId="0"/>
      <p:bldP spid="13" grpId="0"/>
      <p:bldP spid="14" grpId="0"/>
      <p:bldP spid="15" grpId="0" animBg="1"/>
      <p:bldP spid="15" grpId="1" animBg="1"/>
      <p:bldP spid="15" grpId="2" animBg="1"/>
      <p:bldP spid="16" grpId="0"/>
      <p:bldP spid="17" grpId="0" animBg="1"/>
      <p:bldP spid="17" grpId="1" animBg="1"/>
      <p:bldP spid="17" grpId="2" animBg="1"/>
      <p:bldP spid="18" grpId="0"/>
      <p:bldP spid="19" grpId="0" animBg="1"/>
      <p:bldP spid="19" grpId="1" animBg="1"/>
      <p:bldP spid="19" grpId="2" animBg="1"/>
      <p:bldP spid="20" grpId="0"/>
      <p:bldP spid="21" grpId="0" animBg="1"/>
      <p:bldP spid="21" grpId="1" animBg="1"/>
      <p:bldP spid="21" grpId="2" animBg="1"/>
      <p:bldP spid="22"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332690"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5.5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软件特性与维护</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72000" y="105958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1203798"/>
            <a:ext cx="3241688" cy="3038270"/>
          </a:xfrm>
          <a:prstGeom prst="rect">
            <a:avLst/>
          </a:prstGeom>
          <a:noFill/>
        </p:spPr>
        <p:txBody>
          <a:bodyPr wrap="square" lIns="82808" tIns="41403" rIns="82808" bIns="41403"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软件系统的特性之一就是需求会经常发生变动，许多系统每个半年甚至几个月就会改版。</a:t>
            </a:r>
          </a:p>
        </p:txBody>
      </p:sp>
      <p:sp>
        <p:nvSpPr>
          <p:cNvPr id="9" name="TextBox 20"/>
          <p:cNvSpPr txBox="1"/>
          <p:nvPr/>
        </p:nvSpPr>
        <p:spPr>
          <a:xfrm>
            <a:off x="5220072" y="1203798"/>
            <a:ext cx="3240360" cy="3038270"/>
          </a:xfrm>
          <a:prstGeom prst="rect">
            <a:avLst/>
          </a:prstGeom>
          <a:noFill/>
        </p:spPr>
        <p:txBody>
          <a:bodyPr wrap="square" lIns="82808" tIns="41403" rIns="82808" bIns="41403"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软件“维护”的目的是要确保已经发行的软件系统可以持续满足客户的需要。一般而言，维护可以有如下几种情况：修复错误、增加或变更功能，以及因为平台改变所做的调整。</a:t>
            </a:r>
          </a:p>
        </p:txBody>
      </p:sp>
    </p:spTree>
    <p:extLst>
      <p:ext uri="{BB962C8B-B14F-4D97-AF65-F5344CB8AC3E}">
        <p14:creationId xmlns:p14="http://schemas.microsoft.com/office/powerpoint/2010/main" val="29806224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416302"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六</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zh-CN" altLang="en-US" sz="2800" b="1" dirty="0">
                <a:solidFill>
                  <a:srgbClr val="79A7AD"/>
                </a:solidFill>
                <a:latin typeface="微软雅黑" panose="020B0503020204020204" pitchFamily="34" charset="-122"/>
                <a:ea typeface="微软雅黑" panose="020B0503020204020204" pitchFamily="34" charset="-122"/>
              </a:rPr>
              <a:t>提问</a:t>
            </a:r>
            <a:r>
              <a:rPr lang="zh-CN" altLang="en-US" sz="2800" b="1" dirty="0" smtClean="0">
                <a:solidFill>
                  <a:srgbClr val="79A7AD"/>
                </a:solidFill>
                <a:latin typeface="微软雅黑" panose="020B0503020204020204" pitchFamily="34" charset="-122"/>
                <a:ea typeface="微软雅黑" panose="020B0503020204020204" pitchFamily="34" charset="-122"/>
              </a:rPr>
              <a:t>与综合展示</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905288" cy="338554"/>
            <a:chOff x="3009596" y="349591"/>
            <a:chExt cx="905288"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595035"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提问</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653677"/>
            <a:ext cx="1931210" cy="338554"/>
            <a:chOff x="3009596" y="349591"/>
            <a:chExt cx="1931211"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分工与绩效考评</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第六部分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97727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01981" y="2635637"/>
            <a:ext cx="1825803" cy="1826425"/>
          </a:xfrm>
          <a:prstGeom prst="ellipse">
            <a:avLst/>
          </a:prstGeom>
          <a:blipFill>
            <a:blip r:embed="rId3">
              <a:extLst>
                <a:ext uri="{BEBA8EAE-BF5A-486C-A8C5-ECC9F3942E4B}">
                  <a14:imgProps xmlns:a14="http://schemas.microsoft.com/office/drawing/2010/main">
                    <a14:imgLayer r:embed="rId4">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7" name="组合 6"/>
          <p:cNvGrpSpPr/>
          <p:nvPr/>
        </p:nvGrpSpPr>
        <p:grpSpPr>
          <a:xfrm>
            <a:off x="620502" y="2661136"/>
            <a:ext cx="699830" cy="700069"/>
            <a:chOff x="605044" y="2571750"/>
            <a:chExt cx="844512" cy="844512"/>
          </a:xfrm>
        </p:grpSpPr>
        <p:sp>
          <p:nvSpPr>
            <p:cNvPr id="8" name="椭圆 7"/>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TextBox 4"/>
            <p:cNvSpPr txBox="1"/>
            <p:nvPr/>
          </p:nvSpPr>
          <p:spPr>
            <a:xfrm>
              <a:off x="76397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1</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3842014" y="1221575"/>
            <a:ext cx="1825803" cy="1826425"/>
          </a:xfrm>
          <a:prstGeom prst="ellipse">
            <a:avLst/>
          </a:prstGeom>
          <a:blipFill>
            <a:blip r:embed="rId5"/>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1" name="组合 10"/>
          <p:cNvGrpSpPr/>
          <p:nvPr/>
        </p:nvGrpSpPr>
        <p:grpSpPr>
          <a:xfrm>
            <a:off x="3660535" y="1247074"/>
            <a:ext cx="699830" cy="700069"/>
            <a:chOff x="605044" y="2571750"/>
            <a:chExt cx="844512" cy="844512"/>
          </a:xfrm>
        </p:grpSpPr>
        <p:sp>
          <p:nvSpPr>
            <p:cNvPr id="12" name="椭圆 11"/>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TextBox 8"/>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6809696" y="2626447"/>
            <a:ext cx="1825803" cy="1826425"/>
          </a:xfrm>
          <a:prstGeom prst="ellipse">
            <a:avLst/>
          </a:prstGeom>
          <a:blipFill>
            <a:blip r:embed="rId6">
              <a:extLst>
                <a:ext uri="{BEBA8EAE-BF5A-486C-A8C5-ECC9F3942E4B}">
                  <a14:imgProps xmlns:a14="http://schemas.microsoft.com/office/drawing/2010/main">
                    <a14:imgLayer r:embed="rId7">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5" name="组合 14"/>
          <p:cNvGrpSpPr/>
          <p:nvPr/>
        </p:nvGrpSpPr>
        <p:grpSpPr>
          <a:xfrm>
            <a:off x="8048634" y="2497580"/>
            <a:ext cx="699830" cy="700069"/>
            <a:chOff x="605044" y="2571750"/>
            <a:chExt cx="844512" cy="844512"/>
          </a:xfrm>
        </p:grpSpPr>
        <p:sp>
          <p:nvSpPr>
            <p:cNvPr id="16" name="椭圆 15"/>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TextBox 12"/>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8" name="TextBox 13"/>
          <p:cNvSpPr txBox="1"/>
          <p:nvPr/>
        </p:nvSpPr>
        <p:spPr>
          <a:xfrm>
            <a:off x="163691" y="915566"/>
            <a:ext cx="2988420"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1</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获得设计结果</a:t>
            </a:r>
          </a:p>
          <a:p>
            <a:pPr algn="ctr">
              <a:lnSpc>
                <a:spcPct val="250000"/>
              </a:lnSpc>
            </a:pPr>
            <a:r>
              <a:rPr lang="en-US" altLang="zh-CN" sz="2000" dirty="0" smtClean="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模型</a:t>
            </a:r>
            <a:r>
              <a:rPr lang="zh-CN" altLang="en-US" sz="1600" b="1" dirty="0">
                <a:latin typeface="微软雅黑" panose="020B0503020204020204" pitchFamily="34" charset="-122"/>
                <a:ea typeface="微软雅黑" panose="020B0503020204020204" pitchFamily="34" charset="-122"/>
              </a:rPr>
              <a:t>为最后的代码提供依据</a:t>
            </a:r>
          </a:p>
        </p:txBody>
      </p:sp>
      <p:sp>
        <p:nvSpPr>
          <p:cNvPr id="19" name="TextBox 14"/>
          <p:cNvSpPr txBox="1"/>
          <p:nvPr/>
        </p:nvSpPr>
        <p:spPr>
          <a:xfrm>
            <a:off x="2474999" y="2965477"/>
            <a:ext cx="4556786"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更好地理解问题</a:t>
            </a:r>
          </a:p>
          <a:p>
            <a:pPr algn="ctr">
              <a:lnSpc>
                <a:spcPct val="250000"/>
              </a:lnSpc>
            </a:pPr>
            <a:r>
              <a:rPr lang="en-US" altLang="zh-CN" sz="2000" dirty="0" smtClean="0">
                <a:latin typeface="微软雅黑" panose="020B0503020204020204" pitchFamily="34" charset="-122"/>
                <a:ea typeface="微软雅黑" panose="020B0503020204020204" pitchFamily="34" charset="-122"/>
              </a:rPr>
              <a:t>4</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更早地发现错误或疏漏的地方</a:t>
            </a:r>
          </a:p>
        </p:txBody>
      </p:sp>
      <p:sp>
        <p:nvSpPr>
          <p:cNvPr id="20" name="TextBox 15"/>
          <p:cNvSpPr txBox="1"/>
          <p:nvPr/>
        </p:nvSpPr>
        <p:spPr>
          <a:xfrm>
            <a:off x="5924274" y="1297099"/>
            <a:ext cx="3596646" cy="914611"/>
          </a:xfrm>
          <a:prstGeom prst="rect">
            <a:avLst/>
          </a:prstGeom>
          <a:noFill/>
        </p:spPr>
        <p:txBody>
          <a:bodyPr wrap="square" lIns="82808" tIns="41403" rIns="82808" bIns="41403" rtlCol="0">
            <a:spAutoFit/>
          </a:bodyPr>
          <a:lstStyle/>
          <a:p>
            <a:pPr lvl="0" algn="ctr">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5</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使用模型</a:t>
            </a:r>
            <a:r>
              <a:rPr lang="zh-CN" altLang="en-US" sz="1600" dirty="0" smtClean="0">
                <a:latin typeface="微软雅黑" panose="020B0503020204020204" pitchFamily="34" charset="-122"/>
                <a:ea typeface="微软雅黑" panose="020B0503020204020204" pitchFamily="34" charset="-122"/>
              </a:rPr>
              <a:t>可以</a:t>
            </a:r>
            <a:endParaRPr lang="en-US" altLang="zh-CN" sz="1600" dirty="0" smtClean="0">
              <a:latin typeface="微软雅黑" panose="020B0503020204020204" pitchFamily="34" charset="-122"/>
              <a:ea typeface="微软雅黑" panose="020B0503020204020204" pitchFamily="34" charset="-122"/>
            </a:endParaRPr>
          </a:p>
          <a:p>
            <a:pPr lvl="0" algn="ctr">
              <a:lnSpc>
                <a:spcPct val="150000"/>
              </a:lnSpc>
            </a:pPr>
            <a:r>
              <a:rPr lang="zh-CN" altLang="en-US" sz="1600" b="1" dirty="0" smtClean="0">
                <a:solidFill>
                  <a:prstClr val="black"/>
                </a:solidFill>
                <a:latin typeface="微软雅黑" panose="020B0503020204020204" pitchFamily="34" charset="-122"/>
                <a:ea typeface="微软雅黑" panose="020B0503020204020204" pitchFamily="34" charset="-122"/>
              </a:rPr>
              <a:t>加强</a:t>
            </a:r>
            <a:r>
              <a:rPr lang="zh-CN" altLang="en-US" sz="1600" b="1" dirty="0">
                <a:solidFill>
                  <a:prstClr val="black"/>
                </a:solidFill>
                <a:latin typeface="微软雅黑" panose="020B0503020204020204" pitchFamily="34" charset="-122"/>
                <a:ea typeface="微软雅黑" panose="020B0503020204020204" pitchFamily="34" charset="-122"/>
              </a:rPr>
              <a:t>人员之间的沟通</a:t>
            </a:r>
          </a:p>
        </p:txBody>
      </p:sp>
      <p:sp>
        <p:nvSpPr>
          <p:cNvPr id="21" name="矩形 20"/>
          <p:cNvSpPr/>
          <p:nvPr/>
        </p:nvSpPr>
        <p:spPr>
          <a:xfrm>
            <a:off x="82312" y="544165"/>
            <a:ext cx="3578223" cy="553998"/>
          </a:xfrm>
          <a:prstGeom prst="rect">
            <a:avLst/>
          </a:prstGeom>
        </p:spPr>
        <p:txBody>
          <a:bodyPr wrap="none">
            <a:spAutoFit/>
          </a:bodyPr>
          <a:lstStyle/>
          <a:p>
            <a:pPr algn="ctr">
              <a:lnSpc>
                <a:spcPct val="150000"/>
              </a:lnSpc>
            </a:pP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建模可以达到以下</a:t>
            </a: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27400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1250"/>
                            </p:stCondLst>
                            <p:childTnLst>
                              <p:par>
                                <p:cTn id="24" presetID="22" presetClass="entr" presetSubtype="4"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15"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ppt_x</p:attrName>
                                        </p:attrNameLst>
                                      </p:cBhvr>
                                      <p:tavLst>
                                        <p:tav tm="0" fmla="#ppt_x+(cos(-2*pi*(1-$))*-#ppt_x-sin(-2*pi*(1-$))*(1-#ppt_y))*(1-$)">
                                          <p:val>
                                            <p:fltVal val="0"/>
                                          </p:val>
                                        </p:tav>
                                        <p:tav tm="100000">
                                          <p:val>
                                            <p:fltVal val="1"/>
                                          </p:val>
                                        </p:tav>
                                      </p:tavLst>
                                    </p:anim>
                                    <p:anim calcmode="lin" valueType="num">
                                      <p:cBhvr>
                                        <p:cTn id="32" dur="75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anim calcmode="lin" valueType="num">
                                      <p:cBhvr>
                                        <p:cTn id="37" dur="750" fill="hold"/>
                                        <p:tgtEl>
                                          <p:spTgt spid="10"/>
                                        </p:tgtEl>
                                        <p:attrNameLst>
                                          <p:attrName>ppt_x</p:attrName>
                                        </p:attrNameLst>
                                      </p:cBhvr>
                                      <p:tavLst>
                                        <p:tav tm="0">
                                          <p:val>
                                            <p:strVal val="#ppt_x"/>
                                          </p:val>
                                        </p:tav>
                                        <p:tav tm="100000">
                                          <p:val>
                                            <p:strVal val="#ppt_x"/>
                                          </p:val>
                                        </p:tav>
                                      </p:tavLst>
                                    </p:anim>
                                    <p:anim calcmode="lin" valueType="num">
                                      <p:cBhvr>
                                        <p:cTn id="38" dur="750" fill="hold"/>
                                        <p:tgtEl>
                                          <p:spTgt spid="10"/>
                                        </p:tgtEl>
                                        <p:attrNameLst>
                                          <p:attrName>ppt_y</p:attrName>
                                        </p:attrNameLst>
                                      </p:cBhvr>
                                      <p:tavLst>
                                        <p:tav tm="0">
                                          <p:val>
                                            <p:strVal val="#ppt_y-.1"/>
                                          </p:val>
                                        </p:tav>
                                        <p:tav tm="100000">
                                          <p:val>
                                            <p:strVal val="#ppt_y"/>
                                          </p:val>
                                        </p:tav>
                                      </p:tavLst>
                                    </p:anim>
                                  </p:childTnLst>
                                </p:cTn>
                              </p:par>
                            </p:childTnLst>
                          </p:cTn>
                        </p:par>
                        <p:par>
                          <p:cTn id="39" fill="hold">
                            <p:stCondLst>
                              <p:cond delay="275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15"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 calcmode="lin" valueType="num">
                                      <p:cBhvr>
                                        <p:cTn id="47" dur="750" fill="hold"/>
                                        <p:tgtEl>
                                          <p:spTgt spid="11"/>
                                        </p:tgtEl>
                                        <p:attrNameLst>
                                          <p:attrName>ppt_x</p:attrName>
                                        </p:attrNameLst>
                                      </p:cBhvr>
                                      <p:tavLst>
                                        <p:tav tm="0" fmla="#ppt_x+(cos(-2*pi*(1-$))*-#ppt_x-sin(-2*pi*(1-$))*(1-#ppt_y))*(1-$)">
                                          <p:val>
                                            <p:fltVal val="0"/>
                                          </p:val>
                                        </p:tav>
                                        <p:tav tm="100000">
                                          <p:val>
                                            <p:fltVal val="1"/>
                                          </p:val>
                                        </p:tav>
                                      </p:tavLst>
                                    </p:anim>
                                    <p:anim calcmode="lin" valueType="num">
                                      <p:cBhvr>
                                        <p:cTn id="48" dur="7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3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4250"/>
                            </p:stCondLst>
                            <p:childTnLst>
                              <p:par>
                                <p:cTn id="56" presetID="22" presetClass="entr" presetSubtype="4"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15"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750" fill="hold"/>
                                        <p:tgtEl>
                                          <p:spTgt spid="15"/>
                                        </p:tgtEl>
                                        <p:attrNameLst>
                                          <p:attrName>ppt_w</p:attrName>
                                        </p:attrNameLst>
                                      </p:cBhvr>
                                      <p:tavLst>
                                        <p:tav tm="0">
                                          <p:val>
                                            <p:fltVal val="0"/>
                                          </p:val>
                                        </p:tav>
                                        <p:tav tm="100000">
                                          <p:val>
                                            <p:strVal val="#ppt_w"/>
                                          </p:val>
                                        </p:tav>
                                      </p:tavLst>
                                    </p:anim>
                                    <p:anim calcmode="lin" valueType="num">
                                      <p:cBhvr>
                                        <p:cTn id="62" dur="750" fill="hold"/>
                                        <p:tgtEl>
                                          <p:spTgt spid="15"/>
                                        </p:tgtEl>
                                        <p:attrNameLst>
                                          <p:attrName>ppt_h</p:attrName>
                                        </p:attrNameLst>
                                      </p:cBhvr>
                                      <p:tavLst>
                                        <p:tav tm="0">
                                          <p:val>
                                            <p:fltVal val="0"/>
                                          </p:val>
                                        </p:tav>
                                        <p:tav tm="100000">
                                          <p:val>
                                            <p:strVal val="#ppt_h"/>
                                          </p:val>
                                        </p:tav>
                                      </p:tavLst>
                                    </p:anim>
                                    <p:anim calcmode="lin" valueType="num">
                                      <p:cBhvr>
                                        <p:cTn id="63" dur="750" fill="hold"/>
                                        <p:tgtEl>
                                          <p:spTgt spid="15"/>
                                        </p:tgtEl>
                                        <p:attrNameLst>
                                          <p:attrName>ppt_x</p:attrName>
                                        </p:attrNameLst>
                                      </p:cBhvr>
                                      <p:tavLst>
                                        <p:tav tm="0" fmla="#ppt_x+(cos(-2*pi*(1-$))*-#ppt_x-sin(-2*pi*(1-$))*(1-#ppt_y))*(1-$)">
                                          <p:val>
                                            <p:fltVal val="0"/>
                                          </p:val>
                                        </p:tav>
                                        <p:tav tm="100000">
                                          <p:val>
                                            <p:fltVal val="1"/>
                                          </p:val>
                                        </p:tav>
                                      </p:tavLst>
                                    </p:anim>
                                    <p:anim calcmode="lin" valueType="num">
                                      <p:cBhvr>
                                        <p:cTn id="64" dur="75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4" grpId="0" animBg="1"/>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671979"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895" y="837712"/>
            <a:ext cx="9015105" cy="1200329"/>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3" action="ppaction://hlinksldjump"/>
              </a:rPr>
              <a:t>问题一：行为事物包含哪些部分，请选其中一个进行简述。</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75585" y="2449782"/>
            <a:ext cx="852172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4" action="ppaction://hlinksldjump"/>
              </a:rPr>
              <a:t>问题二：一个对象图是类图的一个实例吗？</a:t>
            </a:r>
            <a:endParaRPr lang="en-US" altLang="zh-CN" sz="3600"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12011" y="3795886"/>
            <a:ext cx="7848872"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5" action="ppaction://hlinksldjump"/>
              </a:rPr>
              <a:t>问题三：部署视图的使用者是谁？</a:t>
            </a:r>
            <a:endParaRPr lang="en-US" altLang="zh-CN" sz="36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55856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59292"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参考文献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1560" y="555526"/>
            <a:ext cx="7920880" cy="1200329"/>
          </a:xfrm>
          <a:prstGeom prst="rect">
            <a:avLst/>
          </a:prstGeom>
          <a:noFill/>
          <a:ln>
            <a:solidFill>
              <a:schemeClr val="tx1"/>
            </a:solidFill>
          </a:ln>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UML2 </a:t>
            </a:r>
            <a:r>
              <a:rPr lang="zh-CN" altLang="en-US" sz="1800" dirty="0" smtClean="0">
                <a:latin typeface="微软雅黑" panose="020B0503020204020204" pitchFamily="34" charset="-122"/>
                <a:ea typeface="微软雅黑" panose="020B0503020204020204" pitchFamily="34" charset="-122"/>
              </a:rPr>
              <a:t>基础、建模与设计教程</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作者：杨弘平、吕海华、李波、史江萍、代钦 </a:t>
            </a:r>
            <a:r>
              <a:rPr lang="zh-CN" altLang="en-US" sz="1800" dirty="0" smtClean="0">
                <a:latin typeface="微软雅黑" panose="020B0503020204020204" pitchFamily="34" charset="-122"/>
                <a:ea typeface="微软雅黑" panose="020B0503020204020204" pitchFamily="34" charset="-122"/>
              </a:rPr>
              <a:t>著作</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出版社</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清华大学出版社</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ISBN</a:t>
            </a:r>
            <a:r>
              <a:rPr lang="zh-CN" altLang="en-US" sz="1800" dirty="0">
                <a:latin typeface="微软雅黑" panose="020B0503020204020204" pitchFamily="34" charset="-122"/>
                <a:ea typeface="微软雅黑" panose="020B0503020204020204" pitchFamily="34" charset="-122"/>
              </a:rPr>
              <a:t>编号</a:t>
            </a:r>
            <a:r>
              <a:rPr lang="en-US" altLang="zh-CN" sz="1800" dirty="0">
                <a:latin typeface="微软雅黑" panose="020B0503020204020204" pitchFamily="34" charset="-122"/>
                <a:ea typeface="微软雅黑" panose="020B0503020204020204" pitchFamily="34" charset="-122"/>
              </a:rPr>
              <a:t>: 9787302404491</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1560" y="1835482"/>
            <a:ext cx="7920880" cy="1015663"/>
          </a:xfrm>
          <a:prstGeom prst="rect">
            <a:avLst/>
          </a:prstGeom>
          <a:noFill/>
          <a:ln>
            <a:solidFill>
              <a:schemeClr val="tx1"/>
            </a:solidFill>
          </a:ln>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CSDN——UML</a:t>
            </a:r>
            <a:r>
              <a:rPr lang="zh-CN" altLang="en-US" sz="2000" dirty="0">
                <a:latin typeface="微软雅黑" panose="020B0503020204020204" pitchFamily="34" charset="-122"/>
                <a:ea typeface="微软雅黑" panose="020B0503020204020204" pitchFamily="34" charset="-122"/>
              </a:rPr>
              <a:t>学习入门就这一篇文章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smtClean="0">
                <a:latin typeface="微软雅黑" panose="020B0503020204020204" pitchFamily="34" charset="-122"/>
                <a:ea typeface="微软雅黑" panose="020B0503020204020204" pitchFamily="34" charset="-122"/>
                <a:hlinkClick r:id="rId3"/>
              </a:rPr>
              <a:t>https</a:t>
            </a:r>
            <a:r>
              <a:rPr lang="en-US" altLang="zh-CN" sz="2000" dirty="0">
                <a:latin typeface="微软雅黑" panose="020B0503020204020204" pitchFamily="34" charset="-122"/>
                <a:ea typeface="微软雅黑" panose="020B0503020204020204" pitchFamily="34" charset="-122"/>
                <a:hlinkClick r:id="rId3"/>
              </a:rPr>
              <a:t>://</a:t>
            </a:r>
            <a:r>
              <a:rPr lang="en-US" altLang="zh-CN" sz="2000" dirty="0" smtClean="0">
                <a:latin typeface="微软雅黑" panose="020B0503020204020204" pitchFamily="34" charset="-122"/>
                <a:ea typeface="微软雅黑" panose="020B0503020204020204" pitchFamily="34" charset="-122"/>
                <a:hlinkClick r:id="rId3"/>
              </a:rPr>
              <a:t>blog.csdn.net/soft_zzti/article/details/79811923</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611560" y="2936194"/>
            <a:ext cx="7920880" cy="1015663"/>
          </a:xfrm>
          <a:prstGeom prst="rect">
            <a:avLst/>
          </a:prstGeom>
          <a:noFill/>
          <a:ln>
            <a:solidFill>
              <a:schemeClr val="tx1"/>
            </a:solidFill>
          </a:ln>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博客园</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概述</a:t>
            </a:r>
            <a:r>
              <a:rPr lang="en-US" altLang="zh-CN" sz="2000" dirty="0" smtClean="0">
                <a:latin typeface="微软雅黑" panose="020B0503020204020204" pitchFamily="34" charset="-122"/>
                <a:ea typeface="微软雅黑" panose="020B0503020204020204" pitchFamily="34" charset="-122"/>
              </a:rPr>
              <a:t>UML-UML</a:t>
            </a:r>
            <a:r>
              <a:rPr lang="zh-CN" altLang="en-US" sz="2000" dirty="0">
                <a:latin typeface="微软雅黑" panose="020B0503020204020204" pitchFamily="34" charset="-122"/>
                <a:ea typeface="微软雅黑" panose="020B0503020204020204" pitchFamily="34" charset="-122"/>
              </a:rPr>
              <a:t>系列篇一</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a:latin typeface="微软雅黑" panose="020B0503020204020204" pitchFamily="34" charset="-122"/>
                <a:ea typeface="微软雅黑" panose="020B0503020204020204" pitchFamily="34" charset="-122"/>
              </a:rPr>
              <a:t>https://www.cnblogs.com/lxyit/p/9214011.html</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611560" y="4028678"/>
            <a:ext cx="7920880" cy="1077218"/>
          </a:xfrm>
          <a:prstGeom prst="rect">
            <a:avLst/>
          </a:prstGeom>
          <a:noFill/>
          <a:ln>
            <a:solidFill>
              <a:schemeClr val="tx1"/>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WIKI——</a:t>
            </a:r>
            <a:r>
              <a:rPr lang="zh-CN" altLang="en-US" sz="1400" dirty="0">
                <a:latin typeface="微软雅黑" panose="020B0503020204020204" pitchFamily="34" charset="-122"/>
                <a:ea typeface="微软雅黑" panose="020B0503020204020204" pitchFamily="34" charset="-122"/>
              </a:rPr>
              <a:t>统一建模</a:t>
            </a:r>
            <a:r>
              <a:rPr lang="zh-CN" altLang="en-US" sz="1400" dirty="0" smtClean="0">
                <a:latin typeface="微软雅黑" panose="020B0503020204020204" pitchFamily="34" charset="-122"/>
                <a:ea typeface="微软雅黑" panose="020B0503020204020204" pitchFamily="34" charset="-122"/>
              </a:rPr>
              <a:t>语言</a:t>
            </a:r>
            <a:endParaRPr lang="en-US" altLang="zh-CN" sz="14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hlinkClick r:id="rId4"/>
              </a:rPr>
              <a:t>网址：</a:t>
            </a:r>
            <a:r>
              <a:rPr lang="en-US" altLang="zh-CN" sz="1200" dirty="0" smtClean="0">
                <a:latin typeface="微软雅黑" panose="020B0503020204020204" pitchFamily="34" charset="-122"/>
                <a:ea typeface="微软雅黑" panose="020B0503020204020204" pitchFamily="34" charset="-122"/>
                <a:hlinkClick r:id="rId4"/>
              </a:rPr>
              <a:t>https</a:t>
            </a:r>
            <a:r>
              <a:rPr lang="en-US" altLang="zh-CN" sz="1200" dirty="0">
                <a:latin typeface="微软雅黑" panose="020B0503020204020204" pitchFamily="34" charset="-122"/>
                <a:ea typeface="微软雅黑" panose="020B0503020204020204" pitchFamily="34" charset="-122"/>
                <a:hlinkClick r:id="rId4"/>
              </a:rPr>
              <a:t>://zh.wikipedia.org/wiki/%</a:t>
            </a:r>
            <a:r>
              <a:rPr lang="en-US" altLang="zh-CN" sz="1200" dirty="0" smtClean="0">
                <a:latin typeface="微软雅黑" panose="020B0503020204020204" pitchFamily="34" charset="-122"/>
                <a:ea typeface="微软雅黑" panose="020B0503020204020204" pitchFamily="34" charset="-122"/>
                <a:hlinkClick r:id="rId4"/>
              </a:rPr>
              <a:t>E7%BB%9F%E4%B8%80%E5%BB%BA%E6%A8%A1%E8%AF%AD%E8%A8%80</a:t>
            </a:r>
            <a:endParaRPr lang="en-US" altLang="zh-CN" sz="12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访问时间：</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10</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12</a:t>
            </a:r>
            <a:r>
              <a:rPr lang="zh-CN" altLang="en-US" sz="1400" dirty="0" smtClean="0">
                <a:latin typeface="微软雅黑" panose="020B0503020204020204" pitchFamily="34" charset="-122"/>
                <a:ea typeface="微软雅黑" panose="020B0503020204020204" pitchFamily="34" charset="-122"/>
              </a:rPr>
              <a:t>日</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2214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890261"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分工与绩效考评</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5576" y="1059582"/>
            <a:ext cx="7920880" cy="3416320"/>
          </a:xfrm>
          <a:prstGeom prst="rect">
            <a:avLst/>
          </a:prstGeom>
          <a:noFill/>
          <a:ln>
            <a:solidFill>
              <a:schemeClr val="tx1"/>
            </a:solidFill>
          </a:ln>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张嘉诚</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制作</a:t>
            </a:r>
            <a:r>
              <a:rPr lang="en-US" altLang="zh-CN" sz="2400" dirty="0" smtClean="0">
                <a:latin typeface="微软雅黑" panose="020B0503020204020204" pitchFamily="34" charset="-122"/>
                <a:ea typeface="微软雅黑" panose="020B0503020204020204" pitchFamily="34" charset="-122"/>
              </a:rPr>
              <a:t>			94</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赵豪杰</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材料收集</a:t>
            </a:r>
            <a:r>
              <a:rPr lang="en-US" altLang="zh-CN" sz="2400" dirty="0" smtClean="0">
                <a:latin typeface="微软雅黑" panose="020B0503020204020204" pitchFamily="34" charset="-122"/>
                <a:ea typeface="微软雅黑" panose="020B0503020204020204" pitchFamily="34" charset="-122"/>
              </a:rPr>
              <a:t>		93</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苏碧青</a:t>
            </a:r>
            <a:r>
              <a:rPr lang="en-US" altLang="zh-CN" sz="24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需求工程项目计划修订，翻转资料整理</a:t>
            </a:r>
            <a:r>
              <a:rPr lang="en-US" altLang="zh-CN" sz="2400" dirty="0" smtClean="0">
                <a:latin typeface="微软雅黑" panose="020B0503020204020204" pitchFamily="34" charset="-122"/>
                <a:ea typeface="微软雅黑" panose="020B0503020204020204" pitchFamily="34" charset="-122"/>
              </a:rPr>
              <a:t>	92</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郑丞钧</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甘特图修订，翻转资料提炼</a:t>
            </a:r>
            <a:r>
              <a:rPr lang="en-US" altLang="zh-CN" sz="2400" dirty="0" smtClean="0">
                <a:latin typeface="微软雅黑" panose="020B0503020204020204" pitchFamily="34" charset="-122"/>
                <a:ea typeface="微软雅黑" panose="020B0503020204020204" pitchFamily="34" charset="-122"/>
              </a:rPr>
              <a:t>	91</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罗培铖</a:t>
            </a:r>
            <a:r>
              <a:rPr lang="en-US" altLang="zh-CN" sz="2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可行性报告修订，翻转图片分析，</a:t>
            </a:r>
            <a:r>
              <a:rPr lang="en-US" altLang="zh-CN" sz="1600" dirty="0" smtClean="0">
                <a:latin typeface="微软雅黑" panose="020B0503020204020204" pitchFamily="34" charset="-122"/>
                <a:ea typeface="微软雅黑" panose="020B0503020204020204" pitchFamily="34" charset="-122"/>
              </a:rPr>
              <a:t>PPT</a:t>
            </a:r>
            <a:r>
              <a:rPr lang="zh-CN" altLang="en-US" sz="1600" dirty="0" smtClean="0">
                <a:latin typeface="微软雅黑" panose="020B0503020204020204" pitchFamily="34" charset="-122"/>
                <a:ea typeface="微软雅黑" panose="020B0503020204020204" pitchFamily="34" charset="-122"/>
              </a:rPr>
              <a:t>排版整理</a:t>
            </a:r>
            <a:r>
              <a:rPr lang="en-US" altLang="zh-CN" sz="2400" dirty="0" smtClean="0">
                <a:latin typeface="微软雅黑" panose="020B0503020204020204" pitchFamily="34" charset="-122"/>
                <a:ea typeface="微软雅黑" panose="020B0503020204020204" pitchFamily="34" charset="-122"/>
              </a:rPr>
              <a:t>	90</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1261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3"/>
          <p:cNvSpPr txBox="1">
            <a:spLocks noChangeArrowheads="1"/>
          </p:cNvSpPr>
          <p:nvPr/>
        </p:nvSpPr>
        <p:spPr bwMode="auto">
          <a:xfrm>
            <a:off x="1741798" y="1147339"/>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5000" b="1" dirty="0" smtClean="0">
                <a:ln w="19050">
                  <a:noFill/>
                </a:ln>
                <a:solidFill>
                  <a:schemeClr val="bg1"/>
                </a:solidFill>
                <a:latin typeface="微软雅黑" pitchFamily="34" charset="-122"/>
                <a:ea typeface="微软雅黑" pitchFamily="34" charset="-122"/>
              </a:rPr>
              <a:t>感谢聆听</a:t>
            </a:r>
            <a:endParaRPr lang="zh-CN" altLang="en-US" sz="5000" b="1" dirty="0">
              <a:ln w="19050">
                <a:noFill/>
              </a:ln>
              <a:solidFill>
                <a:schemeClr val="bg1"/>
              </a:solidFill>
              <a:latin typeface="微软雅黑" pitchFamily="34" charset="-122"/>
              <a:ea typeface="微软雅黑" pitchFamily="34" charset="-122"/>
            </a:endParaRPr>
          </a:p>
        </p:txBody>
      </p:sp>
      <p:sp>
        <p:nvSpPr>
          <p:cNvPr id="43" name="Text Box 13"/>
          <p:cNvSpPr txBox="1">
            <a:spLocks noChangeArrowheads="1"/>
          </p:cNvSpPr>
          <p:nvPr/>
        </p:nvSpPr>
        <p:spPr bwMode="auto">
          <a:xfrm>
            <a:off x="1691680" y="1875469"/>
            <a:ext cx="5782530" cy="12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ln w="19050">
                  <a:noFill/>
                </a:ln>
                <a:solidFill>
                  <a:schemeClr val="bg1"/>
                </a:solidFill>
                <a:latin typeface="微软雅黑" pitchFamily="34" charset="-122"/>
                <a:ea typeface="微软雅黑" pitchFamily="34" charset="-122"/>
              </a:rPr>
              <a:t>PRD-G06</a:t>
            </a:r>
            <a:r>
              <a:rPr lang="zh-CN" altLang="en-US" sz="2400" dirty="0">
                <a:ln w="19050">
                  <a:noFill/>
                </a:ln>
                <a:solidFill>
                  <a:schemeClr val="bg1"/>
                </a:solidFill>
                <a:latin typeface="微软雅黑" pitchFamily="34" charset="-122"/>
                <a:ea typeface="微软雅黑" pitchFamily="34" charset="-122"/>
              </a:rPr>
              <a:t>小组</a:t>
            </a:r>
          </a:p>
          <a:p>
            <a:pPr algn="ctr"/>
            <a:r>
              <a:rPr lang="zh-CN" altLang="en-US" sz="2400" dirty="0">
                <a:ln w="19050">
                  <a:noFill/>
                </a:ln>
                <a:solidFill>
                  <a:schemeClr val="bg1"/>
                </a:solidFill>
                <a:latin typeface="微软雅黑" pitchFamily="34" charset="-122"/>
                <a:ea typeface="微软雅黑" pitchFamily="34" charset="-122"/>
              </a:rPr>
              <a:t>组长：赵豪杰</a:t>
            </a:r>
          </a:p>
          <a:p>
            <a:pPr algn="ctr"/>
            <a:r>
              <a:rPr lang="zh-CN" altLang="en-US" sz="2400" dirty="0">
                <a:ln w="19050">
                  <a:noFill/>
                </a:ln>
                <a:solidFill>
                  <a:schemeClr val="bg1"/>
                </a:solidFill>
                <a:latin typeface="微软雅黑" pitchFamily="34" charset="-122"/>
                <a:ea typeface="微软雅黑" pitchFamily="34" charset="-122"/>
              </a:rPr>
              <a:t>组员：罗培铖，苏碧青，郑丞钧，张嘉诚</a:t>
            </a:r>
          </a:p>
        </p:txBody>
      </p:sp>
    </p:spTree>
    <p:extLst>
      <p:ext uri="{BB962C8B-B14F-4D97-AF65-F5344CB8AC3E}">
        <p14:creationId xmlns:p14="http://schemas.microsoft.com/office/powerpoint/2010/main" val="168977109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42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14:bounceEnd="38000">
                                          <p:cBhvr additive="base">
                                            <p:cTn id="64" dur="500" fill="hold"/>
                                            <p:tgtEl>
                                              <p:spTgt spid="42"/>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ppt_x"/>
                                              </p:val>
                                            </p:tav>
                                            <p:tav tm="100000">
                                              <p:val>
                                                <p:strVal val="#ppt_x"/>
                                              </p:val>
                                            </p:tav>
                                          </p:tavLst>
                                        </p:anim>
                                        <p:anim calcmode="lin" valueType="num">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002" y="627534"/>
            <a:ext cx="9145016" cy="466281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有</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很多人认为，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的主要用途就是软件</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设计。也</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有人认为，如果你不是开发人员，是难以理解</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r>
              <a:rPr lang="zh-CN" altLang="en-US" sz="2000" b="1" dirty="0" smtClean="0">
                <a:solidFill>
                  <a:schemeClr val="tx1">
                    <a:lumMod val="75000"/>
                    <a:lumOff val="25000"/>
                  </a:schemeClr>
                </a:solidFill>
                <a:latin typeface="华文中宋" panose="02010600040101010101" pitchFamily="2" charset="-122"/>
                <a:ea typeface="华文中宋" panose="02010600040101010101" pitchFamily="2" charset="-122"/>
              </a:rPr>
              <a:t>然而</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我第一次在实际工作中应用</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的却不是软件设计，而是软件需求分析</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当时我们和客户面对面沟通调研需求的时候，直接用类图、顺序图、活动图、用例图等</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。我们并没有因此和客户无法沟通，反而是沟通得更加顺畅。客户在我们的引导下，很快就会读懂这些</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图，因为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图，让我们和客户的沟通效率和效果更好</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p>
          <a:p>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 </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可帮助我们做软件需求分析和软件设计的工作，在我工作中大概各占了</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50%</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的比例，当然在你的实际工作中不一定是这样的比例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。学会使用</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会让你的需求分析或者软件设计工作</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更上一层楼。</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应用于软件需求分析时，其学习门槛将会大大降低</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语法复杂度会降低，而且你基本不需要掌握软件开发的知识。只要你对软件需求分析感兴趣，认真学习和应用</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，就很有机会成为软件需求分析高手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endParaRPr lang="en-US" altLang="zh-CN" sz="1400" dirty="0" smtClean="0">
              <a:latin typeface="微软雅黑" panose="020B0503020204020204" pitchFamily="34" charset="-122"/>
              <a:ea typeface="微软雅黑" panose="020B0503020204020204" pitchFamily="34" charset="-122"/>
            </a:endParaRPr>
          </a:p>
          <a:p>
            <a:pPr algn="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摘录自</a:t>
            </a:r>
            <a:r>
              <a:rPr lang="en-US" altLang="zh-CN" sz="1800" dirty="0" smtClean="0">
                <a:latin typeface="微软雅黑" panose="020B0503020204020204" pitchFamily="34" charset="-122"/>
                <a:ea typeface="微软雅黑" panose="020B0503020204020204" pitchFamily="34" charset="-122"/>
              </a:rPr>
              <a:t>CSDN</a:t>
            </a:r>
            <a:r>
              <a:rPr lang="zh-CN" altLang="en-US" sz="1800" dirty="0" smtClean="0">
                <a:latin typeface="微软雅黑" panose="020B0503020204020204" pitchFamily="34" charset="-122"/>
                <a:ea typeface="微软雅黑" panose="020B0503020204020204" pitchFamily="34" charset="-122"/>
              </a:rPr>
              <a:t>上某位程序员（</a:t>
            </a:r>
            <a:r>
              <a:rPr lang="en-US" altLang="zh-CN" sz="1800" dirty="0" smtClean="0">
                <a:latin typeface="微软雅黑" panose="020B0503020204020204" pitchFamily="34" charset="-122"/>
                <a:ea typeface="微软雅黑" panose="020B0503020204020204" pitchFamily="34" charset="-122"/>
              </a:rPr>
              <a:t>ID</a:t>
            </a:r>
            <a:r>
              <a:rPr lang="zh-CN" altLang="en-US" sz="1800" dirty="0">
                <a:latin typeface="微软雅黑" panose="020B0503020204020204" pitchFamily="34" charset="-122"/>
                <a:ea typeface="微软雅黑" panose="020B0503020204020204" pitchFamily="34" charset="-122"/>
              </a:rPr>
              <a:t>：学无止境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有分享有梦想</a:t>
            </a:r>
            <a:r>
              <a:rPr lang="zh-CN" altLang="en-US" sz="1800" dirty="0" smtClean="0">
                <a:latin typeface="微软雅黑" panose="020B0503020204020204" pitchFamily="34" charset="-122"/>
                <a:ea typeface="微软雅黑" panose="020B0503020204020204" pitchFamily="34" charset="-122"/>
              </a:rPr>
              <a:t>）对</a:t>
            </a:r>
            <a:r>
              <a:rPr lang="en-US" altLang="zh-CN" sz="1800" dirty="0" smtClean="0">
                <a:latin typeface="微软雅黑" panose="020B0503020204020204" pitchFamily="34" charset="-122"/>
                <a:ea typeface="微软雅黑" panose="020B0503020204020204" pitchFamily="34" charset="-122"/>
              </a:rPr>
              <a:t>UML</a:t>
            </a:r>
            <a:r>
              <a:rPr lang="zh-CN" altLang="en-US" sz="1800" dirty="0" smtClean="0">
                <a:latin typeface="微软雅黑" panose="020B0503020204020204" pitchFamily="34" charset="-122"/>
                <a:ea typeface="微软雅黑" panose="020B0503020204020204" pitchFamily="34" charset="-122"/>
              </a:rPr>
              <a:t>的看法</a:t>
            </a: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9025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4176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的发展历程</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52955" y="2192821"/>
            <a:ext cx="1339325" cy="1097838"/>
            <a:chOff x="7737176" y="3044094"/>
            <a:chExt cx="1677511" cy="1374579"/>
          </a:xfrm>
        </p:grpSpPr>
        <p:grpSp>
          <p:nvGrpSpPr>
            <p:cNvPr id="10" name="组合 9"/>
            <p:cNvGrpSpPr/>
            <p:nvPr/>
          </p:nvGrpSpPr>
          <p:grpSpPr>
            <a:xfrm>
              <a:off x="7737176" y="3044094"/>
              <a:ext cx="1677511" cy="1374579"/>
              <a:chOff x="7647017" y="2699415"/>
              <a:chExt cx="2617944" cy="2145185"/>
            </a:xfrm>
          </p:grpSpPr>
          <p:sp>
            <p:nvSpPr>
              <p:cNvPr id="12"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kern="0" dirty="0">
                  <a:solidFill>
                    <a:sysClr val="windowText" lastClr="000000"/>
                  </a:solidFill>
                  <a:latin typeface="Arial" pitchFamily="34" charset="0"/>
                  <a:ea typeface="微软雅黑" pitchFamily="34" charset="-122"/>
                </a:endParaRPr>
              </a:p>
            </p:txBody>
          </p:sp>
          <p:sp>
            <p:nvSpPr>
              <p:cNvPr id="13" name="Oval 19"/>
              <p:cNvSpPr>
                <a:spLocks noChangeArrowheads="1"/>
              </p:cNvSpPr>
              <p:nvPr/>
            </p:nvSpPr>
            <p:spPr bwMode="auto">
              <a:xfrm>
                <a:off x="8011516" y="2699415"/>
                <a:ext cx="1931237" cy="1931674"/>
              </a:xfrm>
              <a:prstGeom prst="ellipse">
                <a:avLst/>
              </a:prstGeom>
              <a:solidFill>
                <a:srgbClr val="79A7AD"/>
              </a:solidFill>
              <a:ln w="25400" cap="flat" cmpd="sng" algn="ctr">
                <a:noFill/>
                <a:prstDash val="solid"/>
              </a:ln>
              <a:effectLst/>
            </p:spPr>
            <p:txBody>
              <a:bodyPr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grpSp>
        <p:sp>
          <p:nvSpPr>
            <p:cNvPr id="11" name="TextBox 3"/>
            <p:cNvSpPr txBox="1"/>
            <p:nvPr/>
          </p:nvSpPr>
          <p:spPr>
            <a:xfrm>
              <a:off x="8036109" y="3341756"/>
              <a:ext cx="1076567" cy="597309"/>
            </a:xfrm>
            <a:prstGeom prst="rect">
              <a:avLst/>
            </a:prstGeom>
            <a:noFill/>
          </p:spPr>
          <p:txBody>
            <a:bodyPr wrap="none" rtlCol="0">
              <a:spAutoFit/>
            </a:bodyPr>
            <a:lstStyle/>
            <a:p>
              <a:pPr>
                <a:defRPr/>
              </a:pPr>
              <a:r>
                <a:rPr lang="en-US" altLang="zh-CN" sz="2500" i="1" kern="0" dirty="0" smtClean="0">
                  <a:solidFill>
                    <a:sysClr val="window" lastClr="FFFFFF"/>
                  </a:solidFill>
                  <a:latin typeface="Impact" pitchFamily="34" charset="0"/>
                  <a:ea typeface="微软雅黑" pitchFamily="34" charset="-122"/>
                </a:rPr>
                <a:t>2005</a:t>
              </a:r>
              <a:endParaRPr lang="zh-CN" altLang="en-US" sz="3300" i="1" kern="0" dirty="0">
                <a:solidFill>
                  <a:sysClr val="window" lastClr="FFFFFF"/>
                </a:solidFill>
                <a:latin typeface="Impact" pitchFamily="34" charset="0"/>
                <a:ea typeface="微软雅黑" pitchFamily="34" charset="-122"/>
              </a:endParaRPr>
            </a:p>
          </p:txBody>
        </p:sp>
      </p:grpSp>
      <p:sp>
        <p:nvSpPr>
          <p:cNvPr id="14" name="AutoShape 7"/>
          <p:cNvSpPr>
            <a:spLocks noChangeArrowheads="1"/>
          </p:cNvSpPr>
          <p:nvPr/>
        </p:nvSpPr>
        <p:spPr bwMode="auto">
          <a:xfrm>
            <a:off x="145018" y="2326790"/>
            <a:ext cx="5336258" cy="731573"/>
          </a:xfrm>
          <a:prstGeom prst="homePlate">
            <a:avLst>
              <a:gd name="adj" fmla="val 40030"/>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w="9525">
            <a:solidFill>
              <a:schemeClr val="bg1">
                <a:lumMod val="85000"/>
              </a:schemeClr>
            </a:solidFill>
            <a:miter lim="800000"/>
            <a:headEnd/>
            <a:tailEnd/>
          </a:ln>
          <a:effectLst/>
        </p:spPr>
        <p:txBody>
          <a:bodyPr wrap="none" lIns="82808" tIns="41403" rIns="82808" bIns="41403" anchor="ctr"/>
          <a:lstStyle/>
          <a:p>
            <a:pPr marL="323467" indent="-323467">
              <a:lnSpc>
                <a:spcPct val="120000"/>
              </a:lnSpc>
              <a:defRPr/>
            </a:pPr>
            <a:endParaRPr lang="zh-CN" altLang="en-US" sz="1100" kern="0" dirty="0">
              <a:solidFill>
                <a:srgbClr val="646464"/>
              </a:solidFill>
              <a:latin typeface="Arial" pitchFamily="34" charset="0"/>
              <a:ea typeface="微软雅黑" pitchFamily="34" charset="-122"/>
            </a:endParaRPr>
          </a:p>
        </p:txBody>
      </p:sp>
      <p:sp>
        <p:nvSpPr>
          <p:cNvPr id="15" name="AutoShape 8"/>
          <p:cNvSpPr>
            <a:spLocks noChangeArrowheads="1"/>
          </p:cNvSpPr>
          <p:nvPr/>
        </p:nvSpPr>
        <p:spPr bwMode="auto">
          <a:xfrm>
            <a:off x="3865441"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6" name="AutoShape 8"/>
          <p:cNvSpPr>
            <a:spLocks noChangeArrowheads="1"/>
          </p:cNvSpPr>
          <p:nvPr/>
        </p:nvSpPr>
        <p:spPr bwMode="auto">
          <a:xfrm>
            <a:off x="2496089"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7" name="AutoShape 8"/>
          <p:cNvSpPr>
            <a:spLocks noChangeArrowheads="1"/>
          </p:cNvSpPr>
          <p:nvPr/>
        </p:nvSpPr>
        <p:spPr bwMode="auto">
          <a:xfrm>
            <a:off x="1061530"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8" name="AutoShape 8"/>
          <p:cNvSpPr>
            <a:spLocks noChangeArrowheads="1"/>
          </p:cNvSpPr>
          <p:nvPr/>
        </p:nvSpPr>
        <p:spPr bwMode="auto">
          <a:xfrm>
            <a:off x="5169586"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9" name="TextBox 11"/>
          <p:cNvSpPr txBox="1"/>
          <p:nvPr/>
        </p:nvSpPr>
        <p:spPr>
          <a:xfrm>
            <a:off x="290498" y="2540638"/>
            <a:ext cx="76753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1994</a:t>
            </a:r>
            <a:endParaRPr lang="zh-CN" altLang="en-US" kern="0" dirty="0">
              <a:latin typeface="Impact" pitchFamily="34" charset="0"/>
              <a:ea typeface="微软雅黑" pitchFamily="34" charset="-122"/>
            </a:endParaRPr>
          </a:p>
        </p:txBody>
      </p:sp>
      <p:sp>
        <p:nvSpPr>
          <p:cNvPr id="20" name="TextBox 12"/>
          <p:cNvSpPr txBox="1"/>
          <p:nvPr/>
        </p:nvSpPr>
        <p:spPr>
          <a:xfrm>
            <a:off x="1710107" y="2540638"/>
            <a:ext cx="715850"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1995</a:t>
            </a:r>
            <a:endParaRPr lang="zh-CN" altLang="en-US" kern="0" dirty="0">
              <a:latin typeface="Impact" pitchFamily="34" charset="0"/>
              <a:ea typeface="微软雅黑" pitchFamily="34" charset="-122"/>
            </a:endParaRPr>
          </a:p>
        </p:txBody>
      </p:sp>
      <p:sp>
        <p:nvSpPr>
          <p:cNvPr id="21" name="TextBox 13"/>
          <p:cNvSpPr txBox="1"/>
          <p:nvPr/>
        </p:nvSpPr>
        <p:spPr>
          <a:xfrm>
            <a:off x="3145356" y="2540638"/>
            <a:ext cx="847005" cy="376002"/>
          </a:xfrm>
          <a:prstGeom prst="rect">
            <a:avLst/>
          </a:prstGeom>
          <a:noFill/>
        </p:spPr>
        <p:txBody>
          <a:bodyPr wrap="square" lIns="82808" tIns="41403" rIns="82808" bIns="41403" rtlCol="0">
            <a:spAutoFit/>
          </a:bodyPr>
          <a:lstStyle/>
          <a:p>
            <a:pPr>
              <a:defRPr/>
            </a:pPr>
            <a:r>
              <a:rPr lang="en-US" altLang="zh-CN" i="1" kern="0" dirty="0" smtClean="0">
                <a:solidFill>
                  <a:srgbClr val="646464"/>
                </a:solidFill>
                <a:latin typeface="Impact" pitchFamily="34" charset="0"/>
                <a:ea typeface="微软雅黑" pitchFamily="34" charset="-122"/>
              </a:rPr>
              <a:t>1996</a:t>
            </a:r>
            <a:endParaRPr lang="zh-CN" altLang="en-US" i="1" kern="0" dirty="0">
              <a:solidFill>
                <a:srgbClr val="646464"/>
              </a:solidFill>
              <a:latin typeface="Impact" pitchFamily="34" charset="0"/>
              <a:ea typeface="微软雅黑" pitchFamily="34" charset="-122"/>
            </a:endParaRPr>
          </a:p>
        </p:txBody>
      </p:sp>
      <p:sp>
        <p:nvSpPr>
          <p:cNvPr id="22" name="TextBox 14"/>
          <p:cNvSpPr txBox="1"/>
          <p:nvPr/>
        </p:nvSpPr>
        <p:spPr>
          <a:xfrm>
            <a:off x="4514019" y="2540638"/>
            <a:ext cx="84700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1997</a:t>
            </a:r>
            <a:endParaRPr lang="zh-CN" altLang="en-US" kern="0" dirty="0">
              <a:latin typeface="Impact" pitchFamily="34" charset="0"/>
              <a:ea typeface="微软雅黑" pitchFamily="34" charset="-122"/>
            </a:endParaRPr>
          </a:p>
        </p:txBody>
      </p:sp>
      <p:grpSp>
        <p:nvGrpSpPr>
          <p:cNvPr id="23" name="组合 22"/>
          <p:cNvGrpSpPr/>
          <p:nvPr/>
        </p:nvGrpSpPr>
        <p:grpSpPr>
          <a:xfrm>
            <a:off x="433272" y="2963534"/>
            <a:ext cx="2250065" cy="1996987"/>
            <a:chOff x="941884" y="3983470"/>
            <a:chExt cx="1925931" cy="2500382"/>
          </a:xfrm>
        </p:grpSpPr>
        <p:cxnSp>
          <p:nvCxnSpPr>
            <p:cNvPr id="24" name="直接连接符 23"/>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25" name="TextBox 17"/>
            <p:cNvSpPr txBox="1"/>
            <p:nvPr/>
          </p:nvSpPr>
          <p:spPr>
            <a:xfrm>
              <a:off x="941884" y="4393274"/>
              <a:ext cx="1925931" cy="2090578"/>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1994</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10</a:t>
              </a:r>
              <a:r>
                <a:rPr lang="zh-CN" altLang="en-US" sz="1400" kern="0" dirty="0">
                  <a:latin typeface="Arial" pitchFamily="34" charset="0"/>
                  <a:ea typeface="微软雅黑" pitchFamily="34" charset="-122"/>
                </a:rPr>
                <a:t>月，</a:t>
              </a:r>
              <a:r>
                <a:rPr lang="en-US" altLang="zh-CN" sz="1400" kern="0" dirty="0">
                  <a:latin typeface="Arial" pitchFamily="34" charset="0"/>
                  <a:ea typeface="微软雅黑" pitchFamily="34" charset="-122"/>
                </a:rPr>
                <a:t>Grady </a:t>
              </a:r>
              <a:r>
                <a:rPr lang="en-US" altLang="zh-CN" sz="1400" kern="0" dirty="0" err="1">
                  <a:latin typeface="Arial" pitchFamily="34" charset="0"/>
                  <a:ea typeface="微软雅黑" pitchFamily="34" charset="-122"/>
                </a:rPr>
                <a:t>Booch</a:t>
              </a:r>
              <a:r>
                <a:rPr lang="zh-CN" altLang="en-US" sz="1400" kern="0" dirty="0">
                  <a:latin typeface="Arial" pitchFamily="34" charset="0"/>
                  <a:ea typeface="微软雅黑" pitchFamily="34" charset="-122"/>
                </a:rPr>
                <a:t>和</a:t>
              </a:r>
              <a:r>
                <a:rPr lang="en-US" altLang="zh-CN" sz="1400" kern="0" dirty="0">
                  <a:latin typeface="Arial" pitchFamily="34" charset="0"/>
                  <a:ea typeface="微软雅黑" pitchFamily="34" charset="-122"/>
                </a:rPr>
                <a:t>Jim </a:t>
              </a:r>
              <a:r>
                <a:rPr lang="en-US" altLang="zh-CN" sz="1400" kern="0" dirty="0" err="1">
                  <a:latin typeface="Arial" pitchFamily="34" charset="0"/>
                  <a:ea typeface="微软雅黑" pitchFamily="34" charset="-122"/>
                </a:rPr>
                <a:t>Rumbaugh</a:t>
              </a:r>
              <a:r>
                <a:rPr lang="zh-CN" altLang="en-US" sz="1400" kern="0" dirty="0">
                  <a:latin typeface="Arial" pitchFamily="34" charset="0"/>
                  <a:ea typeface="微软雅黑" pitchFamily="34" charset="-122"/>
                </a:rPr>
                <a:t>于</a:t>
              </a:r>
              <a:r>
                <a:rPr lang="en-US" altLang="zh-CN" sz="1400" kern="0" dirty="0">
                  <a:latin typeface="Arial" pitchFamily="34" charset="0"/>
                  <a:ea typeface="微软雅黑" pitchFamily="34" charset="-122"/>
                </a:rPr>
                <a:t>1995</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10</a:t>
              </a:r>
              <a:r>
                <a:rPr lang="zh-CN" altLang="en-US" sz="1400" kern="0" dirty="0">
                  <a:latin typeface="Arial" pitchFamily="34" charset="0"/>
                  <a:ea typeface="微软雅黑" pitchFamily="34" charset="-122"/>
                </a:rPr>
                <a:t>月发布第一个公开版本，称为统一方法</a:t>
              </a:r>
              <a:r>
                <a:rPr lang="en-US" altLang="zh-CN" sz="1400" kern="0" dirty="0">
                  <a:latin typeface="Arial" pitchFamily="34" charset="0"/>
                  <a:ea typeface="微软雅黑" pitchFamily="34" charset="-122"/>
                </a:rPr>
                <a:t>UM 0.8</a:t>
              </a:r>
              <a:r>
                <a:rPr lang="zh-CN" altLang="en-US" sz="1400" kern="0" dirty="0">
                  <a:latin typeface="Arial" pitchFamily="34" charset="0"/>
                  <a:ea typeface="微软雅黑" pitchFamily="34" charset="-122"/>
                </a:rPr>
                <a:t>。</a:t>
              </a:r>
            </a:p>
          </p:txBody>
        </p:sp>
      </p:grpSp>
      <p:grpSp>
        <p:nvGrpSpPr>
          <p:cNvPr id="26" name="组合 25"/>
          <p:cNvGrpSpPr/>
          <p:nvPr/>
        </p:nvGrpSpPr>
        <p:grpSpPr>
          <a:xfrm>
            <a:off x="1840520" y="721469"/>
            <a:ext cx="2787033" cy="1686978"/>
            <a:chOff x="2293144" y="1307152"/>
            <a:chExt cx="1524678" cy="2112229"/>
          </a:xfrm>
        </p:grpSpPr>
        <p:cxnSp>
          <p:nvCxnSpPr>
            <p:cNvPr id="27" name="直接连接符 26"/>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28" name="TextBox 20"/>
            <p:cNvSpPr txBox="1"/>
            <p:nvPr/>
          </p:nvSpPr>
          <p:spPr>
            <a:xfrm>
              <a:off x="2355256" y="1307152"/>
              <a:ext cx="1462566" cy="1849729"/>
            </a:xfrm>
            <a:prstGeom prst="rect">
              <a:avLst/>
            </a:prstGeom>
            <a:noFill/>
          </p:spPr>
          <p:txBody>
            <a:bodyPr wrap="square" rtlCol="0">
              <a:spAutoFit/>
            </a:bodyPr>
            <a:lstStyle/>
            <a:p>
              <a:pPr>
                <a:lnSpc>
                  <a:spcPct val="150000"/>
                </a:lnSpc>
                <a:defRPr/>
              </a:pPr>
              <a:r>
                <a:rPr lang="en-US" altLang="zh-CN" sz="1200" kern="0" dirty="0">
                  <a:latin typeface="Arial" pitchFamily="34" charset="0"/>
                  <a:ea typeface="微软雅黑" pitchFamily="34" charset="-122"/>
                </a:rPr>
                <a:t>1995</a:t>
              </a:r>
              <a:r>
                <a:rPr lang="zh-CN" altLang="en-US" sz="1200" kern="0" dirty="0">
                  <a:latin typeface="Arial" pitchFamily="34" charset="0"/>
                  <a:ea typeface="微软雅黑" pitchFamily="34" charset="-122"/>
                </a:rPr>
                <a:t>年秋，</a:t>
              </a:r>
              <a:r>
                <a:rPr lang="en-US" altLang="zh-CN" sz="1200" kern="0" dirty="0" err="1">
                  <a:latin typeface="Arial" pitchFamily="34" charset="0"/>
                  <a:ea typeface="微软雅黑" pitchFamily="34" charset="-122"/>
                </a:rPr>
                <a:t>Booch</a:t>
              </a:r>
              <a:r>
                <a:rPr lang="zh-CN" altLang="en-US" sz="1200" kern="0" dirty="0">
                  <a:latin typeface="Arial" pitchFamily="34" charset="0"/>
                  <a:ea typeface="微软雅黑" pitchFamily="34" charset="-122"/>
                </a:rPr>
                <a:t>、</a:t>
              </a:r>
              <a:r>
                <a:rPr lang="en-US" altLang="zh-CN" sz="1200" kern="0" dirty="0" err="1">
                  <a:latin typeface="Arial" pitchFamily="34" charset="0"/>
                  <a:ea typeface="微软雅黑" pitchFamily="34" charset="-122"/>
                </a:rPr>
                <a:t>Rumbaugh</a:t>
              </a:r>
              <a:r>
                <a:rPr lang="zh-CN" altLang="en-US" sz="1200" kern="0" dirty="0">
                  <a:latin typeface="Arial" pitchFamily="34" charset="0"/>
                  <a:ea typeface="微软雅黑" pitchFamily="34" charset="-122"/>
                </a:rPr>
                <a:t>和</a:t>
              </a:r>
              <a:r>
                <a:rPr lang="en-US" altLang="zh-CN" sz="1200" kern="0" dirty="0">
                  <a:latin typeface="Arial" pitchFamily="34" charset="0"/>
                  <a:ea typeface="微软雅黑" pitchFamily="34" charset="-122"/>
                </a:rPr>
                <a:t>Jacobson</a:t>
              </a:r>
              <a:r>
                <a:rPr lang="zh-CN" altLang="en-US" sz="1200" kern="0" dirty="0">
                  <a:latin typeface="Arial" pitchFamily="34" charset="0"/>
                  <a:ea typeface="微软雅黑" pitchFamily="34" charset="-122"/>
                </a:rPr>
                <a:t>在</a:t>
              </a: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a:t>
              </a:r>
              <a:r>
                <a:rPr lang="en-US" altLang="zh-CN" sz="1200" kern="0" dirty="0">
                  <a:latin typeface="Arial" pitchFamily="34" charset="0"/>
                  <a:ea typeface="微软雅黑" pitchFamily="34" charset="-122"/>
                </a:rPr>
                <a:t>6</a:t>
              </a:r>
              <a:r>
                <a:rPr lang="zh-CN" altLang="en-US" sz="1200" kern="0" dirty="0">
                  <a:latin typeface="Arial" pitchFamily="34" charset="0"/>
                  <a:ea typeface="微软雅黑" pitchFamily="34" charset="-122"/>
                </a:rPr>
                <a:t>月和</a:t>
              </a:r>
              <a:r>
                <a:rPr lang="en-US" altLang="zh-CN" sz="1200" kern="0" dirty="0">
                  <a:latin typeface="Arial" pitchFamily="34" charset="0"/>
                  <a:ea typeface="微软雅黑" pitchFamily="34" charset="-122"/>
                </a:rPr>
                <a:t>10</a:t>
              </a:r>
              <a:r>
                <a:rPr lang="zh-CN" altLang="en-US" sz="1200" kern="0" dirty="0">
                  <a:latin typeface="Arial" pitchFamily="34" charset="0"/>
                  <a:ea typeface="微软雅黑" pitchFamily="34" charset="-122"/>
                </a:rPr>
                <a:t>月分别发布了两个新的版本，</a:t>
              </a:r>
              <a:r>
                <a:rPr lang="en-US" altLang="zh-CN" sz="1200" kern="0" dirty="0">
                  <a:latin typeface="Arial" pitchFamily="34" charset="0"/>
                  <a:ea typeface="微软雅黑" pitchFamily="34" charset="-122"/>
                </a:rPr>
                <a:t>UML 0.9</a:t>
              </a:r>
              <a:r>
                <a:rPr lang="zh-CN" altLang="en-US" sz="1200" kern="0" dirty="0">
                  <a:latin typeface="Arial" pitchFamily="34" charset="0"/>
                  <a:ea typeface="微软雅黑" pitchFamily="34" charset="-122"/>
                </a:rPr>
                <a:t>和</a:t>
              </a:r>
              <a:r>
                <a:rPr lang="en-US" altLang="zh-CN" sz="1200" kern="0" dirty="0">
                  <a:latin typeface="Arial" pitchFamily="34" charset="0"/>
                  <a:ea typeface="微软雅黑" pitchFamily="34" charset="-122"/>
                </a:rPr>
                <a:t>UML0.91</a:t>
              </a:r>
              <a:r>
                <a:rPr lang="zh-CN" altLang="en-US" sz="1200" kern="0" dirty="0">
                  <a:latin typeface="Arial" pitchFamily="34" charset="0"/>
                  <a:ea typeface="微软雅黑" pitchFamily="34" charset="-122"/>
                </a:rPr>
                <a:t>，并将</a:t>
              </a:r>
              <a:r>
                <a:rPr lang="en-US" altLang="zh-CN" sz="1200" kern="0" dirty="0">
                  <a:latin typeface="Arial" pitchFamily="34" charset="0"/>
                  <a:ea typeface="微软雅黑" pitchFamily="34" charset="-122"/>
                </a:rPr>
                <a:t>UM</a:t>
              </a:r>
              <a:r>
                <a:rPr lang="zh-CN" altLang="en-US" sz="1200" kern="0" dirty="0">
                  <a:latin typeface="Arial" pitchFamily="34" charset="0"/>
                  <a:ea typeface="微软雅黑" pitchFamily="34" charset="-122"/>
                </a:rPr>
                <a:t>重新命名为</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a:t>
              </a:r>
              <a:r>
                <a:rPr lang="en-US" altLang="zh-CN" sz="1200" kern="0" dirty="0">
                  <a:latin typeface="Arial" pitchFamily="34" charset="0"/>
                  <a:ea typeface="微软雅黑" pitchFamily="34" charset="-122"/>
                </a:rPr>
                <a:t>Unified Modeling Language</a:t>
              </a:r>
              <a:r>
                <a:rPr lang="zh-CN" altLang="en-US" sz="1200" kern="0" dirty="0">
                  <a:latin typeface="Arial" pitchFamily="34" charset="0"/>
                  <a:ea typeface="微软雅黑" pitchFamily="34" charset="-122"/>
                </a:rPr>
                <a:t>）。</a:t>
              </a:r>
            </a:p>
          </p:txBody>
        </p:sp>
      </p:grpSp>
      <p:grpSp>
        <p:nvGrpSpPr>
          <p:cNvPr id="29" name="组合 28"/>
          <p:cNvGrpSpPr/>
          <p:nvPr/>
        </p:nvGrpSpPr>
        <p:grpSpPr>
          <a:xfrm>
            <a:off x="3237185" y="2978737"/>
            <a:ext cx="2560981" cy="2041285"/>
            <a:chOff x="3641104" y="3980384"/>
            <a:chExt cx="1925931" cy="2555851"/>
          </a:xfrm>
        </p:grpSpPr>
        <p:cxnSp>
          <p:nvCxnSpPr>
            <p:cNvPr id="30" name="直接连接符 29"/>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1" name="TextBox 23"/>
            <p:cNvSpPr txBox="1"/>
            <p:nvPr/>
          </p:nvSpPr>
          <p:spPr>
            <a:xfrm>
              <a:off x="3641104" y="4380945"/>
              <a:ext cx="1925931" cy="2155290"/>
            </a:xfrm>
            <a:prstGeom prst="rect">
              <a:avLst/>
            </a:prstGeom>
            <a:noFill/>
          </p:spPr>
          <p:txBody>
            <a:bodyPr wrap="square" rtlCol="0">
              <a:spAutoFit/>
            </a:bodyPr>
            <a:lstStyle/>
            <a:p>
              <a:pPr>
                <a:lnSpc>
                  <a:spcPct val="150000"/>
                </a:lnSpc>
                <a:defRPr/>
              </a:pP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的开发者倡议成立了</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成员协会，以完善、加强和促进</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的定义工作。</a:t>
              </a:r>
            </a:p>
            <a:p>
              <a:pPr>
                <a:lnSpc>
                  <a:spcPct val="150000"/>
                </a:lnSpc>
                <a:defRPr/>
              </a:pP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年底，</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已稳占面向对象技术市场的</a:t>
              </a:r>
              <a:r>
                <a:rPr lang="en-US" altLang="zh-CN" sz="1200" kern="0" dirty="0">
                  <a:latin typeface="Arial" pitchFamily="34" charset="0"/>
                  <a:ea typeface="微软雅黑" pitchFamily="34" charset="-122"/>
                </a:rPr>
                <a:t>85%</a:t>
              </a:r>
              <a:r>
                <a:rPr lang="zh-CN" altLang="en-US" sz="1200" kern="0" dirty="0">
                  <a:latin typeface="Arial" pitchFamily="34" charset="0"/>
                  <a:ea typeface="微软雅黑" pitchFamily="34" charset="-122"/>
                </a:rPr>
                <a:t>，成为可视化建模语言事实上的工业标准。</a:t>
              </a:r>
            </a:p>
          </p:txBody>
        </p:sp>
      </p:grpSp>
      <p:grpSp>
        <p:nvGrpSpPr>
          <p:cNvPr id="32" name="组合 31"/>
          <p:cNvGrpSpPr/>
          <p:nvPr/>
        </p:nvGrpSpPr>
        <p:grpSpPr>
          <a:xfrm>
            <a:off x="4644433" y="721469"/>
            <a:ext cx="2148721" cy="1686978"/>
            <a:chOff x="5044092" y="1307153"/>
            <a:chExt cx="1925931" cy="2112228"/>
          </a:xfrm>
        </p:grpSpPr>
        <p:cxnSp>
          <p:nvCxnSpPr>
            <p:cNvPr id="33" name="直接连接符 32"/>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34" name="TextBox 26"/>
            <p:cNvSpPr txBox="1"/>
            <p:nvPr/>
          </p:nvSpPr>
          <p:spPr>
            <a:xfrm>
              <a:off x="5044092" y="1307153"/>
              <a:ext cx="1925931" cy="2090580"/>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1997</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11</a:t>
              </a:r>
              <a:r>
                <a:rPr lang="zh-CN" altLang="en-US" sz="1400" kern="0" dirty="0">
                  <a:latin typeface="Arial" pitchFamily="34" charset="0"/>
                  <a:ea typeface="微软雅黑" pitchFamily="34" charset="-122"/>
                </a:rPr>
                <a:t>月</a:t>
              </a:r>
              <a:r>
                <a:rPr lang="en-US" altLang="zh-CN" sz="1400" kern="0" dirty="0">
                  <a:latin typeface="Arial" pitchFamily="34" charset="0"/>
                  <a:ea typeface="微软雅黑" pitchFamily="34" charset="-122"/>
                </a:rPr>
                <a:t>17</a:t>
              </a:r>
              <a:r>
                <a:rPr lang="zh-CN" altLang="en-US" sz="1400" kern="0" dirty="0">
                  <a:latin typeface="Arial" pitchFamily="34" charset="0"/>
                  <a:ea typeface="微软雅黑" pitchFamily="34" charset="-122"/>
                </a:rPr>
                <a:t>日，</a:t>
              </a:r>
              <a:r>
                <a:rPr lang="en-US" altLang="zh-CN" sz="1400" kern="0" dirty="0">
                  <a:latin typeface="Arial" pitchFamily="34" charset="0"/>
                  <a:ea typeface="微软雅黑" pitchFamily="34" charset="-122"/>
                </a:rPr>
                <a:t>OMG</a:t>
              </a:r>
              <a:r>
                <a:rPr lang="zh-CN" altLang="en-US" sz="1400" kern="0" dirty="0">
                  <a:latin typeface="Arial" pitchFamily="34" charset="0"/>
                  <a:ea typeface="微软雅黑" pitchFamily="34" charset="-122"/>
                </a:rPr>
                <a:t>采纳</a:t>
              </a:r>
              <a:r>
                <a:rPr lang="en-US" altLang="zh-CN" sz="1400" kern="0" dirty="0">
                  <a:latin typeface="Arial" pitchFamily="34" charset="0"/>
                  <a:ea typeface="微软雅黑" pitchFamily="34" charset="-122"/>
                </a:rPr>
                <a:t>UML 1.1</a:t>
              </a:r>
              <a:r>
                <a:rPr lang="zh-CN" altLang="en-US" sz="1400" kern="0" dirty="0">
                  <a:latin typeface="Arial" pitchFamily="34" charset="0"/>
                  <a:ea typeface="微软雅黑" pitchFamily="34" charset="-122"/>
                </a:rPr>
                <a:t>作为基于面向对象技术的标准建模语言。</a:t>
              </a:r>
            </a:p>
          </p:txBody>
        </p:sp>
      </p:grpSp>
      <p:sp>
        <p:nvSpPr>
          <p:cNvPr id="35" name="TextBox 26"/>
          <p:cNvSpPr txBox="1"/>
          <p:nvPr/>
        </p:nvSpPr>
        <p:spPr>
          <a:xfrm>
            <a:off x="6959783" y="2089621"/>
            <a:ext cx="2148721" cy="1346522"/>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2005</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UML2.0</a:t>
            </a:r>
            <a:r>
              <a:rPr lang="zh-CN" altLang="en-US" sz="1400" kern="0" dirty="0">
                <a:latin typeface="Arial" pitchFamily="34" charset="0"/>
                <a:ea typeface="微软雅黑" pitchFamily="34" charset="-122"/>
              </a:rPr>
              <a:t>规范形成，至此，代表早期最好思想的、融合的</a:t>
            </a:r>
            <a:r>
              <a:rPr lang="en-US" altLang="zh-CN" sz="1400" kern="0" dirty="0">
                <a:latin typeface="Arial" pitchFamily="34" charset="0"/>
                <a:ea typeface="微软雅黑" pitchFamily="34" charset="-122"/>
              </a:rPr>
              <a:t>UML</a:t>
            </a:r>
            <a:r>
              <a:rPr lang="zh-CN" altLang="en-US" sz="1400" kern="0" dirty="0">
                <a:latin typeface="Arial" pitchFamily="34" charset="0"/>
                <a:ea typeface="微软雅黑" pitchFamily="34" charset="-122"/>
              </a:rPr>
              <a:t>已经呈现在人们面前。</a:t>
            </a:r>
          </a:p>
        </p:txBody>
      </p:sp>
    </p:spTree>
    <p:extLst>
      <p:ext uri="{BB962C8B-B14F-4D97-AF65-F5344CB8AC3E}">
        <p14:creationId xmlns:p14="http://schemas.microsoft.com/office/powerpoint/2010/main" val="23360241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4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21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childTnLst>
                          </p:cTn>
                        </p:par>
                        <p:par>
                          <p:cTn id="57" fill="hold">
                            <p:stCondLst>
                              <p:cond delay="2600"/>
                            </p:stCondLst>
                            <p:childTnLst>
                              <p:par>
                                <p:cTn id="58" presetID="42" presetClass="entr" presetSubtype="0"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par>
                          <p:cTn id="63" fill="hold">
                            <p:stCondLst>
                              <p:cond delay="3100"/>
                            </p:stCondLst>
                            <p:childTnLst>
                              <p:par>
                                <p:cTn id="64" presetID="22" presetClass="entr" presetSubtype="4"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par>
                                <p:cTn id="70" presetID="2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par>
                                <p:cTn id="73" presetID="22" presetClass="entr" presetSubtype="4"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P spid="19" grpId="0"/>
      <p:bldP spid="20" grpId="0"/>
      <p:bldP spid="21" grpId="0"/>
      <p:bldP spid="2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的特点</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2"/>
          <p:cNvSpPr txBox="1"/>
          <p:nvPr/>
        </p:nvSpPr>
        <p:spPr>
          <a:xfrm>
            <a:off x="5306795" y="627534"/>
            <a:ext cx="1885684" cy="299058"/>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a:t>
            </a:r>
          </a:p>
        </p:txBody>
      </p:sp>
      <p:sp>
        <p:nvSpPr>
          <p:cNvPr id="7" name="TextBox 3"/>
          <p:cNvSpPr txBox="1"/>
          <p:nvPr/>
        </p:nvSpPr>
        <p:spPr>
          <a:xfrm>
            <a:off x="5291611" y="857804"/>
            <a:ext cx="3004125" cy="82227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统一了</a:t>
            </a:r>
            <a:r>
              <a:rPr lang="en-US" altLang="zh-CN" sz="1600" dirty="0" err="1"/>
              <a:t>Booch</a:t>
            </a:r>
            <a:r>
              <a:rPr lang="zh-CN" altLang="en-US" sz="1600" dirty="0"/>
              <a:t>、</a:t>
            </a:r>
            <a:r>
              <a:rPr lang="en-US" altLang="zh-CN" sz="1600" dirty="0"/>
              <a:t>OMT</a:t>
            </a:r>
            <a:r>
              <a:rPr lang="zh-CN" altLang="en-US" sz="1600" dirty="0"/>
              <a:t>和</a:t>
            </a:r>
            <a:r>
              <a:rPr lang="en-US" altLang="zh-CN" sz="1600" dirty="0"/>
              <a:t>OOSE</a:t>
            </a:r>
            <a:r>
              <a:rPr lang="zh-CN" altLang="en-US" sz="1600" dirty="0"/>
              <a:t>等方法中的基本概念和符号。</a:t>
            </a:r>
          </a:p>
        </p:txBody>
      </p:sp>
      <p:cxnSp>
        <p:nvCxnSpPr>
          <p:cNvPr id="8" name="直接连接符 7"/>
          <p:cNvCxnSpPr/>
          <p:nvPr/>
        </p:nvCxnSpPr>
        <p:spPr>
          <a:xfrm>
            <a:off x="5356818" y="857803"/>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9" name="TextBox 5"/>
          <p:cNvSpPr txBox="1"/>
          <p:nvPr/>
        </p:nvSpPr>
        <p:spPr>
          <a:xfrm>
            <a:off x="5291611" y="1714902"/>
            <a:ext cx="1885684" cy="329836"/>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二</a:t>
            </a:r>
          </a:p>
        </p:txBody>
      </p:sp>
      <p:sp>
        <p:nvSpPr>
          <p:cNvPr id="10" name="TextBox 6"/>
          <p:cNvSpPr txBox="1"/>
          <p:nvPr/>
        </p:nvSpPr>
        <p:spPr>
          <a:xfrm>
            <a:off x="5276427" y="2017179"/>
            <a:ext cx="3004125" cy="91461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吸取了面向对象领域中各种优秀的思想，其中也包括非</a:t>
            </a:r>
            <a:r>
              <a:rPr lang="en-US" altLang="zh-CN" sz="1800" dirty="0"/>
              <a:t>OO</a:t>
            </a:r>
            <a:r>
              <a:rPr lang="zh-CN" altLang="en-US" sz="1800" dirty="0"/>
              <a:t>方法的影响。</a:t>
            </a:r>
          </a:p>
        </p:txBody>
      </p:sp>
      <p:cxnSp>
        <p:nvCxnSpPr>
          <p:cNvPr id="11" name="直接连接符 10"/>
          <p:cNvCxnSpPr/>
          <p:nvPr/>
        </p:nvCxnSpPr>
        <p:spPr>
          <a:xfrm>
            <a:off x="5341634" y="2017179"/>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5276427" y="2889515"/>
            <a:ext cx="1885684" cy="329836"/>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三</a:t>
            </a:r>
            <a:endParaRPr lang="zh-CN" altLang="en-US" sz="1600" b="1" dirty="0">
              <a:latin typeface="微软雅黑" panose="020B0503020204020204" pitchFamily="34" charset="-122"/>
              <a:ea typeface="微软雅黑" panose="020B0503020204020204" pitchFamily="34" charset="-122"/>
            </a:endParaRPr>
          </a:p>
        </p:txBody>
      </p:sp>
      <p:sp>
        <p:nvSpPr>
          <p:cNvPr id="13" name="TextBox 9"/>
          <p:cNvSpPr txBox="1"/>
          <p:nvPr/>
        </p:nvSpPr>
        <p:spPr>
          <a:xfrm>
            <a:off x="5261243" y="3291830"/>
            <a:ext cx="3019309" cy="174560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在演变过程中还提出了一些新的概念</a:t>
            </a:r>
            <a:r>
              <a:rPr lang="zh-CN" altLang="en-US" sz="1800" dirty="0" smtClean="0"/>
              <a:t>。例如</a:t>
            </a:r>
            <a:r>
              <a:rPr lang="zh-CN" altLang="en-US" sz="1800" dirty="0"/>
              <a:t>：模板（</a:t>
            </a:r>
            <a:r>
              <a:rPr lang="en-US" altLang="zh-CN" sz="1800" dirty="0"/>
              <a:t>Stereotypes</a:t>
            </a:r>
            <a:r>
              <a:rPr lang="zh-CN" altLang="en-US" sz="1800" dirty="0"/>
              <a:t>）、职责（</a:t>
            </a:r>
            <a:r>
              <a:rPr lang="en-US" altLang="zh-CN" sz="1800" dirty="0"/>
              <a:t>Responsibilities</a:t>
            </a:r>
            <a:r>
              <a:rPr lang="zh-CN" altLang="en-US" sz="1800" dirty="0"/>
              <a:t>）活动图（</a:t>
            </a:r>
            <a:r>
              <a:rPr lang="en-US" altLang="zh-CN" sz="1800" dirty="0"/>
              <a:t>Activity diagram</a:t>
            </a:r>
            <a:r>
              <a:rPr lang="zh-CN" altLang="en-US" sz="1800" dirty="0"/>
              <a:t>）等新概念。</a:t>
            </a:r>
          </a:p>
        </p:txBody>
      </p:sp>
      <p:cxnSp>
        <p:nvCxnSpPr>
          <p:cNvPr id="14" name="直接连接符 13"/>
          <p:cNvCxnSpPr/>
          <p:nvPr/>
        </p:nvCxnSpPr>
        <p:spPr>
          <a:xfrm>
            <a:off x="5326449" y="3219822"/>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13537" y="1073827"/>
            <a:ext cx="4758252" cy="3649236"/>
            <a:chOff x="413537" y="1073827"/>
            <a:chExt cx="4758252" cy="3649236"/>
          </a:xfrm>
        </p:grpSpPr>
        <p:pic>
          <p:nvPicPr>
            <p:cNvPr id="5" name="Picture 3" descr="C:\Users\Thinkpad\Desktop\11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249" t="23624" r="32608" b="6241"/>
            <a:stretch/>
          </p:blipFill>
          <p:spPr bwMode="auto">
            <a:xfrm>
              <a:off x="413537" y="1073827"/>
              <a:ext cx="4758252" cy="364923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rot="464024">
              <a:off x="3238776" y="1554354"/>
              <a:ext cx="971741" cy="584775"/>
            </a:xfrm>
            <a:prstGeom prst="rect">
              <a:avLst/>
            </a:prstGeom>
            <a:noFill/>
          </p:spPr>
          <p:txBody>
            <a:bodyPr wrap="none" rtlCol="0">
              <a:spAutoFit/>
              <a:scene3d>
                <a:camera prst="isometricOffAxis1Right"/>
                <a:lightRig rig="threePt" dir="t"/>
              </a:scene3d>
            </a:bodyPr>
            <a:lstStyle/>
            <a:p>
              <a:r>
                <a:rPr lang="en-US" altLang="zh-CN" sz="3200" dirty="0" smtClean="0">
                  <a:solidFill>
                    <a:schemeClr val="tx1">
                      <a:lumMod val="65000"/>
                      <a:lumOff val="35000"/>
                    </a:schemeClr>
                  </a:solidFill>
                </a:rPr>
                <a:t>UML</a:t>
              </a:r>
              <a:endParaRPr lang="zh-CN" altLang="en-US" sz="3200" dirty="0">
                <a:solidFill>
                  <a:schemeClr val="tx1">
                    <a:lumMod val="65000"/>
                    <a:lumOff val="35000"/>
                  </a:schemeClr>
                </a:solidFill>
              </a:endParaRPr>
            </a:p>
          </p:txBody>
        </p:sp>
      </p:grpSp>
    </p:spTree>
    <p:extLst>
      <p:ext uri="{BB962C8B-B14F-4D97-AF65-F5344CB8AC3E}">
        <p14:creationId xmlns:p14="http://schemas.microsoft.com/office/powerpoint/2010/main" val="19861993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3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750" fill="hold"/>
                                        <p:tgtEl>
                                          <p:spTgt spid="6"/>
                                        </p:tgtEl>
                                        <p:attrNameLst>
                                          <p:attrName>ppt_w</p:attrName>
                                        </p:attrNameLst>
                                      </p:cBhvr>
                                      <p:tavLst>
                                        <p:tav tm="0">
                                          <p:val>
                                            <p:fltVal val="0"/>
                                          </p:val>
                                        </p:tav>
                                        <p:tav tm="100000">
                                          <p:val>
                                            <p:strVal val="#ppt_w"/>
                                          </p:val>
                                        </p:tav>
                                      </p:tavLst>
                                    </p:anim>
                                    <p:anim calcmode="lin" valueType="num">
                                      <p:cBhvr>
                                        <p:cTn id="36" dur="750" fill="hold"/>
                                        <p:tgtEl>
                                          <p:spTgt spid="6"/>
                                        </p:tgtEl>
                                        <p:attrNameLst>
                                          <p:attrName>ppt_h</p:attrName>
                                        </p:attrNameLst>
                                      </p:cBhvr>
                                      <p:tavLst>
                                        <p:tav tm="0">
                                          <p:val>
                                            <p:fltVal val="0"/>
                                          </p:val>
                                        </p:tav>
                                        <p:tav tm="100000">
                                          <p:val>
                                            <p:strVal val="#ppt_h"/>
                                          </p:val>
                                        </p:tav>
                                      </p:tavLst>
                                    </p:anim>
                                    <p:anim calcmode="lin" valueType="num">
                                      <p:cBhvr>
                                        <p:cTn id="37" dur="750" fill="hold"/>
                                        <p:tgtEl>
                                          <p:spTgt spid="6"/>
                                        </p:tgtEl>
                                        <p:attrNameLst>
                                          <p:attrName>style.rotation</p:attrName>
                                        </p:attrNameLst>
                                      </p:cBhvr>
                                      <p:tavLst>
                                        <p:tav tm="0">
                                          <p:val>
                                            <p:fltVal val="90"/>
                                          </p:val>
                                        </p:tav>
                                        <p:tav tm="100000">
                                          <p:val>
                                            <p:fltVal val="0"/>
                                          </p:val>
                                        </p:tav>
                                      </p:tavLst>
                                    </p:anim>
                                    <p:animEffect transition="in" filter="fade">
                                      <p:cBhvr>
                                        <p:cTn id="38" dur="750"/>
                                        <p:tgtEl>
                                          <p:spTgt spid="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750" fill="hold"/>
                                        <p:tgtEl>
                                          <p:spTgt spid="9"/>
                                        </p:tgtEl>
                                        <p:attrNameLst>
                                          <p:attrName>ppt_w</p:attrName>
                                        </p:attrNameLst>
                                      </p:cBhvr>
                                      <p:tavLst>
                                        <p:tav tm="0">
                                          <p:val>
                                            <p:fltVal val="0"/>
                                          </p:val>
                                        </p:tav>
                                        <p:tav tm="100000">
                                          <p:val>
                                            <p:strVal val="#ppt_w"/>
                                          </p:val>
                                        </p:tav>
                                      </p:tavLst>
                                    </p:anim>
                                    <p:anim calcmode="lin" valueType="num">
                                      <p:cBhvr>
                                        <p:cTn id="42" dur="750" fill="hold"/>
                                        <p:tgtEl>
                                          <p:spTgt spid="9"/>
                                        </p:tgtEl>
                                        <p:attrNameLst>
                                          <p:attrName>ppt_h</p:attrName>
                                        </p:attrNameLst>
                                      </p:cBhvr>
                                      <p:tavLst>
                                        <p:tav tm="0">
                                          <p:val>
                                            <p:fltVal val="0"/>
                                          </p:val>
                                        </p:tav>
                                        <p:tav tm="100000">
                                          <p:val>
                                            <p:strVal val="#ppt_h"/>
                                          </p:val>
                                        </p:tav>
                                      </p:tavLst>
                                    </p:anim>
                                    <p:anim calcmode="lin" valueType="num">
                                      <p:cBhvr>
                                        <p:cTn id="43" dur="750" fill="hold"/>
                                        <p:tgtEl>
                                          <p:spTgt spid="9"/>
                                        </p:tgtEl>
                                        <p:attrNameLst>
                                          <p:attrName>style.rotation</p:attrName>
                                        </p:attrNameLst>
                                      </p:cBhvr>
                                      <p:tavLst>
                                        <p:tav tm="0">
                                          <p:val>
                                            <p:fltVal val="90"/>
                                          </p:val>
                                        </p:tav>
                                        <p:tav tm="100000">
                                          <p:val>
                                            <p:fltVal val="0"/>
                                          </p:val>
                                        </p:tav>
                                      </p:tavLst>
                                    </p:anim>
                                    <p:animEffect transition="in" filter="fade">
                                      <p:cBhvr>
                                        <p:cTn id="44" dur="750"/>
                                        <p:tgtEl>
                                          <p:spTgt spid="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 calcmode="lin" valueType="num">
                                      <p:cBhvr>
                                        <p:cTn id="49" dur="750" fill="hold"/>
                                        <p:tgtEl>
                                          <p:spTgt spid="12"/>
                                        </p:tgtEl>
                                        <p:attrNameLst>
                                          <p:attrName>style.rotation</p:attrName>
                                        </p:attrNameLst>
                                      </p:cBhvr>
                                      <p:tavLst>
                                        <p:tav tm="0">
                                          <p:val>
                                            <p:fltVal val="90"/>
                                          </p:val>
                                        </p:tav>
                                        <p:tav tm="100000">
                                          <p:val>
                                            <p:fltVal val="0"/>
                                          </p:val>
                                        </p:tav>
                                      </p:tavLst>
                                    </p:anim>
                                    <p:animEffect transition="in" filter="fade">
                                      <p:cBhvr>
                                        <p:cTn id="50" dur="750"/>
                                        <p:tgtEl>
                                          <p:spTgt spid="12"/>
                                        </p:tgtEl>
                                      </p:cBhvr>
                                    </p:animEffect>
                                  </p:childTnLst>
                                </p:cTn>
                              </p:par>
                            </p:childTnLst>
                          </p:cTn>
                        </p:par>
                        <p:par>
                          <p:cTn id="51" fill="hold">
                            <p:stCondLst>
                              <p:cond delay="2250"/>
                            </p:stCondLst>
                            <p:childTnLst>
                              <p:par>
                                <p:cTn id="52" presetID="22" presetClass="entr" presetSubtype="1"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up)">
                                      <p:cBhvr>
                                        <p:cTn id="54" dur="500"/>
                                        <p:tgtEl>
                                          <p:spTgt spid="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第二部分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2824794"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二</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的结构</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2125173" cy="400110"/>
            <a:chOff x="3009596" y="349591"/>
            <a:chExt cx="2125173" cy="400111"/>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p:nvSpPr>
          <p:spPr>
            <a:xfrm>
              <a:off x="3319849" y="349591"/>
              <a:ext cx="1814920" cy="400111"/>
            </a:xfrm>
            <a:prstGeom prst="rect">
              <a:avLst/>
            </a:prstGeom>
            <a:noFill/>
          </p:spPr>
          <p:txBody>
            <a:bodyPr wrap="non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a:t>
              </a:r>
              <a:r>
                <a:rPr lang="zh-CN" altLang="en-US" sz="2000" b="1" dirty="0" smtClean="0">
                  <a:solidFill>
                    <a:schemeClr val="bg1"/>
                  </a:solidFill>
                  <a:latin typeface="微软雅黑" panose="020B0503020204020204" pitchFamily="34" charset="-122"/>
                  <a:ea typeface="微软雅黑" panose="020B0503020204020204" pitchFamily="34" charset="-122"/>
                </a:rPr>
                <a:t>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867894"/>
            <a:ext cx="2125173" cy="400110"/>
            <a:chOff x="3009596" y="349591"/>
            <a:chExt cx="2125174" cy="400110"/>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TextBox 15"/>
            <p:cNvSpPr txBox="1"/>
            <p:nvPr/>
          </p:nvSpPr>
          <p:spPr>
            <a:xfrm>
              <a:off x="3319849" y="349591"/>
              <a:ext cx="1814921" cy="400110"/>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sz="2000" dirty="0" smtClean="0"/>
                <a:t>UML</a:t>
              </a:r>
              <a:r>
                <a:rPr lang="zh-CN" altLang="en-US" sz="2000" dirty="0" smtClean="0"/>
                <a:t>中的关系</a:t>
              </a:r>
              <a:endParaRPr lang="zh-CN" altLang="en-US" sz="2000" dirty="0"/>
            </a:p>
          </p:txBody>
        </p:sp>
      </p:grpSp>
      <p:pic>
        <p:nvPicPr>
          <p:cNvPr id="40" name="图片 39"/>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1382563" y="2863742"/>
            <a:ext cx="1399122" cy="1404688"/>
          </a:xfrm>
          <a:prstGeom prst="rect">
            <a:avLst/>
          </a:prstGeom>
        </p:spPr>
      </p:pic>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 presetClass="entr" presetSubtype="1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FAC10318-AC81-47F0-BAFC-C7871C45580A}" vid="{E9BEE715-CE6A-4740-AE22-90AA544A97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67B5"/>
    </a:accent1>
    <a:accent2>
      <a:srgbClr val="00A53B"/>
    </a:accent2>
    <a:accent3>
      <a:srgbClr val="F62A2A"/>
    </a:accent3>
    <a:accent4>
      <a:srgbClr val="1D84C0"/>
    </a:accent4>
    <a:accent5>
      <a:srgbClr val="FD9A49"/>
    </a:accent5>
    <a:accent6>
      <a:srgbClr val="F47D86"/>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Organic</Template>
  <TotalTime>7107</TotalTime>
  <Words>4382</Words>
  <Application>Microsoft Office PowerPoint</Application>
  <PresentationFormat>全屏显示(16:9)</PresentationFormat>
  <Paragraphs>359</Paragraphs>
  <Slides>53</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Arial Unicode MS</vt:lpstr>
      <vt:lpstr>ＭＳ Ｐゴシック</vt:lpstr>
      <vt:lpstr>华文中宋</vt:lpstr>
      <vt:lpstr>宋体</vt:lpstr>
      <vt:lpstr>微软雅黑</vt:lpstr>
      <vt:lpstr>Arial</vt:lpstr>
      <vt:lpstr>Arial Narrow</vt:lpstr>
      <vt:lpstr>Calibri</vt:lpstr>
      <vt:lpstr>Impact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Jonesnow</cp:lastModifiedBy>
  <cp:revision>378</cp:revision>
  <dcterms:created xsi:type="dcterms:W3CDTF">2014-06-09T14:56:48Z</dcterms:created>
  <dcterms:modified xsi:type="dcterms:W3CDTF">2018-10-17T00:58:27Z</dcterms:modified>
</cp:coreProperties>
</file>