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6.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7.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28.xml" ContentType="application/vnd.openxmlformats-officedocument.presentationml.tags+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0"/>
  </p:notesMasterIdLst>
  <p:handoutMasterIdLst>
    <p:handoutMasterId r:id="rId81"/>
  </p:handoutMasterIdLst>
  <p:sldIdLst>
    <p:sldId id="257" r:id="rId2"/>
    <p:sldId id="258" r:id="rId3"/>
    <p:sldId id="260" r:id="rId4"/>
    <p:sldId id="289" r:id="rId5"/>
    <p:sldId id="296" r:id="rId6"/>
    <p:sldId id="297" r:id="rId7"/>
    <p:sldId id="298" r:id="rId8"/>
    <p:sldId id="299" r:id="rId9"/>
    <p:sldId id="300" r:id="rId10"/>
    <p:sldId id="301" r:id="rId11"/>
    <p:sldId id="302" r:id="rId12"/>
    <p:sldId id="303" r:id="rId13"/>
    <p:sldId id="305" r:id="rId14"/>
    <p:sldId id="306" r:id="rId15"/>
    <p:sldId id="307" r:id="rId16"/>
    <p:sldId id="308" r:id="rId17"/>
    <p:sldId id="309" r:id="rId18"/>
    <p:sldId id="310" r:id="rId19"/>
    <p:sldId id="283" r:id="rId20"/>
    <p:sldId id="290" r:id="rId21"/>
    <p:sldId id="311" r:id="rId22"/>
    <p:sldId id="312" r:id="rId23"/>
    <p:sldId id="318" r:id="rId24"/>
    <p:sldId id="321" r:id="rId25"/>
    <p:sldId id="322" r:id="rId26"/>
    <p:sldId id="319" r:id="rId27"/>
    <p:sldId id="320" r:id="rId28"/>
    <p:sldId id="314" r:id="rId29"/>
    <p:sldId id="313" r:id="rId30"/>
    <p:sldId id="315" r:id="rId31"/>
    <p:sldId id="316" r:id="rId32"/>
    <p:sldId id="317" r:id="rId33"/>
    <p:sldId id="323" r:id="rId34"/>
    <p:sldId id="324" r:id="rId35"/>
    <p:sldId id="325" r:id="rId36"/>
    <p:sldId id="284" r:id="rId37"/>
    <p:sldId id="291" r:id="rId38"/>
    <p:sldId id="326" r:id="rId39"/>
    <p:sldId id="327" r:id="rId40"/>
    <p:sldId id="328" r:id="rId41"/>
    <p:sldId id="329" r:id="rId42"/>
    <p:sldId id="330" r:id="rId43"/>
    <p:sldId id="331" r:id="rId44"/>
    <p:sldId id="332" r:id="rId45"/>
    <p:sldId id="333" r:id="rId46"/>
    <p:sldId id="334" r:id="rId47"/>
    <p:sldId id="285" r:id="rId48"/>
    <p:sldId id="292" r:id="rId49"/>
    <p:sldId id="335" r:id="rId50"/>
    <p:sldId id="336" r:id="rId51"/>
    <p:sldId id="337" r:id="rId52"/>
    <p:sldId id="338" r:id="rId53"/>
    <p:sldId id="339" r:id="rId54"/>
    <p:sldId id="340" r:id="rId55"/>
    <p:sldId id="341" r:id="rId56"/>
    <p:sldId id="342" r:id="rId57"/>
    <p:sldId id="343" r:id="rId58"/>
    <p:sldId id="344" r:id="rId59"/>
    <p:sldId id="287" r:id="rId60"/>
    <p:sldId id="293" r:id="rId61"/>
    <p:sldId id="345" r:id="rId62"/>
    <p:sldId id="346" r:id="rId63"/>
    <p:sldId id="347" r:id="rId64"/>
    <p:sldId id="348" r:id="rId65"/>
    <p:sldId id="349" r:id="rId66"/>
    <p:sldId id="350" r:id="rId67"/>
    <p:sldId id="351" r:id="rId68"/>
    <p:sldId id="358" r:id="rId69"/>
    <p:sldId id="286" r:id="rId70"/>
    <p:sldId id="294" r:id="rId71"/>
    <p:sldId id="353" r:id="rId72"/>
    <p:sldId id="354" r:id="rId73"/>
    <p:sldId id="355" r:id="rId74"/>
    <p:sldId id="356" r:id="rId75"/>
    <p:sldId id="357" r:id="rId76"/>
    <p:sldId id="288" r:id="rId77"/>
    <p:sldId id="295" r:id="rId78"/>
    <p:sldId id="282" r:id="rId79"/>
  </p:sldIdLst>
  <p:sldSz cx="12192000" cy="6858000"/>
  <p:notesSz cx="6858000" cy="9144000"/>
  <p:custDataLst>
    <p:tags r:id="rId8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71" autoAdjust="0"/>
    <p:restoredTop sz="81192" autoAdjust="0"/>
  </p:normalViewPr>
  <p:slideViewPr>
    <p:cSldViewPr snapToGrid="0">
      <p:cViewPr>
        <p:scale>
          <a:sx n="75" d="100"/>
          <a:sy n="75" d="100"/>
        </p:scale>
        <p:origin x="1170" y="46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2018/10/28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如泛化关系、包含关系、扩展关系和分组关系。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384498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155663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1000635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271667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57443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通过与用户的交流，让用户回答一些问题来识别角色。可以参考以下问题：</a:t>
            </a:r>
          </a:p>
          <a:p>
            <a:pPr eaLnBrk="1" hangingPunct="1"/>
            <a:r>
              <a:rPr lang="zh-CN" altLang="en-US" dirty="0" smtClean="0"/>
              <a:t>谁将使用系统的主要功能？</a:t>
            </a:r>
          </a:p>
          <a:p>
            <a:pPr eaLnBrk="1" hangingPunct="1"/>
            <a:r>
              <a:rPr lang="zh-CN" altLang="en-US" dirty="0" smtClean="0"/>
              <a:t>谁需要系统的支持以完成其日常工作任务？</a:t>
            </a:r>
          </a:p>
          <a:p>
            <a:pPr eaLnBrk="1" hangingPunct="1"/>
            <a:r>
              <a:rPr lang="zh-CN" altLang="en-US" dirty="0" smtClean="0"/>
              <a:t>谁负责维护、管理并保持系统正常运行？</a:t>
            </a:r>
          </a:p>
          <a:p>
            <a:pPr eaLnBrk="1" hangingPunct="1"/>
            <a:r>
              <a:rPr lang="zh-CN" altLang="en-US" dirty="0" smtClean="0"/>
              <a:t>系统需要处理哪些硬设备？</a:t>
            </a:r>
          </a:p>
          <a:p>
            <a:pPr eaLnBrk="1" hangingPunct="1"/>
            <a:r>
              <a:rPr lang="zh-CN" altLang="en-US" dirty="0" smtClean="0"/>
              <a:t>系统需要和哪些外部系统交互？</a:t>
            </a:r>
          </a:p>
          <a:p>
            <a:pPr eaLnBrk="1" hangingPunct="1"/>
            <a:r>
              <a:rPr lang="zh-CN" altLang="en-US" dirty="0" smtClean="0"/>
              <a:t>系统运行产生的结果谁比较感兴趣？</a:t>
            </a:r>
          </a:p>
          <a:p>
            <a:pPr eaLnBrk="1" hangingPunct="1"/>
            <a:r>
              <a:rPr lang="zh-CN" altLang="en-US" dirty="0" smtClean="0"/>
              <a:t>这几个问题的答案往往包括了所有与系统相关的用户。进一步分析这些用户，以及他们在系统中承担的作用就可以得到角色。</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389826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2589151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21791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2235026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19</a:t>
            </a:fld>
            <a:endParaRPr lang="zh-CN" altLang="en-US"/>
          </a:p>
        </p:txBody>
      </p:sp>
    </p:spTree>
    <p:extLst>
      <p:ext uri="{BB962C8B-B14F-4D97-AF65-F5344CB8AC3E}">
        <p14:creationId xmlns:p14="http://schemas.microsoft.com/office/powerpoint/2010/main" val="70865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19937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UML</a:t>
            </a:r>
            <a:r>
              <a:rPr lang="zh-CN" altLang="en-US" sz="1200" dirty="0" smtClean="0"/>
              <a:t>中类用一个矩形框表示，它包含三个区域，最上面是类名、中间是类的属性、最下面是类的方法。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2295202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1771233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类中属性的可见性主要包括公有（</a:t>
            </a:r>
            <a:r>
              <a:rPr lang="en-US" altLang="zh-CN" sz="1200" dirty="0" smtClean="0"/>
              <a:t>public</a:t>
            </a:r>
            <a:r>
              <a:rPr lang="zh-CN" altLang="en-US" sz="1200" dirty="0" smtClean="0"/>
              <a:t>）、私有（</a:t>
            </a:r>
            <a:r>
              <a:rPr lang="en-US" altLang="zh-CN" sz="1200" dirty="0" smtClean="0"/>
              <a:t>Private</a:t>
            </a:r>
            <a:r>
              <a:rPr lang="zh-CN" altLang="en-US" sz="1200" dirty="0" smtClean="0"/>
              <a:t>）和受保护（</a:t>
            </a:r>
            <a:r>
              <a:rPr lang="en-US" altLang="zh-CN" sz="1200" dirty="0" smtClean="0"/>
              <a:t>Protected</a:t>
            </a:r>
            <a:r>
              <a:rPr lang="zh-CN" altLang="en-US" sz="1200" dirty="0" smtClean="0"/>
              <a:t>）。在</a:t>
            </a:r>
            <a:r>
              <a:rPr lang="en-US" altLang="zh-CN" sz="1200" dirty="0" smtClean="0"/>
              <a:t>UML</a:t>
            </a:r>
            <a:r>
              <a:rPr lang="zh-CN" altLang="en-US" sz="1200" dirty="0" smtClean="0"/>
              <a:t>中，用“</a:t>
            </a:r>
            <a:r>
              <a:rPr lang="en-US" altLang="zh-CN" sz="1200" dirty="0" smtClean="0"/>
              <a:t>+”</a:t>
            </a:r>
            <a:r>
              <a:rPr lang="zh-CN" altLang="en-US" sz="1200" dirty="0" smtClean="0"/>
              <a:t>表达公有类型，用“</a:t>
            </a:r>
            <a:r>
              <a:rPr lang="en-US" altLang="zh-CN" sz="1200" dirty="0" smtClean="0"/>
              <a:t>-”</a:t>
            </a:r>
            <a:r>
              <a:rPr lang="zh-CN" altLang="en-US" sz="1200" dirty="0" smtClean="0"/>
              <a:t>表达私有类型，而用“</a:t>
            </a:r>
            <a:r>
              <a:rPr lang="en-US" altLang="zh-CN" sz="1200" dirty="0" smtClean="0"/>
              <a:t>#”</a:t>
            </a:r>
            <a:r>
              <a:rPr lang="zh-CN" altLang="en-US" sz="1200" dirty="0" smtClean="0"/>
              <a:t>表达受保护类型。</a:t>
            </a:r>
            <a:r>
              <a:rPr lang="en-US" altLang="zh-CN" sz="1200" dirty="0" smtClean="0"/>
              <a:t>UML</a:t>
            </a:r>
            <a:r>
              <a:rPr lang="zh-CN" altLang="en-US" sz="1200" dirty="0" smtClean="0"/>
              <a:t>的类中不存在默认的可见性，如果没有显示任何一种符号，就表示没有定义该属性的可见性。</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17556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2131538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extLst>
      <p:ext uri="{BB962C8B-B14F-4D97-AF65-F5344CB8AC3E}">
        <p14:creationId xmlns:p14="http://schemas.microsoft.com/office/powerpoint/2010/main" val="204383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extLst>
      <p:ext uri="{BB962C8B-B14F-4D97-AF65-F5344CB8AC3E}">
        <p14:creationId xmlns:p14="http://schemas.microsoft.com/office/powerpoint/2010/main" val="2443461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extLst>
      <p:ext uri="{BB962C8B-B14F-4D97-AF65-F5344CB8AC3E}">
        <p14:creationId xmlns:p14="http://schemas.microsoft.com/office/powerpoint/2010/main" val="3860227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extLst>
      <p:ext uri="{BB962C8B-B14F-4D97-AF65-F5344CB8AC3E}">
        <p14:creationId xmlns:p14="http://schemas.microsoft.com/office/powerpoint/2010/main" val="54083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extLst>
      <p:ext uri="{BB962C8B-B14F-4D97-AF65-F5344CB8AC3E}">
        <p14:creationId xmlns:p14="http://schemas.microsoft.com/office/powerpoint/2010/main" val="264458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extLst>
      <p:ext uri="{BB962C8B-B14F-4D97-AF65-F5344CB8AC3E}">
        <p14:creationId xmlns:p14="http://schemas.microsoft.com/office/powerpoint/2010/main" val="1515005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extLst>
      <p:ext uri="{BB962C8B-B14F-4D97-AF65-F5344CB8AC3E}">
        <p14:creationId xmlns:p14="http://schemas.microsoft.com/office/powerpoint/2010/main" val="2709531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extLst>
      <p:ext uri="{BB962C8B-B14F-4D97-AF65-F5344CB8AC3E}">
        <p14:creationId xmlns:p14="http://schemas.microsoft.com/office/powerpoint/2010/main" val="2272517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extLst>
      <p:ext uri="{BB962C8B-B14F-4D97-AF65-F5344CB8AC3E}">
        <p14:creationId xmlns:p14="http://schemas.microsoft.com/office/powerpoint/2010/main" val="2393965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extLst>
      <p:ext uri="{BB962C8B-B14F-4D97-AF65-F5344CB8AC3E}">
        <p14:creationId xmlns:p14="http://schemas.microsoft.com/office/powerpoint/2010/main" val="372878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35</a:t>
            </a:fld>
            <a:endParaRPr lang="zh-CN" altLang="en-US"/>
          </a:p>
        </p:txBody>
      </p:sp>
    </p:spTree>
    <p:extLst>
      <p:ext uri="{BB962C8B-B14F-4D97-AF65-F5344CB8AC3E}">
        <p14:creationId xmlns:p14="http://schemas.microsoft.com/office/powerpoint/2010/main" val="47544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36</a:t>
            </a:fld>
            <a:endParaRPr lang="zh-CN" altLang="en-US"/>
          </a:p>
        </p:txBody>
      </p:sp>
    </p:spTree>
    <p:extLst>
      <p:ext uri="{BB962C8B-B14F-4D97-AF65-F5344CB8AC3E}">
        <p14:creationId xmlns:p14="http://schemas.microsoft.com/office/powerpoint/2010/main" val="1676406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extLst>
      <p:ext uri="{BB962C8B-B14F-4D97-AF65-F5344CB8AC3E}">
        <p14:creationId xmlns:p14="http://schemas.microsoft.com/office/powerpoint/2010/main" val="60878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extLst>
      <p:ext uri="{BB962C8B-B14F-4D97-AF65-F5344CB8AC3E}">
        <p14:creationId xmlns:p14="http://schemas.microsoft.com/office/powerpoint/2010/main" val="1509331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extLst>
      <p:ext uri="{BB962C8B-B14F-4D97-AF65-F5344CB8AC3E}">
        <p14:creationId xmlns:p14="http://schemas.microsoft.com/office/powerpoint/2010/main" val="322477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37157267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extLst>
      <p:ext uri="{BB962C8B-B14F-4D97-AF65-F5344CB8AC3E}">
        <p14:creationId xmlns:p14="http://schemas.microsoft.com/office/powerpoint/2010/main" val="382600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extLst>
      <p:ext uri="{BB962C8B-B14F-4D97-AF65-F5344CB8AC3E}">
        <p14:creationId xmlns:p14="http://schemas.microsoft.com/office/powerpoint/2010/main" val="3813937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42</a:t>
            </a:fld>
            <a:endParaRPr lang="zh-CN" altLang="en-US"/>
          </a:p>
        </p:txBody>
      </p:sp>
    </p:spTree>
    <p:extLst>
      <p:ext uri="{BB962C8B-B14F-4D97-AF65-F5344CB8AC3E}">
        <p14:creationId xmlns:p14="http://schemas.microsoft.com/office/powerpoint/2010/main" val="15471744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例如，若</a:t>
            </a:r>
            <a:r>
              <a:rPr lang="en-US" altLang="zh-CN" dirty="0" smtClean="0"/>
              <a:t>b=1</a:t>
            </a:r>
            <a:r>
              <a:rPr lang="zh-CN" altLang="en-US" dirty="0" smtClean="0"/>
              <a:t>调用类</a:t>
            </a:r>
            <a:r>
              <a:rPr lang="en-US" altLang="zh-CN" dirty="0" smtClean="0"/>
              <a:t>Object2</a:t>
            </a:r>
            <a:r>
              <a:rPr lang="zh-CN" altLang="en-US" dirty="0" smtClean="0"/>
              <a:t>的</a:t>
            </a:r>
            <a:r>
              <a:rPr lang="en-US" altLang="zh-CN" dirty="0" smtClean="0"/>
              <a:t>message1</a:t>
            </a:r>
            <a:r>
              <a:rPr lang="zh-CN" altLang="en-US" dirty="0" smtClean="0"/>
              <a:t>方法；若</a:t>
            </a:r>
            <a:r>
              <a:rPr lang="en-US" altLang="zh-CN" dirty="0" smtClean="0"/>
              <a:t>b=2</a:t>
            </a:r>
            <a:r>
              <a:rPr lang="zh-CN" altLang="en-US" dirty="0" smtClean="0"/>
              <a:t>则调用类</a:t>
            </a:r>
            <a:r>
              <a:rPr lang="en-US" altLang="zh-CN" dirty="0" smtClean="0"/>
              <a:t>Object3</a:t>
            </a:r>
            <a:r>
              <a:rPr lang="zh-CN" altLang="en-US" dirty="0" smtClean="0"/>
              <a:t>的</a:t>
            </a:r>
            <a:r>
              <a:rPr lang="en-US" altLang="zh-CN" dirty="0" smtClean="0"/>
              <a:t>message2</a:t>
            </a:r>
            <a:r>
              <a:rPr lang="zh-CN" altLang="en-US" dirty="0" smtClean="0"/>
              <a:t>方法。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43</a:t>
            </a:fld>
            <a:endParaRPr lang="zh-CN" altLang="en-US"/>
          </a:p>
        </p:txBody>
      </p:sp>
    </p:spTree>
    <p:extLst>
      <p:ext uri="{BB962C8B-B14F-4D97-AF65-F5344CB8AC3E}">
        <p14:creationId xmlns:p14="http://schemas.microsoft.com/office/powerpoint/2010/main" val="11698237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44</a:t>
            </a:fld>
            <a:endParaRPr lang="zh-CN" altLang="en-US"/>
          </a:p>
        </p:txBody>
      </p:sp>
    </p:spTree>
    <p:extLst>
      <p:ext uri="{BB962C8B-B14F-4D97-AF65-F5344CB8AC3E}">
        <p14:creationId xmlns:p14="http://schemas.microsoft.com/office/powerpoint/2010/main" val="695482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45</a:t>
            </a:fld>
            <a:endParaRPr lang="zh-CN" altLang="en-US"/>
          </a:p>
        </p:txBody>
      </p:sp>
    </p:spTree>
    <p:extLst>
      <p:ext uri="{BB962C8B-B14F-4D97-AF65-F5344CB8AC3E}">
        <p14:creationId xmlns:p14="http://schemas.microsoft.com/office/powerpoint/2010/main" val="1950531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46</a:t>
            </a:fld>
            <a:endParaRPr lang="zh-CN" altLang="en-US"/>
          </a:p>
        </p:txBody>
      </p:sp>
    </p:spTree>
    <p:extLst>
      <p:ext uri="{BB962C8B-B14F-4D97-AF65-F5344CB8AC3E}">
        <p14:creationId xmlns:p14="http://schemas.microsoft.com/office/powerpoint/2010/main" val="20677231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47</a:t>
            </a:fld>
            <a:endParaRPr lang="zh-CN" altLang="en-US"/>
          </a:p>
        </p:txBody>
      </p:sp>
    </p:spTree>
    <p:extLst>
      <p:ext uri="{BB962C8B-B14F-4D97-AF65-F5344CB8AC3E}">
        <p14:creationId xmlns:p14="http://schemas.microsoft.com/office/powerpoint/2010/main" val="21007048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48</a:t>
            </a:fld>
            <a:endParaRPr lang="zh-CN" altLang="en-US"/>
          </a:p>
        </p:txBody>
      </p:sp>
    </p:spTree>
    <p:extLst>
      <p:ext uri="{BB962C8B-B14F-4D97-AF65-F5344CB8AC3E}">
        <p14:creationId xmlns:p14="http://schemas.microsoft.com/office/powerpoint/2010/main" val="3814207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49</a:t>
            </a:fld>
            <a:endParaRPr lang="zh-CN" altLang="en-US"/>
          </a:p>
        </p:txBody>
      </p:sp>
    </p:spTree>
    <p:extLst>
      <p:ext uri="{BB962C8B-B14F-4D97-AF65-F5344CB8AC3E}">
        <p14:creationId xmlns:p14="http://schemas.microsoft.com/office/powerpoint/2010/main" val="373083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1836614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50</a:t>
            </a:fld>
            <a:endParaRPr lang="zh-CN" altLang="en-US"/>
          </a:p>
        </p:txBody>
      </p:sp>
    </p:spTree>
    <p:extLst>
      <p:ext uri="{BB962C8B-B14F-4D97-AF65-F5344CB8AC3E}">
        <p14:creationId xmlns:p14="http://schemas.microsoft.com/office/powerpoint/2010/main" val="37293719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51</a:t>
            </a:fld>
            <a:endParaRPr lang="zh-CN" altLang="en-US"/>
          </a:p>
        </p:txBody>
      </p:sp>
    </p:spTree>
    <p:extLst>
      <p:ext uri="{BB962C8B-B14F-4D97-AF65-F5344CB8AC3E}">
        <p14:creationId xmlns:p14="http://schemas.microsoft.com/office/powerpoint/2010/main" val="22037269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52</a:t>
            </a:fld>
            <a:endParaRPr lang="zh-CN" altLang="en-US"/>
          </a:p>
        </p:txBody>
      </p:sp>
    </p:spTree>
    <p:extLst>
      <p:ext uri="{BB962C8B-B14F-4D97-AF65-F5344CB8AC3E}">
        <p14:creationId xmlns:p14="http://schemas.microsoft.com/office/powerpoint/2010/main" val="3306074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53</a:t>
            </a:fld>
            <a:endParaRPr lang="zh-CN" altLang="en-US"/>
          </a:p>
        </p:txBody>
      </p:sp>
    </p:spTree>
    <p:extLst>
      <p:ext uri="{BB962C8B-B14F-4D97-AF65-F5344CB8AC3E}">
        <p14:creationId xmlns:p14="http://schemas.microsoft.com/office/powerpoint/2010/main" val="42800252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54</a:t>
            </a:fld>
            <a:endParaRPr lang="zh-CN" altLang="en-US"/>
          </a:p>
        </p:txBody>
      </p:sp>
    </p:spTree>
    <p:extLst>
      <p:ext uri="{BB962C8B-B14F-4D97-AF65-F5344CB8AC3E}">
        <p14:creationId xmlns:p14="http://schemas.microsoft.com/office/powerpoint/2010/main" val="1819335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55</a:t>
            </a:fld>
            <a:endParaRPr lang="zh-CN" altLang="en-US"/>
          </a:p>
        </p:txBody>
      </p:sp>
    </p:spTree>
    <p:extLst>
      <p:ext uri="{BB962C8B-B14F-4D97-AF65-F5344CB8AC3E}">
        <p14:creationId xmlns:p14="http://schemas.microsoft.com/office/powerpoint/2010/main" val="14102204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56</a:t>
            </a:fld>
            <a:endParaRPr lang="zh-CN" altLang="en-US"/>
          </a:p>
        </p:txBody>
      </p:sp>
    </p:spTree>
    <p:extLst>
      <p:ext uri="{BB962C8B-B14F-4D97-AF65-F5344CB8AC3E}">
        <p14:creationId xmlns:p14="http://schemas.microsoft.com/office/powerpoint/2010/main" val="33424999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57</a:t>
            </a:fld>
            <a:endParaRPr lang="zh-CN" altLang="en-US"/>
          </a:p>
        </p:txBody>
      </p:sp>
    </p:spTree>
    <p:extLst>
      <p:ext uri="{BB962C8B-B14F-4D97-AF65-F5344CB8AC3E}">
        <p14:creationId xmlns:p14="http://schemas.microsoft.com/office/powerpoint/2010/main" val="38155712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58</a:t>
            </a:fld>
            <a:endParaRPr lang="zh-CN" altLang="en-US"/>
          </a:p>
        </p:txBody>
      </p:sp>
    </p:spTree>
    <p:extLst>
      <p:ext uri="{BB962C8B-B14F-4D97-AF65-F5344CB8AC3E}">
        <p14:creationId xmlns:p14="http://schemas.microsoft.com/office/powerpoint/2010/main" val="31920471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59</a:t>
            </a:fld>
            <a:endParaRPr lang="zh-CN" altLang="en-US"/>
          </a:p>
        </p:txBody>
      </p:sp>
    </p:spTree>
    <p:extLst>
      <p:ext uri="{BB962C8B-B14F-4D97-AF65-F5344CB8AC3E}">
        <p14:creationId xmlns:p14="http://schemas.microsoft.com/office/powerpoint/2010/main" val="1680703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24042279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60</a:t>
            </a:fld>
            <a:endParaRPr lang="zh-CN" altLang="en-US"/>
          </a:p>
        </p:txBody>
      </p:sp>
    </p:spTree>
    <p:extLst>
      <p:ext uri="{BB962C8B-B14F-4D97-AF65-F5344CB8AC3E}">
        <p14:creationId xmlns:p14="http://schemas.microsoft.com/office/powerpoint/2010/main" val="25521398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61</a:t>
            </a:fld>
            <a:endParaRPr lang="zh-CN" altLang="en-US"/>
          </a:p>
        </p:txBody>
      </p:sp>
    </p:spTree>
    <p:extLst>
      <p:ext uri="{BB962C8B-B14F-4D97-AF65-F5344CB8AC3E}">
        <p14:creationId xmlns:p14="http://schemas.microsoft.com/office/powerpoint/2010/main" val="3536070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62</a:t>
            </a:fld>
            <a:endParaRPr lang="zh-CN" altLang="en-US"/>
          </a:p>
        </p:txBody>
      </p:sp>
    </p:spTree>
    <p:extLst>
      <p:ext uri="{BB962C8B-B14F-4D97-AF65-F5344CB8AC3E}">
        <p14:creationId xmlns:p14="http://schemas.microsoft.com/office/powerpoint/2010/main" val="879268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63</a:t>
            </a:fld>
            <a:endParaRPr lang="zh-CN" altLang="en-US"/>
          </a:p>
        </p:txBody>
      </p:sp>
    </p:spTree>
    <p:extLst>
      <p:ext uri="{BB962C8B-B14F-4D97-AF65-F5344CB8AC3E}">
        <p14:creationId xmlns:p14="http://schemas.microsoft.com/office/powerpoint/2010/main" val="1866962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64</a:t>
            </a:fld>
            <a:endParaRPr lang="zh-CN" altLang="en-US"/>
          </a:p>
        </p:txBody>
      </p:sp>
    </p:spTree>
    <p:extLst>
      <p:ext uri="{BB962C8B-B14F-4D97-AF65-F5344CB8AC3E}">
        <p14:creationId xmlns:p14="http://schemas.microsoft.com/office/powerpoint/2010/main" val="3771938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65</a:t>
            </a:fld>
            <a:endParaRPr lang="zh-CN" altLang="en-US"/>
          </a:p>
        </p:txBody>
      </p:sp>
    </p:spTree>
    <p:extLst>
      <p:ext uri="{BB962C8B-B14F-4D97-AF65-F5344CB8AC3E}">
        <p14:creationId xmlns:p14="http://schemas.microsoft.com/office/powerpoint/2010/main" val="14207734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66</a:t>
            </a:fld>
            <a:endParaRPr lang="zh-CN" altLang="en-US"/>
          </a:p>
        </p:txBody>
      </p:sp>
    </p:spTree>
    <p:extLst>
      <p:ext uri="{BB962C8B-B14F-4D97-AF65-F5344CB8AC3E}">
        <p14:creationId xmlns:p14="http://schemas.microsoft.com/office/powerpoint/2010/main" val="25929805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67</a:t>
            </a:fld>
            <a:endParaRPr lang="zh-CN" altLang="en-US"/>
          </a:p>
        </p:txBody>
      </p:sp>
    </p:spTree>
    <p:extLst>
      <p:ext uri="{BB962C8B-B14F-4D97-AF65-F5344CB8AC3E}">
        <p14:creationId xmlns:p14="http://schemas.microsoft.com/office/powerpoint/2010/main" val="30751842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68</a:t>
            </a:fld>
            <a:endParaRPr lang="zh-CN" altLang="en-US"/>
          </a:p>
        </p:txBody>
      </p:sp>
    </p:spTree>
    <p:extLst>
      <p:ext uri="{BB962C8B-B14F-4D97-AF65-F5344CB8AC3E}">
        <p14:creationId xmlns:p14="http://schemas.microsoft.com/office/powerpoint/2010/main" val="6494508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69</a:t>
            </a:fld>
            <a:endParaRPr lang="zh-CN" altLang="en-US"/>
          </a:p>
        </p:txBody>
      </p:sp>
    </p:spTree>
    <p:extLst>
      <p:ext uri="{BB962C8B-B14F-4D97-AF65-F5344CB8AC3E}">
        <p14:creationId xmlns:p14="http://schemas.microsoft.com/office/powerpoint/2010/main" val="994731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例如，张明是图书馆的管理员，他参与图书管理系统的交互，这时他既可以作为管理员这个角色参与管理，也可以作为借书者向图书馆借书，在这里张明扮演了两个角色，是两个不同的参与者，即管理员和借阅者。</a:t>
            </a:r>
          </a:p>
          <a:p>
            <a:pPr eaLnBrk="1" hangingPunct="1"/>
            <a:r>
              <a:rPr lang="zh-CN" altLang="en-US" dirty="0" smtClean="0"/>
              <a:t>因此，在“图书管理系统”中“借阅者”和“系统管理员”都是参与者。</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28683404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70</a:t>
            </a:fld>
            <a:endParaRPr lang="zh-CN" altLang="en-US"/>
          </a:p>
        </p:txBody>
      </p:sp>
    </p:spTree>
    <p:extLst>
      <p:ext uri="{BB962C8B-B14F-4D97-AF65-F5344CB8AC3E}">
        <p14:creationId xmlns:p14="http://schemas.microsoft.com/office/powerpoint/2010/main" val="5779360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71</a:t>
            </a:fld>
            <a:endParaRPr lang="zh-CN" altLang="en-US"/>
          </a:p>
        </p:txBody>
      </p:sp>
    </p:spTree>
    <p:extLst>
      <p:ext uri="{BB962C8B-B14F-4D97-AF65-F5344CB8AC3E}">
        <p14:creationId xmlns:p14="http://schemas.microsoft.com/office/powerpoint/2010/main" val="12232064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72</a:t>
            </a:fld>
            <a:endParaRPr lang="zh-CN" altLang="en-US"/>
          </a:p>
        </p:txBody>
      </p:sp>
    </p:spTree>
    <p:extLst>
      <p:ext uri="{BB962C8B-B14F-4D97-AF65-F5344CB8AC3E}">
        <p14:creationId xmlns:p14="http://schemas.microsoft.com/office/powerpoint/2010/main" val="33953150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73</a:t>
            </a:fld>
            <a:endParaRPr lang="zh-CN" altLang="en-US"/>
          </a:p>
        </p:txBody>
      </p:sp>
    </p:spTree>
    <p:extLst>
      <p:ext uri="{BB962C8B-B14F-4D97-AF65-F5344CB8AC3E}">
        <p14:creationId xmlns:p14="http://schemas.microsoft.com/office/powerpoint/2010/main" val="37299328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74</a:t>
            </a:fld>
            <a:endParaRPr lang="zh-CN" altLang="en-US"/>
          </a:p>
        </p:txBody>
      </p:sp>
    </p:spTree>
    <p:extLst>
      <p:ext uri="{BB962C8B-B14F-4D97-AF65-F5344CB8AC3E}">
        <p14:creationId xmlns:p14="http://schemas.microsoft.com/office/powerpoint/2010/main" val="3282753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75</a:t>
            </a:fld>
            <a:endParaRPr lang="zh-CN" altLang="en-US"/>
          </a:p>
        </p:txBody>
      </p:sp>
    </p:spTree>
    <p:extLst>
      <p:ext uri="{BB962C8B-B14F-4D97-AF65-F5344CB8AC3E}">
        <p14:creationId xmlns:p14="http://schemas.microsoft.com/office/powerpoint/2010/main" val="31561853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76</a:t>
            </a:fld>
            <a:endParaRPr lang="zh-CN" altLang="en-US"/>
          </a:p>
        </p:txBody>
      </p:sp>
    </p:spTree>
    <p:extLst>
      <p:ext uri="{BB962C8B-B14F-4D97-AF65-F5344CB8AC3E}">
        <p14:creationId xmlns:p14="http://schemas.microsoft.com/office/powerpoint/2010/main" val="27912800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77</a:t>
            </a:fld>
            <a:endParaRPr lang="zh-CN" altLang="en-US"/>
          </a:p>
        </p:txBody>
      </p:sp>
    </p:spTree>
    <p:extLst>
      <p:ext uri="{BB962C8B-B14F-4D97-AF65-F5344CB8AC3E}">
        <p14:creationId xmlns:p14="http://schemas.microsoft.com/office/powerpoint/2010/main" val="32626079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96217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59760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grpSp>
        <p:nvGrpSpPr>
          <p:cNvPr id="5" name="组合 4"/>
          <p:cNvGrpSpPr/>
          <p:nvPr userDrawn="1"/>
        </p:nvGrpSpPr>
        <p:grpSpPr>
          <a:xfrm rot="16200000">
            <a:off x="-210756" y="306482"/>
            <a:ext cx="837974" cy="416459"/>
            <a:chOff x="2075393" y="-12700"/>
            <a:chExt cx="4993620" cy="2481740"/>
          </a:xfrm>
        </p:grpSpPr>
        <p:sp>
          <p:nvSpPr>
            <p:cNvPr id="6"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9"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任意多边形 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9" name="组合 8"/>
          <p:cNvGrpSpPr/>
          <p:nvPr userDrawn="1"/>
        </p:nvGrpSpPr>
        <p:grpSpPr>
          <a:xfrm rot="5400000" flipH="1">
            <a:off x="7826914" y="1979838"/>
            <a:ext cx="5831848" cy="2898324"/>
            <a:chOff x="2075393" y="-12700"/>
            <a:chExt cx="4993620" cy="248174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任意多边形 15"/>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7" name="组合 16"/>
          <p:cNvGrpSpPr/>
          <p:nvPr userDrawn="1"/>
        </p:nvGrpSpPr>
        <p:grpSpPr>
          <a:xfrm rot="16200000">
            <a:off x="-1466761" y="1979838"/>
            <a:ext cx="5831848" cy="2898324"/>
            <a:chOff x="2075393" y="-12700"/>
            <a:chExt cx="4993620" cy="2481740"/>
          </a:xfrm>
        </p:grpSpPr>
        <p:sp>
          <p:nvSpPr>
            <p:cNvPr id="1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2" name="任意多边形 2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585598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notesSlide" Target="../notesSlides/notes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3.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496" y="6192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974546" y="3033999"/>
            <a:ext cx="2242922" cy="1862048"/>
          </a:xfrm>
          <a:prstGeom prst="rect">
            <a:avLst/>
          </a:prstGeom>
          <a:noFill/>
        </p:spPr>
        <p:txBody>
          <a:bodyPr wrap="none" rtlCol="0">
            <a:spAutoFit/>
          </a:bodyPr>
          <a:lstStyle/>
          <a:p>
            <a:pPr algn="ctr"/>
            <a:r>
              <a:rPr lang="en-US" altLang="zh-CN" sz="11500" b="1" dirty="0" smtClean="0">
                <a:solidFill>
                  <a:schemeClr val="tx1">
                    <a:lumMod val="50000"/>
                  </a:schemeClr>
                </a:solidFill>
                <a:latin typeface="Agency FB" panose="020B0503020202020204" pitchFamily="34" charset="0"/>
                <a:ea typeface="微软雅黑" panose="020B0503020204020204" charset="-122"/>
                <a:sym typeface="Arial" panose="020B0604020202020204" pitchFamily="34" charset="0"/>
              </a:rPr>
              <a:t>UML</a:t>
            </a: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741296"/>
            <a:ext cx="8502316" cy="1200329"/>
          </a:xfrm>
          <a:prstGeom prst="rect">
            <a:avLst/>
          </a:prstGeom>
        </p:spPr>
        <p:txBody>
          <a:bodyPr wrap="square">
            <a:spAutoFit/>
          </a:bodyPr>
          <a:lstStyle/>
          <a:p>
            <a:pPr algn="ctr"/>
            <a:r>
              <a:rPr lang="en-US" altLang="zh-CN" sz="2400" dirty="0">
                <a:latin typeface="+mn-ea"/>
                <a:cs typeface="+mn-ea"/>
                <a:sym typeface="Arial" panose="020B0604020202020204" pitchFamily="34" charset="0"/>
              </a:rPr>
              <a:t>PRD-G06</a:t>
            </a:r>
            <a:r>
              <a:rPr lang="zh-CN" altLang="en-US" sz="2400" dirty="0">
                <a:latin typeface="+mn-ea"/>
                <a:cs typeface="+mn-ea"/>
                <a:sym typeface="Arial" panose="020B0604020202020204" pitchFamily="34" charset="0"/>
              </a:rPr>
              <a:t>小组</a:t>
            </a:r>
          </a:p>
          <a:p>
            <a:pPr algn="ctr"/>
            <a:r>
              <a:rPr lang="zh-CN" altLang="en-US" sz="2400" dirty="0">
                <a:latin typeface="+mn-ea"/>
                <a:cs typeface="+mn-ea"/>
                <a:sym typeface="Arial" panose="020B0604020202020204" pitchFamily="34" charset="0"/>
              </a:rPr>
              <a:t>组长：赵豪杰</a:t>
            </a:r>
          </a:p>
          <a:p>
            <a:pPr algn="ctr"/>
            <a:r>
              <a:rPr lang="zh-CN" altLang="en-US" sz="2400" dirty="0">
                <a:latin typeface="+mn-ea"/>
                <a:cs typeface="+mn-ea"/>
                <a:sym typeface="Arial" panose="020B0604020202020204" pitchFamily="34" charset="0"/>
              </a:rPr>
              <a:t>组员：罗培铖，苏碧青，郑丞钧，张嘉诚</a:t>
            </a: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86404"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用例之间的可视化表示</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58801" y="1217993"/>
            <a:ext cx="12750801" cy="584775"/>
          </a:xfrm>
          <a:prstGeom prst="rect">
            <a:avLst/>
          </a:prstGeom>
        </p:spPr>
        <p:txBody>
          <a:bodyPr wrap="square">
            <a:spAutoFit/>
          </a:bodyPr>
          <a:lstStyle/>
          <a:p>
            <a:r>
              <a:rPr lang="zh-CN" altLang="en-US" sz="3200" dirty="0" smtClean="0"/>
              <a:t>         用例</a:t>
            </a:r>
            <a:r>
              <a:rPr lang="zh-CN" altLang="en-US" sz="3200" dirty="0"/>
              <a:t>除了与参与者有关联关系外，</a:t>
            </a:r>
            <a:r>
              <a:rPr lang="zh-CN" altLang="en-US" sz="3200" b="1" dirty="0"/>
              <a:t>用例之间也存在着一定的</a:t>
            </a:r>
            <a:r>
              <a:rPr lang="zh-CN" altLang="en-US" sz="3200" b="1" dirty="0" smtClean="0"/>
              <a:t>关系。</a:t>
            </a:r>
            <a:endParaRPr lang="zh-CN" altLang="en-US" sz="3200" dirty="0"/>
          </a:p>
        </p:txBody>
      </p:sp>
      <p:sp>
        <p:nvSpPr>
          <p:cNvPr id="6" name="ïṡļîḍe">
            <a:extLst>
              <a:ext uri="{FF2B5EF4-FFF2-40B4-BE49-F238E27FC236}">
                <a16:creationId xmlns:a16="http://schemas.microsoft.com/office/drawing/2014/main" id="{93E4292C-A57F-4625-8045-C2AD71C3C341}"/>
              </a:ext>
            </a:extLst>
          </p:cNvPr>
          <p:cNvSpPr/>
          <p:nvPr/>
        </p:nvSpPr>
        <p:spPr>
          <a:xfrm>
            <a:off x="6381980" y="2275477"/>
            <a:ext cx="566474" cy="566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1</a:t>
            </a:r>
            <a:endParaRPr lang="zh-CN" altLang="en-US" sz="2000" b="1" i="1" dirty="0"/>
          </a:p>
        </p:txBody>
      </p:sp>
      <p:sp>
        <p:nvSpPr>
          <p:cNvPr id="9" name="işḷíḋè">
            <a:extLst>
              <a:ext uri="{FF2B5EF4-FFF2-40B4-BE49-F238E27FC236}">
                <a16:creationId xmlns:a16="http://schemas.microsoft.com/office/drawing/2014/main" id="{A994611E-6309-47A6-9C51-482C767FBFEF}"/>
              </a:ext>
            </a:extLst>
          </p:cNvPr>
          <p:cNvSpPr txBox="1"/>
          <p:nvPr/>
        </p:nvSpPr>
        <p:spPr bwMode="auto">
          <a:xfrm>
            <a:off x="7046121" y="2248774"/>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泛化关系</a:t>
            </a:r>
            <a:endParaRPr lang="en-US" altLang="zh-CN" sz="3200" b="1" dirty="0"/>
          </a:p>
        </p:txBody>
      </p:sp>
      <p:sp>
        <p:nvSpPr>
          <p:cNvPr id="10" name="ïṣ1iḑé">
            <a:extLst>
              <a:ext uri="{FF2B5EF4-FFF2-40B4-BE49-F238E27FC236}">
                <a16:creationId xmlns:a16="http://schemas.microsoft.com/office/drawing/2014/main" id="{B7240C12-3AFC-46F0-AA0C-BBF0635D7332}"/>
              </a:ext>
            </a:extLst>
          </p:cNvPr>
          <p:cNvSpPr/>
          <p:nvPr/>
        </p:nvSpPr>
        <p:spPr>
          <a:xfrm>
            <a:off x="6381980" y="3247809"/>
            <a:ext cx="566474" cy="566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2</a:t>
            </a:r>
            <a:endParaRPr lang="zh-CN" altLang="en-US" sz="2000" b="1" i="1" dirty="0"/>
          </a:p>
        </p:txBody>
      </p:sp>
      <p:sp>
        <p:nvSpPr>
          <p:cNvPr id="13" name="îṩlíḋè">
            <a:extLst>
              <a:ext uri="{FF2B5EF4-FFF2-40B4-BE49-F238E27FC236}">
                <a16:creationId xmlns:a16="http://schemas.microsoft.com/office/drawing/2014/main" id="{11B6F99B-EB19-4627-8A7E-7AEE26403AE5}"/>
              </a:ext>
            </a:extLst>
          </p:cNvPr>
          <p:cNvSpPr txBox="1"/>
          <p:nvPr/>
        </p:nvSpPr>
        <p:spPr bwMode="auto">
          <a:xfrm>
            <a:off x="7046121" y="3221106"/>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包含关系</a:t>
            </a:r>
            <a:endParaRPr lang="en-US" altLang="zh-CN" sz="3200" b="1" dirty="0"/>
          </a:p>
        </p:txBody>
      </p:sp>
      <p:sp>
        <p:nvSpPr>
          <p:cNvPr id="14" name="ï$1ïḋe">
            <a:extLst>
              <a:ext uri="{FF2B5EF4-FFF2-40B4-BE49-F238E27FC236}">
                <a16:creationId xmlns:a16="http://schemas.microsoft.com/office/drawing/2014/main" id="{A02DFB26-98E9-4CF2-A748-983E940AEA12}"/>
              </a:ext>
            </a:extLst>
          </p:cNvPr>
          <p:cNvSpPr/>
          <p:nvPr/>
        </p:nvSpPr>
        <p:spPr>
          <a:xfrm>
            <a:off x="6381980" y="4220141"/>
            <a:ext cx="566474" cy="566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3</a:t>
            </a:r>
            <a:endParaRPr lang="zh-CN" altLang="en-US" sz="2000" b="1" i="1" dirty="0"/>
          </a:p>
        </p:txBody>
      </p:sp>
      <p:sp>
        <p:nvSpPr>
          <p:cNvPr id="17" name="îṡľiḍè">
            <a:extLst>
              <a:ext uri="{FF2B5EF4-FFF2-40B4-BE49-F238E27FC236}">
                <a16:creationId xmlns:a16="http://schemas.microsoft.com/office/drawing/2014/main" id="{4C5D4023-EF7E-48E9-AC5F-AEFAD1D2D02B}"/>
              </a:ext>
            </a:extLst>
          </p:cNvPr>
          <p:cNvSpPr txBox="1"/>
          <p:nvPr/>
        </p:nvSpPr>
        <p:spPr bwMode="auto">
          <a:xfrm>
            <a:off x="7046121" y="4193438"/>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扩展关系</a:t>
            </a:r>
            <a:endParaRPr lang="en-US" altLang="zh-CN" sz="3200" b="1" dirty="0"/>
          </a:p>
        </p:txBody>
      </p:sp>
      <p:sp>
        <p:nvSpPr>
          <p:cNvPr id="18" name="íŝḷïdê">
            <a:extLst>
              <a:ext uri="{FF2B5EF4-FFF2-40B4-BE49-F238E27FC236}">
                <a16:creationId xmlns:a16="http://schemas.microsoft.com/office/drawing/2014/main" id="{AC239B55-15F0-4223-B366-D2D8AE2F6F0E}"/>
              </a:ext>
            </a:extLst>
          </p:cNvPr>
          <p:cNvSpPr/>
          <p:nvPr/>
        </p:nvSpPr>
        <p:spPr>
          <a:xfrm>
            <a:off x="6381980" y="5192472"/>
            <a:ext cx="566474" cy="566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4</a:t>
            </a:r>
            <a:endParaRPr lang="zh-CN" altLang="en-US" sz="2000" b="1" i="1" dirty="0"/>
          </a:p>
        </p:txBody>
      </p:sp>
      <p:sp>
        <p:nvSpPr>
          <p:cNvPr id="21" name="iṧļíḍê">
            <a:extLst>
              <a:ext uri="{FF2B5EF4-FFF2-40B4-BE49-F238E27FC236}">
                <a16:creationId xmlns:a16="http://schemas.microsoft.com/office/drawing/2014/main" id="{BF95A889-D87B-40BF-B61B-C6CA8F908D55}"/>
              </a:ext>
            </a:extLst>
          </p:cNvPr>
          <p:cNvSpPr txBox="1"/>
          <p:nvPr/>
        </p:nvSpPr>
        <p:spPr bwMode="auto">
          <a:xfrm>
            <a:off x="7046121" y="5165769"/>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分组关系</a:t>
            </a:r>
            <a:endParaRPr lang="en-US" altLang="zh-CN" sz="3200" b="1" dirty="0"/>
          </a:p>
        </p:txBody>
      </p:sp>
      <p:cxnSp>
        <p:nvCxnSpPr>
          <p:cNvPr id="22" name="直接箭头连接符 21">
            <a:extLst>
              <a:ext uri="{FF2B5EF4-FFF2-40B4-BE49-F238E27FC236}">
                <a16:creationId xmlns:a16="http://schemas.microsoft.com/office/drawing/2014/main" id="{79975008-17AE-4EBB-A43A-41FE8E3B6F63}"/>
              </a:ext>
            </a:extLst>
          </p:cNvPr>
          <p:cNvCxnSpPr>
            <a:stCxn id="6" idx="4"/>
            <a:endCxn id="10" idx="0"/>
          </p:cNvCxnSpPr>
          <p:nvPr/>
        </p:nvCxnSpPr>
        <p:spPr>
          <a:xfrm>
            <a:off x="6665217" y="2841951"/>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E6E7C06-0FC8-455F-B754-C336A2DF8764}"/>
              </a:ext>
            </a:extLst>
          </p:cNvPr>
          <p:cNvCxnSpPr>
            <a:stCxn id="10" idx="4"/>
            <a:endCxn id="14" idx="0"/>
          </p:cNvCxnSpPr>
          <p:nvPr/>
        </p:nvCxnSpPr>
        <p:spPr>
          <a:xfrm>
            <a:off x="6665217" y="3814283"/>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C766D04-3451-4BF9-A376-B3DB80268E02}"/>
              </a:ext>
            </a:extLst>
          </p:cNvPr>
          <p:cNvCxnSpPr>
            <a:stCxn id="14" idx="4"/>
            <a:endCxn id="18" idx="0"/>
          </p:cNvCxnSpPr>
          <p:nvPr/>
        </p:nvCxnSpPr>
        <p:spPr>
          <a:xfrm>
            <a:off x="6665217" y="4786615"/>
            <a:ext cx="0" cy="405857"/>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25" name="îṥľîḋè">
            <a:extLst>
              <a:ext uri="{FF2B5EF4-FFF2-40B4-BE49-F238E27FC236}">
                <a16:creationId xmlns:a16="http://schemas.microsoft.com/office/drawing/2014/main" id="{C586B97A-F0AF-41A7-86CA-2D4AE3C71CF7}"/>
              </a:ext>
            </a:extLst>
          </p:cNvPr>
          <p:cNvGrpSpPr/>
          <p:nvPr/>
        </p:nvGrpSpPr>
        <p:grpSpPr>
          <a:xfrm>
            <a:off x="2533069" y="2404717"/>
            <a:ext cx="2627798" cy="3577441"/>
            <a:chOff x="673100" y="1451640"/>
            <a:chExt cx="2627798" cy="3577441"/>
          </a:xfrm>
        </p:grpSpPr>
        <p:sp>
          <p:nvSpPr>
            <p:cNvPr id="26" name="ísľiḓè">
              <a:extLst>
                <a:ext uri="{FF2B5EF4-FFF2-40B4-BE49-F238E27FC236}">
                  <a16:creationId xmlns:a16="http://schemas.microsoft.com/office/drawing/2014/main" id="{36AB5BF7-A2B5-4CFD-B4FE-34E9241697FC}"/>
                </a:ext>
              </a:extLst>
            </p:cNvPr>
            <p:cNvSpPr/>
            <p:nvPr/>
          </p:nvSpPr>
          <p:spPr bwMode="auto">
            <a:xfrm>
              <a:off x="673100" y="1451640"/>
              <a:ext cx="2627798" cy="2625474"/>
            </a:xfrm>
            <a:prstGeom prst="ellipse">
              <a:avLst/>
            </a:prstGeom>
            <a:solidFill>
              <a:srgbClr val="94ED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7" name="ïṥḻíďê">
              <a:extLst>
                <a:ext uri="{FF2B5EF4-FFF2-40B4-BE49-F238E27FC236}">
                  <a16:creationId xmlns:a16="http://schemas.microsoft.com/office/drawing/2014/main" id="{D006E5C9-5D34-423D-AD44-9B107B4A2975}"/>
                </a:ext>
              </a:extLst>
            </p:cNvPr>
            <p:cNvSpPr/>
            <p:nvPr/>
          </p:nvSpPr>
          <p:spPr bwMode="auto">
            <a:xfrm>
              <a:off x="1173521" y="1747240"/>
              <a:ext cx="789038" cy="2034275"/>
            </a:xfrm>
            <a:custGeom>
              <a:avLst/>
              <a:gdLst>
                <a:gd name="T0" fmla="*/ 55 w 339"/>
                <a:gd name="T1" fmla="*/ 819 h 874"/>
                <a:gd name="T2" fmla="*/ 55 w 339"/>
                <a:gd name="T3" fmla="*/ 56 h 874"/>
                <a:gd name="T4" fmla="*/ 339 w 339"/>
                <a:gd name="T5" fmla="*/ 56 h 874"/>
                <a:gd name="T6" fmla="*/ 339 w 339"/>
                <a:gd name="T7" fmla="*/ 0 h 874"/>
                <a:gd name="T8" fmla="*/ 0 w 339"/>
                <a:gd name="T9" fmla="*/ 0 h 874"/>
                <a:gd name="T10" fmla="*/ 0 w 339"/>
                <a:gd name="T11" fmla="*/ 874 h 874"/>
                <a:gd name="T12" fmla="*/ 339 w 339"/>
                <a:gd name="T13" fmla="*/ 874 h 874"/>
                <a:gd name="T14" fmla="*/ 339 w 339"/>
                <a:gd name="T15" fmla="*/ 819 h 874"/>
                <a:gd name="T16" fmla="*/ 55 w 339"/>
                <a:gd name="T17" fmla="*/ 8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874">
                  <a:moveTo>
                    <a:pt x="55" y="819"/>
                  </a:moveTo>
                  <a:lnTo>
                    <a:pt x="55" y="56"/>
                  </a:lnTo>
                  <a:lnTo>
                    <a:pt x="339" y="56"/>
                  </a:lnTo>
                  <a:lnTo>
                    <a:pt x="339" y="0"/>
                  </a:lnTo>
                  <a:lnTo>
                    <a:pt x="0" y="0"/>
                  </a:lnTo>
                  <a:lnTo>
                    <a:pt x="0" y="874"/>
                  </a:lnTo>
                  <a:lnTo>
                    <a:pt x="339" y="874"/>
                  </a:lnTo>
                  <a:lnTo>
                    <a:pt x="339" y="819"/>
                  </a:lnTo>
                  <a:lnTo>
                    <a:pt x="55" y="819"/>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8" name="îṥ1ïdé">
              <a:extLst>
                <a:ext uri="{FF2B5EF4-FFF2-40B4-BE49-F238E27FC236}">
                  <a16:creationId xmlns:a16="http://schemas.microsoft.com/office/drawing/2014/main" id="{F7A14AE0-3610-4771-88BC-47A353F1065A}"/>
                </a:ext>
              </a:extLst>
            </p:cNvPr>
            <p:cNvSpPr/>
            <p:nvPr/>
          </p:nvSpPr>
          <p:spPr bwMode="auto">
            <a:xfrm>
              <a:off x="1962560" y="1747240"/>
              <a:ext cx="803004" cy="2034275"/>
            </a:xfrm>
            <a:custGeom>
              <a:avLst/>
              <a:gdLst>
                <a:gd name="T0" fmla="*/ 345 w 345"/>
                <a:gd name="T1" fmla="*/ 0 h 874"/>
                <a:gd name="T2" fmla="*/ 0 w 345"/>
                <a:gd name="T3" fmla="*/ 0 h 874"/>
                <a:gd name="T4" fmla="*/ 0 w 345"/>
                <a:gd name="T5" fmla="*/ 56 h 874"/>
                <a:gd name="T6" fmla="*/ 289 w 345"/>
                <a:gd name="T7" fmla="*/ 56 h 874"/>
                <a:gd name="T8" fmla="*/ 289 w 345"/>
                <a:gd name="T9" fmla="*/ 819 h 874"/>
                <a:gd name="T10" fmla="*/ 0 w 345"/>
                <a:gd name="T11" fmla="*/ 819 h 874"/>
                <a:gd name="T12" fmla="*/ 0 w 345"/>
                <a:gd name="T13" fmla="*/ 874 h 874"/>
                <a:gd name="T14" fmla="*/ 345 w 345"/>
                <a:gd name="T15" fmla="*/ 874 h 874"/>
                <a:gd name="T16" fmla="*/ 345 w 345"/>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874">
                  <a:moveTo>
                    <a:pt x="345" y="0"/>
                  </a:moveTo>
                  <a:lnTo>
                    <a:pt x="0" y="0"/>
                  </a:lnTo>
                  <a:lnTo>
                    <a:pt x="0" y="56"/>
                  </a:lnTo>
                  <a:lnTo>
                    <a:pt x="289" y="56"/>
                  </a:lnTo>
                  <a:lnTo>
                    <a:pt x="289" y="819"/>
                  </a:lnTo>
                  <a:lnTo>
                    <a:pt x="0" y="819"/>
                  </a:lnTo>
                  <a:lnTo>
                    <a:pt x="0" y="874"/>
                  </a:lnTo>
                  <a:lnTo>
                    <a:pt x="345" y="874"/>
                  </a:lnTo>
                  <a:lnTo>
                    <a:pt x="345" y="0"/>
                  </a:lnTo>
                  <a:close/>
                </a:path>
              </a:pathLst>
            </a:custGeom>
            <a:solidFill>
              <a:srgbClr val="3432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íšlíḑé">
              <a:extLst>
                <a:ext uri="{FF2B5EF4-FFF2-40B4-BE49-F238E27FC236}">
                  <a16:creationId xmlns:a16="http://schemas.microsoft.com/office/drawing/2014/main" id="{D0C4A216-D703-4236-89FA-A94CF89FAF0A}"/>
                </a:ext>
              </a:extLst>
            </p:cNvPr>
            <p:cNvSpPr/>
            <p:nvPr/>
          </p:nvSpPr>
          <p:spPr bwMode="auto">
            <a:xfrm>
              <a:off x="1301537" y="1877582"/>
              <a:ext cx="661023" cy="17759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0" name="ïSḻîdê">
              <a:extLst>
                <a:ext uri="{FF2B5EF4-FFF2-40B4-BE49-F238E27FC236}">
                  <a16:creationId xmlns:a16="http://schemas.microsoft.com/office/drawing/2014/main" id="{91AE5215-88E8-4809-BF6C-6CCD899516E6}"/>
                </a:ext>
              </a:extLst>
            </p:cNvPr>
            <p:cNvSpPr/>
            <p:nvPr/>
          </p:nvSpPr>
          <p:spPr bwMode="auto">
            <a:xfrm>
              <a:off x="1962560" y="1877582"/>
              <a:ext cx="672661" cy="177591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1" name="ïsḻîďe">
              <a:extLst>
                <a:ext uri="{FF2B5EF4-FFF2-40B4-BE49-F238E27FC236}">
                  <a16:creationId xmlns:a16="http://schemas.microsoft.com/office/drawing/2014/main" id="{53E51C70-9BF7-463E-9D2E-BBBAE5BD0DE1}"/>
                </a:ext>
              </a:extLst>
            </p:cNvPr>
            <p:cNvSpPr/>
            <p:nvPr/>
          </p:nvSpPr>
          <p:spPr bwMode="auto">
            <a:xfrm>
              <a:off x="1396966" y="2101026"/>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2" name="ï$ḻíďè">
              <a:extLst>
                <a:ext uri="{FF2B5EF4-FFF2-40B4-BE49-F238E27FC236}">
                  <a16:creationId xmlns:a16="http://schemas.microsoft.com/office/drawing/2014/main" id="{8849FE23-8406-404B-89A4-4B06A8DF570D}"/>
                </a:ext>
              </a:extLst>
            </p:cNvPr>
            <p:cNvSpPr/>
            <p:nvPr/>
          </p:nvSpPr>
          <p:spPr bwMode="auto">
            <a:xfrm>
              <a:off x="1396966" y="2364040"/>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6 h 93"/>
                <a:gd name="T12" fmla="*/ 78 w 93"/>
                <a:gd name="T13" fmla="*/ 76 h 93"/>
                <a:gd name="T14" fmla="*/ 78 w 93"/>
                <a:gd name="T15" fmla="*/ 15 h 93"/>
                <a:gd name="T16" fmla="*/ 16 w 93"/>
                <a:gd name="T17" fmla="*/ 15 h 93"/>
                <a:gd name="T18" fmla="*/ 16 w 93"/>
                <a:gd name="T1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6"/>
                  </a:moveTo>
                  <a:lnTo>
                    <a:pt x="78" y="76"/>
                  </a:lnTo>
                  <a:lnTo>
                    <a:pt x="78" y="15"/>
                  </a:lnTo>
                  <a:lnTo>
                    <a:pt x="16" y="15"/>
                  </a:lnTo>
                  <a:lnTo>
                    <a:pt x="16" y="76"/>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3" name="ïṧḷíḓé">
              <a:extLst>
                <a:ext uri="{FF2B5EF4-FFF2-40B4-BE49-F238E27FC236}">
                  <a16:creationId xmlns:a16="http://schemas.microsoft.com/office/drawing/2014/main" id="{66FA9091-E091-4C67-8DE1-B0FECD9EDC9A}"/>
                </a:ext>
              </a:extLst>
            </p:cNvPr>
            <p:cNvSpPr/>
            <p:nvPr/>
          </p:nvSpPr>
          <p:spPr bwMode="auto">
            <a:xfrm>
              <a:off x="1396966" y="2624725"/>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sḷiďé">
              <a:extLst>
                <a:ext uri="{FF2B5EF4-FFF2-40B4-BE49-F238E27FC236}">
                  <a16:creationId xmlns:a16="http://schemas.microsoft.com/office/drawing/2014/main" id="{DFD342B8-973E-4CEA-B3A9-E2D8A61DF788}"/>
                </a:ext>
              </a:extLst>
            </p:cNvPr>
            <p:cNvSpPr/>
            <p:nvPr/>
          </p:nvSpPr>
          <p:spPr bwMode="auto">
            <a:xfrm>
              <a:off x="1669289" y="2883082"/>
              <a:ext cx="25137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35" name="îşļïḋé">
              <a:extLst>
                <a:ext uri="{FF2B5EF4-FFF2-40B4-BE49-F238E27FC236}">
                  <a16:creationId xmlns:a16="http://schemas.microsoft.com/office/drawing/2014/main" id="{606C0508-D1AB-430A-B3B8-7BCBFF345078}"/>
                </a:ext>
              </a:extLst>
            </p:cNvPr>
            <p:cNvSpPr/>
            <p:nvPr/>
          </p:nvSpPr>
          <p:spPr bwMode="auto">
            <a:xfrm>
              <a:off x="1473774" y="2052148"/>
              <a:ext cx="256030" cy="209479"/>
            </a:xfrm>
            <a:custGeom>
              <a:avLst/>
              <a:gdLst>
                <a:gd name="T0" fmla="*/ 102 w 110"/>
                <a:gd name="T1" fmla="*/ 0 h 90"/>
                <a:gd name="T2" fmla="*/ 23 w 110"/>
                <a:gd name="T3" fmla="*/ 69 h 90"/>
                <a:gd name="T4" fmla="*/ 7 w 110"/>
                <a:gd name="T5" fmla="*/ 45 h 90"/>
                <a:gd name="T6" fmla="*/ 0 w 110"/>
                <a:gd name="T7" fmla="*/ 45 h 90"/>
                <a:gd name="T8" fmla="*/ 21 w 110"/>
                <a:gd name="T9" fmla="*/ 90 h 90"/>
                <a:gd name="T10" fmla="*/ 110 w 110"/>
                <a:gd name="T11" fmla="*/ 0 h 90"/>
                <a:gd name="T12" fmla="*/ 102 w 11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02" y="0"/>
                  </a:moveTo>
                  <a:lnTo>
                    <a:pt x="23" y="69"/>
                  </a:lnTo>
                  <a:lnTo>
                    <a:pt x="7" y="45"/>
                  </a:lnTo>
                  <a:lnTo>
                    <a:pt x="0" y="45"/>
                  </a:lnTo>
                  <a:lnTo>
                    <a:pt x="21" y="90"/>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6" name="íṩľiḓê">
              <a:extLst>
                <a:ext uri="{FF2B5EF4-FFF2-40B4-BE49-F238E27FC236}">
                  <a16:creationId xmlns:a16="http://schemas.microsoft.com/office/drawing/2014/main" id="{A24BE378-CA4C-48F5-9C0D-1C49F58E2F64}"/>
                </a:ext>
              </a:extLst>
            </p:cNvPr>
            <p:cNvSpPr/>
            <p:nvPr/>
          </p:nvSpPr>
          <p:spPr bwMode="auto">
            <a:xfrm>
              <a:off x="1473774" y="2317488"/>
              <a:ext cx="256030" cy="207152"/>
            </a:xfrm>
            <a:custGeom>
              <a:avLst/>
              <a:gdLst>
                <a:gd name="T0" fmla="*/ 102 w 110"/>
                <a:gd name="T1" fmla="*/ 0 h 89"/>
                <a:gd name="T2" fmla="*/ 23 w 110"/>
                <a:gd name="T3" fmla="*/ 68 h 89"/>
                <a:gd name="T4" fmla="*/ 7 w 110"/>
                <a:gd name="T5" fmla="*/ 44 h 89"/>
                <a:gd name="T6" fmla="*/ 0 w 110"/>
                <a:gd name="T7" fmla="*/ 44 h 89"/>
                <a:gd name="T8" fmla="*/ 21 w 110"/>
                <a:gd name="T9" fmla="*/ 89 h 89"/>
                <a:gd name="T10" fmla="*/ 110 w 110"/>
                <a:gd name="T11" fmla="*/ 0 h 89"/>
                <a:gd name="T12" fmla="*/ 102 w 110"/>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0" h="89">
                  <a:moveTo>
                    <a:pt x="102" y="0"/>
                  </a:moveTo>
                  <a:lnTo>
                    <a:pt x="23" y="68"/>
                  </a:lnTo>
                  <a:lnTo>
                    <a:pt x="7" y="44"/>
                  </a:lnTo>
                  <a:lnTo>
                    <a:pt x="0" y="44"/>
                  </a:lnTo>
                  <a:lnTo>
                    <a:pt x="21" y="89"/>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8" name="isļïdê">
              <a:extLst>
                <a:ext uri="{FF2B5EF4-FFF2-40B4-BE49-F238E27FC236}">
                  <a16:creationId xmlns:a16="http://schemas.microsoft.com/office/drawing/2014/main" id="{5C6B3EFA-A6A1-47A0-A736-B8523C63E079}"/>
                </a:ext>
              </a:extLst>
            </p:cNvPr>
            <p:cNvSpPr/>
            <p:nvPr/>
          </p:nvSpPr>
          <p:spPr bwMode="auto">
            <a:xfrm>
              <a:off x="1967215" y="1628534"/>
              <a:ext cx="463183" cy="339821"/>
            </a:xfrm>
            <a:custGeom>
              <a:avLst/>
              <a:gdLst>
                <a:gd name="T0" fmla="*/ 132 w 132"/>
                <a:gd name="T1" fmla="*/ 80 h 97"/>
                <a:gd name="T2" fmla="*/ 89 w 132"/>
                <a:gd name="T3" fmla="*/ 37 h 97"/>
                <a:gd name="T4" fmla="*/ 38 w 132"/>
                <a:gd name="T5" fmla="*/ 37 h 97"/>
                <a:gd name="T6" fmla="*/ 0 w 132"/>
                <a:gd name="T7" fmla="*/ 0 h 97"/>
                <a:gd name="T8" fmla="*/ 0 w 132"/>
                <a:gd name="T9" fmla="*/ 15 h 97"/>
                <a:gd name="T10" fmla="*/ 23 w 132"/>
                <a:gd name="T11" fmla="*/ 37 h 97"/>
                <a:gd name="T12" fmla="*/ 0 w 132"/>
                <a:gd name="T13" fmla="*/ 37 h 97"/>
                <a:gd name="T14" fmla="*/ 0 w 132"/>
                <a:gd name="T15" fmla="*/ 97 h 97"/>
                <a:gd name="T16" fmla="*/ 132 w 132"/>
                <a:gd name="T17" fmla="*/ 97 h 97"/>
                <a:gd name="T18" fmla="*/ 132 w 132"/>
                <a:gd name="T19"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32" y="80"/>
                  </a:moveTo>
                  <a:cubicBezTo>
                    <a:pt x="132" y="57"/>
                    <a:pt x="113" y="37"/>
                    <a:pt x="89" y="37"/>
                  </a:cubicBezTo>
                  <a:cubicBezTo>
                    <a:pt x="38" y="37"/>
                    <a:pt x="38" y="37"/>
                    <a:pt x="38" y="37"/>
                  </a:cubicBezTo>
                  <a:cubicBezTo>
                    <a:pt x="38" y="17"/>
                    <a:pt x="21" y="0"/>
                    <a:pt x="0" y="0"/>
                  </a:cubicBezTo>
                  <a:cubicBezTo>
                    <a:pt x="0" y="15"/>
                    <a:pt x="0" y="15"/>
                    <a:pt x="0" y="15"/>
                  </a:cubicBezTo>
                  <a:cubicBezTo>
                    <a:pt x="13" y="15"/>
                    <a:pt x="23" y="25"/>
                    <a:pt x="23" y="37"/>
                  </a:cubicBezTo>
                  <a:cubicBezTo>
                    <a:pt x="0" y="37"/>
                    <a:pt x="0" y="37"/>
                    <a:pt x="0" y="37"/>
                  </a:cubicBezTo>
                  <a:cubicBezTo>
                    <a:pt x="0" y="97"/>
                    <a:pt x="0" y="97"/>
                    <a:pt x="0" y="97"/>
                  </a:cubicBezTo>
                  <a:cubicBezTo>
                    <a:pt x="132" y="97"/>
                    <a:pt x="132" y="97"/>
                    <a:pt x="132" y="97"/>
                  </a:cubicBezTo>
                  <a:lnTo>
                    <a:pt x="132" y="80"/>
                  </a:lnTo>
                  <a:close/>
                </a:path>
              </a:pathLst>
            </a:custGeom>
            <a:solidFill>
              <a:srgbClr val="DB533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9" name="îSḻïḑê">
              <a:extLst>
                <a:ext uri="{FF2B5EF4-FFF2-40B4-BE49-F238E27FC236}">
                  <a16:creationId xmlns:a16="http://schemas.microsoft.com/office/drawing/2014/main" id="{A96FCA21-D657-410A-ABC7-629B1960A674}"/>
                </a:ext>
              </a:extLst>
            </p:cNvPr>
            <p:cNvSpPr/>
            <p:nvPr/>
          </p:nvSpPr>
          <p:spPr bwMode="auto">
            <a:xfrm>
              <a:off x="1504032" y="1628534"/>
              <a:ext cx="463183" cy="339821"/>
            </a:xfrm>
            <a:custGeom>
              <a:avLst/>
              <a:gdLst>
                <a:gd name="T0" fmla="*/ 110 w 132"/>
                <a:gd name="T1" fmla="*/ 37 h 97"/>
                <a:gd name="T2" fmla="*/ 132 w 132"/>
                <a:gd name="T3" fmla="*/ 15 h 97"/>
                <a:gd name="T4" fmla="*/ 132 w 132"/>
                <a:gd name="T5" fmla="*/ 0 h 97"/>
                <a:gd name="T6" fmla="*/ 95 w 132"/>
                <a:gd name="T7" fmla="*/ 37 h 97"/>
                <a:gd name="T8" fmla="*/ 44 w 132"/>
                <a:gd name="T9" fmla="*/ 37 h 97"/>
                <a:gd name="T10" fmla="*/ 0 w 132"/>
                <a:gd name="T11" fmla="*/ 80 h 97"/>
                <a:gd name="T12" fmla="*/ 0 w 132"/>
                <a:gd name="T13" fmla="*/ 97 h 97"/>
                <a:gd name="T14" fmla="*/ 132 w 132"/>
                <a:gd name="T15" fmla="*/ 97 h 97"/>
                <a:gd name="T16" fmla="*/ 132 w 132"/>
                <a:gd name="T17" fmla="*/ 37 h 97"/>
                <a:gd name="T18" fmla="*/ 110 w 132"/>
                <a:gd name="T1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10" y="37"/>
                  </a:moveTo>
                  <a:cubicBezTo>
                    <a:pt x="110" y="25"/>
                    <a:pt x="120" y="15"/>
                    <a:pt x="132" y="15"/>
                  </a:cubicBezTo>
                  <a:cubicBezTo>
                    <a:pt x="132" y="0"/>
                    <a:pt x="132" y="0"/>
                    <a:pt x="132" y="0"/>
                  </a:cubicBezTo>
                  <a:cubicBezTo>
                    <a:pt x="112" y="0"/>
                    <a:pt x="95" y="17"/>
                    <a:pt x="95" y="37"/>
                  </a:cubicBezTo>
                  <a:cubicBezTo>
                    <a:pt x="44" y="37"/>
                    <a:pt x="44" y="37"/>
                    <a:pt x="44" y="37"/>
                  </a:cubicBezTo>
                  <a:cubicBezTo>
                    <a:pt x="20" y="37"/>
                    <a:pt x="0" y="57"/>
                    <a:pt x="0" y="80"/>
                  </a:cubicBezTo>
                  <a:cubicBezTo>
                    <a:pt x="0" y="97"/>
                    <a:pt x="0" y="97"/>
                    <a:pt x="0" y="97"/>
                  </a:cubicBezTo>
                  <a:cubicBezTo>
                    <a:pt x="132" y="97"/>
                    <a:pt x="132" y="97"/>
                    <a:pt x="132" y="97"/>
                  </a:cubicBezTo>
                  <a:cubicBezTo>
                    <a:pt x="132" y="37"/>
                    <a:pt x="132" y="37"/>
                    <a:pt x="132" y="37"/>
                  </a:cubicBezTo>
                  <a:lnTo>
                    <a:pt x="110" y="37"/>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0" name="îṥlíḑe">
              <a:extLst>
                <a:ext uri="{FF2B5EF4-FFF2-40B4-BE49-F238E27FC236}">
                  <a16:creationId xmlns:a16="http://schemas.microsoft.com/office/drawing/2014/main" id="{BF76FC9B-8922-4529-A2C6-8A1383607F5F}"/>
                </a:ext>
              </a:extLst>
            </p:cNvPr>
            <p:cNvSpPr/>
            <p:nvPr/>
          </p:nvSpPr>
          <p:spPr bwMode="auto">
            <a:xfrm>
              <a:off x="1962560" y="2101026"/>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1" name="iŝ1íḓê">
              <a:extLst>
                <a:ext uri="{FF2B5EF4-FFF2-40B4-BE49-F238E27FC236}">
                  <a16:creationId xmlns:a16="http://schemas.microsoft.com/office/drawing/2014/main" id="{B34FE2AE-7C30-41F4-84E2-A44ED7AC6A88}"/>
                </a:ext>
              </a:extLst>
            </p:cNvPr>
            <p:cNvSpPr/>
            <p:nvPr/>
          </p:nvSpPr>
          <p:spPr bwMode="auto">
            <a:xfrm>
              <a:off x="1669289" y="2101026"/>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2" name="îSḻíďé">
              <a:extLst>
                <a:ext uri="{FF2B5EF4-FFF2-40B4-BE49-F238E27FC236}">
                  <a16:creationId xmlns:a16="http://schemas.microsoft.com/office/drawing/2014/main" id="{BEA588EE-5137-48CE-9BC7-58612513B31B}"/>
                </a:ext>
              </a:extLst>
            </p:cNvPr>
            <p:cNvSpPr/>
            <p:nvPr/>
          </p:nvSpPr>
          <p:spPr bwMode="auto">
            <a:xfrm>
              <a:off x="1669289" y="2184819"/>
              <a:ext cx="293270" cy="46551"/>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3" name="iŝ1iḋé">
              <a:extLst>
                <a:ext uri="{FF2B5EF4-FFF2-40B4-BE49-F238E27FC236}">
                  <a16:creationId xmlns:a16="http://schemas.microsoft.com/office/drawing/2014/main" id="{701D3E51-9DDD-4AB1-8521-32D10472F1B3}"/>
                </a:ext>
              </a:extLst>
            </p:cNvPr>
            <p:cNvSpPr/>
            <p:nvPr/>
          </p:nvSpPr>
          <p:spPr bwMode="auto">
            <a:xfrm>
              <a:off x="1962560" y="2184819"/>
              <a:ext cx="544645" cy="46551"/>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4" name="i$1îḍê">
              <a:extLst>
                <a:ext uri="{FF2B5EF4-FFF2-40B4-BE49-F238E27FC236}">
                  <a16:creationId xmlns:a16="http://schemas.microsoft.com/office/drawing/2014/main" id="{6B85F8B1-37D3-4771-8614-1F40F64B995D}"/>
                </a:ext>
              </a:extLst>
            </p:cNvPr>
            <p:cNvSpPr/>
            <p:nvPr/>
          </p:nvSpPr>
          <p:spPr bwMode="auto">
            <a:xfrm>
              <a:off x="1669289" y="2624725"/>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5" name="îşľîdê">
              <a:extLst>
                <a:ext uri="{FF2B5EF4-FFF2-40B4-BE49-F238E27FC236}">
                  <a16:creationId xmlns:a16="http://schemas.microsoft.com/office/drawing/2014/main" id="{9C2DA83D-D391-4C3B-9842-43F410E694F8}"/>
                </a:ext>
              </a:extLst>
            </p:cNvPr>
            <p:cNvSpPr/>
            <p:nvPr/>
          </p:nvSpPr>
          <p:spPr bwMode="auto">
            <a:xfrm>
              <a:off x="1962560" y="2624725"/>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6" name="í$ḻíďê">
              <a:extLst>
                <a:ext uri="{FF2B5EF4-FFF2-40B4-BE49-F238E27FC236}">
                  <a16:creationId xmlns:a16="http://schemas.microsoft.com/office/drawing/2014/main" id="{219B4544-345B-45DC-8F25-E8E5758B1BF0}"/>
                </a:ext>
              </a:extLst>
            </p:cNvPr>
            <p:cNvSpPr/>
            <p:nvPr/>
          </p:nvSpPr>
          <p:spPr bwMode="auto">
            <a:xfrm>
              <a:off x="1962560" y="2713172"/>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7" name="îŝľîdê">
              <a:extLst>
                <a:ext uri="{FF2B5EF4-FFF2-40B4-BE49-F238E27FC236}">
                  <a16:creationId xmlns:a16="http://schemas.microsoft.com/office/drawing/2014/main" id="{5FD99F2B-2D00-44FA-926B-6C6730886EB8}"/>
                </a:ext>
              </a:extLst>
            </p:cNvPr>
            <p:cNvSpPr/>
            <p:nvPr/>
          </p:nvSpPr>
          <p:spPr bwMode="auto">
            <a:xfrm>
              <a:off x="1669289" y="2713172"/>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8" name="iś1íḓê">
              <a:extLst>
                <a:ext uri="{FF2B5EF4-FFF2-40B4-BE49-F238E27FC236}">
                  <a16:creationId xmlns:a16="http://schemas.microsoft.com/office/drawing/2014/main" id="{BE6AA348-71AA-4B54-8050-0F32A10ECADB}"/>
                </a:ext>
              </a:extLst>
            </p:cNvPr>
            <p:cNvSpPr/>
            <p:nvPr/>
          </p:nvSpPr>
          <p:spPr bwMode="auto">
            <a:xfrm>
              <a:off x="1962560" y="2796963"/>
              <a:ext cx="544645"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9" name="ïŝlîḋè">
              <a:extLst>
                <a:ext uri="{FF2B5EF4-FFF2-40B4-BE49-F238E27FC236}">
                  <a16:creationId xmlns:a16="http://schemas.microsoft.com/office/drawing/2014/main" id="{CEE319F5-6602-4C9F-A0EC-D08DE5E23889}"/>
                </a:ext>
              </a:extLst>
            </p:cNvPr>
            <p:cNvSpPr/>
            <p:nvPr/>
          </p:nvSpPr>
          <p:spPr bwMode="auto">
            <a:xfrm>
              <a:off x="1669289" y="2796963"/>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0" name="ïṩliḓê">
              <a:extLst>
                <a:ext uri="{FF2B5EF4-FFF2-40B4-BE49-F238E27FC236}">
                  <a16:creationId xmlns:a16="http://schemas.microsoft.com/office/drawing/2014/main" id="{FCC4C0C9-79F9-462F-A6AD-582DF8BC5EA8}"/>
                </a:ext>
              </a:extLst>
            </p:cNvPr>
            <p:cNvSpPr/>
            <p:nvPr/>
          </p:nvSpPr>
          <p:spPr bwMode="auto">
            <a:xfrm>
              <a:off x="1962560" y="3236871"/>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1" name="îSḻiďê">
              <a:extLst>
                <a:ext uri="{FF2B5EF4-FFF2-40B4-BE49-F238E27FC236}">
                  <a16:creationId xmlns:a16="http://schemas.microsoft.com/office/drawing/2014/main" id="{76DB3E9D-E78B-45EE-A866-4148BC9B3750}"/>
                </a:ext>
              </a:extLst>
            </p:cNvPr>
            <p:cNvSpPr/>
            <p:nvPr/>
          </p:nvSpPr>
          <p:spPr bwMode="auto">
            <a:xfrm>
              <a:off x="1396966" y="3236871"/>
              <a:ext cx="56559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2" name="îŝḷiḋé">
              <a:extLst>
                <a:ext uri="{FF2B5EF4-FFF2-40B4-BE49-F238E27FC236}">
                  <a16:creationId xmlns:a16="http://schemas.microsoft.com/office/drawing/2014/main" id="{9F17D00D-16EC-46FE-8EF3-72372B9C1C5D}"/>
                </a:ext>
              </a:extLst>
            </p:cNvPr>
            <p:cNvSpPr/>
            <p:nvPr/>
          </p:nvSpPr>
          <p:spPr bwMode="auto">
            <a:xfrm>
              <a:off x="1962560" y="2364040"/>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3" name="íṩ1iḑe">
              <a:extLst>
                <a:ext uri="{FF2B5EF4-FFF2-40B4-BE49-F238E27FC236}">
                  <a16:creationId xmlns:a16="http://schemas.microsoft.com/office/drawing/2014/main" id="{54255FCC-09AB-4F0A-AA86-F43470C4D91B}"/>
                </a:ext>
              </a:extLst>
            </p:cNvPr>
            <p:cNvSpPr/>
            <p:nvPr/>
          </p:nvSpPr>
          <p:spPr bwMode="auto">
            <a:xfrm>
              <a:off x="1669289" y="2364040"/>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4" name="ï$lîďè">
              <a:extLst>
                <a:ext uri="{FF2B5EF4-FFF2-40B4-BE49-F238E27FC236}">
                  <a16:creationId xmlns:a16="http://schemas.microsoft.com/office/drawing/2014/main" id="{51044346-350B-45B3-911A-B920A15C1EDB}"/>
                </a:ext>
              </a:extLst>
            </p:cNvPr>
            <p:cNvSpPr/>
            <p:nvPr/>
          </p:nvSpPr>
          <p:spPr bwMode="auto">
            <a:xfrm>
              <a:off x="1669289" y="2450159"/>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5" name="îṧḻîḍé">
              <a:extLst>
                <a:ext uri="{FF2B5EF4-FFF2-40B4-BE49-F238E27FC236}">
                  <a16:creationId xmlns:a16="http://schemas.microsoft.com/office/drawing/2014/main" id="{472C4609-EB66-42FF-B1B2-85F48C902956}"/>
                </a:ext>
              </a:extLst>
            </p:cNvPr>
            <p:cNvSpPr/>
            <p:nvPr/>
          </p:nvSpPr>
          <p:spPr bwMode="auto">
            <a:xfrm>
              <a:off x="1962560" y="2450159"/>
              <a:ext cx="435252"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6" name="îṥ1îde">
              <a:extLst>
                <a:ext uri="{FF2B5EF4-FFF2-40B4-BE49-F238E27FC236}">
                  <a16:creationId xmlns:a16="http://schemas.microsoft.com/office/drawing/2014/main" id="{6A60F8AA-8B5F-422D-9182-D44A114220FB}"/>
                </a:ext>
              </a:extLst>
            </p:cNvPr>
            <p:cNvSpPr/>
            <p:nvPr/>
          </p:nvSpPr>
          <p:spPr bwMode="auto">
            <a:xfrm>
              <a:off x="1962560" y="2273266"/>
              <a:ext cx="239738"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7" name="iSlíďe">
              <a:extLst>
                <a:ext uri="{FF2B5EF4-FFF2-40B4-BE49-F238E27FC236}">
                  <a16:creationId xmlns:a16="http://schemas.microsoft.com/office/drawing/2014/main" id="{630DE9EB-F725-4015-9BDB-56E662625D05}"/>
                </a:ext>
              </a:extLst>
            </p:cNvPr>
            <p:cNvSpPr/>
            <p:nvPr/>
          </p:nvSpPr>
          <p:spPr bwMode="auto">
            <a:xfrm>
              <a:off x="1669289" y="2273266"/>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grpSp>
          <p:nvGrpSpPr>
            <p:cNvPr id="58" name="ïśḻïḑê">
              <a:extLst>
                <a:ext uri="{FF2B5EF4-FFF2-40B4-BE49-F238E27FC236}">
                  <a16:creationId xmlns:a16="http://schemas.microsoft.com/office/drawing/2014/main" id="{4EDAAC4A-372F-4BFB-A2C2-85091601BCD0}"/>
                </a:ext>
              </a:extLst>
            </p:cNvPr>
            <p:cNvGrpSpPr/>
            <p:nvPr/>
          </p:nvGrpSpPr>
          <p:grpSpPr>
            <a:xfrm flipH="1">
              <a:off x="673100" y="2813257"/>
              <a:ext cx="1533853" cy="2215824"/>
              <a:chOff x="1857819" y="2813257"/>
              <a:chExt cx="1533853" cy="2215824"/>
            </a:xfrm>
          </p:grpSpPr>
          <p:sp>
            <p:nvSpPr>
              <p:cNvPr id="59" name="iṣľïḋé">
                <a:extLst>
                  <a:ext uri="{FF2B5EF4-FFF2-40B4-BE49-F238E27FC236}">
                    <a16:creationId xmlns:a16="http://schemas.microsoft.com/office/drawing/2014/main" id="{B3F2D0DD-3A1D-4292-B61D-8C1E6C2C0C44}"/>
                  </a:ext>
                </a:extLst>
              </p:cNvPr>
              <p:cNvSpPr/>
              <p:nvPr/>
            </p:nvSpPr>
            <p:spPr bwMode="auto">
              <a:xfrm>
                <a:off x="2253502" y="3390488"/>
                <a:ext cx="253703"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60" name="išḷiḋé">
                <a:extLst>
                  <a:ext uri="{FF2B5EF4-FFF2-40B4-BE49-F238E27FC236}">
                    <a16:creationId xmlns:a16="http://schemas.microsoft.com/office/drawing/2014/main" id="{D5748D4F-1F9C-4253-8646-CC76139672F8}"/>
                  </a:ext>
                </a:extLst>
              </p:cNvPr>
              <p:cNvSpPr/>
              <p:nvPr/>
            </p:nvSpPr>
            <p:spPr bwMode="auto">
              <a:xfrm>
                <a:off x="2465309" y="2855152"/>
                <a:ext cx="335167" cy="840245"/>
              </a:xfrm>
              <a:custGeom>
                <a:avLst/>
                <a:gdLst>
                  <a:gd name="T0" fmla="*/ 96 w 96"/>
                  <a:gd name="T1" fmla="*/ 232 h 240"/>
                  <a:gd name="T2" fmla="*/ 79 w 96"/>
                  <a:gd name="T3" fmla="*/ 198 h 240"/>
                  <a:gd name="T4" fmla="*/ 83 w 96"/>
                  <a:gd name="T5" fmla="*/ 78 h 240"/>
                  <a:gd name="T6" fmla="*/ 55 w 96"/>
                  <a:gd name="T7" fmla="*/ 43 h 240"/>
                  <a:gd name="T8" fmla="*/ 1 w 96"/>
                  <a:gd name="T9" fmla="*/ 1 h 240"/>
                  <a:gd name="T10" fmla="*/ 0 w 96"/>
                  <a:gd name="T11" fmla="*/ 0 h 240"/>
                  <a:gd name="T12" fmla="*/ 89 w 96"/>
                  <a:gd name="T13" fmla="*/ 240 h 240"/>
                  <a:gd name="T14" fmla="*/ 96 w 96"/>
                  <a:gd name="T15" fmla="*/ 232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40">
                    <a:moveTo>
                      <a:pt x="96" y="232"/>
                    </a:moveTo>
                    <a:cubicBezTo>
                      <a:pt x="79" y="198"/>
                      <a:pt x="79" y="198"/>
                      <a:pt x="79" y="198"/>
                    </a:cubicBezTo>
                    <a:cubicBezTo>
                      <a:pt x="83" y="78"/>
                      <a:pt x="83" y="78"/>
                      <a:pt x="83" y="78"/>
                    </a:cubicBezTo>
                    <a:cubicBezTo>
                      <a:pt x="83" y="78"/>
                      <a:pt x="86" y="56"/>
                      <a:pt x="55" y="43"/>
                    </a:cubicBezTo>
                    <a:cubicBezTo>
                      <a:pt x="55" y="43"/>
                      <a:pt x="18" y="23"/>
                      <a:pt x="1" y="1"/>
                    </a:cubicBezTo>
                    <a:cubicBezTo>
                      <a:pt x="1" y="1"/>
                      <a:pt x="1" y="0"/>
                      <a:pt x="0" y="0"/>
                    </a:cubicBezTo>
                    <a:cubicBezTo>
                      <a:pt x="89" y="240"/>
                      <a:pt x="89" y="240"/>
                      <a:pt x="89" y="240"/>
                    </a:cubicBezTo>
                    <a:lnTo>
                      <a:pt x="96" y="232"/>
                    </a:lnTo>
                    <a:close/>
                  </a:path>
                </a:pathLst>
              </a:custGeom>
              <a:solidFill>
                <a:srgbClr val="D1AD7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1" name="îš1îḍe">
                <a:extLst>
                  <a:ext uri="{FF2B5EF4-FFF2-40B4-BE49-F238E27FC236}">
                    <a16:creationId xmlns:a16="http://schemas.microsoft.com/office/drawing/2014/main" id="{3BF99A70-73B6-4D8D-AA99-161BF9548B20}"/>
                  </a:ext>
                </a:extLst>
              </p:cNvPr>
              <p:cNvSpPr/>
              <p:nvPr/>
            </p:nvSpPr>
            <p:spPr bwMode="auto">
              <a:xfrm>
                <a:off x="2118603" y="2813257"/>
                <a:ext cx="661023" cy="1100930"/>
              </a:xfrm>
              <a:custGeom>
                <a:avLst/>
                <a:gdLst>
                  <a:gd name="T0" fmla="*/ 100 w 189"/>
                  <a:gd name="T1" fmla="*/ 12 h 315"/>
                  <a:gd name="T2" fmla="*/ 69 w 189"/>
                  <a:gd name="T3" fmla="*/ 5 h 315"/>
                  <a:gd name="T4" fmla="*/ 8 w 189"/>
                  <a:gd name="T5" fmla="*/ 11 h 315"/>
                  <a:gd name="T6" fmla="*/ 25 w 189"/>
                  <a:gd name="T7" fmla="*/ 43 h 315"/>
                  <a:gd name="T8" fmla="*/ 70 w 189"/>
                  <a:gd name="T9" fmla="*/ 37 h 315"/>
                  <a:gd name="T10" fmla="*/ 81 w 189"/>
                  <a:gd name="T11" fmla="*/ 104 h 315"/>
                  <a:gd name="T12" fmla="*/ 44 w 189"/>
                  <a:gd name="T13" fmla="*/ 82 h 315"/>
                  <a:gd name="T14" fmla="*/ 9 w 189"/>
                  <a:gd name="T15" fmla="*/ 104 h 315"/>
                  <a:gd name="T16" fmla="*/ 18 w 189"/>
                  <a:gd name="T17" fmla="*/ 114 h 315"/>
                  <a:gd name="T18" fmla="*/ 36 w 189"/>
                  <a:gd name="T19" fmla="*/ 147 h 315"/>
                  <a:gd name="T20" fmla="*/ 52 w 189"/>
                  <a:gd name="T21" fmla="*/ 183 h 315"/>
                  <a:gd name="T22" fmla="*/ 83 w 189"/>
                  <a:gd name="T23" fmla="*/ 216 h 315"/>
                  <a:gd name="T24" fmla="*/ 99 w 189"/>
                  <a:gd name="T25" fmla="*/ 234 h 315"/>
                  <a:gd name="T26" fmla="*/ 130 w 189"/>
                  <a:gd name="T27" fmla="*/ 315 h 315"/>
                  <a:gd name="T28" fmla="*/ 189 w 189"/>
                  <a:gd name="T29" fmla="*/ 252 h 315"/>
                  <a:gd name="T30" fmla="*/ 100 w 189"/>
                  <a:gd name="T31"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315">
                    <a:moveTo>
                      <a:pt x="100" y="12"/>
                    </a:moveTo>
                    <a:cubicBezTo>
                      <a:pt x="96" y="9"/>
                      <a:pt x="83" y="0"/>
                      <a:pt x="69" y="5"/>
                    </a:cubicBezTo>
                    <a:cubicBezTo>
                      <a:pt x="69" y="5"/>
                      <a:pt x="26" y="18"/>
                      <a:pt x="8" y="11"/>
                    </a:cubicBezTo>
                    <a:cubicBezTo>
                      <a:pt x="8" y="11"/>
                      <a:pt x="0" y="30"/>
                      <a:pt x="25" y="43"/>
                    </a:cubicBezTo>
                    <a:cubicBezTo>
                      <a:pt x="25" y="43"/>
                      <a:pt x="48" y="47"/>
                      <a:pt x="70" y="37"/>
                    </a:cubicBezTo>
                    <a:cubicBezTo>
                      <a:pt x="70" y="37"/>
                      <a:pt x="102" y="65"/>
                      <a:pt x="81" y="104"/>
                    </a:cubicBezTo>
                    <a:cubicBezTo>
                      <a:pt x="81" y="104"/>
                      <a:pt x="62" y="111"/>
                      <a:pt x="44" y="82"/>
                    </a:cubicBezTo>
                    <a:cubicBezTo>
                      <a:pt x="9" y="104"/>
                      <a:pt x="9" y="104"/>
                      <a:pt x="9" y="104"/>
                    </a:cubicBezTo>
                    <a:cubicBezTo>
                      <a:pt x="11" y="107"/>
                      <a:pt x="14" y="110"/>
                      <a:pt x="18" y="114"/>
                    </a:cubicBezTo>
                    <a:cubicBezTo>
                      <a:pt x="18" y="114"/>
                      <a:pt x="29" y="127"/>
                      <a:pt x="36" y="147"/>
                    </a:cubicBezTo>
                    <a:cubicBezTo>
                      <a:pt x="52" y="183"/>
                      <a:pt x="52" y="183"/>
                      <a:pt x="52" y="183"/>
                    </a:cubicBezTo>
                    <a:cubicBezTo>
                      <a:pt x="52" y="183"/>
                      <a:pt x="66" y="209"/>
                      <a:pt x="83" y="216"/>
                    </a:cubicBezTo>
                    <a:cubicBezTo>
                      <a:pt x="83" y="216"/>
                      <a:pt x="97" y="223"/>
                      <a:pt x="99" y="234"/>
                    </a:cubicBezTo>
                    <a:cubicBezTo>
                      <a:pt x="130" y="315"/>
                      <a:pt x="130" y="315"/>
                      <a:pt x="130" y="315"/>
                    </a:cubicBezTo>
                    <a:cubicBezTo>
                      <a:pt x="189" y="252"/>
                      <a:pt x="189" y="252"/>
                      <a:pt x="189" y="252"/>
                    </a:cubicBezTo>
                    <a:lnTo>
                      <a:pt x="100" y="12"/>
                    </a:ln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2" name="ïšľiḑê">
                <a:extLst>
                  <a:ext uri="{FF2B5EF4-FFF2-40B4-BE49-F238E27FC236}">
                    <a16:creationId xmlns:a16="http://schemas.microsoft.com/office/drawing/2014/main" id="{D6CF514E-50AC-4847-B627-C330419F2C0B}"/>
                  </a:ext>
                </a:extLst>
              </p:cNvPr>
              <p:cNvSpPr/>
              <p:nvPr/>
            </p:nvSpPr>
            <p:spPr bwMode="auto">
              <a:xfrm>
                <a:off x="2404793" y="3579019"/>
                <a:ext cx="318875" cy="339821"/>
              </a:xfrm>
              <a:custGeom>
                <a:avLst/>
                <a:gdLst>
                  <a:gd name="T0" fmla="*/ 0 w 91"/>
                  <a:gd name="T1" fmla="*/ 40 h 97"/>
                  <a:gd name="T2" fmla="*/ 23 w 91"/>
                  <a:gd name="T3" fmla="*/ 97 h 97"/>
                  <a:gd name="T4" fmla="*/ 91 w 91"/>
                  <a:gd name="T5" fmla="*/ 70 h 97"/>
                  <a:gd name="T6" fmla="*/ 63 w 91"/>
                  <a:gd name="T7" fmla="*/ 0 h 97"/>
                  <a:gd name="T8" fmla="*/ 0 w 91"/>
                  <a:gd name="T9" fmla="*/ 40 h 97"/>
                </a:gdLst>
                <a:ahLst/>
                <a:cxnLst>
                  <a:cxn ang="0">
                    <a:pos x="T0" y="T1"/>
                  </a:cxn>
                  <a:cxn ang="0">
                    <a:pos x="T2" y="T3"/>
                  </a:cxn>
                  <a:cxn ang="0">
                    <a:pos x="T4" y="T5"/>
                  </a:cxn>
                  <a:cxn ang="0">
                    <a:pos x="T6" y="T7"/>
                  </a:cxn>
                  <a:cxn ang="0">
                    <a:pos x="T8" y="T9"/>
                  </a:cxn>
                </a:cxnLst>
                <a:rect l="0" t="0" r="r" b="b"/>
                <a:pathLst>
                  <a:path w="91" h="97">
                    <a:moveTo>
                      <a:pt x="0" y="40"/>
                    </a:moveTo>
                    <a:cubicBezTo>
                      <a:pt x="23" y="97"/>
                      <a:pt x="23" y="97"/>
                      <a:pt x="23" y="97"/>
                    </a:cubicBezTo>
                    <a:cubicBezTo>
                      <a:pt x="91" y="70"/>
                      <a:pt x="91" y="70"/>
                      <a:pt x="91" y="70"/>
                    </a:cubicBezTo>
                    <a:cubicBezTo>
                      <a:pt x="63" y="0"/>
                      <a:pt x="63" y="0"/>
                      <a:pt x="63" y="0"/>
                    </a:cubicBezTo>
                    <a:cubicBezTo>
                      <a:pt x="22" y="13"/>
                      <a:pt x="0" y="40"/>
                      <a:pt x="0" y="40"/>
                    </a:cubicBezTo>
                    <a:close/>
                  </a:path>
                </a:pathLst>
              </a:custGeom>
              <a:solidFill>
                <a:srgbClr val="FDFBF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63" name="îṧľidé">
                <a:extLst>
                  <a:ext uri="{FF2B5EF4-FFF2-40B4-BE49-F238E27FC236}">
                    <a16:creationId xmlns:a16="http://schemas.microsoft.com/office/drawing/2014/main" id="{F3151F8E-7C3E-43F2-BA88-174C9BD97D7E}"/>
                  </a:ext>
                </a:extLst>
              </p:cNvPr>
              <p:cNvSpPr/>
              <p:nvPr/>
            </p:nvSpPr>
            <p:spPr bwMode="auto">
              <a:xfrm>
                <a:off x="2625909" y="3548761"/>
                <a:ext cx="276978" cy="274651"/>
              </a:xfrm>
              <a:custGeom>
                <a:avLst/>
                <a:gdLst>
                  <a:gd name="T0" fmla="*/ 56 w 79"/>
                  <a:gd name="T1" fmla="*/ 1 h 79"/>
                  <a:gd name="T2" fmla="*/ 0 w 79"/>
                  <a:gd name="T3" fmla="*/ 9 h 79"/>
                  <a:gd name="T4" fmla="*/ 28 w 79"/>
                  <a:gd name="T5" fmla="*/ 79 h 79"/>
                  <a:gd name="T6" fmla="*/ 79 w 79"/>
                  <a:gd name="T7" fmla="*/ 59 h 79"/>
                  <a:gd name="T8" fmla="*/ 56 w 79"/>
                  <a:gd name="T9" fmla="*/ 1 h 79"/>
                </a:gdLst>
                <a:ahLst/>
                <a:cxnLst>
                  <a:cxn ang="0">
                    <a:pos x="T0" y="T1"/>
                  </a:cxn>
                  <a:cxn ang="0">
                    <a:pos x="T2" y="T3"/>
                  </a:cxn>
                  <a:cxn ang="0">
                    <a:pos x="T4" y="T5"/>
                  </a:cxn>
                  <a:cxn ang="0">
                    <a:pos x="T6" y="T7"/>
                  </a:cxn>
                  <a:cxn ang="0">
                    <a:pos x="T8" y="T9"/>
                  </a:cxn>
                </a:cxnLst>
                <a:rect l="0" t="0" r="r" b="b"/>
                <a:pathLst>
                  <a:path w="79" h="79">
                    <a:moveTo>
                      <a:pt x="56" y="1"/>
                    </a:moveTo>
                    <a:cubicBezTo>
                      <a:pt x="35" y="0"/>
                      <a:pt x="16" y="3"/>
                      <a:pt x="0" y="9"/>
                    </a:cubicBezTo>
                    <a:cubicBezTo>
                      <a:pt x="28" y="79"/>
                      <a:pt x="28" y="79"/>
                      <a:pt x="28" y="79"/>
                    </a:cubicBezTo>
                    <a:cubicBezTo>
                      <a:pt x="79" y="59"/>
                      <a:pt x="79" y="59"/>
                      <a:pt x="79" y="59"/>
                    </a:cubicBezTo>
                    <a:lnTo>
                      <a:pt x="56" y="1"/>
                    </a:lnTo>
                    <a:close/>
                  </a:path>
                </a:pathLst>
              </a:custGeom>
              <a:solidFill>
                <a:srgbClr val="CECED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4" name="ïṥliḑè">
                <a:extLst>
                  <a:ext uri="{FF2B5EF4-FFF2-40B4-BE49-F238E27FC236}">
                    <a16:creationId xmlns:a16="http://schemas.microsoft.com/office/drawing/2014/main" id="{E7F1988C-B6F2-40CD-9B84-7496159E6B89}"/>
                  </a:ext>
                </a:extLst>
              </p:cNvPr>
              <p:cNvSpPr/>
              <p:nvPr/>
            </p:nvSpPr>
            <p:spPr bwMode="auto">
              <a:xfrm>
                <a:off x="2739960" y="3586002"/>
                <a:ext cx="651712" cy="1317391"/>
              </a:xfrm>
              <a:custGeom>
                <a:avLst/>
                <a:gdLst>
                  <a:gd name="T0" fmla="*/ 5 w 186"/>
                  <a:gd name="T1" fmla="*/ 9 h 377"/>
                  <a:gd name="T2" fmla="*/ 0 w 186"/>
                  <a:gd name="T3" fmla="*/ 11 h 377"/>
                  <a:gd name="T4" fmla="*/ 147 w 186"/>
                  <a:gd name="T5" fmla="*/ 377 h 377"/>
                  <a:gd name="T6" fmla="*/ 151 w 186"/>
                  <a:gd name="T7" fmla="*/ 376 h 377"/>
                  <a:gd name="T8" fmla="*/ 177 w 186"/>
                  <a:gd name="T9" fmla="*/ 316 h 377"/>
                  <a:gd name="T10" fmla="*/ 64 w 186"/>
                  <a:gd name="T11" fmla="*/ 34 h 377"/>
                  <a:gd name="T12" fmla="*/ 5 w 186"/>
                  <a:gd name="T13" fmla="*/ 9 h 377"/>
                </a:gdLst>
                <a:ahLst/>
                <a:cxnLst>
                  <a:cxn ang="0">
                    <a:pos x="T0" y="T1"/>
                  </a:cxn>
                  <a:cxn ang="0">
                    <a:pos x="T2" y="T3"/>
                  </a:cxn>
                  <a:cxn ang="0">
                    <a:pos x="T4" y="T5"/>
                  </a:cxn>
                  <a:cxn ang="0">
                    <a:pos x="T6" y="T7"/>
                  </a:cxn>
                  <a:cxn ang="0">
                    <a:pos x="T8" y="T9"/>
                  </a:cxn>
                  <a:cxn ang="0">
                    <a:pos x="T10" y="T11"/>
                  </a:cxn>
                  <a:cxn ang="0">
                    <a:pos x="T12" y="T13"/>
                  </a:cxn>
                </a:cxnLst>
                <a:rect l="0" t="0" r="r" b="b"/>
                <a:pathLst>
                  <a:path w="186" h="377">
                    <a:moveTo>
                      <a:pt x="5" y="9"/>
                    </a:moveTo>
                    <a:cubicBezTo>
                      <a:pt x="0" y="11"/>
                      <a:pt x="0" y="11"/>
                      <a:pt x="0" y="11"/>
                    </a:cubicBezTo>
                    <a:cubicBezTo>
                      <a:pt x="147" y="377"/>
                      <a:pt x="147" y="377"/>
                      <a:pt x="147" y="377"/>
                    </a:cubicBezTo>
                    <a:cubicBezTo>
                      <a:pt x="151" y="376"/>
                      <a:pt x="151" y="376"/>
                      <a:pt x="151" y="376"/>
                    </a:cubicBezTo>
                    <a:cubicBezTo>
                      <a:pt x="175" y="366"/>
                      <a:pt x="186" y="340"/>
                      <a:pt x="177" y="316"/>
                    </a:cubicBezTo>
                    <a:cubicBezTo>
                      <a:pt x="64" y="34"/>
                      <a:pt x="64" y="34"/>
                      <a:pt x="64" y="34"/>
                    </a:cubicBezTo>
                    <a:cubicBezTo>
                      <a:pt x="54" y="11"/>
                      <a:pt x="28" y="0"/>
                      <a:pt x="5" y="9"/>
                    </a:cubicBezTo>
                    <a:close/>
                  </a:path>
                </a:pathLst>
              </a:custGeom>
              <a:solidFill>
                <a:srgbClr val="2E2C2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5" name="iṧļiḑè">
                <a:extLst>
                  <a:ext uri="{FF2B5EF4-FFF2-40B4-BE49-F238E27FC236}">
                    <a16:creationId xmlns:a16="http://schemas.microsoft.com/office/drawing/2014/main" id="{A550EA2A-C6B4-4124-816C-EBD9465D93CD}"/>
                  </a:ext>
                </a:extLst>
              </p:cNvPr>
              <p:cNvSpPr/>
              <p:nvPr/>
            </p:nvSpPr>
            <p:spPr bwMode="auto">
              <a:xfrm>
                <a:off x="2390925" y="3625570"/>
                <a:ext cx="868175" cy="1403511"/>
              </a:xfrm>
              <a:custGeom>
                <a:avLst/>
                <a:gdLst>
                  <a:gd name="T0" fmla="*/ 35 w 248"/>
                  <a:gd name="T1" fmla="*/ 26 h 402"/>
                  <a:gd name="T2" fmla="*/ 10 w 248"/>
                  <a:gd name="T3" fmla="*/ 85 h 402"/>
                  <a:gd name="T4" fmla="*/ 122 w 248"/>
                  <a:gd name="T5" fmla="*/ 368 h 402"/>
                  <a:gd name="T6" fmla="*/ 182 w 248"/>
                  <a:gd name="T7" fmla="*/ 393 h 402"/>
                  <a:gd name="T8" fmla="*/ 248 w 248"/>
                  <a:gd name="T9" fmla="*/ 366 h 402"/>
                  <a:gd name="T10" fmla="*/ 101 w 248"/>
                  <a:gd name="T11" fmla="*/ 0 h 402"/>
                  <a:gd name="T12" fmla="*/ 35 w 248"/>
                  <a:gd name="T13" fmla="*/ 26 h 402"/>
                </a:gdLst>
                <a:ahLst/>
                <a:cxnLst>
                  <a:cxn ang="0">
                    <a:pos x="T0" y="T1"/>
                  </a:cxn>
                  <a:cxn ang="0">
                    <a:pos x="T2" y="T3"/>
                  </a:cxn>
                  <a:cxn ang="0">
                    <a:pos x="T4" y="T5"/>
                  </a:cxn>
                  <a:cxn ang="0">
                    <a:pos x="T6" y="T7"/>
                  </a:cxn>
                  <a:cxn ang="0">
                    <a:pos x="T8" y="T9"/>
                  </a:cxn>
                  <a:cxn ang="0">
                    <a:pos x="T10" y="T11"/>
                  </a:cxn>
                  <a:cxn ang="0">
                    <a:pos x="T12" y="T13"/>
                  </a:cxn>
                </a:cxnLst>
                <a:rect l="0" t="0" r="r" b="b"/>
                <a:pathLst>
                  <a:path w="248" h="402">
                    <a:moveTo>
                      <a:pt x="35" y="26"/>
                    </a:moveTo>
                    <a:cubicBezTo>
                      <a:pt x="12" y="36"/>
                      <a:pt x="0" y="62"/>
                      <a:pt x="10" y="85"/>
                    </a:cubicBezTo>
                    <a:cubicBezTo>
                      <a:pt x="122" y="368"/>
                      <a:pt x="122" y="368"/>
                      <a:pt x="122" y="368"/>
                    </a:cubicBezTo>
                    <a:cubicBezTo>
                      <a:pt x="132" y="391"/>
                      <a:pt x="158" y="402"/>
                      <a:pt x="182" y="393"/>
                    </a:cubicBezTo>
                    <a:cubicBezTo>
                      <a:pt x="248" y="366"/>
                      <a:pt x="248" y="366"/>
                      <a:pt x="248" y="366"/>
                    </a:cubicBezTo>
                    <a:cubicBezTo>
                      <a:pt x="101" y="0"/>
                      <a:pt x="101" y="0"/>
                      <a:pt x="101" y="0"/>
                    </a:cubicBezTo>
                    <a:lnTo>
                      <a:pt x="35" y="26"/>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6" name="îṥlíďe">
                <a:extLst>
                  <a:ext uri="{FF2B5EF4-FFF2-40B4-BE49-F238E27FC236}">
                    <a16:creationId xmlns:a16="http://schemas.microsoft.com/office/drawing/2014/main" id="{BB862098-17F0-4010-80BF-2D998EC7352F}"/>
                  </a:ext>
                </a:extLst>
              </p:cNvPr>
              <p:cNvSpPr/>
              <p:nvPr/>
            </p:nvSpPr>
            <p:spPr bwMode="auto">
              <a:xfrm>
                <a:off x="2781855" y="3120492"/>
                <a:ext cx="55861" cy="39569"/>
              </a:xfrm>
              <a:custGeom>
                <a:avLst/>
                <a:gdLst>
                  <a:gd name="T0" fmla="*/ 10 w 16"/>
                  <a:gd name="T1" fmla="*/ 10 h 11"/>
                  <a:gd name="T2" fmla="*/ 15 w 16"/>
                  <a:gd name="T3" fmla="*/ 7 h 11"/>
                  <a:gd name="T4" fmla="*/ 12 w 16"/>
                  <a:gd name="T5" fmla="*/ 2 h 11"/>
                  <a:gd name="T6" fmla="*/ 5 w 16"/>
                  <a:gd name="T7" fmla="*/ 1 h 11"/>
                  <a:gd name="T8" fmla="*/ 1 w 16"/>
                  <a:gd name="T9" fmla="*/ 3 h 11"/>
                  <a:gd name="T10" fmla="*/ 3 w 16"/>
                  <a:gd name="T11" fmla="*/ 8 h 11"/>
                  <a:gd name="T12" fmla="*/ 10 w 1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6" h="11">
                    <a:moveTo>
                      <a:pt x="10" y="10"/>
                    </a:moveTo>
                    <a:cubicBezTo>
                      <a:pt x="12" y="11"/>
                      <a:pt x="15" y="9"/>
                      <a:pt x="15" y="7"/>
                    </a:cubicBezTo>
                    <a:cubicBezTo>
                      <a:pt x="16" y="5"/>
                      <a:pt x="14" y="3"/>
                      <a:pt x="12" y="2"/>
                    </a:cubicBezTo>
                    <a:cubicBezTo>
                      <a:pt x="5" y="1"/>
                      <a:pt x="5" y="1"/>
                      <a:pt x="5" y="1"/>
                    </a:cubicBezTo>
                    <a:cubicBezTo>
                      <a:pt x="3" y="0"/>
                      <a:pt x="1" y="1"/>
                      <a:pt x="1" y="3"/>
                    </a:cubicBezTo>
                    <a:cubicBezTo>
                      <a:pt x="0" y="6"/>
                      <a:pt x="1" y="8"/>
                      <a:pt x="3" y="8"/>
                    </a:cubicBezTo>
                    <a:lnTo>
                      <a:pt x="10"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7" name="iṥļiḑe">
                <a:extLst>
                  <a:ext uri="{FF2B5EF4-FFF2-40B4-BE49-F238E27FC236}">
                    <a16:creationId xmlns:a16="http://schemas.microsoft.com/office/drawing/2014/main" id="{20298055-83A0-430C-BDE1-51C289643343}"/>
                  </a:ext>
                </a:extLst>
              </p:cNvPr>
              <p:cNvSpPr/>
              <p:nvPr/>
            </p:nvSpPr>
            <p:spPr bwMode="auto">
              <a:xfrm>
                <a:off x="2439705" y="3099544"/>
                <a:ext cx="328185" cy="104740"/>
              </a:xfrm>
              <a:custGeom>
                <a:avLst/>
                <a:gdLst>
                  <a:gd name="T0" fmla="*/ 90 w 94"/>
                  <a:gd name="T1" fmla="*/ 30 h 30"/>
                  <a:gd name="T2" fmla="*/ 94 w 94"/>
                  <a:gd name="T3" fmla="*/ 28 h 30"/>
                  <a:gd name="T4" fmla="*/ 92 w 94"/>
                  <a:gd name="T5" fmla="*/ 24 h 30"/>
                  <a:gd name="T6" fmla="*/ 4 w 94"/>
                  <a:gd name="T7" fmla="*/ 1 h 30"/>
                  <a:gd name="T8" fmla="*/ 0 w 94"/>
                  <a:gd name="T9" fmla="*/ 3 h 30"/>
                  <a:gd name="T10" fmla="*/ 3 w 94"/>
                  <a:gd name="T11" fmla="*/ 7 h 30"/>
                  <a:gd name="T12" fmla="*/ 90 w 9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4" h="30">
                    <a:moveTo>
                      <a:pt x="90" y="30"/>
                    </a:moveTo>
                    <a:cubicBezTo>
                      <a:pt x="92" y="30"/>
                      <a:pt x="93" y="29"/>
                      <a:pt x="94" y="28"/>
                    </a:cubicBezTo>
                    <a:cubicBezTo>
                      <a:pt x="94" y="26"/>
                      <a:pt x="93" y="24"/>
                      <a:pt x="92" y="24"/>
                    </a:cubicBezTo>
                    <a:cubicBezTo>
                      <a:pt x="4" y="1"/>
                      <a:pt x="4" y="1"/>
                      <a:pt x="4" y="1"/>
                    </a:cubicBezTo>
                    <a:cubicBezTo>
                      <a:pt x="3" y="0"/>
                      <a:pt x="1" y="1"/>
                      <a:pt x="0" y="3"/>
                    </a:cubicBezTo>
                    <a:cubicBezTo>
                      <a:pt x="0" y="5"/>
                      <a:pt x="1" y="6"/>
                      <a:pt x="3" y="7"/>
                    </a:cubicBezTo>
                    <a:lnTo>
                      <a:pt x="90" y="3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8" name="îš1îḋè">
                <a:extLst>
                  <a:ext uri="{FF2B5EF4-FFF2-40B4-BE49-F238E27FC236}">
                    <a16:creationId xmlns:a16="http://schemas.microsoft.com/office/drawing/2014/main" id="{FFC8B0F1-52B4-4832-A98E-139221F1F433}"/>
                  </a:ext>
                </a:extLst>
              </p:cNvPr>
              <p:cNvSpPr/>
              <p:nvPr/>
            </p:nvSpPr>
            <p:spPr bwMode="auto">
              <a:xfrm>
                <a:off x="1857819" y="2880754"/>
                <a:ext cx="951967" cy="288616"/>
              </a:xfrm>
              <a:custGeom>
                <a:avLst/>
                <a:gdLst>
                  <a:gd name="T0" fmla="*/ 263 w 272"/>
                  <a:gd name="T1" fmla="*/ 61 h 83"/>
                  <a:gd name="T2" fmla="*/ 32 w 272"/>
                  <a:gd name="T3" fmla="*/ 0 h 83"/>
                  <a:gd name="T4" fmla="*/ 32 w 272"/>
                  <a:gd name="T5" fmla="*/ 0 h 83"/>
                  <a:gd name="T6" fmla="*/ 0 w 272"/>
                  <a:gd name="T7" fmla="*/ 3 h 83"/>
                  <a:gd name="T8" fmla="*/ 27 w 272"/>
                  <a:gd name="T9" fmla="*/ 20 h 83"/>
                  <a:gd name="T10" fmla="*/ 27 w 272"/>
                  <a:gd name="T11" fmla="*/ 20 h 83"/>
                  <a:gd name="T12" fmla="*/ 258 w 272"/>
                  <a:gd name="T13" fmla="*/ 82 h 83"/>
                  <a:gd name="T14" fmla="*/ 271 w 272"/>
                  <a:gd name="T15" fmla="*/ 74 h 83"/>
                  <a:gd name="T16" fmla="*/ 263 w 272"/>
                  <a:gd name="T1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83">
                    <a:moveTo>
                      <a:pt x="263" y="61"/>
                    </a:moveTo>
                    <a:cubicBezTo>
                      <a:pt x="32" y="0"/>
                      <a:pt x="32" y="0"/>
                      <a:pt x="32" y="0"/>
                    </a:cubicBezTo>
                    <a:cubicBezTo>
                      <a:pt x="32" y="0"/>
                      <a:pt x="32" y="0"/>
                      <a:pt x="32" y="0"/>
                    </a:cubicBezTo>
                    <a:cubicBezTo>
                      <a:pt x="0" y="3"/>
                      <a:pt x="0" y="3"/>
                      <a:pt x="0" y="3"/>
                    </a:cubicBezTo>
                    <a:cubicBezTo>
                      <a:pt x="27" y="20"/>
                      <a:pt x="27" y="20"/>
                      <a:pt x="27" y="20"/>
                    </a:cubicBezTo>
                    <a:cubicBezTo>
                      <a:pt x="27" y="20"/>
                      <a:pt x="27" y="20"/>
                      <a:pt x="27" y="20"/>
                    </a:cubicBezTo>
                    <a:cubicBezTo>
                      <a:pt x="258" y="82"/>
                      <a:pt x="258" y="82"/>
                      <a:pt x="258" y="82"/>
                    </a:cubicBezTo>
                    <a:cubicBezTo>
                      <a:pt x="264" y="83"/>
                      <a:pt x="269" y="80"/>
                      <a:pt x="271" y="74"/>
                    </a:cubicBezTo>
                    <a:cubicBezTo>
                      <a:pt x="272" y="69"/>
                      <a:pt x="269" y="63"/>
                      <a:pt x="263" y="6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9" name="íSḷiḋé">
                <a:extLst>
                  <a:ext uri="{FF2B5EF4-FFF2-40B4-BE49-F238E27FC236}">
                    <a16:creationId xmlns:a16="http://schemas.microsoft.com/office/drawing/2014/main" id="{E6755C0D-861B-4A47-B4DC-DC2B72F3E24F}"/>
                  </a:ext>
                </a:extLst>
              </p:cNvPr>
              <p:cNvSpPr/>
              <p:nvPr/>
            </p:nvSpPr>
            <p:spPr bwMode="auto">
              <a:xfrm>
                <a:off x="2104637" y="2962317"/>
                <a:ext cx="167583" cy="218789"/>
              </a:xfrm>
              <a:custGeom>
                <a:avLst/>
                <a:gdLst>
                  <a:gd name="T0" fmla="*/ 41 w 48"/>
                  <a:gd name="T1" fmla="*/ 29 h 63"/>
                  <a:gd name="T2" fmla="*/ 8 w 48"/>
                  <a:gd name="T3" fmla="*/ 0 h 63"/>
                  <a:gd name="T4" fmla="*/ 0 w 48"/>
                  <a:gd name="T5" fmla="*/ 7 h 63"/>
                  <a:gd name="T6" fmla="*/ 13 w 48"/>
                  <a:gd name="T7" fmla="*/ 9 h 63"/>
                  <a:gd name="T8" fmla="*/ 17 w 48"/>
                  <a:gd name="T9" fmla="*/ 24 h 63"/>
                  <a:gd name="T10" fmla="*/ 6 w 48"/>
                  <a:gd name="T11" fmla="*/ 36 h 63"/>
                  <a:gd name="T12" fmla="*/ 6 w 48"/>
                  <a:gd name="T13" fmla="*/ 41 h 63"/>
                  <a:gd name="T14" fmla="*/ 13 w 48"/>
                  <a:gd name="T15" fmla="*/ 63 h 63"/>
                  <a:gd name="T16" fmla="*/ 48 w 48"/>
                  <a:gd name="T17" fmla="*/ 41 h 63"/>
                  <a:gd name="T18" fmla="*/ 41 w 48"/>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3">
                    <a:moveTo>
                      <a:pt x="41" y="29"/>
                    </a:moveTo>
                    <a:cubicBezTo>
                      <a:pt x="41" y="29"/>
                      <a:pt x="28" y="0"/>
                      <a:pt x="8" y="0"/>
                    </a:cubicBezTo>
                    <a:cubicBezTo>
                      <a:pt x="8" y="0"/>
                      <a:pt x="1" y="0"/>
                      <a:pt x="0" y="7"/>
                    </a:cubicBezTo>
                    <a:cubicBezTo>
                      <a:pt x="4" y="5"/>
                      <a:pt x="9" y="4"/>
                      <a:pt x="13" y="9"/>
                    </a:cubicBezTo>
                    <a:cubicBezTo>
                      <a:pt x="17" y="24"/>
                      <a:pt x="17" y="24"/>
                      <a:pt x="17" y="24"/>
                    </a:cubicBezTo>
                    <a:cubicBezTo>
                      <a:pt x="17" y="24"/>
                      <a:pt x="15" y="39"/>
                      <a:pt x="6" y="36"/>
                    </a:cubicBezTo>
                    <a:cubicBezTo>
                      <a:pt x="6" y="38"/>
                      <a:pt x="6" y="40"/>
                      <a:pt x="6" y="41"/>
                    </a:cubicBezTo>
                    <a:cubicBezTo>
                      <a:pt x="6" y="41"/>
                      <a:pt x="2" y="49"/>
                      <a:pt x="13" y="63"/>
                    </a:cubicBezTo>
                    <a:cubicBezTo>
                      <a:pt x="48" y="41"/>
                      <a:pt x="48" y="41"/>
                      <a:pt x="48" y="41"/>
                    </a:cubicBezTo>
                    <a:cubicBezTo>
                      <a:pt x="45" y="37"/>
                      <a:pt x="43" y="34"/>
                      <a:pt x="41" y="29"/>
                    </a:cubicBez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0" name="iṩľîḑé">
                <a:extLst>
                  <a:ext uri="{FF2B5EF4-FFF2-40B4-BE49-F238E27FC236}">
                    <a16:creationId xmlns:a16="http://schemas.microsoft.com/office/drawing/2014/main" id="{B8667E85-7064-417E-B530-682859ECE7BF}"/>
                  </a:ext>
                </a:extLst>
              </p:cNvPr>
              <p:cNvSpPr/>
              <p:nvPr/>
            </p:nvSpPr>
            <p:spPr bwMode="auto">
              <a:xfrm>
                <a:off x="2099884" y="2971529"/>
                <a:ext cx="60516" cy="121033"/>
              </a:xfrm>
              <a:custGeom>
                <a:avLst/>
                <a:gdLst>
                  <a:gd name="T0" fmla="*/ 6 w 17"/>
                  <a:gd name="T1" fmla="*/ 32 h 35"/>
                  <a:gd name="T2" fmla="*/ 17 w 17"/>
                  <a:gd name="T3" fmla="*/ 20 h 35"/>
                  <a:gd name="T4" fmla="*/ 13 w 17"/>
                  <a:gd name="T5" fmla="*/ 5 h 35"/>
                  <a:gd name="T6" fmla="*/ 0 w 17"/>
                  <a:gd name="T7" fmla="*/ 3 h 35"/>
                  <a:gd name="T8" fmla="*/ 0 w 17"/>
                  <a:gd name="T9" fmla="*/ 3 h 35"/>
                  <a:gd name="T10" fmla="*/ 6 w 17"/>
                  <a:gd name="T11" fmla="*/ 32 h 35"/>
                </a:gdLst>
                <a:ahLst/>
                <a:cxnLst>
                  <a:cxn ang="0">
                    <a:pos x="T0" y="T1"/>
                  </a:cxn>
                  <a:cxn ang="0">
                    <a:pos x="T2" y="T3"/>
                  </a:cxn>
                  <a:cxn ang="0">
                    <a:pos x="T4" y="T5"/>
                  </a:cxn>
                  <a:cxn ang="0">
                    <a:pos x="T6" y="T7"/>
                  </a:cxn>
                  <a:cxn ang="0">
                    <a:pos x="T8" y="T9"/>
                  </a:cxn>
                  <a:cxn ang="0">
                    <a:pos x="T10" y="T11"/>
                  </a:cxn>
                </a:cxnLst>
                <a:rect l="0" t="0" r="r" b="b"/>
                <a:pathLst>
                  <a:path w="17" h="35">
                    <a:moveTo>
                      <a:pt x="6" y="32"/>
                    </a:moveTo>
                    <a:cubicBezTo>
                      <a:pt x="15" y="35"/>
                      <a:pt x="17" y="20"/>
                      <a:pt x="17" y="20"/>
                    </a:cubicBezTo>
                    <a:cubicBezTo>
                      <a:pt x="13" y="5"/>
                      <a:pt x="13" y="5"/>
                      <a:pt x="13" y="5"/>
                    </a:cubicBezTo>
                    <a:cubicBezTo>
                      <a:pt x="9" y="0"/>
                      <a:pt x="4" y="1"/>
                      <a:pt x="0" y="3"/>
                    </a:cubicBezTo>
                    <a:cubicBezTo>
                      <a:pt x="0" y="3"/>
                      <a:pt x="0" y="3"/>
                      <a:pt x="0" y="3"/>
                    </a:cubicBezTo>
                    <a:cubicBezTo>
                      <a:pt x="0" y="3"/>
                      <a:pt x="7" y="14"/>
                      <a:pt x="6" y="32"/>
                    </a:cubicBezTo>
                    <a:close/>
                  </a:path>
                </a:pathLst>
              </a:custGeom>
              <a:solidFill>
                <a:srgbClr val="E6DBC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spTree>
    <p:extLst>
      <p:ext uri="{BB962C8B-B14F-4D97-AF65-F5344CB8AC3E}">
        <p14:creationId xmlns:p14="http://schemas.microsoft.com/office/powerpoint/2010/main" val="38321008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泛化关系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1" y="986135"/>
            <a:ext cx="11950700" cy="2246769"/>
          </a:xfrm>
          <a:prstGeom prst="rect">
            <a:avLst/>
          </a:prstGeom>
        </p:spPr>
        <p:txBody>
          <a:bodyPr wrap="square">
            <a:spAutoFit/>
          </a:bodyPr>
          <a:lstStyle/>
          <a:p>
            <a:r>
              <a:rPr lang="zh-CN" altLang="en-US" sz="2800" dirty="0" smtClean="0"/>
              <a:t>         泛化关系指的是一般与特殊的关系。当</a:t>
            </a:r>
            <a:r>
              <a:rPr lang="zh-CN" altLang="en-US" sz="2800" b="1" dirty="0" smtClean="0"/>
              <a:t>多个用例共同拥有一种类似的结构和行为</a:t>
            </a:r>
            <a:r>
              <a:rPr lang="zh-CN" altLang="en-US" sz="2800" dirty="0" smtClean="0"/>
              <a:t>的时候，可以将</a:t>
            </a:r>
            <a:r>
              <a:rPr lang="zh-CN" altLang="en-US" sz="2800" b="1" dirty="0" smtClean="0"/>
              <a:t>它们的共性抽象成为父用例，其它的用例作为泛化关系中的子用例</a:t>
            </a:r>
            <a:r>
              <a:rPr lang="zh-CN" altLang="en-US" sz="2800" dirty="0" smtClean="0"/>
              <a:t>。</a:t>
            </a:r>
            <a:endParaRPr lang="en-US" altLang="zh-CN" sz="2800" dirty="0" smtClean="0"/>
          </a:p>
          <a:p>
            <a:r>
              <a:rPr lang="en-US" altLang="zh-CN" sz="2800" dirty="0" smtClean="0"/>
              <a:t>         </a:t>
            </a:r>
            <a:r>
              <a:rPr lang="zh-CN" altLang="en-US" sz="2800" dirty="0" smtClean="0"/>
              <a:t>在用例的泛化关系中，子用例是父用例的一种特殊形式，子用例继承了父用例所有的结构、行为和关系。</a:t>
            </a:r>
            <a:endParaRPr lang="zh-CN" altLang="en-US" sz="28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323" y="3493816"/>
            <a:ext cx="8444926" cy="287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9005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包含关系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12336"/>
            <a:ext cx="12001500" cy="1815882"/>
          </a:xfrm>
          <a:prstGeom prst="rect">
            <a:avLst/>
          </a:prstGeom>
        </p:spPr>
        <p:txBody>
          <a:bodyPr wrap="square">
            <a:spAutoFit/>
          </a:bodyPr>
          <a:lstStyle/>
          <a:p>
            <a:r>
              <a:rPr lang="zh-CN" altLang="en-US" sz="2800" dirty="0" smtClean="0"/>
              <a:t>         包含</a:t>
            </a:r>
            <a:r>
              <a:rPr lang="zh-CN" altLang="en-US" sz="2800" dirty="0"/>
              <a:t>关系指的是两个用例之间的关系，其中</a:t>
            </a:r>
            <a:r>
              <a:rPr lang="zh-CN" altLang="en-US" sz="2800" b="1" dirty="0"/>
              <a:t>一个用例（称为基本用例）的行为包含了另一个用例（称为包含用例）的行为</a:t>
            </a:r>
            <a:r>
              <a:rPr lang="zh-CN" altLang="en-US" sz="2800" dirty="0"/>
              <a:t>。也就是说基本用例会用到包含用例，表示基本用例中重用包含用例中的步骤</a:t>
            </a:r>
            <a:r>
              <a:rPr lang="zh-CN" altLang="en-US" sz="2800" dirty="0" smtClean="0"/>
              <a:t>。</a:t>
            </a:r>
            <a:endParaRPr lang="en-US" altLang="zh-CN" sz="2800" dirty="0" smtClean="0"/>
          </a:p>
          <a:p>
            <a:r>
              <a:rPr lang="en-US" altLang="zh-CN" sz="2800" dirty="0"/>
              <a:t> </a:t>
            </a:r>
            <a:r>
              <a:rPr lang="en-US" altLang="zh-CN" sz="2800" dirty="0" smtClean="0"/>
              <a:t>        </a:t>
            </a:r>
            <a:r>
              <a:rPr lang="zh-CN" altLang="en-US" sz="2800" dirty="0" smtClean="0"/>
              <a:t>在</a:t>
            </a:r>
            <a:r>
              <a:rPr lang="en-US" altLang="zh-CN" sz="2800" dirty="0"/>
              <a:t>UML</a:t>
            </a:r>
            <a:r>
              <a:rPr lang="zh-CN" altLang="en-US" sz="2800" dirty="0"/>
              <a:t>图中，使用带虚线箭头表示，并在线上标有</a:t>
            </a:r>
            <a:r>
              <a:rPr lang="en-US" altLang="zh-CN" sz="2800" dirty="0"/>
              <a:t>&lt;&lt;include&gt;&gt;</a:t>
            </a:r>
            <a:r>
              <a:rPr lang="zh-CN" altLang="en-US" sz="2800" dirty="0"/>
              <a:t>。</a:t>
            </a: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l="4829" t="8434" r="3424" b="9859"/>
          <a:stretch>
            <a:fillRect/>
          </a:stretch>
        </p:blipFill>
        <p:spPr bwMode="auto">
          <a:xfrm>
            <a:off x="1606699" y="2915332"/>
            <a:ext cx="8800236" cy="335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564469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扩展关系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52400" y="864923"/>
            <a:ext cx="11836400" cy="4708981"/>
          </a:xfrm>
          <a:prstGeom prst="rect">
            <a:avLst/>
          </a:prstGeom>
        </p:spPr>
        <p:txBody>
          <a:bodyPr wrap="square">
            <a:spAutoFit/>
          </a:bodyPr>
          <a:lstStyle/>
          <a:p>
            <a:r>
              <a:rPr lang="zh-CN" altLang="en-US" sz="3000" dirty="0" smtClean="0"/>
              <a:t>         扩展关系</a:t>
            </a:r>
            <a:r>
              <a:rPr lang="zh-CN" altLang="en-US" sz="3000" dirty="0"/>
              <a:t>是对基本用例的扩展，基本用例是一个完整的用例，即使没有子用例的参与，也可以完成一个完整的功能</a:t>
            </a:r>
            <a:r>
              <a:rPr lang="zh-CN" altLang="en-US" sz="3000" dirty="0" smtClean="0"/>
              <a:t>。</a:t>
            </a:r>
            <a:endParaRPr lang="en-US" altLang="zh-CN" sz="3000" dirty="0" smtClean="0"/>
          </a:p>
          <a:p>
            <a:r>
              <a:rPr lang="zh-CN" altLang="en-US" sz="3000" dirty="0" smtClean="0"/>
              <a:t>         扩展的</a:t>
            </a:r>
            <a:r>
              <a:rPr lang="zh-CN" altLang="en-US" sz="3000" dirty="0"/>
              <a:t>基本用例中将存在一个扩展点，只有当扩展点被激活时，子用例才会被执行</a:t>
            </a:r>
            <a:r>
              <a:rPr lang="zh-CN" altLang="en-US" sz="3000" dirty="0" smtClean="0"/>
              <a:t>。</a:t>
            </a:r>
            <a:endParaRPr lang="en-US" altLang="zh-CN" sz="3000" dirty="0" smtClean="0"/>
          </a:p>
          <a:p>
            <a:r>
              <a:rPr lang="zh-CN" altLang="en-US" sz="3000" dirty="0" smtClean="0"/>
              <a:t>         在</a:t>
            </a:r>
            <a:r>
              <a:rPr lang="zh-CN" altLang="en-US" sz="3000" dirty="0"/>
              <a:t>扩展关系中，对于扩展用例（</a:t>
            </a:r>
            <a:r>
              <a:rPr lang="en-US" altLang="zh-CN" sz="3000" dirty="0"/>
              <a:t>extension use case</a:t>
            </a:r>
            <a:r>
              <a:rPr lang="zh-CN" altLang="en-US" sz="3000" dirty="0"/>
              <a:t>）有更多的规则限制，即基本用例必须声明若干“扩展点”（</a:t>
            </a:r>
            <a:r>
              <a:rPr lang="en-US" altLang="zh-CN" sz="3000" dirty="0"/>
              <a:t>extension point</a:t>
            </a:r>
            <a:r>
              <a:rPr lang="zh-CN" altLang="en-US" sz="3000" dirty="0"/>
              <a:t>），而扩展用例只能在这些扩展点上增加新的行为和含义</a:t>
            </a:r>
            <a:r>
              <a:rPr lang="zh-CN" altLang="en-US" sz="3000" dirty="0" smtClean="0"/>
              <a:t>。</a:t>
            </a:r>
            <a:endParaRPr lang="en-US" altLang="zh-CN" sz="3000" dirty="0" smtClean="0"/>
          </a:p>
          <a:p>
            <a:r>
              <a:rPr lang="zh-CN" altLang="en-US" sz="3000" dirty="0" smtClean="0"/>
              <a:t>         扩展</a:t>
            </a:r>
            <a:r>
              <a:rPr lang="zh-CN" altLang="en-US" sz="3000" dirty="0"/>
              <a:t>关系是从扩展用例到基本用例的关系，它说明扩展用例定义的行为如何插入到基本用例定义的行为中。也就是说，扩展用例并不在基本用例中显示。</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4830259"/>
            <a:ext cx="5816600" cy="2271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2323623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包含关系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5900" y="1054438"/>
            <a:ext cx="11798300" cy="3970318"/>
          </a:xfrm>
          <a:prstGeom prst="rect">
            <a:avLst/>
          </a:prstGeom>
        </p:spPr>
        <p:txBody>
          <a:bodyPr wrap="square">
            <a:spAutoFit/>
          </a:bodyPr>
          <a:lstStyle/>
          <a:p>
            <a:r>
              <a:rPr lang="zh-CN" altLang="en-US" sz="3600" dirty="0" smtClean="0"/>
              <a:t>         在</a:t>
            </a:r>
            <a:r>
              <a:rPr lang="zh-CN" altLang="en-US" sz="3600" dirty="0"/>
              <a:t>一些用例图中，用例的数目可能很多，这时就需要把这些用例组织起来。这种情况在一个系统包含很多子系统时就会出现。另一种可能就是，当你按顺序和用户会谈，收集系统需求时，每个需求必须用一个单独的用例来表达，这时就需要某种方式来对这些需求进行分类。</a:t>
            </a:r>
          </a:p>
          <a:p>
            <a:r>
              <a:rPr lang="zh-CN" altLang="en-US" sz="3600" dirty="0" smtClean="0"/>
              <a:t>         最</a:t>
            </a:r>
            <a:r>
              <a:rPr lang="zh-CN" altLang="en-US" sz="3600" dirty="0"/>
              <a:t>直接的方法就是把相关的用例放在一个包中组织起来。一组用例可以放在一个文件夹中。</a:t>
            </a:r>
          </a:p>
        </p:txBody>
      </p:sp>
    </p:spTree>
    <p:extLst>
      <p:ext uri="{BB962C8B-B14F-4D97-AF65-F5344CB8AC3E}">
        <p14:creationId xmlns:p14="http://schemas.microsoft.com/office/powerpoint/2010/main" val="4243523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1950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创建用例图的三个关键步骤</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0992" y="725223"/>
            <a:ext cx="11772900" cy="6107698"/>
          </a:xfrm>
          <a:prstGeom prst="rect">
            <a:avLst/>
          </a:prstGeom>
        </p:spPr>
        <p:txBody>
          <a:bodyPr wrap="square">
            <a:spAutoFit/>
          </a:bodyPr>
          <a:lstStyle/>
          <a:p>
            <a:pPr>
              <a:lnSpc>
                <a:spcPct val="150000"/>
              </a:lnSpc>
            </a:pPr>
            <a:r>
              <a:rPr lang="en-US" altLang="zh-CN" sz="4000" b="1" dirty="0"/>
              <a:t>1. </a:t>
            </a:r>
            <a:r>
              <a:rPr lang="zh-CN" altLang="en-US" sz="4000" b="1" dirty="0"/>
              <a:t>识别出系统中的角色和用例</a:t>
            </a:r>
          </a:p>
          <a:p>
            <a:pPr>
              <a:lnSpc>
                <a:spcPct val="150000"/>
              </a:lnSpc>
            </a:pPr>
            <a:r>
              <a:rPr lang="zh-CN" altLang="en-US" sz="3200" b="1" dirty="0"/>
              <a:t>（</a:t>
            </a:r>
            <a:r>
              <a:rPr lang="en-US" altLang="zh-CN" sz="3200" b="1" dirty="0"/>
              <a:t>1</a:t>
            </a:r>
            <a:r>
              <a:rPr lang="zh-CN" altLang="en-US" sz="3200" b="1" dirty="0"/>
              <a:t>）如何从系统中识别出角色</a:t>
            </a:r>
          </a:p>
          <a:p>
            <a:pPr>
              <a:lnSpc>
                <a:spcPct val="150000"/>
              </a:lnSpc>
            </a:pPr>
            <a:r>
              <a:rPr lang="zh-CN" altLang="en-US" sz="3200" dirty="0" smtClean="0"/>
              <a:t>         获取</a:t>
            </a:r>
            <a:r>
              <a:rPr lang="zh-CN" altLang="en-US" sz="3200" dirty="0"/>
              <a:t>系统用例首先要找出系统的角色。如何识别系统的角色？可以从系统要完成的业务中识别系统的角色。</a:t>
            </a:r>
            <a:endParaRPr lang="en-US" altLang="zh-CN" sz="3200" dirty="0"/>
          </a:p>
          <a:p>
            <a:pPr>
              <a:lnSpc>
                <a:spcPct val="150000"/>
              </a:lnSpc>
            </a:pPr>
            <a:r>
              <a:rPr lang="zh-CN" altLang="en-US" sz="3200" b="1" dirty="0"/>
              <a:t>（</a:t>
            </a:r>
            <a:r>
              <a:rPr lang="en-US" altLang="zh-CN" sz="3200" b="1" dirty="0"/>
              <a:t>2</a:t>
            </a:r>
            <a:r>
              <a:rPr lang="zh-CN" altLang="en-US" sz="3200" b="1" dirty="0"/>
              <a:t>）如何从系统中识别用例</a:t>
            </a:r>
          </a:p>
          <a:p>
            <a:pPr>
              <a:lnSpc>
                <a:spcPct val="150000"/>
              </a:lnSpc>
            </a:pPr>
            <a:r>
              <a:rPr lang="zh-CN" altLang="en-US" sz="3200" dirty="0" smtClean="0"/>
              <a:t>         用例</a:t>
            </a:r>
            <a:r>
              <a:rPr lang="zh-CN" altLang="en-US" sz="3200" dirty="0"/>
              <a:t>的获取是需求分析阶段的主要任务之一。但对于一个大系统，要直接列出用例清单常常是十分困难的。这时可先列出角色清单，再对每个角色列出它的用例，问题就会变得容易得多</a:t>
            </a:r>
            <a:r>
              <a:rPr lang="zh-CN" altLang="en-US" sz="3200" dirty="0" smtClean="0"/>
              <a:t>。</a:t>
            </a:r>
            <a:endParaRPr lang="en-US" altLang="zh-CN" sz="3200" dirty="0"/>
          </a:p>
        </p:txBody>
      </p:sp>
    </p:spTree>
    <p:extLst>
      <p:ext uri="{BB962C8B-B14F-4D97-AF65-F5344CB8AC3E}">
        <p14:creationId xmlns:p14="http://schemas.microsoft.com/office/powerpoint/2010/main" val="7405807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5058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创建用例图的三个关键步骤</a:t>
            </a:r>
          </a:p>
        </p:txBody>
      </p:sp>
      <p:sp>
        <p:nvSpPr>
          <p:cNvPr id="2" name="矩形 1"/>
          <p:cNvSpPr/>
          <p:nvPr/>
        </p:nvSpPr>
        <p:spPr>
          <a:xfrm>
            <a:off x="254000" y="927438"/>
            <a:ext cx="11671300" cy="5369034"/>
          </a:xfrm>
          <a:prstGeom prst="rect">
            <a:avLst/>
          </a:prstGeom>
        </p:spPr>
        <p:txBody>
          <a:bodyPr wrap="square">
            <a:spAutoFit/>
          </a:bodyPr>
          <a:lstStyle/>
          <a:p>
            <a:pPr>
              <a:lnSpc>
                <a:spcPct val="150000"/>
              </a:lnSpc>
            </a:pPr>
            <a:r>
              <a:rPr lang="en-US" altLang="zh-CN" sz="3600" b="1" dirty="0"/>
              <a:t>2. </a:t>
            </a:r>
            <a:r>
              <a:rPr lang="zh-CN" altLang="en-US" sz="3600" b="1" dirty="0"/>
              <a:t>区分用例优先次序</a:t>
            </a:r>
          </a:p>
          <a:p>
            <a:pPr>
              <a:lnSpc>
                <a:spcPct val="150000"/>
              </a:lnSpc>
            </a:pPr>
            <a:r>
              <a:rPr lang="zh-CN" altLang="en-US" sz="3200" dirty="0" smtClean="0"/>
              <a:t>         某些</a:t>
            </a:r>
            <a:r>
              <a:rPr lang="zh-CN" altLang="en-US" sz="3200" dirty="0"/>
              <a:t>用例必须在其他用例之前完成，因为它们之间要相互依赖。例如，在系统借阅图书之前，必须记录图书的基本信息。因此很明显新增图书是最重要的用例。</a:t>
            </a:r>
          </a:p>
          <a:p>
            <a:pPr>
              <a:lnSpc>
                <a:spcPct val="150000"/>
              </a:lnSpc>
            </a:pPr>
            <a:r>
              <a:rPr lang="en-US" altLang="zh-CN" sz="3600" b="1" dirty="0"/>
              <a:t>3.</a:t>
            </a:r>
            <a:r>
              <a:rPr lang="zh-CN" altLang="en-US" sz="3600" b="1" dirty="0"/>
              <a:t>构建用例图模型</a:t>
            </a:r>
          </a:p>
          <a:p>
            <a:pPr>
              <a:lnSpc>
                <a:spcPct val="150000"/>
              </a:lnSpc>
            </a:pPr>
            <a:r>
              <a:rPr lang="zh-CN" altLang="en-US" sz="3200" dirty="0" smtClean="0"/>
              <a:t>        将</a:t>
            </a:r>
            <a:r>
              <a:rPr lang="zh-CN" altLang="en-US" sz="3200" dirty="0"/>
              <a:t>已确定并细化的角色和用例放入用例图中。此时，再借助包含、扩展和泛化的关系给出用例之间的结构模型。</a:t>
            </a:r>
          </a:p>
        </p:txBody>
      </p:sp>
    </p:spTree>
    <p:extLst>
      <p:ext uri="{BB962C8B-B14F-4D97-AF65-F5344CB8AC3E}">
        <p14:creationId xmlns:p14="http://schemas.microsoft.com/office/powerpoint/2010/main" val="25093084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63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l="5028" t="6221" r="3220" b="7170"/>
          <a:stretch>
            <a:fillRect/>
          </a:stretch>
        </p:blipFill>
        <p:spPr bwMode="auto">
          <a:xfrm>
            <a:off x="3838575" y="1063578"/>
            <a:ext cx="7491412" cy="296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7040" y="2057714"/>
            <a:ext cx="2698175" cy="523220"/>
          </a:xfrm>
          <a:prstGeom prst="rect">
            <a:avLst/>
          </a:prstGeom>
        </p:spPr>
        <p:txBody>
          <a:bodyPr wrap="none">
            <a:spAutoFit/>
          </a:bodyPr>
          <a:lstStyle/>
          <a:p>
            <a:r>
              <a:rPr lang="zh-CN" altLang="en-US" sz="2800" b="1" dirty="0"/>
              <a:t>图书管理用例图</a:t>
            </a:r>
          </a:p>
        </p:txBody>
      </p:sp>
      <p:sp>
        <p:nvSpPr>
          <p:cNvPr id="4" name="矩形 3"/>
          <p:cNvSpPr/>
          <p:nvPr/>
        </p:nvSpPr>
        <p:spPr>
          <a:xfrm>
            <a:off x="97555" y="4959866"/>
            <a:ext cx="3857146" cy="523220"/>
          </a:xfrm>
          <a:prstGeom prst="rect">
            <a:avLst/>
          </a:prstGeom>
        </p:spPr>
        <p:txBody>
          <a:bodyPr wrap="none">
            <a:spAutoFit/>
          </a:bodyPr>
          <a:lstStyle/>
          <a:p>
            <a:r>
              <a:rPr lang="zh-CN" altLang="en-US" sz="2800" b="1" dirty="0"/>
              <a:t>图书借阅和归还用例图 </a:t>
            </a:r>
            <a:endParaRPr lang="zh-CN" altLang="en-US" sz="2800" dirty="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l="3662" t="7918" r="3201" b="8391"/>
          <a:stretch>
            <a:fillRect/>
          </a:stretch>
        </p:blipFill>
        <p:spPr bwMode="auto">
          <a:xfrm>
            <a:off x="3838575" y="4052848"/>
            <a:ext cx="83534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44362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409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l="3531" t="2466" r="5763" b="3888"/>
          <a:stretch>
            <a:fillRect/>
          </a:stretch>
        </p:blipFill>
        <p:spPr bwMode="auto">
          <a:xfrm>
            <a:off x="2569727" y="-139018"/>
            <a:ext cx="9628188" cy="703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63688" y="922552"/>
            <a:ext cx="2646878" cy="1077218"/>
          </a:xfrm>
          <a:prstGeom prst="rect">
            <a:avLst/>
          </a:prstGeom>
        </p:spPr>
        <p:txBody>
          <a:bodyPr wrap="none">
            <a:spAutoFit/>
          </a:bodyPr>
          <a:lstStyle/>
          <a:p>
            <a:r>
              <a:rPr lang="zh-CN" altLang="en-US" sz="3200" b="1" dirty="0"/>
              <a:t>图书</a:t>
            </a:r>
            <a:r>
              <a:rPr lang="zh-CN" altLang="en-US" sz="3200" b="1" dirty="0" smtClean="0"/>
              <a:t>管理系统</a:t>
            </a:r>
            <a:endParaRPr lang="en-US" altLang="zh-CN" sz="3200" b="1" dirty="0" smtClean="0"/>
          </a:p>
          <a:p>
            <a:pPr algn="ctr"/>
            <a:r>
              <a:rPr lang="zh-CN" altLang="en-US" sz="3200" b="1" dirty="0" smtClean="0"/>
              <a:t>整体</a:t>
            </a:r>
            <a:r>
              <a:rPr lang="zh-CN" altLang="en-US" sz="3200" b="1" dirty="0"/>
              <a:t>用例图</a:t>
            </a:r>
            <a:endParaRPr lang="zh-CN" altLang="en-US" sz="3200" dirty="0"/>
          </a:p>
        </p:txBody>
      </p:sp>
    </p:spTree>
    <p:extLst>
      <p:ext uri="{BB962C8B-B14F-4D97-AF65-F5344CB8AC3E}">
        <p14:creationId xmlns:p14="http://schemas.microsoft.com/office/powerpoint/2010/main" val="9627144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614664" y="2875002"/>
            <a:ext cx="29626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02.</a:t>
            </a:r>
            <a:r>
              <a:rPr lang="zh-CN" altLang="en-US" sz="6600" dirty="0" smtClean="0">
                <a:solidFill>
                  <a:schemeClr val="accent1"/>
                </a:solidFill>
                <a:latin typeface="+mn-lt"/>
                <a:ea typeface="+mn-ea"/>
                <a:cs typeface="+mn-ea"/>
                <a:sym typeface="+mn-lt"/>
              </a:rPr>
              <a:t>类图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7433379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29500" y="463550"/>
            <a:ext cx="22860" cy="605155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754259"/>
            <a:ext cx="5094480" cy="540000"/>
          </a:xfrm>
          <a:prstGeom prst="rect">
            <a:avLst/>
          </a:prstGeom>
          <a:noFill/>
        </p:spPr>
        <p:txBody>
          <a:bodyPr wrap="square" lIns="180000" anchor="ctr" anchorCtr="0">
            <a:normAutofit/>
          </a:bodyPr>
          <a:lstStyle/>
          <a:p>
            <a:pPr>
              <a:defRPr/>
            </a:pPr>
            <a:r>
              <a:rPr lang="zh-CN" altLang="en-US" sz="2600" kern="0" spc="100" dirty="0">
                <a:cs typeface="+mn-ea"/>
                <a:sym typeface="+mn-lt"/>
              </a:rPr>
              <a:t>用</a:t>
            </a:r>
            <a:r>
              <a:rPr lang="zh-CN" altLang="en-US" sz="2600" kern="0" spc="100" dirty="0" smtClean="0">
                <a:cs typeface="+mn-ea"/>
                <a:sym typeface="+mn-lt"/>
              </a:rPr>
              <a:t>例图</a:t>
            </a:r>
            <a:endParaRPr lang="zh-CN" altLang="en-US" sz="2600" kern="0" spc="100" dirty="0">
              <a:cs typeface="+mn-ea"/>
              <a:sym typeface="+mn-lt"/>
            </a:endParaRPr>
          </a:p>
        </p:txBody>
      </p:sp>
      <p:sp>
        <p:nvSpPr>
          <p:cNvPr id="22" name="MH_Number_1">
            <a:hlinkClick r:id="" action="ppaction://noaction"/>
          </p:cNvPr>
          <p:cNvSpPr/>
          <p:nvPr>
            <p:custDataLst>
              <p:tags r:id="rId4"/>
            </p:custDataLst>
          </p:nvPr>
        </p:nvSpPr>
        <p:spPr>
          <a:xfrm>
            <a:off x="7186916" y="73552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158060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类图</a:t>
            </a:r>
            <a:endParaRPr lang="zh-CN" altLang="en-US" sz="2600" kern="0" spc="100" dirty="0">
              <a:cs typeface="+mn-ea"/>
              <a:sym typeface="+mn-lt"/>
            </a:endParaRPr>
          </a:p>
        </p:txBody>
      </p:sp>
      <p:sp>
        <p:nvSpPr>
          <p:cNvPr id="28" name="MH_Number_2">
            <a:hlinkClick r:id="" action="ppaction://noaction"/>
          </p:cNvPr>
          <p:cNvSpPr/>
          <p:nvPr>
            <p:custDataLst>
              <p:tags r:id="rId6"/>
            </p:custDataLst>
          </p:nvPr>
        </p:nvSpPr>
        <p:spPr>
          <a:xfrm>
            <a:off x="7186916" y="156186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2406947"/>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顺序图</a:t>
            </a:r>
            <a:endParaRPr lang="zh-CN" altLang="en-US" sz="2600" kern="0" spc="100" dirty="0">
              <a:cs typeface="+mn-ea"/>
              <a:sym typeface="+mn-lt"/>
            </a:endParaRPr>
          </a:p>
        </p:txBody>
      </p:sp>
      <p:sp>
        <p:nvSpPr>
          <p:cNvPr id="31" name="MH_Number_3">
            <a:hlinkClick r:id="" action="ppaction://noaction"/>
          </p:cNvPr>
          <p:cNvSpPr/>
          <p:nvPr>
            <p:custDataLst>
              <p:tags r:id="rId8"/>
            </p:custDataLst>
          </p:nvPr>
        </p:nvSpPr>
        <p:spPr>
          <a:xfrm>
            <a:off x="7186916" y="238821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3233291"/>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通信图</a:t>
            </a:r>
            <a:endParaRPr lang="zh-CN" altLang="en-US" sz="2600" kern="0" spc="100" dirty="0">
              <a:cs typeface="+mn-ea"/>
              <a:sym typeface="+mn-lt"/>
            </a:endParaRPr>
          </a:p>
        </p:txBody>
      </p:sp>
      <p:sp>
        <p:nvSpPr>
          <p:cNvPr id="34" name="MH_Number_4">
            <a:hlinkClick r:id="" action="ppaction://noaction"/>
          </p:cNvPr>
          <p:cNvSpPr/>
          <p:nvPr>
            <p:custDataLst>
              <p:tags r:id="rId10"/>
            </p:custDataLst>
          </p:nvPr>
        </p:nvSpPr>
        <p:spPr>
          <a:xfrm>
            <a:off x="7186916" y="3214555"/>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a:solidFill>
                  <a:schemeClr val="accent2"/>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sp>
        <p:nvSpPr>
          <p:cNvPr id="14" name="MH_Entry_3">
            <a:hlinkClick r:id="" action="ppaction://noaction"/>
          </p:cNvPr>
          <p:cNvSpPr txBox="1"/>
          <p:nvPr>
            <p:custDataLst>
              <p:tags r:id="rId13"/>
            </p:custDataLst>
          </p:nvPr>
        </p:nvSpPr>
        <p:spPr>
          <a:xfrm>
            <a:off x="7783629" y="4033829"/>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状态图</a:t>
            </a:r>
            <a:endParaRPr lang="zh-CN" altLang="en-US" sz="2600" kern="0" spc="100" dirty="0">
              <a:cs typeface="+mn-ea"/>
              <a:sym typeface="+mn-lt"/>
            </a:endParaRPr>
          </a:p>
        </p:txBody>
      </p:sp>
      <p:sp>
        <p:nvSpPr>
          <p:cNvPr id="15" name="MH_Number_3">
            <a:hlinkClick r:id="" action="ppaction://noaction"/>
          </p:cNvPr>
          <p:cNvSpPr/>
          <p:nvPr>
            <p:custDataLst>
              <p:tags r:id="rId14"/>
            </p:custDataLst>
          </p:nvPr>
        </p:nvSpPr>
        <p:spPr>
          <a:xfrm>
            <a:off x="7186916" y="401509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5</a:t>
            </a:r>
            <a:endParaRPr lang="zh-CN" altLang="en-US" sz="3200" kern="0" dirty="0">
              <a:solidFill>
                <a:srgbClr val="FFFFFF"/>
              </a:solidFill>
              <a:cs typeface="+mn-ea"/>
              <a:sym typeface="+mn-lt"/>
            </a:endParaRPr>
          </a:p>
        </p:txBody>
      </p:sp>
      <p:sp>
        <p:nvSpPr>
          <p:cNvPr id="16" name="MH_Entry_4">
            <a:hlinkClick r:id="" action="ppaction://noaction"/>
          </p:cNvPr>
          <p:cNvSpPr txBox="1"/>
          <p:nvPr>
            <p:custDataLst>
              <p:tags r:id="rId15"/>
            </p:custDataLst>
          </p:nvPr>
        </p:nvSpPr>
        <p:spPr>
          <a:xfrm>
            <a:off x="7783629" y="486017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部署图</a:t>
            </a:r>
            <a:endParaRPr lang="zh-CN" altLang="en-US" sz="2600" kern="0" spc="100" dirty="0">
              <a:cs typeface="+mn-ea"/>
              <a:sym typeface="+mn-lt"/>
            </a:endParaRPr>
          </a:p>
        </p:txBody>
      </p:sp>
      <p:sp>
        <p:nvSpPr>
          <p:cNvPr id="18" name="MH_Number_4">
            <a:hlinkClick r:id="" action="ppaction://noaction"/>
          </p:cNvPr>
          <p:cNvSpPr/>
          <p:nvPr>
            <p:custDataLst>
              <p:tags r:id="rId16"/>
            </p:custDataLst>
          </p:nvPr>
        </p:nvSpPr>
        <p:spPr>
          <a:xfrm>
            <a:off x="7186916" y="484143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6</a:t>
            </a:r>
            <a:endParaRPr lang="zh-CN" altLang="en-US" sz="3200" kern="0" dirty="0">
              <a:solidFill>
                <a:srgbClr val="FFFFFF"/>
              </a:solidFill>
              <a:cs typeface="+mn-ea"/>
              <a:sym typeface="+mn-lt"/>
            </a:endParaRPr>
          </a:p>
        </p:txBody>
      </p:sp>
      <p:sp>
        <p:nvSpPr>
          <p:cNvPr id="20" name="MH_Entry_4">
            <a:hlinkClick r:id="" action="ppaction://noaction"/>
          </p:cNvPr>
          <p:cNvSpPr txBox="1"/>
          <p:nvPr>
            <p:custDataLst>
              <p:tags r:id="rId17"/>
            </p:custDataLst>
          </p:nvPr>
        </p:nvSpPr>
        <p:spPr>
          <a:xfrm>
            <a:off x="7783629" y="5681630"/>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提问与综合展示</a:t>
            </a:r>
            <a:endParaRPr lang="zh-CN" altLang="en-US" sz="2600" kern="0" spc="100" dirty="0">
              <a:cs typeface="+mn-ea"/>
              <a:sym typeface="+mn-lt"/>
            </a:endParaRPr>
          </a:p>
        </p:txBody>
      </p:sp>
      <p:sp>
        <p:nvSpPr>
          <p:cNvPr id="25" name="MH_Number_3">
            <a:hlinkClick r:id="" action="ppaction://noaction"/>
          </p:cNvPr>
          <p:cNvSpPr/>
          <p:nvPr>
            <p:custDataLst>
              <p:tags r:id="rId18"/>
            </p:custDataLst>
          </p:nvPr>
        </p:nvSpPr>
        <p:spPr>
          <a:xfrm>
            <a:off x="7186916" y="566778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7</a:t>
            </a:r>
            <a:endParaRPr lang="zh-CN" altLang="en-US" sz="3200" kern="0" dirty="0">
              <a:solidFill>
                <a:srgbClr val="FFFFFF"/>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869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图的地位和作用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1171139"/>
            <a:ext cx="12179300" cy="5184368"/>
          </a:xfrm>
          <a:prstGeom prst="rect">
            <a:avLst/>
          </a:prstGeom>
        </p:spPr>
        <p:txBody>
          <a:bodyPr wrap="square">
            <a:spAutoFit/>
          </a:bodyPr>
          <a:lstStyle/>
          <a:p>
            <a:pPr>
              <a:lnSpc>
                <a:spcPct val="150000"/>
              </a:lnSpc>
            </a:pPr>
            <a:r>
              <a:rPr lang="zh-CN" altLang="en-US" sz="3200" b="1" dirty="0" smtClean="0"/>
              <a:t>         类</a:t>
            </a:r>
            <a:r>
              <a:rPr lang="zh-CN" altLang="en-US" sz="3200" b="1" dirty="0"/>
              <a:t>图在</a:t>
            </a:r>
            <a:r>
              <a:rPr lang="en-US" altLang="zh-CN" sz="3200" b="1" dirty="0"/>
              <a:t>UML </a:t>
            </a:r>
            <a:r>
              <a:rPr lang="zh-CN" altLang="en-US" sz="3200" b="1" dirty="0"/>
              <a:t>的静态机制中是重要的组成部分，它不但是设计人员关心的核心，更是实现人员关注的重点</a:t>
            </a:r>
            <a:r>
              <a:rPr lang="zh-CN" altLang="en-US" sz="3200" dirty="0"/>
              <a:t>。建模工具也主要根据类图来产生代码。</a:t>
            </a:r>
            <a:r>
              <a:rPr lang="zh-CN" altLang="en-US" sz="3200" b="1" dirty="0"/>
              <a:t>类图在</a:t>
            </a:r>
            <a:r>
              <a:rPr lang="en-US" altLang="zh-CN" sz="3200" b="1" dirty="0"/>
              <a:t>UML </a:t>
            </a:r>
            <a:r>
              <a:rPr lang="zh-CN" altLang="en-US" sz="3200" b="1" dirty="0"/>
              <a:t>的</a:t>
            </a:r>
            <a:r>
              <a:rPr lang="en-US" altLang="zh-CN" sz="3200" b="1" dirty="0"/>
              <a:t>9</a:t>
            </a:r>
            <a:r>
              <a:rPr lang="zh-CN" altLang="en-US" sz="3200" b="1" dirty="0"/>
              <a:t>个图中占据了一个相当重要的地位。</a:t>
            </a:r>
          </a:p>
          <a:p>
            <a:pPr>
              <a:lnSpc>
                <a:spcPct val="150000"/>
              </a:lnSpc>
            </a:pPr>
            <a:r>
              <a:rPr lang="zh-CN" altLang="en-US" sz="3200" dirty="0" smtClean="0"/>
              <a:t>         类</a:t>
            </a:r>
            <a:r>
              <a:rPr lang="zh-CN" altLang="en-US" sz="3200" dirty="0"/>
              <a:t>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p:txBody>
      </p:sp>
    </p:spTree>
    <p:extLst>
      <p:ext uri="{BB962C8B-B14F-4D97-AF65-F5344CB8AC3E}">
        <p14:creationId xmlns:p14="http://schemas.microsoft.com/office/powerpoint/2010/main" val="38398362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19192"/>
            <a:ext cx="12192000" cy="3416320"/>
          </a:xfrm>
          <a:prstGeom prst="rect">
            <a:avLst/>
          </a:prstGeom>
        </p:spPr>
        <p:txBody>
          <a:bodyPr wrap="square">
            <a:spAutoFit/>
          </a:bodyPr>
          <a:lstStyle/>
          <a:p>
            <a:pPr>
              <a:lnSpc>
                <a:spcPct val="150000"/>
              </a:lnSpc>
            </a:pPr>
            <a:r>
              <a:rPr lang="zh-CN" altLang="en-US" sz="3600" b="1" dirty="0" smtClean="0"/>
              <a:t>         类</a:t>
            </a:r>
            <a:r>
              <a:rPr lang="zh-CN" altLang="en-US" sz="3600" b="1" dirty="0"/>
              <a:t>是对一组具有相同属性、操作、关系和语义的对象的抽象</a:t>
            </a:r>
            <a:r>
              <a:rPr lang="zh-CN" altLang="en-US" sz="3600" dirty="0"/>
              <a:t>。主要包括</a:t>
            </a:r>
            <a:r>
              <a:rPr lang="zh-CN" altLang="en-US" sz="3600" b="1" dirty="0"/>
              <a:t>名称部分</a:t>
            </a:r>
            <a:r>
              <a:rPr lang="zh-CN" altLang="en-US" sz="3600" dirty="0"/>
              <a:t>（</a:t>
            </a:r>
            <a:r>
              <a:rPr lang="en-US" altLang="zh-CN" sz="3600" dirty="0"/>
              <a:t>Name</a:t>
            </a:r>
            <a:r>
              <a:rPr lang="zh-CN" altLang="en-US" sz="3600" dirty="0"/>
              <a:t>）、</a:t>
            </a:r>
            <a:r>
              <a:rPr lang="zh-CN" altLang="en-US" sz="3600" b="1" dirty="0"/>
              <a:t>属性部分</a:t>
            </a:r>
            <a:r>
              <a:rPr lang="zh-CN" altLang="en-US" sz="3600" dirty="0"/>
              <a:t>（</a:t>
            </a:r>
            <a:r>
              <a:rPr lang="en-US" altLang="zh-CN" sz="3600" dirty="0"/>
              <a:t>Attribute</a:t>
            </a:r>
            <a:r>
              <a:rPr lang="zh-CN" altLang="en-US" sz="3600" dirty="0"/>
              <a:t>）和</a:t>
            </a:r>
            <a:r>
              <a:rPr lang="zh-CN" altLang="en-US" sz="3600" b="1" dirty="0"/>
              <a:t>操作部分</a:t>
            </a:r>
            <a:r>
              <a:rPr lang="zh-CN" altLang="en-US" sz="3600" dirty="0"/>
              <a:t>（</a:t>
            </a:r>
            <a:r>
              <a:rPr lang="en-US" altLang="zh-CN" sz="3600" dirty="0"/>
              <a:t>Operation</a:t>
            </a:r>
            <a:r>
              <a:rPr lang="zh-CN" altLang="en-US" sz="3600" dirty="0"/>
              <a:t>）</a:t>
            </a:r>
            <a:r>
              <a:rPr lang="zh-CN" altLang="en-US" sz="3600" dirty="0" smtClean="0"/>
              <a:t>。</a:t>
            </a:r>
            <a:endParaRPr lang="en-US" altLang="zh-CN" sz="3600" dirty="0" smtClean="0"/>
          </a:p>
          <a:p>
            <a:pPr>
              <a:lnSpc>
                <a:spcPct val="150000"/>
              </a:lnSpc>
            </a:pPr>
            <a:r>
              <a:rPr lang="en-US" altLang="zh-CN" sz="3600" dirty="0"/>
              <a:t> </a:t>
            </a:r>
            <a:r>
              <a:rPr lang="en-US" altLang="zh-CN" sz="3600" dirty="0" smtClean="0"/>
              <a:t>        </a:t>
            </a:r>
            <a:endParaRPr lang="zh-CN" altLang="en-US" sz="36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8636" t="13754" r="9337" b="17717"/>
          <a:stretch>
            <a:fillRect/>
          </a:stretch>
        </p:blipFill>
        <p:spPr bwMode="auto">
          <a:xfrm>
            <a:off x="3959152" y="4735512"/>
            <a:ext cx="4133996"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87718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8100" y="800336"/>
            <a:ext cx="12280900" cy="5816977"/>
          </a:xfrm>
          <a:prstGeom prst="rect">
            <a:avLst/>
          </a:prstGeom>
        </p:spPr>
        <p:txBody>
          <a:bodyPr wrap="square">
            <a:spAutoFit/>
          </a:bodyPr>
          <a:lstStyle/>
          <a:p>
            <a:pPr>
              <a:lnSpc>
                <a:spcPct val="150000"/>
              </a:lnSpc>
            </a:pPr>
            <a:r>
              <a:rPr lang="zh-CN" altLang="en-US" sz="4000" b="1" dirty="0"/>
              <a:t>（</a:t>
            </a:r>
            <a:r>
              <a:rPr lang="en-US" altLang="zh-CN" sz="4000" b="1" dirty="0"/>
              <a:t>1</a:t>
            </a:r>
            <a:r>
              <a:rPr lang="zh-CN" altLang="en-US" sz="4000" b="1" dirty="0"/>
              <a:t>）名称</a:t>
            </a:r>
          </a:p>
          <a:p>
            <a:pPr>
              <a:lnSpc>
                <a:spcPct val="150000"/>
              </a:lnSpc>
            </a:pPr>
            <a:r>
              <a:rPr lang="zh-CN" altLang="en-US" sz="2800" dirty="0" smtClean="0"/>
              <a:t>         </a:t>
            </a:r>
            <a:r>
              <a:rPr lang="zh-CN" altLang="en-US" sz="2800" b="1" dirty="0" smtClean="0"/>
              <a:t>每个</a:t>
            </a:r>
            <a:r>
              <a:rPr lang="zh-CN" altLang="en-US" sz="2800" b="1" dirty="0"/>
              <a:t>类都必须有一个能和其它类进行区分的名称，类的名称部分是不能省略的，其它组成部分可以省略。</a:t>
            </a:r>
            <a:r>
              <a:rPr lang="zh-CN" altLang="en-US" sz="2800" dirty="0"/>
              <a:t>名称（</a:t>
            </a:r>
            <a:r>
              <a:rPr lang="en-US" altLang="zh-CN" sz="2800" dirty="0"/>
              <a:t>Name</a:t>
            </a:r>
            <a:r>
              <a:rPr lang="zh-CN" altLang="en-US" sz="2800" dirty="0"/>
              <a:t>）是一个文本串，类的命名要求由字符、数字、下划线组成的惟一的字符串即可。</a:t>
            </a:r>
          </a:p>
          <a:p>
            <a:pPr>
              <a:lnSpc>
                <a:spcPct val="150000"/>
              </a:lnSpc>
            </a:pPr>
            <a:r>
              <a:rPr lang="zh-CN" altLang="en-US" sz="4000" b="1" dirty="0" smtClean="0"/>
              <a:t>（</a:t>
            </a:r>
            <a:r>
              <a:rPr lang="en-US" altLang="zh-CN" sz="4000" b="1" dirty="0"/>
              <a:t>2</a:t>
            </a:r>
            <a:r>
              <a:rPr lang="zh-CN" altLang="en-US" sz="4000" b="1" dirty="0"/>
              <a:t>）属性</a:t>
            </a:r>
          </a:p>
          <a:p>
            <a:pPr>
              <a:lnSpc>
                <a:spcPct val="150000"/>
              </a:lnSpc>
            </a:pPr>
            <a:r>
              <a:rPr lang="zh-CN" altLang="en-US" sz="2800" dirty="0" smtClean="0"/>
              <a:t>         </a:t>
            </a:r>
            <a:r>
              <a:rPr lang="zh-CN" altLang="en-US" sz="2800" b="1" dirty="0" smtClean="0"/>
              <a:t>属性</a:t>
            </a:r>
            <a:r>
              <a:rPr lang="zh-CN" altLang="en-US" sz="2800" b="1" dirty="0"/>
              <a:t>描述了类在软件系统中代表的事物（即对象）所具备的特性。</a:t>
            </a:r>
            <a:r>
              <a:rPr lang="zh-CN" altLang="en-US" sz="2800" dirty="0"/>
              <a:t>类可以有任意数目的属性，也可以没有属性。类如果有属性，则每一个属性都必须有一个名字另外还可以有其它的描述信息，如可见性、数据类型、缺省值等。 </a:t>
            </a:r>
          </a:p>
        </p:txBody>
      </p:sp>
    </p:spTree>
    <p:extLst>
      <p:ext uri="{BB962C8B-B14F-4D97-AF65-F5344CB8AC3E}">
        <p14:creationId xmlns:p14="http://schemas.microsoft.com/office/powerpoint/2010/main" val="9629302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361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a:t>
            </a:r>
            <a:r>
              <a:rPr lang="zh-CN" altLang="en-US" sz="2655" b="1"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92200" y="776023"/>
            <a:ext cx="9715500" cy="1089529"/>
          </a:xfrm>
          <a:prstGeom prst="rect">
            <a:avLst/>
          </a:prstGeom>
        </p:spPr>
        <p:txBody>
          <a:bodyPr wrap="square">
            <a:spAutoFit/>
          </a:bodyPr>
          <a:lstStyle/>
          <a:p>
            <a:pPr algn="ctr">
              <a:lnSpc>
                <a:spcPct val="90000"/>
              </a:lnSpc>
            </a:pPr>
            <a:r>
              <a:rPr lang="zh-CN" altLang="en-US" sz="3600" dirty="0"/>
              <a:t>在</a:t>
            </a:r>
            <a:r>
              <a:rPr lang="en-US" altLang="zh-CN" sz="3600" dirty="0"/>
              <a:t>UML</a:t>
            </a:r>
            <a:r>
              <a:rPr lang="zh-CN" altLang="en-US" sz="3600" dirty="0"/>
              <a:t>中，类属性的语法为：</a:t>
            </a:r>
          </a:p>
          <a:p>
            <a:pPr algn="ctr">
              <a:lnSpc>
                <a:spcPct val="90000"/>
              </a:lnSpc>
            </a:pPr>
            <a:r>
              <a:rPr lang="en-US" altLang="zh-CN" sz="3600" dirty="0"/>
              <a:t>[</a:t>
            </a:r>
            <a:r>
              <a:rPr lang="zh-CN" altLang="en-US" sz="3600" dirty="0"/>
              <a:t>可见性</a:t>
            </a:r>
            <a:r>
              <a:rPr lang="en-US" altLang="zh-CN" sz="3600" dirty="0"/>
              <a:t>] </a:t>
            </a:r>
            <a:r>
              <a:rPr lang="zh-CN" altLang="en-US" sz="3600" dirty="0"/>
              <a:t>属性名 </a:t>
            </a:r>
            <a:r>
              <a:rPr lang="en-US" altLang="zh-CN" sz="3600" dirty="0"/>
              <a:t>[:</a:t>
            </a:r>
            <a:r>
              <a:rPr lang="zh-CN" altLang="en-US" sz="3600" dirty="0"/>
              <a:t>类型</a:t>
            </a:r>
            <a:r>
              <a:rPr lang="en-US" altLang="zh-CN" sz="3600" dirty="0"/>
              <a:t>] [=</a:t>
            </a:r>
            <a:r>
              <a:rPr lang="zh-CN" altLang="en-US" sz="3600" dirty="0"/>
              <a:t>初始值</a:t>
            </a:r>
            <a:r>
              <a:rPr lang="en-US" altLang="zh-CN" sz="3600" dirty="0"/>
              <a:t>] [{</a:t>
            </a:r>
            <a:r>
              <a:rPr lang="zh-CN" altLang="en-US" sz="3600" dirty="0"/>
              <a:t>属性字符串</a:t>
            </a:r>
            <a:r>
              <a:rPr lang="en-US" altLang="zh-CN" sz="3600" dirty="0"/>
              <a:t>}]</a:t>
            </a:r>
          </a:p>
        </p:txBody>
      </p:sp>
      <p:sp>
        <p:nvSpPr>
          <p:cNvPr id="3" name="矩形 2"/>
          <p:cNvSpPr/>
          <p:nvPr/>
        </p:nvSpPr>
        <p:spPr>
          <a:xfrm>
            <a:off x="0" y="1801586"/>
            <a:ext cx="12192000" cy="5041380"/>
          </a:xfrm>
          <a:prstGeom prst="rect">
            <a:avLst/>
          </a:prstGeom>
        </p:spPr>
        <p:txBody>
          <a:bodyPr wrap="square">
            <a:spAutoFit/>
          </a:bodyPr>
          <a:lstStyle/>
          <a:p>
            <a:pPr>
              <a:lnSpc>
                <a:spcPct val="120000"/>
              </a:lnSpc>
            </a:pPr>
            <a:r>
              <a:rPr lang="zh-CN" altLang="en-US" sz="3200" b="1" dirty="0"/>
              <a:t>①可见性</a:t>
            </a:r>
            <a:r>
              <a:rPr lang="zh-CN" altLang="en-US" sz="3200" b="1" dirty="0" smtClean="0"/>
              <a:t>：</a:t>
            </a:r>
            <a:endParaRPr lang="en-US" altLang="zh-CN" sz="3200" b="1" dirty="0" smtClean="0"/>
          </a:p>
          <a:p>
            <a:pPr>
              <a:lnSpc>
                <a:spcPct val="120000"/>
              </a:lnSpc>
            </a:pPr>
            <a:r>
              <a:rPr lang="en-US" altLang="zh-CN" sz="3200" dirty="0"/>
              <a:t>	</a:t>
            </a:r>
            <a:r>
              <a:rPr lang="zh-CN" altLang="en-US" sz="3200" dirty="0" smtClean="0"/>
              <a:t>公有（</a:t>
            </a:r>
            <a:r>
              <a:rPr lang="en-US" altLang="zh-CN" sz="3200" dirty="0" smtClean="0"/>
              <a:t>Public</a:t>
            </a:r>
            <a:r>
              <a:rPr lang="zh-CN" altLang="en-US" sz="3200" dirty="0" smtClean="0"/>
              <a:t>）</a:t>
            </a:r>
            <a:r>
              <a:rPr lang="en-US" altLang="zh-CN" sz="3200" dirty="0" smtClean="0"/>
              <a:t>——</a:t>
            </a:r>
            <a:r>
              <a:rPr lang="zh-CN" altLang="en-US" sz="3200" dirty="0" smtClean="0"/>
              <a:t>“</a:t>
            </a:r>
            <a:r>
              <a:rPr lang="en-US" altLang="zh-CN" sz="4000" b="1" dirty="0" smtClean="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私有（</a:t>
            </a:r>
            <a:r>
              <a:rPr lang="en-US" altLang="zh-CN" sz="3200" dirty="0" smtClean="0"/>
              <a:t>Private</a:t>
            </a:r>
            <a:r>
              <a:rPr lang="zh-CN" altLang="en-US" sz="3200" dirty="0" smtClean="0"/>
              <a:t>）</a:t>
            </a:r>
            <a:r>
              <a:rPr lang="en-US" altLang="zh-CN" sz="3200" dirty="0" smtClean="0"/>
              <a:t>——</a:t>
            </a:r>
            <a:r>
              <a:rPr lang="zh-CN" altLang="en-US" sz="3200" dirty="0" smtClean="0"/>
              <a:t>“</a:t>
            </a:r>
            <a:r>
              <a:rPr lang="en-US" altLang="zh-CN" sz="3200" b="1" dirty="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受保护（</a:t>
            </a:r>
            <a:r>
              <a:rPr lang="en-US" altLang="zh-CN" sz="3200" dirty="0" smtClean="0"/>
              <a:t>Protected</a:t>
            </a:r>
            <a:r>
              <a:rPr lang="zh-CN" altLang="en-US" sz="3200" dirty="0" smtClean="0"/>
              <a:t>）</a:t>
            </a:r>
            <a:r>
              <a:rPr lang="en-US" altLang="zh-CN" sz="3200" dirty="0" smtClean="0"/>
              <a:t>——</a:t>
            </a:r>
            <a:r>
              <a:rPr lang="zh-CN" altLang="en-US" sz="3200" dirty="0" smtClean="0"/>
              <a:t>“</a:t>
            </a:r>
            <a:r>
              <a:rPr lang="en-US" altLang="zh-CN" sz="3600" b="1" dirty="0" smtClean="0"/>
              <a:t>#</a:t>
            </a:r>
            <a:r>
              <a:rPr lang="zh-CN" altLang="en-US" sz="3200" dirty="0" smtClean="0"/>
              <a:t>”</a:t>
            </a:r>
            <a:r>
              <a:rPr lang="en-US" altLang="zh-CN" sz="3200" dirty="0" smtClean="0"/>
              <a:t>	</a:t>
            </a:r>
          </a:p>
          <a:p>
            <a:pPr>
              <a:lnSpc>
                <a:spcPct val="120000"/>
              </a:lnSpc>
            </a:pPr>
            <a:r>
              <a:rPr lang="zh-CN" altLang="en-US" sz="3200" b="1" dirty="0" smtClean="0"/>
              <a:t>②</a:t>
            </a:r>
            <a:r>
              <a:rPr lang="zh-CN" altLang="en-US" sz="3200" b="1" dirty="0"/>
              <a:t>属性名</a:t>
            </a:r>
            <a:r>
              <a:rPr lang="zh-CN" altLang="en-US" sz="3200" dirty="0"/>
              <a:t>：</a:t>
            </a:r>
            <a:r>
              <a:rPr lang="zh-CN" altLang="en-US" sz="3000" b="1" dirty="0"/>
              <a:t>每个属性都必须有一个名字以区别于类中的其他属性，是类的一个特性。</a:t>
            </a:r>
            <a:r>
              <a:rPr lang="zh-CN" altLang="en-US" sz="3000" dirty="0"/>
              <a:t>属性名由描述所属类的特性的名词或名词短语组成。按照</a:t>
            </a:r>
            <a:r>
              <a:rPr lang="en-US" altLang="zh-CN" sz="3000" dirty="0"/>
              <a:t>UML</a:t>
            </a:r>
            <a:r>
              <a:rPr lang="zh-CN" altLang="en-US" sz="3000" dirty="0"/>
              <a:t>的约定，单字属性名小写。如果属性名包含多个单词，这些单词要合并，且除了第一个单词外其余单词的首字母要大写。</a:t>
            </a:r>
          </a:p>
        </p:txBody>
      </p:sp>
    </p:spTree>
    <p:extLst>
      <p:ext uri="{BB962C8B-B14F-4D97-AF65-F5344CB8AC3E}">
        <p14:creationId xmlns:p14="http://schemas.microsoft.com/office/powerpoint/2010/main" val="12771992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361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34540"/>
            <a:ext cx="12192000" cy="5563190"/>
          </a:xfrm>
          <a:prstGeom prst="rect">
            <a:avLst/>
          </a:prstGeom>
        </p:spPr>
        <p:txBody>
          <a:bodyPr wrap="square">
            <a:spAutoFit/>
          </a:bodyPr>
          <a:lstStyle/>
          <a:p>
            <a:pPr>
              <a:lnSpc>
                <a:spcPct val="130000"/>
              </a:lnSpc>
            </a:pPr>
            <a:r>
              <a:rPr lang="zh-CN" altLang="en-US" sz="3200" b="1" dirty="0"/>
              <a:t>③类型</a:t>
            </a:r>
            <a:r>
              <a:rPr lang="zh-CN" altLang="en-US" sz="3200" dirty="0"/>
              <a:t>：</a:t>
            </a:r>
            <a:r>
              <a:rPr lang="zh-CN" altLang="en-US" sz="3000" b="1" dirty="0"/>
              <a:t>说明属性的数据类型。</a:t>
            </a:r>
            <a:r>
              <a:rPr lang="zh-CN" altLang="en-US" sz="3000" dirty="0"/>
              <a:t>在类的图标里，可以指定每个属性值的类型。可能的类型包括字符串（</a:t>
            </a:r>
            <a:r>
              <a:rPr lang="en-US" altLang="zh-CN" sz="3000" dirty="0"/>
              <a:t>string</a:t>
            </a:r>
            <a:r>
              <a:rPr lang="zh-CN" altLang="en-US" sz="3000" dirty="0"/>
              <a:t>）、浮点型（</a:t>
            </a:r>
            <a:r>
              <a:rPr lang="en-US" altLang="zh-CN" sz="3000" dirty="0"/>
              <a:t>float</a:t>
            </a:r>
            <a:r>
              <a:rPr lang="zh-CN" altLang="en-US" sz="3000" dirty="0"/>
              <a:t>）、整型（</a:t>
            </a:r>
            <a:r>
              <a:rPr lang="en-US" altLang="zh-CN" sz="3000" dirty="0" err="1"/>
              <a:t>int</a:t>
            </a:r>
            <a:r>
              <a:rPr lang="zh-CN" altLang="en-US" sz="3000" dirty="0"/>
              <a:t>）和布尔型（</a:t>
            </a:r>
            <a:r>
              <a:rPr lang="en-US" altLang="zh-CN" sz="3000" dirty="0" err="1"/>
              <a:t>boolean</a:t>
            </a:r>
            <a:r>
              <a:rPr lang="zh-CN" altLang="en-US" sz="3000" dirty="0"/>
              <a:t>）（以及其他的枚举类型）。</a:t>
            </a:r>
            <a:r>
              <a:rPr lang="zh-CN" altLang="en-US" sz="3000" b="1" dirty="0"/>
              <a:t>指明类型时，需要在属性值后面加上类型名，中间用冒号隔开。还可以为属性指定一个缺省值。</a:t>
            </a:r>
          </a:p>
          <a:p>
            <a:pPr>
              <a:lnSpc>
                <a:spcPct val="130000"/>
              </a:lnSpc>
            </a:pPr>
            <a:r>
              <a:rPr lang="zh-CN" altLang="en-US" sz="3200" b="1" dirty="0"/>
              <a:t>④初始值</a:t>
            </a:r>
            <a:r>
              <a:rPr lang="zh-CN" altLang="en-US" sz="3200" dirty="0"/>
              <a:t>：</a:t>
            </a:r>
            <a:r>
              <a:rPr lang="zh-CN" altLang="en-US" sz="3000" dirty="0"/>
              <a:t>为了保护系统的完整性，防止漏掉取值或被非法的值破坏系统的完整性，可以设定属性的初始值</a:t>
            </a:r>
            <a:r>
              <a:rPr lang="zh-CN" altLang="en-US" sz="3000" dirty="0" smtClean="0"/>
              <a:t>。</a:t>
            </a:r>
            <a:endParaRPr lang="zh-CN" altLang="en-US" sz="3000" dirty="0"/>
          </a:p>
          <a:p>
            <a:pPr>
              <a:lnSpc>
                <a:spcPct val="130000"/>
              </a:lnSpc>
            </a:pPr>
            <a:r>
              <a:rPr lang="zh-CN" altLang="en-US" sz="3200" b="1" dirty="0"/>
              <a:t>⑤属性字符串</a:t>
            </a:r>
            <a:r>
              <a:rPr lang="zh-CN" altLang="en-US" sz="3200" dirty="0"/>
              <a:t>：</a:t>
            </a:r>
            <a:r>
              <a:rPr lang="zh-CN" altLang="en-US" sz="3000" b="1" dirty="0"/>
              <a:t>属性字符串用来指定关于属性的其他信息</a:t>
            </a:r>
            <a:r>
              <a:rPr lang="zh-CN" altLang="en-US" sz="3000" dirty="0"/>
              <a:t>，例如某个属性应该是永久的。任何希望添加在属性定义字符串值但又没有合适地方可以加入的规则，都可以放在属性字符串里。</a:t>
            </a:r>
          </a:p>
        </p:txBody>
      </p:sp>
    </p:spTree>
    <p:extLst>
      <p:ext uri="{BB962C8B-B14F-4D97-AF65-F5344CB8AC3E}">
        <p14:creationId xmlns:p14="http://schemas.microsoft.com/office/powerpoint/2010/main" val="25798693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361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725223"/>
            <a:ext cx="12192000" cy="4573560"/>
          </a:xfrm>
          <a:prstGeom prst="rect">
            <a:avLst/>
          </a:prstGeom>
        </p:spPr>
        <p:txBody>
          <a:bodyPr wrap="square">
            <a:spAutoFit/>
          </a:bodyPr>
          <a:lstStyle/>
          <a:p>
            <a:pPr>
              <a:lnSpc>
                <a:spcPct val="130000"/>
              </a:lnSpc>
            </a:pPr>
            <a:r>
              <a:rPr lang="zh-CN" altLang="en-US" sz="4400" b="1" dirty="0"/>
              <a:t>（</a:t>
            </a:r>
            <a:r>
              <a:rPr lang="en-US" altLang="zh-CN" sz="4400" b="1" dirty="0"/>
              <a:t>3</a:t>
            </a:r>
            <a:r>
              <a:rPr lang="zh-CN" altLang="en-US" sz="4400" b="1" dirty="0"/>
              <a:t>）操作</a:t>
            </a:r>
          </a:p>
          <a:p>
            <a:pPr>
              <a:lnSpc>
                <a:spcPct val="130000"/>
              </a:lnSpc>
            </a:pPr>
            <a:r>
              <a:rPr lang="zh-CN" altLang="en-US" sz="2800" dirty="0" smtClean="0"/>
              <a:t>         </a:t>
            </a:r>
            <a:r>
              <a:rPr lang="zh-CN" altLang="en-US" sz="3600" b="1" dirty="0" smtClean="0"/>
              <a:t>操作</a:t>
            </a:r>
            <a:r>
              <a:rPr lang="zh-CN" altLang="en-US" sz="3600" b="1" dirty="0"/>
              <a:t>是对类的对象所能做的事务的一个抽象。</a:t>
            </a:r>
            <a:r>
              <a:rPr lang="zh-CN" altLang="en-US" sz="3600" dirty="0"/>
              <a:t>一个类可以有任意数量的操作或者根本没有操作。类如果有操作，则每一个操作也都有一个名字，其它可选的信息包括可见性、参数的名字、参数类型、参数缺省值和操作的返回值的类型等。 </a:t>
            </a:r>
            <a:endParaRPr lang="zh-CN" altLang="en-US" sz="2800" dirty="0"/>
          </a:p>
        </p:txBody>
      </p:sp>
      <p:sp>
        <p:nvSpPr>
          <p:cNvPr id="3" name="矩形 2"/>
          <p:cNvSpPr/>
          <p:nvPr/>
        </p:nvSpPr>
        <p:spPr>
          <a:xfrm>
            <a:off x="-120650" y="5215747"/>
            <a:ext cx="12433300" cy="1261884"/>
          </a:xfrm>
          <a:prstGeom prst="rect">
            <a:avLst/>
          </a:prstGeom>
        </p:spPr>
        <p:txBody>
          <a:bodyPr wrap="square">
            <a:spAutoFit/>
          </a:bodyPr>
          <a:lstStyle/>
          <a:p>
            <a:pPr algn="ctr"/>
            <a:r>
              <a:rPr lang="zh-CN" altLang="en-US" sz="3800" dirty="0"/>
              <a:t>在</a:t>
            </a:r>
            <a:r>
              <a:rPr lang="en-US" altLang="zh-CN" sz="3800" dirty="0"/>
              <a:t>UML</a:t>
            </a:r>
            <a:r>
              <a:rPr lang="zh-CN" altLang="en-US" sz="3800" dirty="0"/>
              <a:t>中，类操作的语法为：</a:t>
            </a:r>
          </a:p>
          <a:p>
            <a:pPr algn="ctr"/>
            <a:r>
              <a:rPr lang="en-US" altLang="zh-CN" sz="3800" dirty="0"/>
              <a:t>[</a:t>
            </a:r>
            <a:r>
              <a:rPr lang="zh-CN" altLang="en-US" sz="3800" dirty="0"/>
              <a:t>可见性</a:t>
            </a:r>
            <a:r>
              <a:rPr lang="en-US" altLang="zh-CN" sz="3800" dirty="0"/>
              <a:t>] </a:t>
            </a:r>
            <a:r>
              <a:rPr lang="zh-CN" altLang="en-US" sz="3800" dirty="0"/>
              <a:t>操作名 </a:t>
            </a:r>
            <a:r>
              <a:rPr lang="en-US" altLang="zh-CN" sz="3800" dirty="0"/>
              <a:t>[</a:t>
            </a:r>
            <a:r>
              <a:rPr lang="zh-CN" altLang="en-US" sz="3800" dirty="0"/>
              <a:t>（参数表）</a:t>
            </a:r>
            <a:r>
              <a:rPr lang="en-US" altLang="zh-CN" sz="3800" dirty="0"/>
              <a:t>] [:</a:t>
            </a:r>
            <a:r>
              <a:rPr lang="zh-CN" altLang="en-US" sz="3800" dirty="0"/>
              <a:t>返回类型</a:t>
            </a:r>
            <a:r>
              <a:rPr lang="en-US" altLang="zh-CN" sz="3800" dirty="0"/>
              <a:t>] [{</a:t>
            </a:r>
            <a:r>
              <a:rPr lang="zh-CN" altLang="en-US" sz="3800" dirty="0"/>
              <a:t>属性字符串</a:t>
            </a:r>
            <a:r>
              <a:rPr lang="en-US" altLang="zh-CN" sz="3800" dirty="0"/>
              <a:t>}]</a:t>
            </a:r>
            <a:endParaRPr lang="zh-CN" altLang="en-US" sz="3800" dirty="0"/>
          </a:p>
        </p:txBody>
      </p:sp>
    </p:spTree>
    <p:extLst>
      <p:ext uri="{BB962C8B-B14F-4D97-AF65-F5344CB8AC3E}">
        <p14:creationId xmlns:p14="http://schemas.microsoft.com/office/powerpoint/2010/main" val="209510976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5100" y="1347523"/>
            <a:ext cx="12192000" cy="4216539"/>
          </a:xfrm>
          <a:prstGeom prst="rect">
            <a:avLst/>
          </a:prstGeom>
        </p:spPr>
        <p:txBody>
          <a:bodyPr wrap="square">
            <a:spAutoFit/>
          </a:bodyPr>
          <a:lstStyle/>
          <a:p>
            <a:r>
              <a:rPr lang="zh-CN" altLang="en-US" sz="5400" b="1" dirty="0"/>
              <a:t>（</a:t>
            </a:r>
            <a:r>
              <a:rPr lang="en-US" altLang="zh-CN" sz="5400" b="1" dirty="0"/>
              <a:t>4</a:t>
            </a:r>
            <a:r>
              <a:rPr lang="zh-CN" altLang="en-US" sz="5400" b="1" dirty="0"/>
              <a:t>）职责</a:t>
            </a:r>
          </a:p>
          <a:p>
            <a:r>
              <a:rPr lang="zh-CN" altLang="en-US" sz="5400" dirty="0" smtClean="0"/>
              <a:t>         </a:t>
            </a:r>
            <a:r>
              <a:rPr lang="zh-CN" altLang="en-US" sz="4000" dirty="0" smtClean="0"/>
              <a:t>在操作</a:t>
            </a:r>
            <a:r>
              <a:rPr lang="zh-CN" altLang="en-US" sz="4000" dirty="0"/>
              <a:t>列表框下面的区域，你可以用来说明类的职责。</a:t>
            </a:r>
            <a:r>
              <a:rPr lang="zh-CN" altLang="en-US" sz="4000" b="1" dirty="0"/>
              <a:t>职责位于操作部分下面的区域，可以用来说明类要做什么或说明另一个类的信息。</a:t>
            </a:r>
            <a:r>
              <a:rPr lang="zh-CN" altLang="en-US" sz="4000" dirty="0"/>
              <a:t>类的职责可以是一个短语或一个句子。在</a:t>
            </a:r>
            <a:r>
              <a:rPr lang="en-US" altLang="zh-CN" sz="4000" dirty="0"/>
              <a:t>UML</a:t>
            </a:r>
            <a:r>
              <a:rPr lang="zh-CN" altLang="en-US" sz="4000" dirty="0"/>
              <a:t>中，把职责列在类图底部的分隔栏中 </a:t>
            </a:r>
            <a:r>
              <a:rPr lang="zh-CN" altLang="en-US" sz="4000" dirty="0" smtClean="0"/>
              <a:t>。</a:t>
            </a:r>
            <a:endParaRPr lang="zh-CN" altLang="en-US" sz="4000" dirty="0"/>
          </a:p>
        </p:txBody>
      </p:sp>
    </p:spTree>
    <p:extLst>
      <p:ext uri="{BB962C8B-B14F-4D97-AF65-F5344CB8AC3E}">
        <p14:creationId xmlns:p14="http://schemas.microsoft.com/office/powerpoint/2010/main" val="3867047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79400" y="1013936"/>
            <a:ext cx="11772900" cy="3847207"/>
          </a:xfrm>
          <a:prstGeom prst="rect">
            <a:avLst/>
          </a:prstGeom>
        </p:spPr>
        <p:txBody>
          <a:bodyPr wrap="square">
            <a:spAutoFit/>
          </a:bodyPr>
          <a:lstStyle/>
          <a:p>
            <a:r>
              <a:rPr lang="zh-CN" altLang="en-US" sz="4400" b="1" dirty="0"/>
              <a:t>（</a:t>
            </a:r>
            <a:r>
              <a:rPr lang="en-US" altLang="zh-CN" sz="4400" b="1" dirty="0"/>
              <a:t>5</a:t>
            </a:r>
            <a:r>
              <a:rPr lang="zh-CN" altLang="en-US" sz="4400" b="1" dirty="0"/>
              <a:t>）约束</a:t>
            </a:r>
          </a:p>
          <a:p>
            <a:r>
              <a:rPr lang="zh-CN" altLang="en-US" dirty="0" smtClean="0"/>
              <a:t>                   </a:t>
            </a:r>
            <a:r>
              <a:rPr lang="zh-CN" altLang="en-US" sz="4000" dirty="0" smtClean="0"/>
              <a:t>说明</a:t>
            </a:r>
            <a:r>
              <a:rPr lang="zh-CN" altLang="en-US" sz="4000" dirty="0"/>
              <a:t>类的职责是消除二义性的一种非形式化的方法，形式化的方法是使用约束。约束指定了该类所要满足的一个或多个规则</a:t>
            </a:r>
            <a:r>
              <a:rPr lang="zh-CN" altLang="en-US" sz="4000" dirty="0" smtClean="0"/>
              <a:t>。</a:t>
            </a:r>
            <a:endParaRPr lang="en-US" altLang="zh-CN" sz="4000" dirty="0" smtClean="0"/>
          </a:p>
          <a:p>
            <a:r>
              <a:rPr lang="zh-CN" altLang="en-US" sz="4000" dirty="0" smtClean="0"/>
              <a:t>         在</a:t>
            </a:r>
            <a:r>
              <a:rPr lang="en-US" altLang="zh-CN" sz="4000" dirty="0"/>
              <a:t>UML</a:t>
            </a:r>
            <a:r>
              <a:rPr lang="zh-CN" altLang="en-US" sz="4000" dirty="0"/>
              <a:t>中，约束是用</a:t>
            </a:r>
            <a:r>
              <a:rPr lang="en-US" altLang="zh-CN" sz="4000" dirty="0"/>
              <a:t>{}</a:t>
            </a:r>
            <a:r>
              <a:rPr lang="zh-CN" altLang="en-US" sz="4000" dirty="0"/>
              <a:t>的格式写在类的边上，指定个别属性的取值范围。</a:t>
            </a:r>
          </a:p>
        </p:txBody>
      </p:sp>
    </p:spTree>
    <p:extLst>
      <p:ext uri="{BB962C8B-B14F-4D97-AF65-F5344CB8AC3E}">
        <p14:creationId xmlns:p14="http://schemas.microsoft.com/office/powerpoint/2010/main" val="32734014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51554" y="941123"/>
            <a:ext cx="11434046" cy="3106300"/>
          </a:xfrm>
          <a:prstGeom prst="rect">
            <a:avLst/>
          </a:prstGeom>
        </p:spPr>
        <p:txBody>
          <a:bodyPr wrap="square">
            <a:spAutoFit/>
          </a:bodyPr>
          <a:lstStyle/>
          <a:p>
            <a:pPr>
              <a:lnSpc>
                <a:spcPct val="110000"/>
              </a:lnSpc>
            </a:pPr>
            <a:r>
              <a:rPr lang="zh-CN" altLang="en-US" sz="3600" dirty="0" smtClean="0"/>
              <a:t>         接口是描述</a:t>
            </a:r>
            <a:r>
              <a:rPr lang="zh-CN" altLang="en-US" sz="3600" dirty="0"/>
              <a:t>类的部分行为的一组操作，它也是一个类提供给另一个类的一组操作。通常接口被描述为抽象操作，也就是</a:t>
            </a:r>
            <a:r>
              <a:rPr lang="zh-CN" altLang="en-US" sz="3600" b="1" dirty="0"/>
              <a:t>只用标识（返回值、操作名称、参数表）说明它的行为，而真正实现部分放在使用该接口的对象中</a:t>
            </a:r>
            <a:r>
              <a:rPr lang="zh-CN" altLang="en-US" sz="3600" dirty="0"/>
              <a:t>，也就是说接口只负责定义操作而不具体的实现。 </a:t>
            </a:r>
          </a:p>
        </p:txBody>
      </p:sp>
    </p:spTree>
    <p:extLst>
      <p:ext uri="{BB962C8B-B14F-4D97-AF65-F5344CB8AC3E}">
        <p14:creationId xmlns:p14="http://schemas.microsoft.com/office/powerpoint/2010/main" val="13031055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抽象类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5900" y="902038"/>
            <a:ext cx="11772900" cy="3582519"/>
          </a:xfrm>
          <a:prstGeom prst="rect">
            <a:avLst/>
          </a:prstGeom>
        </p:spPr>
        <p:txBody>
          <a:bodyPr wrap="square">
            <a:spAutoFit/>
          </a:bodyPr>
          <a:lstStyle/>
          <a:p>
            <a:pPr>
              <a:lnSpc>
                <a:spcPct val="110000"/>
              </a:lnSpc>
            </a:pPr>
            <a:r>
              <a:rPr lang="zh-CN" altLang="en-US" sz="3600" dirty="0" smtClean="0"/>
              <a:t>         抽象</a:t>
            </a:r>
            <a:r>
              <a:rPr lang="zh-CN" altLang="en-US" sz="3600" dirty="0"/>
              <a:t>类是包含一种或多种抽象方法的类，它本身不需要构造实例。</a:t>
            </a:r>
            <a:r>
              <a:rPr lang="zh-CN" altLang="en-US" sz="3600" b="1" dirty="0"/>
              <a:t>定义抽象类后，其它类可以对它进行扩充并且通过实现其中的抽象方法，使抽象类具体化</a:t>
            </a:r>
            <a:r>
              <a:rPr lang="zh-CN" altLang="en-US" sz="3600" dirty="0" smtClean="0"/>
              <a:t>。</a:t>
            </a:r>
            <a:endParaRPr lang="en-US" altLang="zh-CN" sz="3600" dirty="0" smtClean="0"/>
          </a:p>
          <a:p>
            <a:r>
              <a:rPr lang="en-US" altLang="zh-CN" sz="3600" dirty="0"/>
              <a:t> </a:t>
            </a:r>
            <a:r>
              <a:rPr lang="en-US" altLang="zh-CN" sz="3600" dirty="0" smtClean="0"/>
              <a:t>        </a:t>
            </a:r>
            <a:r>
              <a:rPr lang="zh-CN" altLang="en-US" sz="3600" dirty="0" smtClean="0"/>
              <a:t>在</a:t>
            </a:r>
            <a:r>
              <a:rPr lang="en-US" altLang="zh-CN" sz="3600" dirty="0"/>
              <a:t>UML</a:t>
            </a:r>
            <a:r>
              <a:rPr lang="zh-CN" altLang="en-US" sz="3600" dirty="0"/>
              <a:t>中抽象类的图形表示和类图一样，只是在最上面一层的类名前加描述</a:t>
            </a:r>
            <a:r>
              <a:rPr lang="en-US" altLang="zh-CN" sz="3600" dirty="0"/>
              <a:t>&lt;&lt;abstract&gt;&gt;</a:t>
            </a:r>
            <a:r>
              <a:rPr lang="zh-CN" altLang="en-US" sz="3600" dirty="0"/>
              <a:t>或是在类的属性描述上设置该类为抽象类，抽象类的类名是斜体表示</a:t>
            </a:r>
            <a:r>
              <a:rPr lang="zh-CN" altLang="en-US" sz="3600" dirty="0" smtClean="0"/>
              <a:t>。</a:t>
            </a:r>
            <a:endParaRPr lang="zh-CN" altLang="en-US" sz="3600" dirty="0"/>
          </a:p>
        </p:txBody>
      </p:sp>
    </p:spTree>
    <p:extLst>
      <p:ext uri="{BB962C8B-B14F-4D97-AF65-F5344CB8AC3E}">
        <p14:creationId xmlns:p14="http://schemas.microsoft.com/office/powerpoint/2010/main" val="184244496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a:solidFill>
                  <a:schemeClr val="accent2"/>
                </a:solidFill>
                <a:latin typeface="+mn-lt"/>
                <a:ea typeface="+mn-ea"/>
                <a:cs typeface="+mn-ea"/>
                <a:sym typeface="+mn-lt"/>
              </a:rPr>
              <a:t>01</a:t>
            </a:r>
            <a:r>
              <a:rPr lang="en-US" altLang="zh-CN" sz="6600" b="1" dirty="0" smtClean="0">
                <a:solidFill>
                  <a:schemeClr val="accent2"/>
                </a:solidFill>
                <a:latin typeface="+mn-lt"/>
                <a:ea typeface="+mn-ea"/>
                <a:cs typeface="+mn-ea"/>
                <a:sym typeface="+mn-lt"/>
              </a:rPr>
              <a:t>.</a:t>
            </a:r>
            <a:r>
              <a:rPr lang="zh-CN" altLang="en-US" sz="6600" dirty="0" smtClean="0">
                <a:solidFill>
                  <a:schemeClr val="accent1"/>
                </a:solidFill>
                <a:latin typeface="+mn-lt"/>
                <a:ea typeface="+mn-ea"/>
                <a:cs typeface="+mn-ea"/>
                <a:sym typeface="+mn-lt"/>
              </a:rPr>
              <a:t>用例图</a:t>
            </a:r>
            <a:endParaRPr lang="zh-CN" altLang="en-US" sz="6600" b="1" dirty="0">
              <a:solidFill>
                <a:schemeClr val="accent1"/>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类之间的关系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1600" y="2027535"/>
            <a:ext cx="12192000" cy="3170099"/>
          </a:xfrm>
          <a:prstGeom prst="rect">
            <a:avLst/>
          </a:prstGeom>
        </p:spPr>
        <p:txBody>
          <a:bodyPr wrap="square">
            <a:spAutoFit/>
          </a:bodyPr>
          <a:lstStyle/>
          <a:p>
            <a:r>
              <a:rPr lang="zh-CN" altLang="en-US" sz="4000" dirty="0" smtClean="0"/>
              <a:t>         关系</a:t>
            </a:r>
            <a:r>
              <a:rPr lang="zh-CN" altLang="en-US" sz="4000" dirty="0"/>
              <a:t>是指事物之间的联系。在面向对象的建模中，类之间最常见的关系有：</a:t>
            </a:r>
            <a:r>
              <a:rPr lang="zh-CN" altLang="en-US" sz="4000" b="1" dirty="0"/>
              <a:t>依赖关系、泛化关系、关联关系</a:t>
            </a:r>
            <a:r>
              <a:rPr lang="zh-CN" altLang="en-US" sz="4000" dirty="0"/>
              <a:t>和</a:t>
            </a:r>
            <a:r>
              <a:rPr lang="zh-CN" altLang="en-US" sz="4000" b="1" dirty="0"/>
              <a:t>实现关系</a:t>
            </a:r>
            <a:r>
              <a:rPr lang="zh-CN" altLang="en-US" sz="4000" dirty="0" smtClean="0"/>
              <a:t>。</a:t>
            </a:r>
            <a:endParaRPr lang="en-US" altLang="zh-CN" sz="4000" dirty="0" smtClean="0"/>
          </a:p>
          <a:p>
            <a:r>
              <a:rPr lang="zh-CN" altLang="en-US" sz="4000" dirty="0" smtClean="0"/>
              <a:t>         在</a:t>
            </a:r>
            <a:r>
              <a:rPr lang="zh-CN" altLang="en-US" sz="4000" dirty="0"/>
              <a:t>图形上，把关系画成一条线，并用不同的线来区别关系的种类</a:t>
            </a:r>
            <a:r>
              <a:rPr lang="zh-CN" altLang="en-US" sz="4000" dirty="0" smtClean="0"/>
              <a:t>。</a:t>
            </a:r>
            <a:r>
              <a:rPr lang="en-US" altLang="zh-CN" sz="4000" dirty="0" smtClean="0"/>
              <a:t>	</a:t>
            </a:r>
            <a:endParaRPr lang="zh-CN" altLang="en-US" sz="4000" dirty="0"/>
          </a:p>
        </p:txBody>
      </p:sp>
    </p:spTree>
    <p:extLst>
      <p:ext uri="{BB962C8B-B14F-4D97-AF65-F5344CB8AC3E}">
        <p14:creationId xmlns:p14="http://schemas.microsoft.com/office/powerpoint/2010/main" val="39787678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依赖关系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65100" y="928638"/>
            <a:ext cx="11861800" cy="4325095"/>
          </a:xfrm>
          <a:prstGeom prst="rect">
            <a:avLst/>
          </a:prstGeom>
        </p:spPr>
        <p:txBody>
          <a:bodyPr wrap="square">
            <a:spAutoFit/>
          </a:bodyPr>
          <a:lstStyle/>
          <a:p>
            <a:pPr>
              <a:lnSpc>
                <a:spcPct val="110000"/>
              </a:lnSpc>
            </a:pPr>
            <a:r>
              <a:rPr lang="zh-CN" altLang="en-US" sz="3600" dirty="0" smtClean="0"/>
              <a:t>         依赖</a:t>
            </a:r>
            <a:r>
              <a:rPr lang="zh-CN" altLang="en-US" sz="3600" dirty="0"/>
              <a:t>关系（</a:t>
            </a:r>
            <a:r>
              <a:rPr lang="en-US" altLang="zh-CN" sz="3600" dirty="0"/>
              <a:t>Dependency</a:t>
            </a:r>
            <a:r>
              <a:rPr lang="zh-CN" altLang="en-US" sz="3600" dirty="0"/>
              <a:t>）表示两个或多个模型元素之间语义上的关系。</a:t>
            </a:r>
            <a:r>
              <a:rPr lang="zh-CN" altLang="en-US" sz="3600" b="1" dirty="0"/>
              <a:t>它表示了这样一种情形，对于一个元素（服务提供者）的某些改变可能会影响或提供消息给其他元素（使用者），即使用者以某种形式依赖于其他类元</a:t>
            </a:r>
            <a:r>
              <a:rPr lang="zh-CN" altLang="en-US" sz="3600" b="1" dirty="0" smtClean="0"/>
              <a:t>。</a:t>
            </a:r>
            <a:endParaRPr lang="en-US" altLang="zh-CN" sz="3600" b="1" dirty="0" smtClean="0"/>
          </a:p>
          <a:p>
            <a:pPr>
              <a:lnSpc>
                <a:spcPct val="110000"/>
              </a:lnSpc>
            </a:pPr>
            <a:r>
              <a:rPr lang="zh-CN" altLang="en-US" sz="3600" dirty="0" smtClean="0"/>
              <a:t>         在</a:t>
            </a:r>
            <a:r>
              <a:rPr lang="en-US" altLang="zh-CN" sz="3600" dirty="0"/>
              <a:t>UML</a:t>
            </a:r>
            <a:r>
              <a:rPr lang="zh-CN" altLang="en-US" sz="3600" dirty="0"/>
              <a:t>图形上，把依赖画成一条有向的虚线，指向被依赖的事物。当要指明一个事物使用另一个事物时，就使用依赖</a:t>
            </a:r>
            <a:r>
              <a:rPr lang="zh-CN" altLang="en-US" sz="3600" dirty="0" smtClean="0"/>
              <a:t>。</a:t>
            </a:r>
            <a:endParaRPr lang="zh-CN" altLang="en-US" sz="36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5011" t="14682" r="5885" b="15410"/>
          <a:stretch>
            <a:fillRect/>
          </a:stretch>
        </p:blipFill>
        <p:spPr bwMode="auto">
          <a:xfrm>
            <a:off x="2451100" y="5049140"/>
            <a:ext cx="6860454" cy="180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9834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关联关系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4699043"/>
          </a:xfrm>
          <a:prstGeom prst="rect">
            <a:avLst/>
          </a:prstGeom>
        </p:spPr>
        <p:txBody>
          <a:bodyPr wrap="square">
            <a:spAutoFit/>
          </a:bodyPr>
          <a:lstStyle/>
          <a:p>
            <a:pPr>
              <a:lnSpc>
                <a:spcPct val="120000"/>
              </a:lnSpc>
            </a:pPr>
            <a:r>
              <a:rPr lang="zh-CN" altLang="en-US" sz="3600" dirty="0" smtClean="0"/>
              <a:t>         关联</a:t>
            </a:r>
            <a:r>
              <a:rPr lang="zh-CN" altLang="en-US" sz="3600" dirty="0"/>
              <a:t>关系（</a:t>
            </a:r>
            <a:r>
              <a:rPr lang="en-US" altLang="zh-CN" sz="3600" dirty="0"/>
              <a:t>Association</a:t>
            </a:r>
            <a:r>
              <a:rPr lang="zh-CN" altLang="en-US" sz="3600" dirty="0"/>
              <a:t>）是一种结构关系，它指明一个事物的对象与另一个事物的对象之间的联系。也就是说，</a:t>
            </a:r>
            <a:r>
              <a:rPr lang="zh-CN" altLang="en-US" sz="3600" b="1" dirty="0"/>
              <a:t>关联描述了系统中对象或实例之间的离散连接</a:t>
            </a:r>
            <a:r>
              <a:rPr lang="zh-CN" altLang="en-US" sz="3600" dirty="0"/>
              <a:t>。给定一个连接两个类的关联，可以从一个类的对象联系到另一个类的对象。关联的两端都连接到一个类在理论上也是合法的</a:t>
            </a:r>
            <a:r>
              <a:rPr lang="zh-CN" altLang="en-US" sz="3600" dirty="0" smtClean="0"/>
              <a:t>。</a:t>
            </a:r>
            <a:endParaRPr lang="en-US" altLang="zh-CN" sz="3600" dirty="0" smtClean="0"/>
          </a:p>
          <a:p>
            <a:pPr>
              <a:lnSpc>
                <a:spcPct val="120000"/>
              </a:lnSpc>
            </a:pPr>
            <a:r>
              <a:rPr lang="zh-CN" altLang="en-US" sz="3600" dirty="0" smtClean="0"/>
              <a:t>         在</a:t>
            </a:r>
            <a:r>
              <a:rPr lang="en-US" altLang="zh-CN" sz="3600" dirty="0"/>
              <a:t>UML</a:t>
            </a:r>
            <a:r>
              <a:rPr lang="zh-CN" altLang="en-US" sz="3600" dirty="0"/>
              <a:t>图形中，关联关系用一条连接两个类的实线表示。</a:t>
            </a:r>
          </a:p>
        </p:txBody>
      </p:sp>
    </p:spTree>
    <p:extLst>
      <p:ext uri="{BB962C8B-B14F-4D97-AF65-F5344CB8AC3E}">
        <p14:creationId xmlns:p14="http://schemas.microsoft.com/office/powerpoint/2010/main" val="28748613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实现关系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4811189"/>
          </a:xfrm>
          <a:prstGeom prst="rect">
            <a:avLst/>
          </a:prstGeom>
        </p:spPr>
        <p:txBody>
          <a:bodyPr wrap="square">
            <a:spAutoFit/>
          </a:bodyPr>
          <a:lstStyle/>
          <a:p>
            <a:pPr>
              <a:lnSpc>
                <a:spcPct val="120000"/>
              </a:lnSpc>
            </a:pPr>
            <a:r>
              <a:rPr lang="zh-CN" altLang="en-US" sz="3600" dirty="0" smtClean="0"/>
              <a:t>         实现</a:t>
            </a:r>
            <a:r>
              <a:rPr lang="zh-CN" altLang="en-US" sz="3600" dirty="0"/>
              <a:t>将一种模型元素与另一种模型元素连接起来，比如类和接口。泛化和实现关系都可以将一般描述与具体描述联系起来。泛化将同一语义层上的元素连接起来，并且通常在同一模型内。</a:t>
            </a:r>
            <a:r>
              <a:rPr lang="zh-CN" altLang="en-US" sz="3600" b="1" dirty="0"/>
              <a:t>实现关系则将不同语义层内的元素连接起来，通常建立在不同的模型内。</a:t>
            </a:r>
          </a:p>
          <a:p>
            <a:pPr>
              <a:lnSpc>
                <a:spcPct val="120000"/>
              </a:lnSpc>
            </a:pPr>
            <a:r>
              <a:rPr lang="zh-CN" altLang="en-US" sz="3600" dirty="0" smtClean="0"/>
              <a:t>         实现</a:t>
            </a:r>
            <a:r>
              <a:rPr lang="zh-CN" altLang="en-US" sz="3600" dirty="0"/>
              <a:t>关系通常在两种情况下被使用</a:t>
            </a:r>
            <a:r>
              <a:rPr lang="zh-CN" altLang="en-US" sz="3600" dirty="0" smtClean="0"/>
              <a:t>：</a:t>
            </a:r>
            <a:r>
              <a:rPr lang="en-US" altLang="zh-CN" sz="3600" dirty="0" smtClean="0"/>
              <a:t>1.</a:t>
            </a:r>
            <a:r>
              <a:rPr lang="zh-CN" altLang="en-US" sz="3600" dirty="0" smtClean="0"/>
              <a:t>在</a:t>
            </a:r>
            <a:r>
              <a:rPr lang="zh-CN" altLang="en-US" sz="3600" dirty="0"/>
              <a:t>接口与实现该接口的类之间</a:t>
            </a:r>
            <a:r>
              <a:rPr lang="zh-CN" altLang="en-US" sz="3600" dirty="0" smtClean="0"/>
              <a:t>；</a:t>
            </a:r>
            <a:r>
              <a:rPr lang="en-US" altLang="zh-CN" sz="3600" dirty="0" smtClean="0"/>
              <a:t>2.</a:t>
            </a:r>
            <a:r>
              <a:rPr lang="zh-CN" altLang="en-US" sz="3600" dirty="0" smtClean="0"/>
              <a:t>在</a:t>
            </a:r>
            <a:r>
              <a:rPr lang="zh-CN" altLang="en-US" sz="3600" dirty="0"/>
              <a:t>用例以及实现该用例的协作之间。</a:t>
            </a:r>
          </a:p>
        </p:txBody>
      </p:sp>
    </p:spTree>
    <p:extLst>
      <p:ext uri="{BB962C8B-B14F-4D97-AF65-F5344CB8AC3E}">
        <p14:creationId xmlns:p14="http://schemas.microsoft.com/office/powerpoint/2010/main" val="9964540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509919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实现关系</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4516693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03.</a:t>
            </a:r>
            <a:r>
              <a:rPr lang="zh-CN" altLang="en-US" sz="6600" dirty="0">
                <a:solidFill>
                  <a:schemeClr val="accent1"/>
                </a:solidFill>
                <a:latin typeface="+mn-lt"/>
                <a:ea typeface="+mn-ea"/>
                <a:cs typeface="+mn-ea"/>
                <a:sym typeface="+mn-lt"/>
              </a:rPr>
              <a:t>顺序</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4294249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顺序图概述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0471" y="948668"/>
            <a:ext cx="12041529" cy="4832092"/>
          </a:xfrm>
          <a:prstGeom prst="rect">
            <a:avLst/>
          </a:prstGeom>
        </p:spPr>
        <p:txBody>
          <a:bodyPr wrap="square">
            <a:spAutoFit/>
          </a:bodyPr>
          <a:lstStyle/>
          <a:p>
            <a:r>
              <a:rPr lang="en-US" altLang="zh-CN" sz="4400" dirty="0"/>
              <a:t> </a:t>
            </a:r>
            <a:r>
              <a:rPr lang="en-US" altLang="zh-CN" sz="4400" dirty="0" smtClean="0"/>
              <a:t>        </a:t>
            </a:r>
            <a:r>
              <a:rPr lang="zh-CN" altLang="en-US" sz="4400" b="1" dirty="0" smtClean="0"/>
              <a:t>顺序</a:t>
            </a:r>
            <a:r>
              <a:rPr lang="zh-CN" altLang="en-US" sz="4400" b="1" dirty="0"/>
              <a:t>图（</a:t>
            </a:r>
            <a:r>
              <a:rPr lang="en-US" altLang="zh-CN" sz="4400" b="1" dirty="0"/>
              <a:t>sequence diagram</a:t>
            </a:r>
            <a:r>
              <a:rPr lang="zh-CN" altLang="en-US" sz="4400" b="1" dirty="0"/>
              <a:t>）是强调消息时间顺序的交互图，它描述了对象之间传送消息的时间顺序，用于表示用例中的行为顺序。</a:t>
            </a:r>
            <a:r>
              <a:rPr lang="zh-CN" altLang="en-US" sz="4400" dirty="0"/>
              <a:t>顺序图将交互关系表示为一个二维图。横向轴代表了在协作中各独立对象的类元角色。纵向轴是时间轴，时间沿竖线向下延伸。</a:t>
            </a:r>
          </a:p>
          <a:p>
            <a:endParaRPr lang="zh-CN" altLang="en-US" sz="4400" dirty="0"/>
          </a:p>
        </p:txBody>
      </p:sp>
    </p:spTree>
    <p:extLst>
      <p:ext uri="{BB962C8B-B14F-4D97-AF65-F5344CB8AC3E}">
        <p14:creationId xmlns:p14="http://schemas.microsoft.com/office/powerpoint/2010/main" val="12288104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327949" y="817222"/>
            <a:ext cx="11864051" cy="4031873"/>
          </a:xfrm>
          <a:prstGeom prst="rect">
            <a:avLst/>
          </a:prstGeom>
        </p:spPr>
        <p:txBody>
          <a:bodyPr wrap="square">
            <a:spAutoFit/>
          </a:bodyPr>
          <a:lstStyle/>
          <a:p>
            <a:r>
              <a:rPr lang="en-US" altLang="zh-CN" sz="3200" b="1" dirty="0"/>
              <a:t> </a:t>
            </a:r>
            <a:r>
              <a:rPr lang="en-US" altLang="zh-CN" sz="3200" b="1" dirty="0" smtClean="0"/>
              <a:t>        </a:t>
            </a:r>
            <a:r>
              <a:rPr lang="zh-CN" altLang="en-US" sz="3200" b="1" dirty="0" smtClean="0"/>
              <a:t>顺序</a:t>
            </a:r>
            <a:r>
              <a:rPr lang="zh-CN" altLang="en-US" sz="3200" b="1" dirty="0"/>
              <a:t>图主要用于按照交互发生的一系列顺序，显示对象之间的这些交互。</a:t>
            </a:r>
            <a:r>
              <a:rPr lang="zh-CN" altLang="en-US" sz="3200" dirty="0" smtClean="0"/>
              <a:t>很</a:t>
            </a:r>
            <a:r>
              <a:rPr lang="zh-CN" altLang="en-US" sz="3200" dirty="0"/>
              <a:t>像</a:t>
            </a:r>
            <a:r>
              <a:rPr lang="zh-CN" altLang="en-US" sz="3200" dirty="0" smtClean="0"/>
              <a:t>类</a:t>
            </a:r>
            <a:r>
              <a:rPr lang="zh-CN" altLang="en-US" sz="3200" dirty="0"/>
              <a:t>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r>
              <a:rPr lang="zh-CN" altLang="en-US" sz="3200" dirty="0" smtClean="0"/>
              <a:t>。</a:t>
            </a:r>
            <a:endParaRPr lang="zh-CN" altLang="en-US" sz="3200" dirty="0"/>
          </a:p>
        </p:txBody>
      </p:sp>
    </p:spTree>
    <p:extLst>
      <p:ext uri="{BB962C8B-B14F-4D97-AF65-F5344CB8AC3E}">
        <p14:creationId xmlns:p14="http://schemas.microsoft.com/office/powerpoint/2010/main" val="41779124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5567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58956"/>
            <a:ext cx="12192000" cy="954107"/>
          </a:xfrm>
          <a:prstGeom prst="rect">
            <a:avLst/>
          </a:prstGeom>
        </p:spPr>
        <p:txBody>
          <a:bodyPr wrap="square">
            <a:spAutoFit/>
          </a:bodyPr>
          <a:lstStyle/>
          <a:p>
            <a:r>
              <a:rPr lang="zh-CN" altLang="en-US" sz="2800" dirty="0"/>
              <a:t>顺序图中包括的建模元素主要有：</a:t>
            </a:r>
            <a:r>
              <a:rPr lang="zh-CN" altLang="en-US" sz="2800" b="1" dirty="0"/>
              <a:t>角色</a:t>
            </a:r>
            <a:r>
              <a:rPr lang="zh-CN" altLang="en-US" sz="2800" dirty="0"/>
              <a:t>（</a:t>
            </a:r>
            <a:r>
              <a:rPr lang="en-US" altLang="zh-CN" sz="2800" dirty="0"/>
              <a:t>Actor</a:t>
            </a:r>
            <a:r>
              <a:rPr lang="zh-CN" altLang="en-US" sz="2800" dirty="0"/>
              <a:t>）、</a:t>
            </a:r>
            <a:r>
              <a:rPr lang="zh-CN" altLang="en-US" sz="2800" b="1" dirty="0"/>
              <a:t>对象</a:t>
            </a:r>
            <a:r>
              <a:rPr lang="zh-CN" altLang="en-US" sz="2800" dirty="0"/>
              <a:t>（</a:t>
            </a:r>
            <a:r>
              <a:rPr lang="en-US" altLang="zh-CN" sz="2800" dirty="0"/>
              <a:t>Object</a:t>
            </a:r>
            <a:r>
              <a:rPr lang="zh-CN" altLang="en-US" sz="2800" dirty="0"/>
              <a:t>）、</a:t>
            </a:r>
            <a:r>
              <a:rPr lang="zh-CN" altLang="en-US" sz="2800" b="1" dirty="0"/>
              <a:t>生命线</a:t>
            </a:r>
            <a:r>
              <a:rPr lang="zh-CN" altLang="en-US" sz="2800" dirty="0"/>
              <a:t>（</a:t>
            </a:r>
            <a:r>
              <a:rPr lang="en-US" altLang="zh-CN" sz="2800" dirty="0"/>
              <a:t>Lifeline</a:t>
            </a:r>
            <a:r>
              <a:rPr lang="zh-CN" altLang="en-US" sz="2800" dirty="0"/>
              <a:t>）、</a:t>
            </a:r>
            <a:r>
              <a:rPr lang="zh-CN" altLang="en-US" sz="2800" b="1" dirty="0"/>
              <a:t>激活</a:t>
            </a:r>
            <a:r>
              <a:rPr lang="zh-CN" altLang="en-US" sz="2800" dirty="0"/>
              <a:t>（</a:t>
            </a:r>
            <a:r>
              <a:rPr lang="en-US" altLang="zh-CN" sz="2800" dirty="0"/>
              <a:t>Activation</a:t>
            </a:r>
            <a:r>
              <a:rPr lang="zh-CN" altLang="en-US" sz="2800" dirty="0"/>
              <a:t>）、</a:t>
            </a:r>
            <a:r>
              <a:rPr lang="zh-CN" altLang="en-US" sz="2800" b="1" dirty="0"/>
              <a:t>消息</a:t>
            </a:r>
            <a:r>
              <a:rPr lang="zh-CN" altLang="en-US" sz="2800" dirty="0"/>
              <a:t>（</a:t>
            </a:r>
            <a:r>
              <a:rPr lang="en-US" altLang="zh-CN" sz="2800" dirty="0"/>
              <a:t>Message</a:t>
            </a:r>
            <a:r>
              <a:rPr lang="zh-CN" altLang="en-US" sz="2800" dirty="0"/>
              <a:t>）等</a:t>
            </a:r>
            <a:r>
              <a:rPr lang="zh-CN" altLang="en-US" sz="2800" dirty="0" smtClean="0"/>
              <a:t>。</a:t>
            </a:r>
            <a:endParaRPr lang="zh-CN" altLang="en-US" sz="2800" dirty="0"/>
          </a:p>
        </p:txBody>
      </p:sp>
      <p:sp>
        <p:nvSpPr>
          <p:cNvPr id="3" name="矩形 2"/>
          <p:cNvSpPr/>
          <p:nvPr/>
        </p:nvSpPr>
        <p:spPr>
          <a:xfrm>
            <a:off x="0" y="1811463"/>
            <a:ext cx="12192000" cy="5139869"/>
          </a:xfrm>
          <a:prstGeom prst="rect">
            <a:avLst/>
          </a:prstGeom>
        </p:spPr>
        <p:txBody>
          <a:bodyPr wrap="square">
            <a:spAutoFit/>
          </a:bodyPr>
          <a:lstStyle/>
          <a:p>
            <a:r>
              <a:rPr lang="en-US" altLang="zh-CN" sz="3600" b="1" dirty="0"/>
              <a:t>1. </a:t>
            </a:r>
            <a:r>
              <a:rPr lang="zh-CN" altLang="en-US" sz="3600" b="1" dirty="0"/>
              <a:t>角色</a:t>
            </a:r>
          </a:p>
          <a:p>
            <a:r>
              <a:rPr lang="en-US" altLang="zh-CN" sz="2400" dirty="0"/>
              <a:t> </a:t>
            </a:r>
            <a:r>
              <a:rPr lang="en-US" altLang="zh-CN" sz="2400" dirty="0" smtClean="0"/>
              <a:t>        </a:t>
            </a:r>
            <a:r>
              <a:rPr lang="zh-CN" altLang="en-US" sz="2200" b="1" dirty="0" smtClean="0"/>
              <a:t>系统</a:t>
            </a:r>
            <a:r>
              <a:rPr lang="zh-CN" altLang="en-US" sz="2200" b="1" dirty="0"/>
              <a:t>角色（</a:t>
            </a:r>
            <a:r>
              <a:rPr lang="en-US" altLang="zh-CN" sz="2200" b="1" dirty="0"/>
              <a:t>Actor</a:t>
            </a:r>
            <a:r>
              <a:rPr lang="zh-CN" altLang="en-US" sz="2200" b="1" dirty="0"/>
              <a:t>）可以是人或其他的系统或者其子系统。 </a:t>
            </a:r>
            <a:endParaRPr lang="en-US" altLang="zh-CN" sz="2200" b="1" dirty="0"/>
          </a:p>
          <a:p>
            <a:r>
              <a:rPr lang="en-US" altLang="zh-CN" sz="3600" b="1" dirty="0"/>
              <a:t>2. </a:t>
            </a:r>
            <a:r>
              <a:rPr lang="zh-CN" altLang="en-US" sz="3600" b="1" dirty="0"/>
              <a:t>对象</a:t>
            </a:r>
          </a:p>
          <a:p>
            <a:r>
              <a:rPr lang="en-US" altLang="zh-CN" sz="2400" dirty="0"/>
              <a:t> </a:t>
            </a:r>
            <a:r>
              <a:rPr lang="en-US" altLang="zh-CN" sz="2400" dirty="0" smtClean="0"/>
              <a:t>        </a:t>
            </a:r>
            <a:r>
              <a:rPr lang="zh-CN" altLang="en-US" sz="2200" b="1" dirty="0" smtClean="0"/>
              <a:t>顺序</a:t>
            </a:r>
            <a:r>
              <a:rPr lang="zh-CN" altLang="en-US" sz="2200" b="1" dirty="0"/>
              <a:t>图中的对象（</a:t>
            </a:r>
            <a:r>
              <a:rPr lang="en-US" altLang="zh-CN" sz="2200" b="1" dirty="0"/>
              <a:t>Object</a:t>
            </a:r>
            <a:r>
              <a:rPr lang="zh-CN" altLang="en-US" sz="2200" b="1" dirty="0"/>
              <a:t>）在概念上和它在类图中的定义是一致的，它们之间可以进行交互，交互的顺序按时间的顺序。</a:t>
            </a:r>
            <a:r>
              <a:rPr lang="zh-CN" altLang="en-US" sz="2200" dirty="0"/>
              <a:t>在顺序图中对象用矩形框表示，对象名带有下划线</a:t>
            </a:r>
            <a:r>
              <a:rPr lang="zh-CN" altLang="en-US" sz="2200" dirty="0" smtClean="0"/>
              <a:t>。</a:t>
            </a:r>
            <a:endParaRPr lang="en-US" altLang="zh-CN" sz="2200" dirty="0" smtClean="0"/>
          </a:p>
          <a:p>
            <a:r>
              <a:rPr lang="en-US" altLang="zh-CN" sz="3600" b="1" dirty="0" smtClean="0"/>
              <a:t>3</a:t>
            </a:r>
            <a:r>
              <a:rPr lang="en-US" altLang="zh-CN" sz="3600" b="1" dirty="0"/>
              <a:t>. </a:t>
            </a:r>
            <a:r>
              <a:rPr lang="zh-CN" altLang="en-US" sz="3600" b="1" dirty="0" smtClean="0"/>
              <a:t>生命线</a:t>
            </a:r>
            <a:endParaRPr lang="en-US" altLang="zh-CN" sz="3600" b="1" dirty="0" smtClean="0"/>
          </a:p>
          <a:p>
            <a:r>
              <a:rPr lang="zh-CN" altLang="en-US" sz="2400" dirty="0" smtClean="0"/>
              <a:t>         </a:t>
            </a:r>
            <a:r>
              <a:rPr lang="zh-CN" altLang="en-US" sz="2200" b="1" dirty="0" smtClean="0"/>
              <a:t>生命线</a:t>
            </a:r>
            <a:r>
              <a:rPr lang="zh-CN" altLang="en-US" sz="2200" b="1" dirty="0"/>
              <a:t>（</a:t>
            </a:r>
            <a:r>
              <a:rPr lang="en-US" altLang="zh-CN" sz="2200" b="1" dirty="0" err="1"/>
              <a:t>LiftLine</a:t>
            </a:r>
            <a:r>
              <a:rPr lang="zh-CN" altLang="en-US" sz="2200" b="1" dirty="0"/>
              <a:t>）代表顺序图中对象在一段时间内的存在。</a:t>
            </a:r>
            <a:r>
              <a:rPr lang="zh-CN" altLang="en-US" sz="2200" dirty="0"/>
              <a:t>生命线在顺序图中表示为从对象图标底部中心位置向下延伸的一条虚线（但事实上</a:t>
            </a:r>
            <a:r>
              <a:rPr lang="en-US" altLang="zh-CN" sz="2200" dirty="0"/>
              <a:t>UML2</a:t>
            </a:r>
            <a:r>
              <a:rPr lang="zh-CN" altLang="en-US" sz="2200" dirty="0"/>
              <a:t>中定义的生命线可以用实线来表示）</a:t>
            </a:r>
            <a:r>
              <a:rPr lang="zh-CN" altLang="en-US" sz="2200" dirty="0" smtClean="0"/>
              <a:t>。</a:t>
            </a:r>
            <a:endParaRPr lang="zh-CN" altLang="en-US" sz="2200" dirty="0"/>
          </a:p>
          <a:p>
            <a:r>
              <a:rPr lang="en-US" altLang="zh-CN" sz="3600" b="1" dirty="0"/>
              <a:t>4. </a:t>
            </a:r>
            <a:r>
              <a:rPr lang="zh-CN" altLang="en-US" sz="3600" b="1" dirty="0"/>
              <a:t>激活期</a:t>
            </a:r>
          </a:p>
          <a:p>
            <a:r>
              <a:rPr lang="zh-CN" altLang="en-US" sz="2400" dirty="0" smtClean="0"/>
              <a:t>         </a:t>
            </a:r>
            <a:r>
              <a:rPr lang="zh-CN" altLang="en-US" sz="2200" b="1" dirty="0" smtClean="0"/>
              <a:t>激活</a:t>
            </a:r>
            <a:r>
              <a:rPr lang="zh-CN" altLang="en-US" sz="2200" b="1" dirty="0"/>
              <a:t>期（</a:t>
            </a:r>
            <a:r>
              <a:rPr lang="en-US" altLang="zh-CN" sz="2200" b="1" dirty="0"/>
              <a:t>Activation</a:t>
            </a:r>
            <a:r>
              <a:rPr lang="zh-CN" altLang="en-US" sz="2200" b="1" dirty="0"/>
              <a:t>）也被称为控制焦点，代表顺序图中的对象执行一项操作的时期，是顺序图中表示时间段的符号，在这个时间段内对象将执行相应的操作。</a:t>
            </a:r>
            <a:r>
              <a:rPr lang="zh-CN" altLang="en-US" sz="2200" dirty="0"/>
              <a:t>在</a:t>
            </a:r>
            <a:r>
              <a:rPr lang="en-US" altLang="zh-CN" sz="2200" dirty="0"/>
              <a:t>UML</a:t>
            </a:r>
            <a:r>
              <a:rPr lang="zh-CN" altLang="en-US" sz="2200" dirty="0"/>
              <a:t>中，用小矩形表示，被称为激活条或控制期，对象就是在激活条的顶部被激活的，在完成自己的工作后被去激活。 </a:t>
            </a:r>
          </a:p>
        </p:txBody>
      </p:sp>
    </p:spTree>
    <p:extLst>
      <p:ext uri="{BB962C8B-B14F-4D97-AF65-F5344CB8AC3E}">
        <p14:creationId xmlns:p14="http://schemas.microsoft.com/office/powerpoint/2010/main" val="38179345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用例模型</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41581"/>
            <a:ext cx="12518315" cy="646331"/>
          </a:xfrm>
          <a:prstGeom prst="rect">
            <a:avLst/>
          </a:prstGeom>
        </p:spPr>
        <p:txBody>
          <a:bodyPr wrap="square">
            <a:spAutoFit/>
          </a:bodyPr>
          <a:lstStyle/>
          <a:p>
            <a:r>
              <a:rPr lang="zh-CN" altLang="en-US" sz="3600" dirty="0"/>
              <a:t>用例模型的基本组成部分有用例、角色（或参与者）和系统。</a:t>
            </a:r>
            <a:endParaRPr lang="en-US" altLang="zh-CN" sz="36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l="6163" t="2528" r="5750" b="6395"/>
          <a:stretch>
            <a:fillRect/>
          </a:stretch>
        </p:blipFill>
        <p:spPr>
          <a:xfrm>
            <a:off x="2859499" y="2318012"/>
            <a:ext cx="6135687" cy="3794125"/>
          </a:xfrm>
          <a:prstGeom prst="rect">
            <a:avLst/>
          </a:prstGeom>
        </p:spPr>
      </p:pic>
    </p:spTree>
    <p:extLst>
      <p:ext uri="{BB962C8B-B14F-4D97-AF65-F5344CB8AC3E}">
        <p14:creationId xmlns:p14="http://schemas.microsoft.com/office/powerpoint/2010/main" val="42801258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77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 y="914738"/>
            <a:ext cx="12192001" cy="5078313"/>
          </a:xfrm>
          <a:prstGeom prst="rect">
            <a:avLst/>
          </a:prstGeom>
        </p:spPr>
        <p:txBody>
          <a:bodyPr wrap="square">
            <a:spAutoFit/>
          </a:bodyPr>
          <a:lstStyle/>
          <a:p>
            <a:r>
              <a:rPr lang="en-US" altLang="zh-CN" sz="3600" b="1" dirty="0"/>
              <a:t>5. </a:t>
            </a:r>
            <a:r>
              <a:rPr lang="zh-CN" altLang="en-US" sz="3600" b="1" dirty="0"/>
              <a:t>消息</a:t>
            </a:r>
          </a:p>
          <a:p>
            <a:r>
              <a:rPr lang="zh-CN" altLang="en-US" dirty="0" smtClean="0"/>
              <a:t>                 </a:t>
            </a:r>
            <a:r>
              <a:rPr lang="zh-CN" altLang="en-US" sz="3600" dirty="0" smtClean="0"/>
              <a:t>消息</a:t>
            </a:r>
            <a:r>
              <a:rPr lang="zh-CN" altLang="en-US" sz="3600" dirty="0"/>
              <a:t>（</a:t>
            </a:r>
            <a:r>
              <a:rPr lang="en-US" altLang="zh-CN" sz="3600" dirty="0"/>
              <a:t>Message</a:t>
            </a:r>
            <a:r>
              <a:rPr lang="zh-CN" altLang="en-US" sz="3600" dirty="0"/>
              <a:t>）是对象之间某种形式的通信，在垂直生命线之间，用带有箭头的线并附以消息表达式方式表示。</a:t>
            </a:r>
            <a:r>
              <a:rPr lang="zh-CN" altLang="en-US" sz="3600" b="1" dirty="0"/>
              <a:t>它可以激发某个操作、唤起信号或导致目标对象的创建或撤销。</a:t>
            </a:r>
            <a:r>
              <a:rPr lang="zh-CN" altLang="en-US" sz="3600" dirty="0"/>
              <a:t>一个对象到另一个对象的消息用跨越对象生命线的消息线表示。对象还可以发送消息给它自己，即消息线从自己的生命线出发又回到自己的生命线。 </a:t>
            </a:r>
            <a:endParaRPr lang="en-US" altLang="zh-CN" sz="3600" dirty="0" smtClean="0"/>
          </a:p>
          <a:p>
            <a:r>
              <a:rPr lang="zh-CN" altLang="en-US" sz="3600" dirty="0" smtClean="0"/>
              <a:t>         在</a:t>
            </a:r>
            <a:r>
              <a:rPr lang="en-US" altLang="zh-CN" sz="3600" dirty="0"/>
              <a:t>UML</a:t>
            </a:r>
            <a:r>
              <a:rPr lang="zh-CN" altLang="en-US" sz="3600" dirty="0"/>
              <a:t>中，消息的箭头形状代表了消息的类型。消息的类型分为</a:t>
            </a:r>
            <a:r>
              <a:rPr lang="zh-CN" altLang="en-US" sz="3600" b="1" dirty="0"/>
              <a:t>同步消息</a:t>
            </a:r>
            <a:r>
              <a:rPr lang="zh-CN" altLang="en-US" sz="3600" dirty="0"/>
              <a:t>，</a:t>
            </a:r>
            <a:r>
              <a:rPr lang="zh-CN" altLang="en-US" sz="3600" b="1" dirty="0"/>
              <a:t>异步消息</a:t>
            </a:r>
            <a:r>
              <a:rPr lang="zh-CN" altLang="en-US" sz="3600" dirty="0"/>
              <a:t>和</a:t>
            </a:r>
            <a:r>
              <a:rPr lang="zh-CN" altLang="en-US" sz="3600" b="1" dirty="0"/>
              <a:t>同步且立即返回消息</a:t>
            </a:r>
            <a:r>
              <a:rPr lang="zh-CN" altLang="en-US" sz="3600" dirty="0"/>
              <a:t>三种。 </a:t>
            </a:r>
          </a:p>
        </p:txBody>
      </p:sp>
    </p:spTree>
    <p:extLst>
      <p:ext uri="{BB962C8B-B14F-4D97-AF65-F5344CB8AC3E}">
        <p14:creationId xmlns:p14="http://schemas.microsoft.com/office/powerpoint/2010/main" val="27283683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26154" y="961936"/>
            <a:ext cx="11675345" cy="1692771"/>
          </a:xfrm>
          <a:prstGeom prst="rect">
            <a:avLst/>
          </a:prstGeom>
        </p:spPr>
        <p:txBody>
          <a:bodyPr wrap="square">
            <a:spAutoFit/>
          </a:bodyPr>
          <a:lstStyle/>
          <a:p>
            <a:r>
              <a:rPr lang="zh-CN" altLang="fr-FR" sz="3200" b="1" dirty="0"/>
              <a:t>① 同步消息（</a:t>
            </a:r>
            <a:r>
              <a:rPr lang="fr-FR" altLang="zh-CN" sz="3200" b="1" dirty="0"/>
              <a:t>Synchronous Message</a:t>
            </a:r>
            <a:r>
              <a:rPr lang="zh-CN" altLang="fr-FR" sz="3200" b="1" dirty="0"/>
              <a:t>）</a:t>
            </a:r>
          </a:p>
          <a:p>
            <a:r>
              <a:rPr lang="zh-CN" altLang="fr-FR" sz="2400" dirty="0" smtClean="0"/>
              <a:t>         </a:t>
            </a:r>
            <a:r>
              <a:rPr lang="zh-CN" altLang="fr-FR" sz="2400" b="1" dirty="0" smtClean="0"/>
              <a:t>仅</a:t>
            </a:r>
            <a:r>
              <a:rPr lang="zh-CN" altLang="fr-FR" sz="2400" b="1" dirty="0"/>
              <a:t>当发送者要发送一个消息而且接收者已经做好接收这个消息的准备时才能传送的消息称为同步消息，即发送者和接收者同步</a:t>
            </a:r>
            <a:r>
              <a:rPr lang="zh-CN" altLang="fr-FR" sz="2400" b="1" dirty="0" smtClean="0"/>
              <a:t>。</a:t>
            </a:r>
            <a:r>
              <a:rPr lang="en-US" altLang="zh-CN" sz="2400" dirty="0"/>
              <a:t>UML</a:t>
            </a:r>
            <a:r>
              <a:rPr lang="zh-CN" altLang="en-US" sz="2400" dirty="0"/>
              <a:t>用一个带有实心箭头的实线来表示这种类型的</a:t>
            </a:r>
            <a:r>
              <a:rPr lang="zh-CN" altLang="en-US" sz="2400" dirty="0" smtClean="0"/>
              <a:t>消息</a:t>
            </a:r>
            <a:r>
              <a:rPr lang="zh-CN" altLang="en-US" sz="2400" dirty="0"/>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795" y="2440846"/>
            <a:ext cx="2619376" cy="6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6153" y="3180750"/>
            <a:ext cx="11675345" cy="1692771"/>
          </a:xfrm>
          <a:prstGeom prst="rect">
            <a:avLst/>
          </a:prstGeom>
        </p:spPr>
        <p:txBody>
          <a:bodyPr wrap="square">
            <a:spAutoFit/>
          </a:bodyPr>
          <a:lstStyle/>
          <a:p>
            <a:r>
              <a:rPr lang="zh-CN" altLang="fr-FR" sz="3200" b="1" dirty="0"/>
              <a:t>② 异步消息（</a:t>
            </a:r>
            <a:r>
              <a:rPr lang="fr-FR" altLang="zh-CN" sz="3200" b="1" dirty="0"/>
              <a:t>Asynchronous Message</a:t>
            </a:r>
            <a:r>
              <a:rPr lang="zh-CN" altLang="fr-FR" sz="3200" b="1" dirty="0"/>
              <a:t>）</a:t>
            </a:r>
            <a:endParaRPr lang="zh-CN" altLang="en-US" sz="3200" b="1" dirty="0"/>
          </a:p>
          <a:p>
            <a:r>
              <a:rPr lang="zh-CN" altLang="en-US" sz="2400" dirty="0" smtClean="0"/>
              <a:t>         发送者</a:t>
            </a:r>
            <a:r>
              <a:rPr lang="zh-CN" altLang="en-US" sz="2400" dirty="0"/>
              <a:t>不管接收者是否做好了接收准备都可以发送的消息称为异步消息。消息发送者通过消息把信号传递给消息的接收者，然后继续自己的活动，不等待接受者返回消息或者控制。异步消息的接收者和发送者是并发工作</a:t>
            </a:r>
            <a:r>
              <a:rPr lang="zh-CN" altLang="en-US" sz="2400" dirty="0" smtClean="0"/>
              <a:t>的。  </a:t>
            </a:r>
            <a:endParaRPr lang="zh-CN" altLang="en-US" sz="2400" dirty="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600" y="4750410"/>
            <a:ext cx="3209766" cy="64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26153" y="5678269"/>
            <a:ext cx="5719047" cy="954107"/>
          </a:xfrm>
          <a:prstGeom prst="rect">
            <a:avLst/>
          </a:prstGeom>
        </p:spPr>
        <p:txBody>
          <a:bodyPr wrap="square">
            <a:spAutoFit/>
          </a:bodyPr>
          <a:lstStyle/>
          <a:p>
            <a:r>
              <a:rPr lang="zh-CN" altLang="en-US" sz="3200" b="1" dirty="0"/>
              <a:t>③返回消息（</a:t>
            </a:r>
            <a:r>
              <a:rPr lang="en-US" altLang="zh-CN" sz="3200" b="1" dirty="0"/>
              <a:t>Return Message</a:t>
            </a:r>
            <a:r>
              <a:rPr lang="zh-CN" altLang="en-US" sz="3200" b="1" dirty="0"/>
              <a:t>）</a:t>
            </a:r>
          </a:p>
          <a:p>
            <a:r>
              <a:rPr lang="zh-CN" altLang="en-US" sz="2400" dirty="0" smtClean="0"/>
              <a:t>         返回</a:t>
            </a:r>
            <a:r>
              <a:rPr lang="zh-CN" altLang="en-US" sz="2400" dirty="0"/>
              <a:t>消息表示从过程调用返回。 </a:t>
            </a:r>
          </a:p>
        </p:txBody>
      </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1324" y="5789930"/>
            <a:ext cx="5210174" cy="84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9122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6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11124" y="1497737"/>
            <a:ext cx="11852276" cy="1200329"/>
          </a:xfrm>
          <a:prstGeom prst="rect">
            <a:avLst/>
          </a:prstGeom>
        </p:spPr>
        <p:txBody>
          <a:bodyPr wrap="square">
            <a:spAutoFit/>
          </a:bodyPr>
          <a:lstStyle/>
          <a:p>
            <a:r>
              <a:rPr lang="zh-CN" altLang="en-US" sz="2400" b="1" dirty="0" smtClean="0"/>
              <a:t>①</a:t>
            </a:r>
            <a:r>
              <a:rPr lang="zh-CN" altLang="en-US" sz="2400" b="1" dirty="0"/>
              <a:t>创建（</a:t>
            </a:r>
            <a:r>
              <a:rPr lang="en-US" altLang="zh-CN" sz="2400" b="1" dirty="0"/>
              <a:t>create</a:t>
            </a:r>
            <a:r>
              <a:rPr lang="zh-CN" altLang="en-US" sz="2400" b="1" dirty="0"/>
              <a:t>）对象</a:t>
            </a:r>
          </a:p>
          <a:p>
            <a:r>
              <a:rPr lang="zh-CN" altLang="en-US" sz="2400" dirty="0"/>
              <a:t>一个对象可以通过发送消息来创建另一个对象，即创建</a:t>
            </a:r>
            <a:r>
              <a:rPr lang="zh-CN" altLang="en-US" sz="2400" dirty="0" smtClean="0"/>
              <a:t>对象。</a:t>
            </a:r>
            <a:r>
              <a:rPr lang="zh-CN" altLang="en-US" sz="2400" dirty="0"/>
              <a:t>对象在创建消息发生后才能存在，对象的生命线也是在创建消息后才存在。</a:t>
            </a:r>
          </a:p>
        </p:txBody>
      </p:sp>
      <p:sp>
        <p:nvSpPr>
          <p:cNvPr id="3" name="矩形 2"/>
          <p:cNvSpPr/>
          <p:nvPr/>
        </p:nvSpPr>
        <p:spPr>
          <a:xfrm>
            <a:off x="203200" y="980133"/>
            <a:ext cx="12820650" cy="430887"/>
          </a:xfrm>
          <a:prstGeom prst="rect">
            <a:avLst/>
          </a:prstGeom>
        </p:spPr>
        <p:txBody>
          <a:bodyPr wrap="square">
            <a:spAutoFit/>
          </a:bodyPr>
          <a:lstStyle/>
          <a:p>
            <a:r>
              <a:rPr lang="zh-CN" altLang="en-US" sz="2200" dirty="0"/>
              <a:t>另外在消息的创建过程中还存在一些其他的内容，比如说创建对象、撤销对象、自关联消息等。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219" y="2794774"/>
            <a:ext cx="3026644" cy="12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1124" y="4099500"/>
            <a:ext cx="7013576" cy="1200329"/>
          </a:xfrm>
          <a:prstGeom prst="rect">
            <a:avLst/>
          </a:prstGeom>
        </p:spPr>
        <p:txBody>
          <a:bodyPr wrap="square">
            <a:spAutoFit/>
          </a:bodyPr>
          <a:lstStyle/>
          <a:p>
            <a:r>
              <a:rPr lang="zh-CN" altLang="en-US" sz="2400" b="1" dirty="0"/>
              <a:t>②撤销（</a:t>
            </a:r>
            <a:r>
              <a:rPr lang="en-US" altLang="zh-CN" sz="2400" b="1" dirty="0"/>
              <a:t>destroy</a:t>
            </a:r>
            <a:r>
              <a:rPr lang="zh-CN" altLang="en-US" sz="2400" b="1" dirty="0"/>
              <a:t>）对象</a:t>
            </a:r>
          </a:p>
          <a:p>
            <a:r>
              <a:rPr lang="zh-CN" altLang="en-US" sz="2400" dirty="0"/>
              <a:t>当一个对象被删除或自我删除时，该对象用“</a:t>
            </a:r>
            <a:r>
              <a:rPr lang="en-US" altLang="zh-CN" sz="2400" dirty="0"/>
              <a:t>×”</a:t>
            </a:r>
            <a:r>
              <a:rPr lang="zh-CN" altLang="en-US" sz="2400" dirty="0"/>
              <a:t>标记，即撤销</a:t>
            </a:r>
            <a:r>
              <a:rPr lang="zh-CN" altLang="en-US" sz="2400" dirty="0" smtClean="0"/>
              <a:t>对象。 </a:t>
            </a:r>
            <a:endParaRPr lang="zh-CN" altLang="en-US" sz="2400" dirty="0"/>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469" y="5056479"/>
            <a:ext cx="2951164" cy="164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362283" y="3438068"/>
            <a:ext cx="2393486" cy="2677656"/>
          </a:xfrm>
          <a:prstGeom prst="rect">
            <a:avLst/>
          </a:prstGeom>
        </p:spPr>
        <p:txBody>
          <a:bodyPr wrap="square">
            <a:spAutoFit/>
          </a:bodyPr>
          <a:lstStyle/>
          <a:p>
            <a:r>
              <a:rPr lang="zh-CN" altLang="en-US" sz="2400" b="1" dirty="0"/>
              <a:t>③自关联消息</a:t>
            </a:r>
            <a:r>
              <a:rPr lang="zh-CN" altLang="en-US" sz="2400" dirty="0"/>
              <a:t>（</a:t>
            </a:r>
            <a:r>
              <a:rPr lang="en-US" altLang="zh-CN" sz="2400" dirty="0"/>
              <a:t>Self-Message</a:t>
            </a:r>
            <a:r>
              <a:rPr lang="zh-CN" altLang="en-US" sz="2400" dirty="0"/>
              <a:t>）</a:t>
            </a:r>
          </a:p>
          <a:p>
            <a:r>
              <a:rPr lang="zh-CN" altLang="en-US" sz="2400" dirty="0"/>
              <a:t>表示方法的自身调用以及一个对象内的一个方法调用另外一个方法。</a:t>
            </a:r>
          </a:p>
        </p:txBody>
      </p:sp>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7901" y="3048902"/>
            <a:ext cx="21875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62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约  束</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49953" y="1120962"/>
            <a:ext cx="11675345" cy="2554545"/>
          </a:xfrm>
          <a:prstGeom prst="rect">
            <a:avLst/>
          </a:prstGeom>
        </p:spPr>
        <p:txBody>
          <a:bodyPr wrap="square">
            <a:spAutoFit/>
          </a:bodyPr>
          <a:lstStyle/>
          <a:p>
            <a:r>
              <a:rPr lang="zh-CN" altLang="en-US" sz="3200" dirty="0" smtClean="0"/>
              <a:t>         当</a:t>
            </a:r>
            <a:r>
              <a:rPr lang="zh-CN" altLang="en-US" sz="3200" dirty="0"/>
              <a:t>为对象的交互建模时，有时需要在某种条件满足时消息才会传递给对象。约束在</a:t>
            </a:r>
            <a:r>
              <a:rPr lang="en-US" altLang="zh-CN" sz="3200" dirty="0"/>
              <a:t>UML</a:t>
            </a:r>
            <a:r>
              <a:rPr lang="zh-CN" altLang="en-US" sz="3200" dirty="0"/>
              <a:t>图中用作控制流。一个约束只能被分配到一个单一消息。</a:t>
            </a:r>
            <a:r>
              <a:rPr lang="en-US" altLang="zh-CN" sz="3200" dirty="0"/>
              <a:t>UML1.x</a:t>
            </a:r>
            <a:r>
              <a:rPr lang="zh-CN" altLang="en-US" sz="3200" dirty="0"/>
              <a:t>中，为了实现约束条件，需要在消息名前加入约束条件，并放于“</a:t>
            </a:r>
            <a:r>
              <a:rPr lang="en-US" altLang="zh-CN" sz="3200" dirty="0"/>
              <a:t>[]”</a:t>
            </a:r>
            <a:r>
              <a:rPr lang="zh-CN" altLang="en-US" sz="3200" dirty="0"/>
              <a:t>中。约束条件用于描述代码中</a:t>
            </a:r>
            <a:r>
              <a:rPr lang="en-US" altLang="zh-CN" sz="3200" dirty="0"/>
              <a:t>if</a:t>
            </a:r>
            <a:r>
              <a:rPr lang="zh-CN" altLang="en-US" sz="3200" dirty="0"/>
              <a:t>语句结构。</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2417" t="4700" b="49762"/>
          <a:stretch>
            <a:fillRect/>
          </a:stretch>
        </p:blipFill>
        <p:spPr bwMode="auto">
          <a:xfrm>
            <a:off x="2412999" y="4071246"/>
            <a:ext cx="7349254" cy="27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40243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833407"/>
            <a:ext cx="11887200" cy="3748719"/>
          </a:xfrm>
          <a:prstGeom prst="rect">
            <a:avLst/>
          </a:prstGeom>
        </p:spPr>
        <p:txBody>
          <a:bodyPr wrap="square">
            <a:spAutoFit/>
          </a:bodyPr>
          <a:lstStyle/>
          <a:p>
            <a:pPr>
              <a:lnSpc>
                <a:spcPct val="90000"/>
              </a:lnSpc>
            </a:pPr>
            <a:r>
              <a:rPr lang="zh-CN" altLang="en-US" sz="2400" dirty="0"/>
              <a:t>使用顺序图对系统建模时，可以遵循如下策略：</a:t>
            </a:r>
          </a:p>
          <a:p>
            <a:pPr>
              <a:lnSpc>
                <a:spcPct val="90000"/>
              </a:lnSpc>
            </a:pPr>
            <a:r>
              <a:rPr lang="zh-CN" altLang="en-US" sz="2400" dirty="0"/>
              <a:t>（</a:t>
            </a:r>
            <a:r>
              <a:rPr lang="en-US" altLang="zh-CN" sz="2400" dirty="0"/>
              <a:t>1</a:t>
            </a:r>
            <a:r>
              <a:rPr lang="zh-CN" altLang="en-US" sz="2400" dirty="0"/>
              <a:t>）设置交互语境，这些语境可以是系统、子系统、操作、类、用例和协作的一个脚本；</a:t>
            </a:r>
          </a:p>
          <a:p>
            <a:pPr>
              <a:lnSpc>
                <a:spcPct val="90000"/>
              </a:lnSpc>
            </a:pPr>
            <a:r>
              <a:rPr lang="zh-CN" altLang="en-US" sz="2400" dirty="0"/>
              <a:t>（</a:t>
            </a:r>
            <a:r>
              <a:rPr lang="en-US" altLang="zh-CN" sz="2400" dirty="0"/>
              <a:t>2</a:t>
            </a:r>
            <a:r>
              <a:rPr lang="zh-CN" altLang="en-US" sz="2400" dirty="0"/>
              <a:t>）通过识别对象在交互中扮演的角色，根据对象的重要性，将其从左向右的方向放置在顺序图中。</a:t>
            </a:r>
          </a:p>
          <a:p>
            <a:pPr>
              <a:lnSpc>
                <a:spcPct val="90000"/>
              </a:lnSpc>
            </a:pPr>
            <a:r>
              <a:rPr lang="zh-CN" altLang="en-US" sz="2400" dirty="0"/>
              <a:t>（</a:t>
            </a:r>
            <a:r>
              <a:rPr lang="en-US" altLang="zh-CN" sz="2400" dirty="0"/>
              <a:t>3</a:t>
            </a:r>
            <a:r>
              <a:rPr lang="zh-CN" altLang="en-US" sz="2400" dirty="0"/>
              <a:t>）设置每个对象的生命线。一般情况下对象存在于交互的整个过程，但它可以在交互过程中创建和撤销；</a:t>
            </a:r>
          </a:p>
          <a:p>
            <a:pPr>
              <a:lnSpc>
                <a:spcPct val="90000"/>
              </a:lnSpc>
            </a:pPr>
            <a:r>
              <a:rPr lang="zh-CN" altLang="en-US" sz="2400" dirty="0"/>
              <a:t>（</a:t>
            </a:r>
            <a:r>
              <a:rPr lang="en-US" altLang="zh-CN" sz="2400" dirty="0"/>
              <a:t>4</a:t>
            </a:r>
            <a:r>
              <a:rPr lang="zh-CN" altLang="en-US" sz="2400" dirty="0"/>
              <a:t>）从引发某个交互的信息开始，在生命线之间从上向下的顺序画出随后的信息；</a:t>
            </a:r>
          </a:p>
          <a:p>
            <a:pPr>
              <a:lnSpc>
                <a:spcPct val="90000"/>
              </a:lnSpc>
            </a:pPr>
            <a:r>
              <a:rPr lang="zh-CN" altLang="en-US" sz="2400" dirty="0"/>
              <a:t>（</a:t>
            </a:r>
            <a:r>
              <a:rPr lang="en-US" altLang="zh-CN" sz="2400" dirty="0"/>
              <a:t>5</a:t>
            </a:r>
            <a:r>
              <a:rPr lang="zh-CN" altLang="en-US" sz="2400" dirty="0"/>
              <a:t>）设置对象的激活期，这可以可视化实际计算发生时的时间点、可视化消息嵌套等；</a:t>
            </a:r>
          </a:p>
          <a:p>
            <a:pPr>
              <a:lnSpc>
                <a:spcPct val="90000"/>
              </a:lnSpc>
            </a:pPr>
            <a:r>
              <a:rPr lang="zh-CN" altLang="en-US" sz="2400" dirty="0"/>
              <a:t>（</a:t>
            </a:r>
            <a:r>
              <a:rPr lang="en-US" altLang="zh-CN" sz="2400" dirty="0"/>
              <a:t>6</a:t>
            </a:r>
            <a:r>
              <a:rPr lang="zh-CN" altLang="en-US" sz="2400" dirty="0"/>
              <a:t>）如果需要设置时间或空间约束，可以为每个消息附上合适的约束；</a:t>
            </a:r>
          </a:p>
          <a:p>
            <a:pPr>
              <a:lnSpc>
                <a:spcPct val="90000"/>
              </a:lnSpc>
            </a:pPr>
            <a:r>
              <a:rPr lang="zh-CN" altLang="en-US" sz="2400" dirty="0"/>
              <a:t>（</a:t>
            </a:r>
            <a:r>
              <a:rPr lang="en-US" altLang="zh-CN" sz="2400" dirty="0"/>
              <a:t>7</a:t>
            </a:r>
            <a:r>
              <a:rPr lang="zh-CN" altLang="en-US" sz="2400" dirty="0"/>
              <a:t>）给控制流的每个消息附上前置或后置条件，这可以更详细的说明这个控制流。 </a:t>
            </a:r>
          </a:p>
        </p:txBody>
      </p:sp>
      <p:sp>
        <p:nvSpPr>
          <p:cNvPr id="3" name="矩形 2"/>
          <p:cNvSpPr/>
          <p:nvPr/>
        </p:nvSpPr>
        <p:spPr>
          <a:xfrm>
            <a:off x="-11575" y="4420076"/>
            <a:ext cx="6096000" cy="2308324"/>
          </a:xfrm>
          <a:prstGeom prst="rect">
            <a:avLst/>
          </a:prstGeom>
        </p:spPr>
        <p:txBody>
          <a:bodyPr>
            <a:spAutoFit/>
          </a:bodyPr>
          <a:lstStyle/>
          <a:p>
            <a:r>
              <a:rPr lang="zh-CN" altLang="en-US" sz="2400" dirty="0"/>
              <a:t>根据以上策略，画顺序图的一般步骤是：</a:t>
            </a:r>
          </a:p>
          <a:p>
            <a:r>
              <a:rPr lang="zh-CN" altLang="en-US" sz="2400" dirty="0"/>
              <a:t>（</a:t>
            </a:r>
            <a:r>
              <a:rPr lang="en-US" altLang="zh-CN" sz="2400" dirty="0"/>
              <a:t>1</a:t>
            </a:r>
            <a:r>
              <a:rPr lang="zh-CN" altLang="en-US" sz="2400" dirty="0"/>
              <a:t>）确定交互的范围</a:t>
            </a:r>
          </a:p>
          <a:p>
            <a:r>
              <a:rPr lang="zh-CN" altLang="en-US" sz="2400" dirty="0"/>
              <a:t>（</a:t>
            </a:r>
            <a:r>
              <a:rPr lang="en-US" altLang="zh-CN" sz="2400" dirty="0"/>
              <a:t>2</a:t>
            </a:r>
            <a:r>
              <a:rPr lang="zh-CN" altLang="en-US" sz="2400" dirty="0"/>
              <a:t>）确定参与交互过程的活动者与对象</a:t>
            </a:r>
          </a:p>
          <a:p>
            <a:r>
              <a:rPr lang="zh-CN" altLang="en-US" sz="2400" dirty="0"/>
              <a:t>（</a:t>
            </a:r>
            <a:r>
              <a:rPr lang="en-US" altLang="zh-CN" sz="2400" dirty="0"/>
              <a:t>3</a:t>
            </a:r>
            <a:r>
              <a:rPr lang="zh-CN" altLang="en-US" sz="2400" dirty="0"/>
              <a:t>）确定活动者、对象的生存周期</a:t>
            </a:r>
          </a:p>
          <a:p>
            <a:r>
              <a:rPr lang="zh-CN" altLang="en-US" sz="2400" dirty="0"/>
              <a:t>（</a:t>
            </a:r>
            <a:r>
              <a:rPr lang="en-US" altLang="zh-CN" sz="2400" dirty="0"/>
              <a:t>4</a:t>
            </a:r>
            <a:r>
              <a:rPr lang="zh-CN" altLang="en-US" sz="2400" dirty="0"/>
              <a:t>）确定交互中产生的消息</a:t>
            </a:r>
          </a:p>
          <a:p>
            <a:r>
              <a:rPr lang="zh-CN" altLang="en-US" sz="2400" dirty="0"/>
              <a:t>（</a:t>
            </a:r>
            <a:r>
              <a:rPr lang="en-US" altLang="zh-CN" sz="2400" dirty="0"/>
              <a:t>5</a:t>
            </a:r>
            <a:r>
              <a:rPr lang="zh-CN" altLang="en-US" sz="2400" dirty="0"/>
              <a:t>）细化消息的内容 </a:t>
            </a:r>
          </a:p>
        </p:txBody>
      </p:sp>
    </p:spTree>
    <p:extLst>
      <p:ext uri="{BB962C8B-B14F-4D97-AF65-F5344CB8AC3E}">
        <p14:creationId xmlns:p14="http://schemas.microsoft.com/office/powerpoint/2010/main" val="13213395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请输入标题</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1353871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请输入标题</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687055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04.</a:t>
            </a:r>
            <a:r>
              <a:rPr lang="zh-CN" altLang="en-US" sz="6600" dirty="0" smtClean="0">
                <a:solidFill>
                  <a:schemeClr val="accent1"/>
                </a:solidFill>
                <a:latin typeface="+mn-lt"/>
                <a:ea typeface="+mn-ea"/>
                <a:cs typeface="+mn-ea"/>
                <a:sym typeface="+mn-lt"/>
              </a:rPr>
              <a:t>通信图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02684955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63820" y="936625"/>
            <a:ext cx="11597980" cy="129604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smtClean="0"/>
              <a:t>         </a:t>
            </a:r>
            <a:r>
              <a:rPr lang="zh-CN" altLang="zh-CN" sz="3200" b="1" dirty="0" smtClean="0"/>
              <a:t>顺序图按照时间顺序描述了对象间的交互，但是它过于强调交互的时间，而削弱了对象之间的静态连接关系的重视。通信图则强调了参与交互作用的对象的组织。</a:t>
            </a:r>
          </a:p>
        </p:txBody>
      </p:sp>
      <p:sp>
        <p:nvSpPr>
          <p:cNvPr id="4" name="Rectangle 3"/>
          <p:cNvSpPr txBox="1">
            <a:spLocks noChangeArrowheads="1"/>
          </p:cNvSpPr>
          <p:nvPr/>
        </p:nvSpPr>
        <p:spPr>
          <a:xfrm>
            <a:off x="263820" y="2444072"/>
            <a:ext cx="11597980" cy="50403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200" dirty="0" smtClean="0"/>
              <a:t>通信图</a:t>
            </a:r>
            <a:r>
              <a:rPr lang="en-US" altLang="zh-CN" sz="3200" dirty="0" smtClean="0"/>
              <a:t>(Collaboration Diagram /Communication Diagram</a:t>
            </a:r>
            <a:r>
              <a:rPr lang="en-US" altLang="zh-CN" sz="3200" dirty="0"/>
              <a:t>)</a:t>
            </a:r>
            <a:r>
              <a:rPr lang="zh-CN" altLang="zh-CN" sz="3200" dirty="0" smtClean="0"/>
              <a:t>，也叫合作图。注：</a:t>
            </a:r>
            <a:r>
              <a:rPr lang="en-US" altLang="zh-CN" sz="3200" dirty="0" smtClean="0"/>
              <a:t>UML2.0</a:t>
            </a:r>
            <a:r>
              <a:rPr lang="zh-CN" altLang="zh-CN" sz="3200" dirty="0" smtClean="0"/>
              <a:t>以后不再用协作图说法，而是明确定义为“通信图”，即</a:t>
            </a:r>
            <a:r>
              <a:rPr lang="en-US" altLang="zh-CN" sz="3200" dirty="0" smtClean="0"/>
              <a:t>Communication Diagram</a:t>
            </a:r>
            <a:r>
              <a:rPr lang="zh-CN" altLang="zh-CN" sz="3200" dirty="0" smtClean="0"/>
              <a:t>，而“协作”作为一个结构事物用于表达静态结构和动态行为的概念组合，表达不同事物相互协作完成一个复杂功能。故</a:t>
            </a:r>
            <a:r>
              <a:rPr lang="en-US" altLang="zh-CN" sz="3200" dirty="0" smtClean="0"/>
              <a:t>UML 2.0</a:t>
            </a:r>
            <a:r>
              <a:rPr lang="zh-CN" altLang="zh-CN" sz="3200" dirty="0" smtClean="0"/>
              <a:t>以后通信图不再是协作图，没有专门的“协作图”，只有“协作”。</a:t>
            </a:r>
            <a:endParaRPr lang="en-US" altLang="zh-CN" sz="3200" dirty="0" smtClean="0"/>
          </a:p>
          <a:p>
            <a:r>
              <a:rPr lang="zh-CN" altLang="zh-CN" sz="3200" b="1" dirty="0" smtClean="0"/>
              <a:t>一个通信图显示了一系列的对象和在这些对象之间的联系以及对象间发送和接收的消息。对象通常是命名或匿名的类的实例，也可以代表其他事物的实例，例如协作、组件和节点。</a:t>
            </a:r>
            <a:endParaRPr lang="zh-CN" altLang="en-US" sz="3200" b="1" dirty="0" smtClean="0"/>
          </a:p>
        </p:txBody>
      </p:sp>
    </p:spTree>
    <p:extLst>
      <p:ext uri="{BB962C8B-B14F-4D97-AF65-F5344CB8AC3E}">
        <p14:creationId xmlns:p14="http://schemas.microsoft.com/office/powerpoint/2010/main" val="2423310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Rectangle 3"/>
          <p:cNvSpPr txBox="1">
            <a:spLocks noChangeArrowheads="1"/>
          </p:cNvSpPr>
          <p:nvPr/>
        </p:nvSpPr>
        <p:spPr>
          <a:xfrm>
            <a:off x="369888" y="1247775"/>
            <a:ext cx="11212512" cy="54832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200" dirty="0" smtClean="0"/>
              <a:t>通信图显示某组对象如何为了由一个用例描述的一个系统事件而与另一组对象进行协作的</a:t>
            </a:r>
            <a:r>
              <a:rPr lang="zh-CN" altLang="en-US" sz="3200" dirty="0" smtClean="0"/>
              <a:t>交互图</a:t>
            </a:r>
            <a:r>
              <a:rPr lang="zh-CN" altLang="zh-CN" sz="3200" dirty="0" smtClean="0"/>
              <a:t>。使用通信图可以显示对象角色之间的关系，如为实现某个操作或达到某种结果而在对象间交换的一组消息。如果需要强调时间和序列，最好选择序列图；如果需要强调上下文相关，最好选择通信图。</a:t>
            </a:r>
            <a:endParaRPr lang="en-US" altLang="zh-CN" sz="3200" dirty="0" smtClean="0"/>
          </a:p>
          <a:p>
            <a:r>
              <a:rPr lang="zh-CN" altLang="zh-CN" sz="3200" dirty="0" smtClean="0"/>
              <a:t>通信图显示对象之间的关系，它更有利于理解对给定对象的所有影响，也更适合过程设计。</a:t>
            </a:r>
          </a:p>
          <a:p>
            <a:r>
              <a:rPr lang="zh-CN" altLang="zh-CN" sz="3200" dirty="0" smtClean="0"/>
              <a:t>通信图的格式决定了它们更适合在分析活动中使用。它们特别适合用来描述少量对象之间的简单交互。</a:t>
            </a:r>
            <a:endParaRPr lang="en-US" altLang="zh-CN" sz="3200" dirty="0" smtClean="0"/>
          </a:p>
          <a:p>
            <a:r>
              <a:rPr lang="zh-CN" altLang="zh-CN" sz="3200" dirty="0" smtClean="0"/>
              <a:t>通信图是用于描述系统的行为，是如何由系统成分协作实现的图。</a:t>
            </a:r>
          </a:p>
        </p:txBody>
      </p:sp>
    </p:spTree>
    <p:extLst>
      <p:ext uri="{BB962C8B-B14F-4D97-AF65-F5344CB8AC3E}">
        <p14:creationId xmlns:p14="http://schemas.microsoft.com/office/powerpoint/2010/main" val="13066408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48521"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使用用例的主要目的</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16655" y="856357"/>
            <a:ext cx="11112361" cy="6001643"/>
          </a:xfrm>
          <a:prstGeom prst="rect">
            <a:avLst/>
          </a:prstGeom>
        </p:spPr>
        <p:txBody>
          <a:bodyPr wrap="square">
            <a:spAutoFit/>
          </a:bodyPr>
          <a:lstStyle/>
          <a:p>
            <a:r>
              <a:rPr lang="zh-CN" altLang="en-US" sz="3200" dirty="0"/>
              <a:t>（</a:t>
            </a:r>
            <a:r>
              <a:rPr lang="en-US" altLang="zh-CN" sz="3200" dirty="0"/>
              <a:t>1</a:t>
            </a:r>
            <a:r>
              <a:rPr lang="zh-CN" altLang="en-US" sz="3200" dirty="0"/>
              <a:t>）</a:t>
            </a:r>
            <a:r>
              <a:rPr lang="zh-CN" altLang="en-US" sz="3200" b="1" dirty="0"/>
              <a:t>明确系统应具备什么功能</a:t>
            </a:r>
            <a:r>
              <a:rPr lang="zh-CN" altLang="en-US" sz="3200" dirty="0"/>
              <a:t>，这些功能是否满足客户的基本需求，并与系统开发人员达成一致。</a:t>
            </a:r>
          </a:p>
          <a:p>
            <a:r>
              <a:rPr lang="zh-CN" altLang="en-US" sz="3200" dirty="0"/>
              <a:t>（</a:t>
            </a:r>
            <a:r>
              <a:rPr lang="en-US" altLang="zh-CN" sz="3200" dirty="0"/>
              <a:t>2</a:t>
            </a:r>
            <a:r>
              <a:rPr lang="zh-CN" altLang="en-US" sz="3200" dirty="0"/>
              <a:t>）</a:t>
            </a:r>
            <a:r>
              <a:rPr lang="zh-CN" altLang="en-US" sz="3200" b="1" dirty="0"/>
              <a:t>为系统的功能提供清晰一致的描述</a:t>
            </a:r>
            <a:r>
              <a:rPr lang="zh-CN" altLang="en-US" sz="3200" dirty="0"/>
              <a:t>，用例模型应用于系统开发的整个过程，为后阶段的系统设计和开发工作打下良好的基础。</a:t>
            </a:r>
          </a:p>
          <a:p>
            <a:r>
              <a:rPr lang="zh-CN" altLang="en-US" sz="3200" dirty="0"/>
              <a:t>（</a:t>
            </a:r>
            <a:r>
              <a:rPr lang="en-US" altLang="zh-CN" sz="3200" dirty="0"/>
              <a:t>3</a:t>
            </a:r>
            <a:r>
              <a:rPr lang="zh-CN" altLang="en-US" sz="3200" dirty="0"/>
              <a:t>）</a:t>
            </a:r>
            <a:r>
              <a:rPr lang="zh-CN" altLang="en-US" sz="3200" b="1" dirty="0"/>
              <a:t>为系统测试打下基础</a:t>
            </a:r>
            <a:r>
              <a:rPr lang="zh-CN" altLang="en-US" sz="3200" dirty="0"/>
              <a:t>，可以用于验证最终实现的系统所完成的功能是否符合客户的最初需求。</a:t>
            </a:r>
          </a:p>
          <a:p>
            <a:r>
              <a:rPr lang="zh-CN" altLang="en-US" sz="3200" dirty="0"/>
              <a:t>（</a:t>
            </a:r>
            <a:r>
              <a:rPr lang="en-US" altLang="zh-CN" sz="3200" dirty="0"/>
              <a:t>4</a:t>
            </a:r>
            <a:r>
              <a:rPr lang="zh-CN" altLang="en-US" sz="3200" dirty="0"/>
              <a:t>）</a:t>
            </a:r>
            <a:r>
              <a:rPr lang="zh-CN" altLang="en-US" sz="3200" b="1" dirty="0"/>
              <a:t>通过从需求的功能用例出发跟踪进入到系统中具体实现的类和方法，可以检查其是否正确。</a:t>
            </a:r>
            <a:r>
              <a:rPr lang="zh-CN" altLang="en-US" sz="3200" dirty="0"/>
              <a:t>例如，通过下面这种方法可以简化对系统的修改和扩展：首先修改用例模型，针对受到影响的用例，找到相应的系统设计和实现部分，对其进行相应的修改即可。 </a:t>
            </a:r>
          </a:p>
        </p:txBody>
      </p:sp>
    </p:spTree>
    <p:extLst>
      <p:ext uri="{BB962C8B-B14F-4D97-AF65-F5344CB8AC3E}">
        <p14:creationId xmlns:p14="http://schemas.microsoft.com/office/powerpoint/2010/main" val="22694264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内容占位符 2"/>
          <p:cNvSpPr txBox="1">
            <a:spLocks noChangeArrowheads="1"/>
          </p:cNvSpPr>
          <p:nvPr/>
        </p:nvSpPr>
        <p:spPr>
          <a:xfrm>
            <a:off x="230188" y="690497"/>
            <a:ext cx="11403012" cy="651377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通信图作为一种给定语境中描述协作中各个对象之间的组织交互关系的空间组织结构图形化方式，在使用其进行建模时，可以将其作用分为以下三个方面：</a:t>
            </a:r>
          </a:p>
          <a:p>
            <a:r>
              <a:rPr lang="zh-CN" altLang="zh-CN" b="1" dirty="0" smtClean="0"/>
              <a:t>第一，通过描绘对象之间消息的传递情况来反映具体的使用语境的逻辑表达。</a:t>
            </a:r>
            <a:r>
              <a:rPr lang="zh-CN" altLang="zh-CN" dirty="0" smtClean="0"/>
              <a:t>一个使用情境的逻辑可能是一个用例的一部分，或是一条控制流，这和顺序图的作用类似。</a:t>
            </a:r>
          </a:p>
          <a:p>
            <a:r>
              <a:rPr lang="zh-CN" altLang="zh-CN" b="1" dirty="0" smtClean="0"/>
              <a:t>第二，显示对象及其交互关系的空间组织结构。</a:t>
            </a:r>
            <a:r>
              <a:rPr lang="zh-CN" altLang="zh-CN" dirty="0" smtClean="0"/>
              <a:t>通信图显示了在交互过程中各个对象之间的组织交互关系以及对象彼此之间的链接。与顺序图不同，通信图显示的时对象间的关系，并不侧重交互的顺序，它没有将时间作为一个单独的维度，而是使用序列号来确定消息及并发线程的顺序。</a:t>
            </a:r>
          </a:p>
          <a:p>
            <a:r>
              <a:rPr lang="zh-CN" altLang="zh-CN" b="1" dirty="0" smtClean="0"/>
              <a:t>第三，通信图的另外一个作用是表现一个类操作的实现。</a:t>
            </a:r>
            <a:r>
              <a:rPr lang="zh-CN" altLang="zh-CN" dirty="0" smtClean="0"/>
              <a:t>通信图可以说明类操作中使用到的参数、局部变量以及返回值等等。当使用通信图表现一个系统行为时，消息编号对应了程序中嵌套调用结构和信号传递过程。</a:t>
            </a:r>
            <a:endParaRPr lang="zh-CN" altLang="en-US" dirty="0" smtClean="0"/>
          </a:p>
        </p:txBody>
      </p:sp>
    </p:spTree>
    <p:extLst>
      <p:ext uri="{BB962C8B-B14F-4D97-AF65-F5344CB8AC3E}">
        <p14:creationId xmlns:p14="http://schemas.microsoft.com/office/powerpoint/2010/main" val="8022192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72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107623" y="126026"/>
            <a:ext cx="11225212" cy="90529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zh-CN" sz="2400" dirty="0" smtClean="0"/>
              <a:t>通信图强调参与一个交互对象的组织，它由以下基本元素组成：</a:t>
            </a:r>
            <a:endParaRPr lang="en-US" altLang="zh-CN" sz="2400" dirty="0" smtClean="0"/>
          </a:p>
          <a:p>
            <a:pPr marL="0" indent="0" algn="ctr">
              <a:buNone/>
            </a:pPr>
            <a:r>
              <a:rPr lang="zh-CN" altLang="zh-CN" sz="2400" dirty="0" smtClean="0"/>
              <a:t>活动</a:t>
            </a:r>
            <a:r>
              <a:rPr lang="zh-CN" altLang="zh-CN" sz="2400" dirty="0" smtClean="0"/>
              <a:t>者、对象、连接和消息。</a:t>
            </a:r>
            <a:endParaRPr lang="zh-CN" altLang="en-US" sz="2400" dirty="0" smtClean="0"/>
          </a:p>
        </p:txBody>
      </p:sp>
      <p:sp>
        <p:nvSpPr>
          <p:cNvPr id="4" name="Rectangle 3">
            <a:extLst>
              <a:ext uri="{FF2B5EF4-FFF2-40B4-BE49-F238E27FC236}">
                <a16:creationId xmlns:a16="http://schemas.microsoft.com/office/drawing/2014/main" id="{67A5517A-FDDC-4E20-B9F1-4DCEF6989B5B}"/>
              </a:ext>
            </a:extLst>
          </p:cNvPr>
          <p:cNvSpPr txBox="1">
            <a:spLocks noChangeArrowheads="1"/>
          </p:cNvSpPr>
          <p:nvPr/>
        </p:nvSpPr>
        <p:spPr bwMode="auto">
          <a:xfrm>
            <a:off x="0" y="1031319"/>
            <a:ext cx="12192000" cy="564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spcBef>
                <a:spcPct val="20000"/>
              </a:spcBef>
              <a:spcAft>
                <a:spcPct val="0"/>
              </a:spcAft>
              <a:buChar char="»"/>
              <a:defRPr kumimoji="1" sz="2400" b="1">
                <a:solidFill>
                  <a:schemeClr val="tx1"/>
                </a:solidFill>
                <a:latin typeface="+mn-lt"/>
                <a:ea typeface="+mn-ea"/>
              </a:defRPr>
            </a:lvl5pPr>
            <a:lvl6pPr marL="2514600" indent="-228600" algn="l" rtl="0" fontAlgn="base">
              <a:spcBef>
                <a:spcPct val="20000"/>
              </a:spcBef>
              <a:spcAft>
                <a:spcPct val="0"/>
              </a:spcAft>
              <a:buChar char="»"/>
              <a:defRPr kumimoji="1" sz="2400" b="1">
                <a:solidFill>
                  <a:schemeClr val="tx1"/>
                </a:solidFill>
                <a:latin typeface="+mn-lt"/>
                <a:ea typeface="+mn-ea"/>
              </a:defRPr>
            </a:lvl6pPr>
            <a:lvl7pPr marL="2971800" indent="-228600" algn="l" rtl="0" fontAlgn="base">
              <a:spcBef>
                <a:spcPct val="20000"/>
              </a:spcBef>
              <a:spcAft>
                <a:spcPct val="0"/>
              </a:spcAft>
              <a:buChar char="»"/>
              <a:defRPr kumimoji="1" sz="2400" b="1">
                <a:solidFill>
                  <a:schemeClr val="tx1"/>
                </a:solidFill>
                <a:latin typeface="+mn-lt"/>
                <a:ea typeface="+mn-ea"/>
              </a:defRPr>
            </a:lvl7pPr>
            <a:lvl8pPr marL="3429000" indent="-228600" algn="l" rtl="0" fontAlgn="base">
              <a:spcBef>
                <a:spcPct val="20000"/>
              </a:spcBef>
              <a:spcAft>
                <a:spcPct val="0"/>
              </a:spcAft>
              <a:buChar char="»"/>
              <a:defRPr kumimoji="1" sz="2400" b="1">
                <a:solidFill>
                  <a:schemeClr val="tx1"/>
                </a:solidFill>
                <a:latin typeface="+mn-lt"/>
                <a:ea typeface="+mn-ea"/>
              </a:defRPr>
            </a:lvl8pPr>
            <a:lvl9pPr marL="3886200" indent="-228600" algn="l" rtl="0" fontAlgn="base">
              <a:spcBef>
                <a:spcPct val="20000"/>
              </a:spcBef>
              <a:spcAft>
                <a:spcPct val="0"/>
              </a:spcAft>
              <a:buChar char="»"/>
              <a:defRPr kumimoji="1" sz="2400" b="1">
                <a:solidFill>
                  <a:schemeClr val="tx1"/>
                </a:solidFill>
                <a:latin typeface="+mn-lt"/>
                <a:ea typeface="+mn-ea"/>
              </a:defRPr>
            </a:lvl9pPr>
          </a:lstStyle>
          <a:p>
            <a:pPr eaLnBrk="1" hangingPunct="1">
              <a:buFont typeface="Wingdings" panose="05000000000000000000" pitchFamily="2" charset="2"/>
              <a:buNone/>
              <a:defRPr/>
            </a:pPr>
            <a:r>
              <a:rPr lang="zh-CN" altLang="en-US" kern="0" dirty="0"/>
              <a:t>⑴活动者</a:t>
            </a:r>
          </a:p>
          <a:p>
            <a:pPr eaLnBrk="1" hangingPunct="1">
              <a:buFont typeface="Wingdings" panose="05000000000000000000" pitchFamily="2" charset="2"/>
              <a:buNone/>
              <a:defRPr/>
            </a:pPr>
            <a:r>
              <a:rPr lang="zh-CN" altLang="en-US" sz="2100" kern="0" dirty="0" smtClean="0"/>
              <a:t>               </a:t>
            </a:r>
            <a:r>
              <a:rPr lang="zh-CN" altLang="en-US" sz="2100" b="0" kern="0" dirty="0" smtClean="0"/>
              <a:t>活动</a:t>
            </a:r>
            <a:r>
              <a:rPr lang="zh-CN" altLang="en-US" sz="2100" b="0" kern="0" dirty="0"/>
              <a:t>者（</a:t>
            </a:r>
            <a:r>
              <a:rPr lang="en-US" altLang="zh-CN" sz="2100" b="0" kern="0" dirty="0"/>
              <a:t>Actor</a:t>
            </a:r>
            <a:r>
              <a:rPr lang="zh-CN" altLang="en-US" sz="2100" b="0" kern="0" dirty="0"/>
              <a:t>）发出主动操作的对象，负责发送初始消息，启动一个操作</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⑵</a:t>
            </a:r>
            <a:r>
              <a:rPr lang="zh-CN" altLang="en-US" kern="0" dirty="0" smtClean="0"/>
              <a:t>对象</a:t>
            </a:r>
            <a:endParaRPr lang="en-US" altLang="zh-CN" kern="0" dirty="0" smtClean="0"/>
          </a:p>
          <a:p>
            <a:pPr eaLnBrk="1" hangingPunct="1">
              <a:buNone/>
              <a:defRPr/>
            </a:pPr>
            <a:r>
              <a:rPr lang="en-US" altLang="zh-CN" sz="2100" kern="0" dirty="0" smtClean="0"/>
              <a:t>	         </a:t>
            </a:r>
            <a:r>
              <a:rPr lang="zh-CN" altLang="en-US" sz="2100" b="0" kern="0" dirty="0" smtClean="0"/>
              <a:t>对象</a:t>
            </a:r>
            <a:r>
              <a:rPr lang="zh-CN" altLang="en-US" sz="2100" b="0" kern="0" dirty="0"/>
              <a:t>（</a:t>
            </a:r>
            <a:r>
              <a:rPr lang="en-US" altLang="zh-CN" sz="2100" b="0" kern="0" dirty="0"/>
              <a:t>Object</a:t>
            </a:r>
            <a:r>
              <a:rPr lang="zh-CN" altLang="en-US" sz="2100" b="0" kern="0" dirty="0"/>
              <a:t>）是类的实例，负责发送和接收消息</a:t>
            </a:r>
            <a:r>
              <a:rPr lang="en-US" altLang="zh-CN" sz="2100" b="0" kern="0" dirty="0"/>
              <a:t>.</a:t>
            </a:r>
            <a:r>
              <a:rPr lang="zh-CN" altLang="en-US" sz="2100" b="0" kern="0" dirty="0"/>
              <a:t>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r>
              <a:rPr lang="zh-CN" altLang="en-US" sz="2100" b="0" kern="0" dirty="0" smtClean="0"/>
              <a:t>。</a:t>
            </a:r>
            <a:endParaRPr lang="en-US" altLang="zh-CN" sz="2100" b="0" kern="0" dirty="0" smtClean="0"/>
          </a:p>
          <a:p>
            <a:pPr eaLnBrk="1" hangingPunct="1">
              <a:buFont typeface="Wingdings" panose="05000000000000000000" pitchFamily="2" charset="2"/>
              <a:buNone/>
              <a:defRPr/>
            </a:pPr>
            <a:r>
              <a:rPr lang="zh-CN" altLang="en-US" kern="0" dirty="0" smtClean="0"/>
              <a:t>⑶</a:t>
            </a:r>
            <a:r>
              <a:rPr lang="zh-CN" altLang="en-US" kern="0" dirty="0"/>
              <a:t>链接</a:t>
            </a:r>
          </a:p>
          <a:p>
            <a:pPr eaLnBrk="1" hangingPunct="1">
              <a:buFont typeface="Wingdings" panose="05000000000000000000" pitchFamily="2" charset="2"/>
              <a:buNone/>
              <a:defRPr/>
            </a:pPr>
            <a:r>
              <a:rPr lang="zh-CN" altLang="en-US" sz="2100" kern="0" dirty="0" smtClean="0"/>
              <a:t>               </a:t>
            </a:r>
            <a:r>
              <a:rPr lang="zh-CN" altLang="en-US" sz="2100" b="0" kern="0" dirty="0" smtClean="0"/>
              <a:t>链接</a:t>
            </a:r>
            <a:r>
              <a:rPr lang="zh-CN" altLang="en-US" sz="2100" b="0" kern="0" dirty="0"/>
              <a:t>（</a:t>
            </a:r>
            <a:r>
              <a:rPr lang="en-US" altLang="zh-CN" sz="2100" b="0" kern="0" dirty="0"/>
              <a:t>Link</a:t>
            </a:r>
            <a:r>
              <a:rPr lang="zh-CN" altLang="en-US" sz="2100" b="0" kern="0" dirty="0"/>
              <a:t>）用线条来表示链接，链接表示两个对象共享一个消息，位于对象之间或参与者与对象之间</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⑷</a:t>
            </a:r>
            <a:r>
              <a:rPr lang="zh-CN" altLang="en-US" kern="0" dirty="0" smtClean="0"/>
              <a:t>消息</a:t>
            </a:r>
            <a:endParaRPr lang="en-US" altLang="zh-CN" kern="0" dirty="0" smtClean="0"/>
          </a:p>
          <a:p>
            <a:pPr eaLnBrk="1" hangingPunct="1">
              <a:buNone/>
              <a:defRPr/>
            </a:pPr>
            <a:r>
              <a:rPr lang="zh-CN" altLang="en-US" sz="2100" kern="0" dirty="0" smtClean="0"/>
              <a:t>                </a:t>
            </a:r>
            <a:r>
              <a:rPr lang="zh-CN" altLang="en-US" sz="2100" b="0" kern="0" dirty="0" smtClean="0"/>
              <a:t>消息</a:t>
            </a:r>
            <a:r>
              <a:rPr lang="zh-CN" altLang="en-US" sz="2100" b="0" kern="0" dirty="0"/>
              <a:t>（</a:t>
            </a:r>
            <a:r>
              <a:rPr lang="en-US" altLang="zh-CN" sz="2100" b="0" kern="0" dirty="0"/>
              <a:t>Message</a:t>
            </a:r>
            <a:r>
              <a:rPr lang="zh-CN" altLang="en-US" sz="2100" b="0" kern="0" dirty="0"/>
              <a:t>）的含义与顺序图中的消息基本类似。在协作图中，不带有消息的协作图标明了交互作用发生的上下文，而不表示交互。它可以用来表示单一操作的上下文，甚至可以表示一个或一组类中所有操作的上下文。如果关联线上标有消息，图形就可以表示一个交互</a:t>
            </a:r>
            <a:r>
              <a:rPr lang="zh-CN" altLang="en-US" sz="2100" b="0" kern="0" dirty="0" smtClean="0"/>
              <a:t>。</a:t>
            </a:r>
            <a:endParaRPr lang="zh-CN" altLang="en-US" sz="2100" b="0" kern="0" dirty="0"/>
          </a:p>
          <a:p>
            <a:pPr eaLnBrk="1" hangingPunct="1">
              <a:buNone/>
              <a:defRPr/>
            </a:pPr>
            <a:r>
              <a:rPr lang="zh-CN" altLang="en-US" sz="2100" b="0" kern="0" dirty="0" smtClean="0"/>
              <a:t>利用</a:t>
            </a:r>
            <a:r>
              <a:rPr lang="zh-CN" altLang="en-US" sz="2100" b="0" kern="0" dirty="0"/>
              <a:t>消息可以完成很多任务，可以顺序执行、添加条件限制发送、创建带有消息的对象实例和执行迭代。 </a:t>
            </a:r>
          </a:p>
          <a:p>
            <a:pPr eaLnBrk="1" hangingPunct="1">
              <a:buFont typeface="Wingdings" panose="05000000000000000000" pitchFamily="2" charset="2"/>
              <a:buNone/>
              <a:defRPr/>
            </a:pPr>
            <a:endParaRPr lang="zh-CN" altLang="en-US" sz="2100" kern="0" dirty="0"/>
          </a:p>
        </p:txBody>
      </p:sp>
      <p:sp>
        <p:nvSpPr>
          <p:cNvPr id="5" name="Rectangle 3"/>
          <p:cNvSpPr txBox="1">
            <a:spLocks noChangeArrowheads="1"/>
          </p:cNvSpPr>
          <p:nvPr/>
        </p:nvSpPr>
        <p:spPr>
          <a:xfrm>
            <a:off x="478555" y="6048375"/>
            <a:ext cx="11136312" cy="4794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smtClean="0"/>
          </a:p>
        </p:txBody>
      </p:sp>
    </p:spTree>
    <p:extLst>
      <p:ext uri="{BB962C8B-B14F-4D97-AF65-F5344CB8AC3E}">
        <p14:creationId xmlns:p14="http://schemas.microsoft.com/office/powerpoint/2010/main" val="42475097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218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0" y="965544"/>
            <a:ext cx="11861800" cy="3847207"/>
          </a:xfrm>
          <a:prstGeom prst="rect">
            <a:avLst/>
          </a:prstGeom>
        </p:spPr>
        <p:txBody>
          <a:bodyPr wrap="square">
            <a:spAutoFit/>
          </a:bodyPr>
          <a:lstStyle/>
          <a:p>
            <a:r>
              <a:rPr lang="zh-CN" altLang="en-US" sz="2800" b="1" dirty="0"/>
              <a:t>① 序列化</a:t>
            </a:r>
          </a:p>
          <a:p>
            <a:r>
              <a:rPr lang="zh-CN" altLang="en-US" sz="2000" dirty="0" smtClean="0"/>
              <a:t>         </a:t>
            </a:r>
            <a:r>
              <a:rPr lang="zh-CN" altLang="en-US" sz="2000" b="1" dirty="0" smtClean="0"/>
              <a:t>序列化</a:t>
            </a:r>
            <a:r>
              <a:rPr lang="zh-CN" altLang="en-US" sz="2000" b="1" dirty="0"/>
              <a:t>消息只需要在消息前添加序列号</a:t>
            </a:r>
            <a:r>
              <a:rPr lang="zh-CN" altLang="en-US" sz="2000" dirty="0"/>
              <a:t>，默认情况下即可。这也是最简单的方式，消息会按照要执行的顺序</a:t>
            </a:r>
            <a:r>
              <a:rPr lang="zh-CN" altLang="en-US" sz="2000" dirty="0" smtClean="0"/>
              <a:t>排序。</a:t>
            </a:r>
            <a:endParaRPr lang="zh-CN" altLang="en-US" sz="2000" dirty="0"/>
          </a:p>
          <a:p>
            <a:r>
              <a:rPr lang="zh-CN" altLang="en-US" sz="2800" b="1" dirty="0"/>
              <a:t>② 控制点条件</a:t>
            </a:r>
          </a:p>
          <a:p>
            <a:r>
              <a:rPr lang="zh-CN" altLang="en-US" sz="2000" dirty="0" smtClean="0"/>
              <a:t>         </a:t>
            </a:r>
            <a:r>
              <a:rPr lang="zh-CN" altLang="en-US" sz="2000" b="1" dirty="0" smtClean="0"/>
              <a:t>控制点</a:t>
            </a:r>
            <a:r>
              <a:rPr lang="zh-CN" altLang="en-US" sz="2000" b="1" dirty="0"/>
              <a:t>条件用来根据消息表达式的计算结果来限制消息的发送。</a:t>
            </a:r>
            <a:r>
              <a:rPr lang="zh-CN" altLang="en-US" sz="2000" dirty="0"/>
              <a:t>控制点包含在消息中，在序列</a:t>
            </a:r>
            <a:r>
              <a:rPr lang="en-US" altLang="zh-CN" sz="2000" dirty="0"/>
              <a:t>ID</a:t>
            </a:r>
            <a:r>
              <a:rPr lang="zh-CN" altLang="en-US" sz="2000" dirty="0"/>
              <a:t>号和消息文本之间</a:t>
            </a:r>
            <a:r>
              <a:rPr lang="zh-CN" altLang="en-US" sz="2000" dirty="0" smtClean="0"/>
              <a:t>。</a:t>
            </a:r>
            <a:endParaRPr lang="en-US" altLang="zh-CN" sz="2000" dirty="0" smtClean="0"/>
          </a:p>
          <a:p>
            <a:r>
              <a:rPr lang="zh-CN" altLang="en-US" sz="2800" b="1" dirty="0"/>
              <a:t>③ 创建实例 </a:t>
            </a:r>
          </a:p>
          <a:p>
            <a:r>
              <a:rPr lang="zh-CN" altLang="en-US" sz="2000" dirty="0" smtClean="0"/>
              <a:t>        </a:t>
            </a:r>
            <a:r>
              <a:rPr lang="zh-CN" altLang="en-US" sz="2000" b="1" dirty="0" smtClean="0"/>
              <a:t> 就</a:t>
            </a:r>
            <a:r>
              <a:rPr lang="zh-CN" altLang="en-US" sz="2000" b="1" dirty="0"/>
              <a:t>像在顺序图中看到的一样，消息也可以用来在协作图中创建对象实例。</a:t>
            </a:r>
            <a:r>
              <a:rPr lang="zh-CN" altLang="en-US" sz="2000" dirty="0"/>
              <a:t>为此，一个消息将会发送到新创建的对象实例。对象使用“</a:t>
            </a:r>
            <a:r>
              <a:rPr lang="en-US" altLang="zh-CN" sz="2000" dirty="0"/>
              <a:t>new”</a:t>
            </a:r>
            <a:r>
              <a:rPr lang="zh-CN" altLang="en-US" sz="2000" dirty="0"/>
              <a:t>构造类型，消息使用“</a:t>
            </a:r>
            <a:r>
              <a:rPr lang="en-US" altLang="zh-CN" sz="2000" dirty="0"/>
              <a:t>create”</a:t>
            </a:r>
            <a:r>
              <a:rPr lang="zh-CN" altLang="en-US" sz="2000" dirty="0"/>
              <a:t>构造类型，以便让读者清楚对象是在运行中创建</a:t>
            </a:r>
            <a:r>
              <a:rPr lang="zh-CN" altLang="en-US" sz="2000" dirty="0" smtClean="0"/>
              <a:t>的</a:t>
            </a:r>
            <a:r>
              <a:rPr lang="zh-CN" altLang="en-US" sz="2000" dirty="0"/>
              <a:t>。</a:t>
            </a:r>
          </a:p>
          <a:p>
            <a:r>
              <a:rPr lang="zh-CN" altLang="en-US" sz="2000" dirty="0" smtClean="0"/>
              <a:t> </a:t>
            </a:r>
            <a:endParaRPr lang="zh-CN" altLang="en-US" sz="20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t="89417" b="1698"/>
          <a:stretch>
            <a:fillRect/>
          </a:stretch>
        </p:blipFill>
        <p:spPr bwMode="auto">
          <a:xfrm>
            <a:off x="2601118" y="4946042"/>
            <a:ext cx="69135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2296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107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14300" y="1205637"/>
            <a:ext cx="12077700" cy="1569660"/>
          </a:xfrm>
          <a:prstGeom prst="rect">
            <a:avLst/>
          </a:prstGeom>
        </p:spPr>
        <p:txBody>
          <a:bodyPr wrap="square">
            <a:spAutoFit/>
          </a:bodyPr>
          <a:lstStyle/>
          <a:p>
            <a:r>
              <a:rPr lang="zh-CN" altLang="en-US" sz="2400" b="1" dirty="0"/>
              <a:t>④发送给多对象的消息</a:t>
            </a:r>
          </a:p>
          <a:p>
            <a:r>
              <a:rPr lang="zh-CN" altLang="en-US" sz="2400" dirty="0" smtClean="0"/>
              <a:t>         一</a:t>
            </a:r>
            <a:r>
              <a:rPr lang="zh-CN" altLang="en-US" sz="2400" dirty="0" smtClean="0"/>
              <a:t>个对象可能会向同一个类的多个对象同时发送一个消息。在协作图中，多对象（</a:t>
            </a:r>
            <a:r>
              <a:rPr lang="en-US" altLang="zh-CN" sz="2400" dirty="0" smtClean="0"/>
              <a:t>Multiple Object</a:t>
            </a:r>
            <a:r>
              <a:rPr lang="zh-CN" altLang="en-US" sz="2400" dirty="0" smtClean="0"/>
              <a:t>）用“一叠向后延伸的多个对象图标”表示。在多对象前面可以加上用“</a:t>
            </a:r>
            <a:r>
              <a:rPr lang="en-US" altLang="zh-CN" sz="2400" dirty="0" smtClean="0"/>
              <a:t>[]”</a:t>
            </a:r>
            <a:r>
              <a:rPr lang="zh-CN" altLang="en-US" sz="2400" dirty="0" smtClean="0"/>
              <a:t>括起来的条件，前面加一个“*”，用来说明消息发送给多个</a:t>
            </a:r>
            <a:r>
              <a:rPr lang="zh-CN" altLang="en-US" sz="2400" dirty="0" smtClean="0"/>
              <a:t>对象。 </a:t>
            </a:r>
            <a:endParaRPr lang="zh-CN" altLang="en-US" sz="24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t="18126" b="13913"/>
          <a:stretch>
            <a:fillRect/>
          </a:stretch>
        </p:blipFill>
        <p:spPr bwMode="auto">
          <a:xfrm>
            <a:off x="2624931" y="3636963"/>
            <a:ext cx="7056438"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258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34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5100" y="956439"/>
            <a:ext cx="11899900" cy="2677656"/>
          </a:xfrm>
          <a:prstGeom prst="rect">
            <a:avLst/>
          </a:prstGeom>
        </p:spPr>
        <p:txBody>
          <a:bodyPr wrap="square">
            <a:spAutoFit/>
          </a:bodyPr>
          <a:lstStyle/>
          <a:p>
            <a:r>
              <a:rPr lang="zh-CN" altLang="en-US" sz="2400" b="1" dirty="0"/>
              <a:t>⑤ 返回结果</a:t>
            </a:r>
          </a:p>
          <a:p>
            <a:r>
              <a:rPr lang="zh-CN" altLang="en-US" sz="2400" dirty="0"/>
              <a:t>消息可能是要求某个对象进行计算并返回结果的值。例如一个顾客对象可能请求一个计算器（</a:t>
            </a:r>
            <a:r>
              <a:rPr lang="en-US" altLang="zh-CN" sz="2400" dirty="0"/>
              <a:t>calculator</a:t>
            </a:r>
            <a:r>
              <a:rPr lang="zh-CN" altLang="en-US" sz="2400" dirty="0"/>
              <a:t>）对象计算某项商品的总价，包括该项商品的价格和税款。</a:t>
            </a:r>
          </a:p>
          <a:p>
            <a:r>
              <a:rPr lang="en-US" altLang="zh-CN" sz="2400" dirty="0"/>
              <a:t>UML</a:t>
            </a:r>
            <a:r>
              <a:rPr lang="zh-CN" altLang="en-US" sz="2400" dirty="0"/>
              <a:t>提供了返回值的表示法。返回值的名字在最左，后跟赋值号“</a:t>
            </a:r>
            <a:r>
              <a:rPr lang="en-US" altLang="zh-CN" sz="2400" dirty="0"/>
              <a:t>: =”</a:t>
            </a:r>
            <a:r>
              <a:rPr lang="zh-CN" altLang="en-US" sz="2400" dirty="0"/>
              <a:t>，接着是操作名和操作的参数。对计算商品价格这个例子，可以表示成：</a:t>
            </a:r>
            <a:r>
              <a:rPr lang="en-US" altLang="zh-CN" sz="2400" dirty="0" err="1"/>
              <a:t>totalPrice</a:t>
            </a:r>
            <a:r>
              <a:rPr lang="en-US" altLang="zh-CN" sz="2400" dirty="0"/>
              <a:t> : = compute(</a:t>
            </a:r>
            <a:r>
              <a:rPr lang="en-US" altLang="zh-CN" sz="2400" dirty="0" err="1"/>
              <a:t>itemPrice</a:t>
            </a:r>
            <a:r>
              <a:rPr lang="en-US" altLang="zh-CN" sz="2400" dirty="0"/>
              <a:t>, </a:t>
            </a:r>
            <a:r>
              <a:rPr lang="en-US" altLang="zh-CN" sz="2400" dirty="0" err="1"/>
              <a:t>salesTax</a:t>
            </a:r>
            <a:r>
              <a:rPr lang="zh-CN" altLang="en-US" sz="2400" dirty="0"/>
              <a:t>）</a:t>
            </a:r>
            <a:r>
              <a:rPr lang="zh-CN" altLang="en-US" sz="2400" dirty="0" smtClean="0"/>
              <a:t>。</a:t>
            </a:r>
            <a:r>
              <a:rPr lang="zh-CN" altLang="en-US" sz="2400" dirty="0"/>
              <a:t>下</a:t>
            </a:r>
            <a:r>
              <a:rPr lang="zh-CN" altLang="en-US" sz="2400" dirty="0" smtClean="0"/>
              <a:t>图说</a:t>
            </a:r>
            <a:r>
              <a:rPr lang="zh-CN" altLang="en-US" sz="2400" dirty="0"/>
              <a:t>明了在协作图中的返回值的表示法。</a:t>
            </a:r>
          </a:p>
          <a:p>
            <a:r>
              <a:rPr lang="zh-CN" altLang="en-US" sz="2400" dirty="0"/>
              <a:t>表达式中赋值号的右边部分被称为消息型构（</a:t>
            </a:r>
            <a:r>
              <a:rPr lang="en-US" altLang="zh-CN" sz="2400" dirty="0"/>
              <a:t>message signature)</a:t>
            </a:r>
            <a:r>
              <a:rPr lang="zh-CN" altLang="en-US" sz="2400" dirty="0"/>
              <a:t>。 </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t="8791" b="8362"/>
          <a:stretch>
            <a:fillRect/>
          </a:stretch>
        </p:blipFill>
        <p:spPr bwMode="auto">
          <a:xfrm>
            <a:off x="3467100" y="4125913"/>
            <a:ext cx="6696075"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3269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853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903061"/>
            <a:ext cx="11849100" cy="4745915"/>
          </a:xfrm>
          <a:prstGeom prst="rect">
            <a:avLst/>
          </a:prstGeom>
        </p:spPr>
        <p:txBody>
          <a:bodyPr wrap="square">
            <a:spAutoFit/>
          </a:bodyPr>
          <a:lstStyle/>
          <a:p>
            <a:pPr>
              <a:lnSpc>
                <a:spcPct val="90000"/>
              </a:lnSpc>
            </a:pPr>
            <a:r>
              <a:rPr lang="zh-CN" altLang="en-US" sz="2400" b="1" dirty="0"/>
              <a:t>⑥ 构造型</a:t>
            </a:r>
          </a:p>
          <a:p>
            <a:pPr>
              <a:lnSpc>
                <a:spcPct val="90000"/>
              </a:lnSpc>
            </a:pPr>
            <a:r>
              <a:rPr lang="zh-CN" altLang="en-US" sz="2400" dirty="0" smtClean="0"/>
              <a:t>         </a:t>
            </a:r>
            <a:r>
              <a:rPr lang="zh-CN" altLang="en-US" sz="2400" b="1" dirty="0" smtClean="0"/>
              <a:t>构造</a:t>
            </a:r>
            <a:r>
              <a:rPr lang="zh-CN" altLang="en-US" sz="2400" b="1" dirty="0"/>
              <a:t>型（</a:t>
            </a:r>
            <a:r>
              <a:rPr lang="en-US" altLang="zh-CN" sz="2400" b="1" dirty="0"/>
              <a:t>stereotype</a:t>
            </a:r>
            <a:r>
              <a:rPr lang="zh-CN" altLang="en-US" sz="2400" b="1" dirty="0"/>
              <a:t>）可以在现有的</a:t>
            </a:r>
            <a:r>
              <a:rPr lang="en-US" altLang="zh-CN" sz="2400" b="1" dirty="0"/>
              <a:t>UML</a:t>
            </a:r>
            <a:r>
              <a:rPr lang="zh-CN" altLang="en-US" sz="2400" b="1" dirty="0"/>
              <a:t>元素的基础上创建新的元素。</a:t>
            </a:r>
            <a:r>
              <a:rPr lang="zh-CN" altLang="en-US" sz="2400" dirty="0"/>
              <a:t>构造型用两对尖括号括起来的一个名称来表示，这个括号叫做双尖括号（</a:t>
            </a:r>
            <a:r>
              <a:rPr lang="en-US" altLang="zh-CN" sz="2400" dirty="0"/>
              <a:t>guillemets</a:t>
            </a:r>
            <a:r>
              <a:rPr lang="zh-CN" altLang="en-US" sz="2400" dirty="0"/>
              <a:t>）。这个被括起来的名称叫做关键字（</a:t>
            </a:r>
            <a:r>
              <a:rPr lang="en-US" altLang="zh-CN" sz="2400" dirty="0"/>
              <a:t>keyword</a:t>
            </a:r>
            <a:r>
              <a:rPr lang="zh-CN" altLang="en-US" sz="2400" dirty="0"/>
              <a:t>）。</a:t>
            </a:r>
          </a:p>
          <a:p>
            <a:pPr>
              <a:lnSpc>
                <a:spcPct val="90000"/>
              </a:lnSpc>
            </a:pPr>
            <a:r>
              <a:rPr lang="zh-CN" altLang="en-US" sz="2400" dirty="0" smtClean="0"/>
              <a:t>         有</a:t>
            </a:r>
            <a:r>
              <a:rPr lang="zh-CN" altLang="en-US" sz="2400" dirty="0"/>
              <a:t>时侯，</a:t>
            </a:r>
            <a:r>
              <a:rPr lang="en-US" altLang="zh-CN" sz="2400" dirty="0"/>
              <a:t>UML</a:t>
            </a:r>
            <a:r>
              <a:rPr lang="zh-CN" altLang="en-US" sz="2400" dirty="0"/>
              <a:t>会创建新的模型。这时，</a:t>
            </a:r>
            <a:r>
              <a:rPr lang="en-US" altLang="zh-CN" sz="2400" dirty="0"/>
              <a:t>UML</a:t>
            </a:r>
            <a:r>
              <a:rPr lang="zh-CN" altLang="en-US" sz="2400" dirty="0"/>
              <a:t>并不是为某事物创建一个全新的符号，而是把一个关键字添加到已有的元素中。这个关键字表明了该元素的用法与其原来的意图多少有些不同</a:t>
            </a:r>
            <a:r>
              <a:rPr lang="zh-CN" altLang="en-US" sz="2400" dirty="0" smtClean="0"/>
              <a:t>。</a:t>
            </a:r>
            <a:r>
              <a:rPr lang="zh-CN" altLang="en-US" sz="2400" b="1" dirty="0" smtClean="0"/>
              <a:t>接口（</a:t>
            </a:r>
            <a:r>
              <a:rPr lang="en-US" altLang="zh-CN" sz="2400" b="1" dirty="0" smtClean="0"/>
              <a:t>interface</a:t>
            </a:r>
            <a:r>
              <a:rPr lang="zh-CN" altLang="en-US" sz="2400" b="1" dirty="0" smtClean="0"/>
              <a:t>）是一个没有属性</a:t>
            </a:r>
            <a:r>
              <a:rPr lang="zh-CN" altLang="en-US" sz="2400" b="1" dirty="0"/>
              <a:t>而只有操作的类，它是使用构造型的一个例子，它是可以在整个模型中</a:t>
            </a:r>
            <a:r>
              <a:rPr lang="zh-CN" altLang="en-US" sz="2400" b="1" dirty="0" smtClean="0"/>
              <a:t>反复</a:t>
            </a:r>
            <a:r>
              <a:rPr lang="zh-CN" altLang="en-US" sz="2400" b="1" dirty="0"/>
              <a:t>使用的一组行为。无须发明一个新的</a:t>
            </a:r>
            <a:r>
              <a:rPr lang="en-US" altLang="zh-CN" sz="2400" b="1" dirty="0"/>
              <a:t>UML</a:t>
            </a:r>
            <a:r>
              <a:rPr lang="zh-CN" altLang="en-US" sz="2400" b="1" dirty="0"/>
              <a:t>元素来表示接口，</a:t>
            </a:r>
            <a:r>
              <a:rPr lang="en-US" altLang="zh-CN" sz="2400" b="1" dirty="0"/>
              <a:t>UML</a:t>
            </a:r>
            <a:r>
              <a:rPr lang="zh-CN" altLang="en-US" sz="2400" b="1" dirty="0"/>
              <a:t>可以在类图标中类名的上面加一个</a:t>
            </a:r>
            <a:r>
              <a:rPr lang="en-US" altLang="zh-CN" sz="2400" b="1" dirty="0"/>
              <a:t>&lt;&lt;Interface&gt;&gt;</a:t>
            </a:r>
            <a:r>
              <a:rPr lang="zh-CN" altLang="en-US" sz="2400" b="1" dirty="0"/>
              <a:t>关键字来表示</a:t>
            </a:r>
            <a:r>
              <a:rPr lang="zh-CN" altLang="en-US" sz="2400" b="1" dirty="0" smtClean="0"/>
              <a:t>接口。 </a:t>
            </a:r>
            <a:endParaRPr lang="en-US" altLang="zh-CN" sz="2400" b="1" dirty="0" smtClean="0"/>
          </a:p>
          <a:p>
            <a:pPr>
              <a:lnSpc>
                <a:spcPct val="90000"/>
              </a:lnSpc>
            </a:pPr>
            <a:r>
              <a:rPr lang="zh-CN" altLang="en-US" sz="2400" dirty="0" smtClean="0"/>
              <a:t>          构造</a:t>
            </a:r>
            <a:r>
              <a:rPr lang="zh-CN" altLang="en-US" sz="2400" dirty="0"/>
              <a:t>型的概念在使用</a:t>
            </a:r>
            <a:r>
              <a:rPr lang="en-US" altLang="zh-CN" sz="2400" dirty="0"/>
              <a:t>UML</a:t>
            </a:r>
            <a:r>
              <a:rPr lang="zh-CN" altLang="en-US" sz="2400" dirty="0"/>
              <a:t>建模工具的时侯很有用。建模工具的一个重要特点是具备“字典”的功能，能够跟踪在模型中创建的所有的元素，包括类、用例、构件等等。字典只能够对已有的元素和基于这些元素的构造型有效。因此，构造型允许创建一些新的东西并把它们存储到字典中。 </a:t>
            </a:r>
          </a:p>
          <a:p>
            <a:pPr>
              <a:lnSpc>
                <a:spcPct val="90000"/>
              </a:lnSpc>
            </a:pPr>
            <a:endParaRPr lang="zh-CN" altLang="en-US" sz="24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4206875" y="5264150"/>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5980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1163935"/>
            <a:ext cx="11817350" cy="830997"/>
          </a:xfrm>
          <a:prstGeom prst="rect">
            <a:avLst/>
          </a:prstGeom>
        </p:spPr>
        <p:txBody>
          <a:bodyPr wrap="square">
            <a:spAutoFit/>
          </a:bodyPr>
          <a:lstStyle/>
          <a:p>
            <a:r>
              <a:rPr lang="zh-CN" altLang="en-US" sz="2400" dirty="0"/>
              <a:t>对系统动态行为建模，当按组织对控制流建模时，一般使用通信图，与顺序图一样，一个单独的通信图只能显示一个控制流。 </a:t>
            </a:r>
          </a:p>
        </p:txBody>
      </p:sp>
      <p:sp>
        <p:nvSpPr>
          <p:cNvPr id="3" name="矩形 2"/>
          <p:cNvSpPr/>
          <p:nvPr/>
        </p:nvSpPr>
        <p:spPr>
          <a:xfrm>
            <a:off x="190500" y="1898640"/>
            <a:ext cx="11811000" cy="5041380"/>
          </a:xfrm>
          <a:prstGeom prst="rect">
            <a:avLst/>
          </a:prstGeom>
        </p:spPr>
        <p:txBody>
          <a:bodyPr wrap="square">
            <a:spAutoFit/>
          </a:bodyPr>
          <a:lstStyle/>
          <a:p>
            <a:pPr>
              <a:lnSpc>
                <a:spcPct val="120000"/>
              </a:lnSpc>
            </a:pPr>
            <a:r>
              <a:rPr lang="zh-CN" altLang="en-US" sz="2800" b="1" dirty="0"/>
              <a:t>使用通信图建模时可以遵循如下策略：</a:t>
            </a:r>
          </a:p>
          <a:p>
            <a:pPr>
              <a:lnSpc>
                <a:spcPct val="120000"/>
              </a:lnSpc>
            </a:pPr>
            <a:r>
              <a:rPr lang="zh-CN" altLang="en-US" sz="2400" dirty="0"/>
              <a:t>⑴确定交互过程的上下文；</a:t>
            </a:r>
          </a:p>
          <a:p>
            <a:pPr>
              <a:lnSpc>
                <a:spcPct val="120000"/>
              </a:lnSpc>
            </a:pPr>
            <a:r>
              <a:rPr lang="zh-CN" altLang="en-US" sz="2400" dirty="0"/>
              <a:t>⑵确定参与交互过程的活动者与对象；</a:t>
            </a:r>
          </a:p>
          <a:p>
            <a:pPr>
              <a:lnSpc>
                <a:spcPct val="120000"/>
              </a:lnSpc>
            </a:pPr>
            <a:r>
              <a:rPr lang="zh-CN" altLang="en-US" sz="2400" dirty="0"/>
              <a:t>⑶如果需要，为每个对象设置初始特性；</a:t>
            </a:r>
          </a:p>
          <a:p>
            <a:pPr>
              <a:lnSpc>
                <a:spcPct val="120000"/>
              </a:lnSpc>
            </a:pPr>
            <a:r>
              <a:rPr lang="zh-CN" altLang="en-US" sz="2400" dirty="0"/>
              <a:t>⑷确定活动者、对象之间的链接。一般先确定关联的链接，因为这是最主要的，它代表了结构的链接。然后需要确定其他链接，用合适的路径构造型修饰，这表达了对象间是如何互相联系</a:t>
            </a:r>
            <a:r>
              <a:rPr lang="zh-CN" altLang="en-US" sz="2400" dirty="0" smtClean="0"/>
              <a:t>的；</a:t>
            </a:r>
            <a:endParaRPr lang="zh-CN" altLang="en-US" sz="2400" dirty="0"/>
          </a:p>
          <a:p>
            <a:pPr>
              <a:lnSpc>
                <a:spcPct val="120000"/>
              </a:lnSpc>
            </a:pPr>
            <a:r>
              <a:rPr lang="zh-CN" altLang="en-US" sz="2400" dirty="0"/>
              <a:t>⑸从引发该交互过程的初始消息开始，将每个消息附到相应的链接上，可以用带小数点的编号来表达嵌套；</a:t>
            </a:r>
          </a:p>
          <a:p>
            <a:pPr>
              <a:lnSpc>
                <a:spcPct val="120000"/>
              </a:lnSpc>
            </a:pPr>
            <a:r>
              <a:rPr lang="zh-CN" altLang="en-US" sz="2400" dirty="0"/>
              <a:t>⑹细化消息内容。比如需要说明时间或空间的约束，可以用适当的时间或空间约束来修饰每个</a:t>
            </a:r>
            <a:r>
              <a:rPr lang="zh-CN" altLang="en-US" sz="2400" dirty="0" smtClean="0"/>
              <a:t>消息； </a:t>
            </a:r>
            <a:endParaRPr lang="zh-CN" altLang="en-US" sz="2400" dirty="0"/>
          </a:p>
        </p:txBody>
      </p:sp>
    </p:spTree>
    <p:extLst>
      <p:ext uri="{BB962C8B-B14F-4D97-AF65-F5344CB8AC3E}">
        <p14:creationId xmlns:p14="http://schemas.microsoft.com/office/powerpoint/2010/main" val="15653809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请输入标题</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90930683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9791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顺序图与通信图的比较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56439"/>
            <a:ext cx="11849099" cy="5632311"/>
          </a:xfrm>
          <a:prstGeom prst="rect">
            <a:avLst/>
          </a:prstGeom>
        </p:spPr>
        <p:txBody>
          <a:bodyPr wrap="square">
            <a:spAutoFit/>
          </a:bodyPr>
          <a:lstStyle/>
          <a:p>
            <a:r>
              <a:rPr lang="en-US" altLang="zh-CN" sz="3600" dirty="0"/>
              <a:t> </a:t>
            </a:r>
            <a:r>
              <a:rPr lang="en-US" altLang="zh-CN" sz="3600" dirty="0" smtClean="0"/>
              <a:t>        </a:t>
            </a:r>
            <a:r>
              <a:rPr lang="zh-CN" altLang="zh-CN" sz="3600" dirty="0" smtClean="0"/>
              <a:t>从</a:t>
            </a:r>
            <a:r>
              <a:rPr lang="zh-CN" altLang="zh-CN" sz="3600" dirty="0"/>
              <a:t>面向对象的角度来看，系统的功能是由一组对象通过相互发送消息来完成的，顺序图和通信图就是通过描述这样的对象和消息来描述系统的动态行为的。</a:t>
            </a:r>
            <a:r>
              <a:rPr lang="zh-CN" altLang="zh-CN" sz="3600" b="1" dirty="0"/>
              <a:t>通信图和顺序图作为交互图都表示出了对象间的交互作用，两者都直观地规定了发送对象和接受对象的责任，并且都支持所有的消息类型，在耦合性上两者都可以作为衡量的工具。</a:t>
            </a:r>
            <a:r>
              <a:rPr lang="zh-CN" altLang="zh-CN" sz="3600" dirty="0"/>
              <a:t>两者在语义上是等价的，他们之间可以进行相互转换。多数的</a:t>
            </a:r>
            <a:r>
              <a:rPr lang="en-US" altLang="zh-CN" sz="3600" dirty="0"/>
              <a:t>UML</a:t>
            </a:r>
            <a:r>
              <a:rPr lang="zh-CN" altLang="zh-CN" sz="3600" dirty="0"/>
              <a:t>工具支持顺序图与通信图之间的相互转换，而不丢失任何信息。也就是只要设计出其中一种图就可以转换成另外一种图。</a:t>
            </a:r>
          </a:p>
        </p:txBody>
      </p:sp>
    </p:spTree>
    <p:extLst>
      <p:ext uri="{BB962C8B-B14F-4D97-AF65-F5344CB8AC3E}">
        <p14:creationId xmlns:p14="http://schemas.microsoft.com/office/powerpoint/2010/main" val="35748846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05.</a:t>
            </a:r>
            <a:r>
              <a:rPr lang="zh-CN" altLang="en-US" sz="6600" dirty="0">
                <a:solidFill>
                  <a:schemeClr val="accent1"/>
                </a:solidFill>
                <a:latin typeface="+mn-lt"/>
                <a:ea typeface="+mn-ea"/>
                <a:cs typeface="+mn-ea"/>
                <a:sym typeface="+mn-lt"/>
              </a:rPr>
              <a:t>状态</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7458697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什么是用例图？</a:t>
            </a:r>
            <a:endPar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0665" y="1130958"/>
            <a:ext cx="11790669" cy="5818259"/>
          </a:xfrm>
          <a:prstGeom prst="rect">
            <a:avLst/>
          </a:prstGeom>
        </p:spPr>
        <p:txBody>
          <a:bodyPr wrap="square">
            <a:spAutoFit/>
          </a:bodyPr>
          <a:lstStyle/>
          <a:p>
            <a:pPr marL="457200" indent="-457200">
              <a:lnSpc>
                <a:spcPct val="125000"/>
              </a:lnSpc>
              <a:buFont typeface="Arial" panose="020B0604020202020204" pitchFamily="34" charset="0"/>
              <a:buChar char="•"/>
            </a:pPr>
            <a:r>
              <a:rPr lang="en-US" altLang="zh-CN" sz="3000" dirty="0"/>
              <a:t> </a:t>
            </a:r>
            <a:r>
              <a:rPr lang="en-US" altLang="zh-CN" sz="3000" dirty="0" smtClean="0"/>
              <a:t>        </a:t>
            </a:r>
            <a:r>
              <a:rPr lang="zh-CN" altLang="en-US" sz="3000" dirty="0" smtClean="0"/>
              <a:t>用</a:t>
            </a:r>
            <a:r>
              <a:rPr lang="zh-CN" altLang="en-US" sz="3000" dirty="0"/>
              <a:t>例图（</a:t>
            </a:r>
            <a:r>
              <a:rPr lang="en-US" altLang="zh-CN" sz="3000" dirty="0"/>
              <a:t>Use Case Diagram</a:t>
            </a:r>
            <a:r>
              <a:rPr lang="zh-CN" altLang="en-US" sz="3000" dirty="0"/>
              <a:t>）是显示一组用例、参与者以及它们之间关系的一种图。 </a:t>
            </a:r>
          </a:p>
          <a:p>
            <a:pPr marL="457200" indent="-457200">
              <a:lnSpc>
                <a:spcPct val="125000"/>
              </a:lnSpc>
              <a:buFont typeface="Arial" panose="020B0604020202020204" pitchFamily="34" charset="0"/>
              <a:buChar char="•"/>
            </a:pPr>
            <a:r>
              <a:rPr lang="en-US" altLang="zh-CN" sz="3000" dirty="0"/>
              <a:t> </a:t>
            </a:r>
            <a:r>
              <a:rPr lang="en-US" altLang="zh-CN" sz="3000" dirty="0" smtClean="0"/>
              <a:t>        </a:t>
            </a:r>
            <a:r>
              <a:rPr lang="zh-CN" altLang="en-US" sz="3000" dirty="0" smtClean="0"/>
              <a:t>用</a:t>
            </a:r>
            <a:r>
              <a:rPr lang="zh-CN" altLang="en-US" sz="3000" dirty="0"/>
              <a:t>例图在</a:t>
            </a:r>
            <a:r>
              <a:rPr lang="en-US" altLang="zh-CN" sz="3000" dirty="0"/>
              <a:t>UML</a:t>
            </a:r>
            <a:r>
              <a:rPr lang="zh-CN" altLang="en-US" sz="3000" dirty="0"/>
              <a:t>中是非常特别的图形元素，</a:t>
            </a:r>
            <a:r>
              <a:rPr lang="zh-CN" altLang="en-US" sz="3000" b="1" dirty="0"/>
              <a:t>它描述了用户希望如何使用一个系统</a:t>
            </a:r>
            <a:r>
              <a:rPr lang="zh-CN" altLang="en-US" sz="3000" dirty="0"/>
              <a:t>。通过用例图可以知道谁将是系统相关的用户，他们希望系统提供什么样的服务，以及他们需要为系统提供的服务</a:t>
            </a:r>
            <a:r>
              <a:rPr lang="zh-CN" altLang="en-US" sz="3000" dirty="0" smtClean="0"/>
              <a:t>。</a:t>
            </a:r>
            <a:endParaRPr lang="zh-CN" altLang="en-US" sz="3000" b="1" dirty="0"/>
          </a:p>
          <a:p>
            <a:pPr marL="457200" indent="-457200">
              <a:lnSpc>
                <a:spcPct val="125000"/>
              </a:lnSpc>
              <a:buFont typeface="Arial" panose="020B0604020202020204" pitchFamily="34" charset="0"/>
              <a:buChar char="•"/>
            </a:pPr>
            <a:r>
              <a:rPr lang="en-US" altLang="zh-CN" sz="3000" dirty="0"/>
              <a:t> </a:t>
            </a:r>
            <a:r>
              <a:rPr lang="en-US" altLang="zh-CN" sz="3000" dirty="0" smtClean="0"/>
              <a:t>        </a:t>
            </a:r>
            <a:r>
              <a:rPr lang="zh-CN" altLang="en-US" sz="3000" b="1" dirty="0" smtClean="0"/>
              <a:t>用</a:t>
            </a:r>
            <a:r>
              <a:rPr lang="zh-CN" altLang="en-US" sz="3000" b="1" dirty="0"/>
              <a:t>例图从用户的角度而不是开发者的角度来描述对软件产品的需求，分析产品所需的功能和动态行为。</a:t>
            </a:r>
            <a:r>
              <a:rPr lang="zh-CN" altLang="en-US" sz="3000" dirty="0"/>
              <a:t>用例图常用来对需求进行建模，用例图在系统的整个分析、设计和开发阶段是非常重要的，它的正确与否直接影响到客户对最终实现的产品的满意度。用例图被广泛使用在各种开发活动中，但它最常用于描述系统以及子系统。</a:t>
            </a:r>
          </a:p>
        </p:txBody>
      </p:sp>
      <p:sp>
        <p:nvSpPr>
          <p:cNvPr id="5" name="矩形 4"/>
          <p:cNvSpPr/>
          <p:nvPr/>
        </p:nvSpPr>
        <p:spPr>
          <a:xfrm>
            <a:off x="4301194" y="622102"/>
            <a:ext cx="3589612" cy="646331"/>
          </a:xfrm>
          <a:prstGeom prst="rect">
            <a:avLst/>
          </a:prstGeom>
        </p:spPr>
        <p:txBody>
          <a:bodyPr wrap="square">
            <a:spAutoFit/>
          </a:bodyPr>
          <a:lstStyle/>
          <a:p>
            <a:r>
              <a:rPr lang="zh-CN" altLang="en-US" sz="3600" b="1" dirty="0" smtClean="0"/>
              <a:t>关键字：用户</a:t>
            </a:r>
            <a:endParaRPr lang="zh-CN" altLang="en-US" sz="3600" b="1" dirty="0"/>
          </a:p>
        </p:txBody>
      </p:sp>
    </p:spTree>
    <p:extLst>
      <p:ext uri="{BB962C8B-B14F-4D97-AF65-F5344CB8AC3E}">
        <p14:creationId xmlns:p14="http://schemas.microsoft.com/office/powerpoint/2010/main" val="633967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258173"/>
            <a:ext cx="2191337" cy="525528"/>
          </a:xfrm>
          <a:prstGeom prst="rect">
            <a:avLst/>
          </a:prstGeom>
          <a:noFill/>
        </p:spPr>
        <p:txBody>
          <a:bodyPr wrap="square" lIns="0" tIns="0" rIns="0" bIns="0" rtlCol="0" anchor="ctr">
            <a:spAutoFit/>
          </a:bodyPr>
          <a:lstStyle/>
          <a:p>
            <a:r>
              <a:rPr lang="zh-CN" altLang="en-US" sz="341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0" y="1396137"/>
            <a:ext cx="11938000" cy="3416320"/>
          </a:xfrm>
          <a:prstGeom prst="rect">
            <a:avLst/>
          </a:prstGeom>
        </p:spPr>
        <p:txBody>
          <a:bodyPr wrap="square">
            <a:spAutoFit/>
          </a:bodyPr>
          <a:lstStyle/>
          <a:p>
            <a:r>
              <a:rPr kumimoji="1" lang="zh-CN" altLang="en-US" sz="3600" dirty="0" smtClean="0">
                <a:solidFill>
                  <a:srgbClr val="FFCC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状态图</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，用于</a:t>
            </a:r>
            <a:r>
              <a:rPr kumimoji="1"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UML</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中建立动态模型，主要描述系统随时间变化的行为，这些行为是用从静态视图中抽取的系统的瞬间值的变化来描述的。</a:t>
            </a:r>
            <a:r>
              <a:rPr kumimoji="1" lang="zh-CN" altLang="en-US" sz="3600" dirty="0">
                <a:effectLst>
                  <a:outerShdw blurRad="38100" dist="38100" dir="2700000" algn="tl">
                    <a:srgbClr val="C0C0C0"/>
                  </a:outerShdw>
                </a:effectLst>
                <a:latin typeface="微软雅黑" panose="020B0503020204020204" pitchFamily="34" charset="-122"/>
                <a:ea typeface="微软雅黑" panose="020B0503020204020204" pitchFamily="34" charset="-122"/>
              </a:rPr>
              <a:t>在对象的生命期建模中，状态图显示了一个状态机，展示的是单个对象内从状态到状态的控制流。状态图通过对类的对象的生存周期建立模型来描述对象随时间变化的动态行为。</a:t>
            </a:r>
            <a:r>
              <a:rPr kumimoji="1" lang="zh-CN" altLang="en-US" sz="3600" dirty="0">
                <a:solidFill>
                  <a:srgbClr val="FFCC66"/>
                </a:solidFill>
                <a:latin typeface="微软雅黑" panose="020B0503020204020204" pitchFamily="34" charset="-122"/>
                <a:ea typeface="微软雅黑" panose="020B0503020204020204" pitchFamily="34" charset="-122"/>
              </a:rPr>
              <a:t> </a:t>
            </a:r>
            <a:endParaRPr lang="zh-CN" altLang="en-US" sz="3600" dirty="0"/>
          </a:p>
        </p:txBody>
      </p:sp>
    </p:spTree>
    <p:extLst>
      <p:ext uri="{BB962C8B-B14F-4D97-AF65-F5344CB8AC3E}">
        <p14:creationId xmlns:p14="http://schemas.microsoft.com/office/powerpoint/2010/main" val="30796681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3200" y="1101990"/>
            <a:ext cx="11633200" cy="5410712"/>
          </a:xfrm>
          <a:prstGeom prst="rect">
            <a:avLst/>
          </a:prstGeom>
        </p:spPr>
        <p:txBody>
          <a:bodyPr wrap="square">
            <a:spAutoFit/>
          </a:bodyPr>
          <a:lstStyle/>
          <a:p>
            <a:pPr>
              <a:lnSpc>
                <a:spcPct val="90000"/>
              </a:lnSpc>
            </a:pPr>
            <a:r>
              <a:rPr lang="en-US" altLang="zh-CN" sz="3200" dirty="0" smtClean="0"/>
              <a:t>         UML</a:t>
            </a:r>
            <a:r>
              <a:rPr lang="zh-CN" altLang="en-US" sz="3200" dirty="0"/>
              <a:t>状态图中的状态是指在对象的生命周期中满足某些条件、执行某些活动或等待某些事件时的一个条件或状况。状态用圆角矩形表示，初态（</a:t>
            </a:r>
            <a:r>
              <a:rPr lang="en-US" altLang="zh-CN" sz="3200" dirty="0"/>
              <a:t>Initial States</a:t>
            </a:r>
            <a:r>
              <a:rPr lang="zh-CN" altLang="en-US" sz="3200" dirty="0"/>
              <a:t>）用实心圆点表示，终态（</a:t>
            </a:r>
            <a:r>
              <a:rPr lang="en-US" altLang="zh-CN" sz="3200" dirty="0"/>
              <a:t>Final States</a:t>
            </a:r>
            <a:r>
              <a:rPr lang="zh-CN" altLang="en-US" sz="3200" dirty="0"/>
              <a:t>）用圆形内嵌圆点表示。</a:t>
            </a:r>
          </a:p>
          <a:p>
            <a:pPr>
              <a:lnSpc>
                <a:spcPct val="90000"/>
              </a:lnSpc>
            </a:pPr>
            <a:r>
              <a:rPr lang="zh-CN" altLang="en-US" sz="3200" dirty="0" smtClean="0"/>
              <a:t>         状态图</a:t>
            </a:r>
            <a:r>
              <a:rPr lang="zh-CN" altLang="en-US" sz="3200" dirty="0"/>
              <a:t>（又称状态机图）由状态、转换、事件、活动和动作五部分组成，是展示状态与状态转换的图。通常一个状态图依附于一个类，并且描述一个类的实例。状态图包含了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图来描述一个对象在其生命周期中的行为。 </a:t>
            </a:r>
          </a:p>
        </p:txBody>
      </p:sp>
    </p:spTree>
    <p:extLst>
      <p:ext uri="{BB962C8B-B14F-4D97-AF65-F5344CB8AC3E}">
        <p14:creationId xmlns:p14="http://schemas.microsoft.com/office/powerpoint/2010/main" val="41097849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282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图书馆书籍的状态图</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t="4544" b="5013"/>
          <a:stretch>
            <a:fillRect/>
          </a:stretch>
        </p:blipFill>
        <p:spPr>
          <a:xfrm>
            <a:off x="228958" y="1568320"/>
            <a:ext cx="3703638" cy="3887788"/>
          </a:xfrm>
          <a:prstGeom prst="rect">
            <a:avLst/>
          </a:prstGeom>
        </p:spPr>
      </p:pic>
      <p:sp>
        <p:nvSpPr>
          <p:cNvPr id="2" name="矩形 1"/>
          <p:cNvSpPr/>
          <p:nvPr/>
        </p:nvSpPr>
        <p:spPr>
          <a:xfrm>
            <a:off x="4114800" y="1250056"/>
            <a:ext cx="7772400" cy="4524315"/>
          </a:xfrm>
          <a:prstGeom prst="rect">
            <a:avLst/>
          </a:prstGeom>
        </p:spPr>
        <p:txBody>
          <a:bodyPr wrap="square">
            <a:spAutoFit/>
          </a:bodyPr>
          <a:lstStyle/>
          <a:p>
            <a:r>
              <a:rPr lang="zh-CN" altLang="en-US" sz="3200" dirty="0"/>
              <a:t>一个图书对象从它的起始点开始，首先是“新书”状态（</a:t>
            </a:r>
            <a:r>
              <a:rPr lang="en-US" altLang="zh-CN" sz="3200" dirty="0"/>
              <a:t>new book</a:t>
            </a:r>
            <a:r>
              <a:rPr lang="zh-CN" altLang="en-US" sz="3200" dirty="0"/>
              <a:t>），然后是“可以借阅”（</a:t>
            </a:r>
            <a:r>
              <a:rPr lang="en-US" altLang="zh-CN" sz="3200" dirty="0"/>
              <a:t>available</a:t>
            </a:r>
            <a:r>
              <a:rPr lang="zh-CN" altLang="en-US" sz="3200" dirty="0"/>
              <a:t>）的状态，如果有读者将书借走，则该书的状态为“已借出”状态（</a:t>
            </a:r>
            <a:r>
              <a:rPr lang="en-US" altLang="zh-CN" sz="3200" dirty="0"/>
              <a:t>borrowed</a:t>
            </a:r>
            <a:r>
              <a:rPr lang="zh-CN" altLang="en-US" sz="3200" dirty="0"/>
              <a:t>），如果图书被归还图书馆，图书的状态又变为“可以借阅”状态。图书馆如果放弃该图书对象的收藏，则图书对象处于“删除”状态（</a:t>
            </a:r>
            <a:r>
              <a:rPr lang="en-US" altLang="zh-CN" sz="3200" dirty="0"/>
              <a:t>delete</a:t>
            </a:r>
            <a:r>
              <a:rPr lang="zh-CN" altLang="en-US" sz="3200" dirty="0"/>
              <a:t>），最后到达“终止”状态。 </a:t>
            </a:r>
          </a:p>
        </p:txBody>
      </p:sp>
    </p:spTree>
    <p:extLst>
      <p:ext uri="{BB962C8B-B14F-4D97-AF65-F5344CB8AC3E}">
        <p14:creationId xmlns:p14="http://schemas.microsoft.com/office/powerpoint/2010/main" val="18178494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107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状态图的基本元素</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30200" y="856357"/>
            <a:ext cx="11544300" cy="6001643"/>
          </a:xfrm>
          <a:prstGeom prst="rect">
            <a:avLst/>
          </a:prstGeom>
        </p:spPr>
        <p:txBody>
          <a:bodyPr wrap="square">
            <a:spAutoFit/>
          </a:bodyPr>
          <a:lstStyle/>
          <a:p>
            <a:r>
              <a:rPr lang="zh-CN" altLang="en-US" sz="2400" dirty="0"/>
              <a:t>状态之间的过渡事件（</a:t>
            </a:r>
            <a:r>
              <a:rPr lang="en-US" altLang="zh-CN" sz="2400" dirty="0"/>
              <a:t>event</a:t>
            </a:r>
            <a:r>
              <a:rPr lang="zh-CN" altLang="en-US" sz="2400" dirty="0"/>
              <a:t>），对应对象的操作。事件有可能在特定的条件下发生，在</a:t>
            </a:r>
            <a:r>
              <a:rPr lang="en-US" altLang="zh-CN" sz="2400" dirty="0"/>
              <a:t>UML</a:t>
            </a:r>
            <a:r>
              <a:rPr lang="zh-CN" altLang="en-US" sz="2400" dirty="0"/>
              <a:t>中这样的条件称为警戒条件（</a:t>
            </a:r>
            <a:r>
              <a:rPr lang="en-US" altLang="zh-CN" sz="2400" dirty="0"/>
              <a:t>guard condition</a:t>
            </a:r>
            <a:r>
              <a:rPr lang="zh-CN" altLang="en-US" sz="2400" dirty="0"/>
              <a:t>）。发生事件时的处理称为动作（</a:t>
            </a:r>
            <a:r>
              <a:rPr lang="en-US" altLang="zh-CN" sz="2400" dirty="0"/>
              <a:t>action</a:t>
            </a:r>
            <a:r>
              <a:rPr lang="zh-CN" altLang="en-US" sz="2400" dirty="0"/>
              <a:t>）。从一个状态到另一个状态之间的连线称为转移（</a:t>
            </a:r>
            <a:r>
              <a:rPr lang="en-US" altLang="zh-CN" sz="2400" dirty="0"/>
              <a:t>transitions</a:t>
            </a:r>
            <a:r>
              <a:rPr lang="zh-CN" altLang="en-US" sz="2400" dirty="0"/>
              <a:t>）。状态图通常包含如下内容。</a:t>
            </a:r>
          </a:p>
          <a:p>
            <a:r>
              <a:rPr lang="zh-CN" altLang="en-US" sz="2400" dirty="0"/>
              <a:t>⑴ 状态</a:t>
            </a:r>
          </a:p>
          <a:p>
            <a:r>
              <a:rPr lang="zh-CN" altLang="en-US" sz="2400" dirty="0"/>
              <a:t>状态定义对象在其生命周期中的条件或状况</a:t>
            </a:r>
            <a:r>
              <a:rPr lang="zh-CN" altLang="en-US" sz="2400" dirty="0" smtClean="0"/>
              <a:t>。</a:t>
            </a:r>
            <a:endParaRPr lang="en-US" altLang="zh-CN" sz="2400" dirty="0" smtClean="0"/>
          </a:p>
          <a:p>
            <a:r>
              <a:rPr lang="zh-CN" altLang="en-US" sz="2400" dirty="0"/>
              <a:t>一个对象的状态可能包含子状态或其它一些更加详细的内容。具体的有以下五个部分组成：名称、 进入</a:t>
            </a:r>
            <a:r>
              <a:rPr lang="en-US" altLang="zh-CN" sz="2400" dirty="0"/>
              <a:t>/</a:t>
            </a:r>
            <a:r>
              <a:rPr lang="zh-CN" altLang="en-US" sz="2400" dirty="0"/>
              <a:t>退出动作、 内部转换、子状态和延迟事件</a:t>
            </a:r>
            <a:r>
              <a:rPr lang="zh-CN" altLang="en-US" sz="2400" dirty="0" smtClean="0"/>
              <a:t>。</a:t>
            </a:r>
            <a:endParaRPr lang="zh-CN" altLang="en-US" sz="2400" dirty="0"/>
          </a:p>
          <a:p>
            <a:r>
              <a:rPr lang="zh-CN" altLang="en-US" sz="2400" dirty="0"/>
              <a:t>⑵ 转换</a:t>
            </a:r>
          </a:p>
          <a:p>
            <a:r>
              <a:rPr lang="zh-CN" altLang="en-US" sz="2400" dirty="0"/>
              <a:t>对象的状态之间的转移叫转换，它包括事件和</a:t>
            </a:r>
            <a:r>
              <a:rPr lang="zh-CN" altLang="en-US" sz="2400" dirty="0" smtClean="0"/>
              <a:t>动作</a:t>
            </a:r>
            <a:r>
              <a:rPr lang="zh-CN" altLang="en-US" sz="2400" dirty="0"/>
              <a:t>。</a:t>
            </a:r>
            <a:endParaRPr lang="en-US" altLang="zh-CN" sz="2400" dirty="0" smtClean="0"/>
          </a:p>
          <a:p>
            <a:r>
              <a:rPr lang="en-US" altLang="zh-CN" sz="2400" dirty="0"/>
              <a:t>UML</a:t>
            </a:r>
            <a:r>
              <a:rPr lang="zh-CN" altLang="en-US" sz="2400" dirty="0"/>
              <a:t>状态图中转换是两个状态之间的一种关系，表示对象将在源状态（</a:t>
            </a:r>
            <a:r>
              <a:rPr lang="en-US" altLang="zh-CN" sz="2400" dirty="0"/>
              <a:t>Source State</a:t>
            </a:r>
            <a:r>
              <a:rPr lang="zh-CN" altLang="en-US" sz="2400" dirty="0"/>
              <a:t>）或当前状态中执行一定的动作，并在某个特定事件发生而且某个特定的警界条件满足时进入目标状态。</a:t>
            </a:r>
          </a:p>
          <a:p>
            <a:r>
              <a:rPr lang="zh-CN" altLang="en-US" sz="2400" dirty="0"/>
              <a:t>转换是由如下</a:t>
            </a:r>
            <a:r>
              <a:rPr lang="en-US" altLang="zh-CN" sz="2400" dirty="0"/>
              <a:t>5</a:t>
            </a:r>
            <a:r>
              <a:rPr lang="zh-CN" altLang="en-US" sz="2400" dirty="0"/>
              <a:t>部分组成：</a:t>
            </a:r>
          </a:p>
          <a:p>
            <a:pPr algn="just"/>
            <a:r>
              <a:rPr lang="en-US" altLang="zh-CN" sz="2400" dirty="0" smtClean="0"/>
              <a:t>	</a:t>
            </a:r>
            <a:r>
              <a:rPr lang="zh-CN" altLang="en-US" sz="2400" dirty="0" smtClean="0"/>
              <a:t>⑴</a:t>
            </a:r>
            <a:r>
              <a:rPr lang="zh-CN" altLang="en-US" sz="2400" dirty="0"/>
              <a:t>源</a:t>
            </a:r>
            <a:r>
              <a:rPr lang="zh-CN" altLang="en-US" sz="2400" dirty="0" smtClean="0"/>
              <a:t>状态⑵</a:t>
            </a:r>
            <a:r>
              <a:rPr lang="zh-CN" altLang="en-US" sz="2400" dirty="0"/>
              <a:t>触发</a:t>
            </a:r>
            <a:r>
              <a:rPr lang="zh-CN" altLang="en-US" sz="2400" dirty="0" smtClean="0"/>
              <a:t>事件</a:t>
            </a:r>
            <a:r>
              <a:rPr lang="en-US" altLang="zh-CN" sz="2400" dirty="0" smtClean="0"/>
              <a:t>(</a:t>
            </a:r>
            <a:r>
              <a:rPr lang="en-US" altLang="zh-CN" sz="2400" dirty="0"/>
              <a:t>3)</a:t>
            </a:r>
            <a:r>
              <a:rPr lang="zh-CN" altLang="en-US" sz="2400" dirty="0"/>
              <a:t>监护</a:t>
            </a:r>
            <a:r>
              <a:rPr lang="zh-CN" altLang="en-US" sz="2400" dirty="0" smtClean="0"/>
              <a:t>条件⑷动作⑸</a:t>
            </a:r>
            <a:r>
              <a:rPr lang="zh-CN" altLang="en-US" sz="2400" dirty="0"/>
              <a:t>目标状态</a:t>
            </a:r>
          </a:p>
          <a:p>
            <a:endParaRPr lang="zh-CN" altLang="en-US" sz="2400" dirty="0"/>
          </a:p>
        </p:txBody>
      </p:sp>
    </p:spTree>
    <p:extLst>
      <p:ext uri="{BB962C8B-B14F-4D97-AF65-F5344CB8AC3E}">
        <p14:creationId xmlns:p14="http://schemas.microsoft.com/office/powerpoint/2010/main" val="29079991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853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状态图转换的元素 </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2090738"/>
            <a:ext cx="4749800" cy="2519362"/>
          </a:xfrm>
          <a:prstGeom prst="rect">
            <a:avLst/>
          </a:prstGeom>
        </p:spPr>
      </p:pic>
      <p:sp>
        <p:nvSpPr>
          <p:cNvPr id="3" name="矩形 2"/>
          <p:cNvSpPr/>
          <p:nvPr/>
        </p:nvSpPr>
        <p:spPr>
          <a:xfrm>
            <a:off x="4749800" y="1365260"/>
            <a:ext cx="7353300" cy="3970318"/>
          </a:xfrm>
          <a:prstGeom prst="rect">
            <a:avLst/>
          </a:prstGeom>
        </p:spPr>
        <p:txBody>
          <a:bodyPr wrap="square">
            <a:spAutoFit/>
          </a:bodyPr>
          <a:lstStyle/>
          <a:p>
            <a:r>
              <a:rPr lang="zh-CN" altLang="en-US" sz="3600" dirty="0" smtClean="0"/>
              <a:t>         在</a:t>
            </a:r>
            <a:r>
              <a:rPr lang="zh-CN" altLang="en-US" sz="3600" dirty="0"/>
              <a:t>用电磁炉烧开水的过程中，水的状态由源状态“</a:t>
            </a:r>
            <a:r>
              <a:rPr lang="en-US" altLang="zh-CN" sz="3600" dirty="0"/>
              <a:t>Off”</a:t>
            </a:r>
            <a:r>
              <a:rPr lang="zh-CN" altLang="en-US" sz="3600" dirty="0"/>
              <a:t>（不沸腾）转换为目标状态的“</a:t>
            </a:r>
            <a:r>
              <a:rPr lang="en-US" altLang="zh-CN" sz="3600" dirty="0"/>
              <a:t>On”</a:t>
            </a:r>
            <a:r>
              <a:rPr lang="zh-CN" altLang="en-US" sz="3600" dirty="0"/>
              <a:t>（沸腾）时，水壶中“有水”就是其监护条件，开启电源开关“</a:t>
            </a:r>
            <a:r>
              <a:rPr lang="en-US" altLang="zh-CN" sz="3600" dirty="0" err="1"/>
              <a:t>turnOn</a:t>
            </a:r>
            <a:r>
              <a:rPr lang="en-US" altLang="zh-CN" sz="3600" dirty="0"/>
              <a:t>”</a:t>
            </a:r>
            <a:r>
              <a:rPr lang="zh-CN" altLang="en-US" sz="3600" dirty="0"/>
              <a:t>是其触发事件，进行“烧水”是状态转换的动作。</a:t>
            </a:r>
          </a:p>
        </p:txBody>
      </p:sp>
    </p:spTree>
    <p:extLst>
      <p:ext uri="{BB962C8B-B14F-4D97-AF65-F5344CB8AC3E}">
        <p14:creationId xmlns:p14="http://schemas.microsoft.com/office/powerpoint/2010/main" val="7467415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88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2654" y="1185039"/>
            <a:ext cx="11675345" cy="5016758"/>
          </a:xfrm>
          <a:prstGeom prst="rect">
            <a:avLst/>
          </a:prstGeom>
        </p:spPr>
        <p:txBody>
          <a:bodyPr wrap="square">
            <a:spAutoFit/>
          </a:bodyPr>
          <a:lstStyle/>
          <a:p>
            <a:r>
              <a:rPr lang="zh-CN" altLang="en-US" sz="3200" dirty="0" smtClean="0"/>
              <a:t>         状态图</a:t>
            </a:r>
            <a:r>
              <a:rPr lang="zh-CN" altLang="en-US" sz="3200" dirty="0"/>
              <a:t>用于对系统的动态方面建模</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动态</a:t>
            </a:r>
            <a:r>
              <a:rPr lang="zh-CN" altLang="en-US" sz="3200" dirty="0"/>
              <a:t>方面是指出系统体系结构中任一对象按事件排序的行为，这些对象可以是类、接口、组件和节点</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当</a:t>
            </a:r>
            <a:r>
              <a:rPr lang="zh-CN" altLang="en-US" sz="3200" dirty="0"/>
              <a:t>使用状态图对系统建模时，可以在类、用例、子系统或整个系统的语境中使用状态图，对类、用例和系统实例的行为建模。</a:t>
            </a:r>
          </a:p>
          <a:p>
            <a:r>
              <a:rPr lang="zh-CN" altLang="en-US" sz="3200" dirty="0" smtClean="0"/>
              <a:t>         </a:t>
            </a:r>
            <a:r>
              <a:rPr lang="zh-CN" altLang="en-US" sz="3200" b="1" dirty="0" smtClean="0"/>
              <a:t>状态图</a:t>
            </a:r>
            <a:r>
              <a:rPr lang="zh-CN" altLang="en-US" sz="3200" b="1" dirty="0"/>
              <a:t>表示某个类所处的不同状态和该类的状态转换信息。</a:t>
            </a:r>
            <a:r>
              <a:rPr lang="zh-CN" altLang="en-US" sz="3200" dirty="0"/>
              <a:t>虽然每个类都有状态，但在系统活动期间仅对具有三个或更多潜在状态的类才画一个状态图，进行状态图描述。</a:t>
            </a:r>
            <a:r>
              <a:rPr lang="zh-CN" altLang="en-US" sz="3200" b="1" dirty="0"/>
              <a:t>用状态图对一个对象按事件排序的方法建模，状态图是强调从状态到状态的控制流的状态机的简单表示。 </a:t>
            </a:r>
            <a:r>
              <a:rPr lang="zh-CN" altLang="en-US" sz="3200" b="1" dirty="0" smtClean="0"/>
              <a:t>  </a:t>
            </a:r>
            <a:endParaRPr lang="zh-CN" altLang="en-US" sz="3200" b="1" dirty="0"/>
          </a:p>
        </p:txBody>
      </p:sp>
    </p:spTree>
    <p:extLst>
      <p:ext uri="{BB962C8B-B14F-4D97-AF65-F5344CB8AC3E}">
        <p14:creationId xmlns:p14="http://schemas.microsoft.com/office/powerpoint/2010/main" val="1902358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140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p>
        </p:txBody>
      </p:sp>
      <p:sp>
        <p:nvSpPr>
          <p:cNvPr id="2" name="矩形 1"/>
          <p:cNvSpPr/>
          <p:nvPr/>
        </p:nvSpPr>
        <p:spPr>
          <a:xfrm>
            <a:off x="241300" y="1059189"/>
            <a:ext cx="11849100" cy="5799921"/>
          </a:xfrm>
          <a:prstGeom prst="rect">
            <a:avLst/>
          </a:prstGeom>
        </p:spPr>
        <p:txBody>
          <a:bodyPr wrap="square">
            <a:spAutoFit/>
          </a:bodyPr>
          <a:lstStyle/>
          <a:p>
            <a:pPr>
              <a:lnSpc>
                <a:spcPct val="130000"/>
              </a:lnSpc>
            </a:pPr>
            <a:r>
              <a:rPr lang="zh-CN" altLang="en-US" sz="3200" dirty="0" smtClean="0"/>
              <a:t>         使用</a:t>
            </a:r>
            <a:r>
              <a:rPr lang="zh-CN" altLang="en-US" sz="3200" dirty="0"/>
              <a:t>状态图的最常见的是对反应型对象、尤其是对类、用例或整个系统的实例的行为建模。反应型对象是指这个对象可能处于的稳定状态、从一个状态到另一个状态之间的转换所需的触发事件，以及每个状态改变时发生的动作。反应型对象具有如下的特点：</a:t>
            </a:r>
          </a:p>
          <a:p>
            <a:pPr>
              <a:lnSpc>
                <a:spcPct val="130000"/>
              </a:lnSpc>
            </a:pPr>
            <a:r>
              <a:rPr lang="zh-CN" altLang="en-US" sz="3200" b="1" dirty="0"/>
              <a:t>⑴响应外部事件，即来自对象语境外的事件；</a:t>
            </a:r>
          </a:p>
          <a:p>
            <a:pPr>
              <a:lnSpc>
                <a:spcPct val="130000"/>
              </a:lnSpc>
            </a:pPr>
            <a:r>
              <a:rPr lang="zh-CN" altLang="en-US" sz="3200" b="1" dirty="0"/>
              <a:t>⑵具有清晰的生命期，可以被建模为状态、迁徙和事件的演化；</a:t>
            </a:r>
          </a:p>
          <a:p>
            <a:pPr>
              <a:lnSpc>
                <a:spcPct val="130000"/>
              </a:lnSpc>
            </a:pPr>
            <a:r>
              <a:rPr lang="zh-CN" altLang="en-US" sz="3200" b="1" dirty="0"/>
              <a:t>⑶当前行为和过去行为存在着依赖关系；</a:t>
            </a:r>
          </a:p>
          <a:p>
            <a:pPr>
              <a:lnSpc>
                <a:spcPct val="130000"/>
              </a:lnSpc>
            </a:pPr>
            <a:r>
              <a:rPr lang="zh-CN" altLang="en-US" sz="3200" b="1" dirty="0"/>
              <a:t>⑷在对事件做出反应后，它又变回空闲状态，等待下一个事件。</a:t>
            </a:r>
          </a:p>
        </p:txBody>
      </p:sp>
    </p:spTree>
    <p:extLst>
      <p:ext uri="{BB962C8B-B14F-4D97-AF65-F5344CB8AC3E}">
        <p14:creationId xmlns:p14="http://schemas.microsoft.com/office/powerpoint/2010/main" val="40094481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140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p>
        </p:txBody>
      </p:sp>
      <p:sp>
        <p:nvSpPr>
          <p:cNvPr id="2" name="矩形 1"/>
          <p:cNvSpPr/>
          <p:nvPr/>
        </p:nvSpPr>
        <p:spPr>
          <a:xfrm>
            <a:off x="266700" y="657913"/>
            <a:ext cx="12014200" cy="6265818"/>
          </a:xfrm>
          <a:prstGeom prst="rect">
            <a:avLst/>
          </a:prstGeom>
        </p:spPr>
        <p:txBody>
          <a:bodyPr wrap="square">
            <a:spAutoFit/>
          </a:bodyPr>
          <a:lstStyle/>
          <a:p>
            <a:pPr>
              <a:lnSpc>
                <a:spcPct val="120000"/>
              </a:lnSpc>
            </a:pPr>
            <a:r>
              <a:rPr lang="zh-CN" altLang="en-US" sz="2400" dirty="0"/>
              <a:t>使用状态图对系统反应型对象建模时，应遵循如下策略：</a:t>
            </a:r>
          </a:p>
          <a:p>
            <a:pPr>
              <a:lnSpc>
                <a:spcPct val="120000"/>
              </a:lnSpc>
            </a:pPr>
            <a:r>
              <a:rPr lang="zh-CN" altLang="en-US" sz="2400" dirty="0"/>
              <a:t>⑴</a:t>
            </a:r>
            <a:r>
              <a:rPr lang="zh-CN" altLang="en-US" sz="2400" b="1" dirty="0"/>
              <a:t>选择状态机的语境（即建模对象），</a:t>
            </a:r>
            <a:r>
              <a:rPr lang="zh-CN" altLang="en-US" sz="2400" dirty="0"/>
              <a:t>不管它是类、用例或是整个系统；</a:t>
            </a:r>
          </a:p>
          <a:p>
            <a:pPr>
              <a:lnSpc>
                <a:spcPct val="120000"/>
              </a:lnSpc>
            </a:pPr>
            <a:r>
              <a:rPr lang="zh-CN" altLang="en-US" sz="2400" dirty="0"/>
              <a:t>⑵</a:t>
            </a:r>
            <a:r>
              <a:rPr lang="zh-CN" altLang="en-US" sz="2400" b="1" dirty="0"/>
              <a:t>选择这个对象的初态和终态。</a:t>
            </a:r>
            <a:r>
              <a:rPr lang="zh-CN" altLang="en-US" sz="2400" dirty="0"/>
              <a:t>为了指导模型的剩余部分，可能要分别地说明初态和终态的前置条件和后置条件；</a:t>
            </a:r>
          </a:p>
          <a:p>
            <a:pPr>
              <a:lnSpc>
                <a:spcPct val="120000"/>
              </a:lnSpc>
            </a:pPr>
            <a:r>
              <a:rPr lang="zh-CN" altLang="en-US" sz="2400" dirty="0"/>
              <a:t>⑶</a:t>
            </a:r>
            <a:r>
              <a:rPr lang="zh-CN" altLang="en-US" sz="2400" b="1" dirty="0"/>
              <a:t>考虑对象可能在其中存在一段时间的条件，以决定该对象所在的稳定状态。</a:t>
            </a:r>
            <a:r>
              <a:rPr lang="zh-CN" altLang="en-US" sz="2400" dirty="0"/>
              <a:t>从这个对象的高层状态开始，然后考虑它的可能的子状态；</a:t>
            </a:r>
          </a:p>
          <a:p>
            <a:pPr>
              <a:lnSpc>
                <a:spcPct val="120000"/>
              </a:lnSpc>
            </a:pPr>
            <a:r>
              <a:rPr lang="zh-CN" altLang="en-US" sz="2400" dirty="0"/>
              <a:t>⑷</a:t>
            </a:r>
            <a:r>
              <a:rPr lang="zh-CN" altLang="en-US" sz="2400" b="1" dirty="0"/>
              <a:t>在对象的整个生命周期中，决定稳定状态的有意义的顺序；</a:t>
            </a:r>
          </a:p>
          <a:p>
            <a:pPr>
              <a:lnSpc>
                <a:spcPct val="120000"/>
              </a:lnSpc>
            </a:pPr>
            <a:r>
              <a:rPr lang="zh-CN" altLang="en-US" sz="2400" dirty="0"/>
              <a:t>⑸</a:t>
            </a:r>
            <a:r>
              <a:rPr lang="zh-CN" altLang="en-US" sz="2400" b="1" dirty="0"/>
              <a:t>决定可能触发从状态到状态的转换的事件。</a:t>
            </a:r>
            <a:r>
              <a:rPr lang="zh-CN" altLang="en-US" sz="2400" dirty="0"/>
              <a:t>将这些事件建模为触发者，它触发从一个合法状态序列到另一个合法状态序列的转换；</a:t>
            </a:r>
          </a:p>
          <a:p>
            <a:pPr>
              <a:lnSpc>
                <a:spcPct val="120000"/>
              </a:lnSpc>
            </a:pPr>
            <a:r>
              <a:rPr lang="zh-CN" altLang="en-US" sz="2400" dirty="0"/>
              <a:t>⑹</a:t>
            </a:r>
            <a:r>
              <a:rPr lang="zh-CN" altLang="en-US" sz="2400" b="1" dirty="0"/>
              <a:t>把动作附加到这些转换上，并且附加到这些状态上；</a:t>
            </a:r>
          </a:p>
          <a:p>
            <a:pPr>
              <a:lnSpc>
                <a:spcPct val="120000"/>
              </a:lnSpc>
            </a:pPr>
            <a:r>
              <a:rPr lang="zh-CN" altLang="en-US" sz="2400" dirty="0"/>
              <a:t>⑺</a:t>
            </a:r>
            <a:r>
              <a:rPr lang="zh-CN" altLang="en-US" sz="2400" b="1" dirty="0"/>
              <a:t>考虑通过使用子状态、分支、汇合和历史状态，来简化状态图；</a:t>
            </a:r>
          </a:p>
          <a:p>
            <a:pPr>
              <a:lnSpc>
                <a:spcPct val="120000"/>
              </a:lnSpc>
            </a:pPr>
            <a:r>
              <a:rPr lang="zh-CN" altLang="en-US" sz="2400" dirty="0"/>
              <a:t>⑻</a:t>
            </a:r>
            <a:r>
              <a:rPr lang="zh-CN" altLang="en-US" sz="2400" b="1" dirty="0"/>
              <a:t>核实所有的状态都是在事件的某种组合下可达的；</a:t>
            </a:r>
          </a:p>
          <a:p>
            <a:pPr>
              <a:lnSpc>
                <a:spcPct val="120000"/>
              </a:lnSpc>
            </a:pPr>
            <a:r>
              <a:rPr lang="zh-CN" altLang="en-US" sz="2400" dirty="0"/>
              <a:t>⑼</a:t>
            </a:r>
            <a:r>
              <a:rPr lang="zh-CN" altLang="en-US" sz="2400" b="1" dirty="0"/>
              <a:t>核实不存在死角状态，即不存在那种不能转换出来的状态；</a:t>
            </a:r>
          </a:p>
          <a:p>
            <a:pPr>
              <a:lnSpc>
                <a:spcPct val="120000"/>
              </a:lnSpc>
            </a:pPr>
            <a:r>
              <a:rPr lang="zh-CN" altLang="en-US" sz="2400" dirty="0"/>
              <a:t>⑽</a:t>
            </a:r>
            <a:r>
              <a:rPr lang="zh-CN" altLang="en-US" sz="2400" b="1" dirty="0"/>
              <a:t>通过手工或通过使用工具跟踪状态机，核对所期望的事件序列以及它们的响应。 </a:t>
            </a:r>
          </a:p>
        </p:txBody>
      </p:sp>
    </p:spTree>
    <p:extLst>
      <p:ext uri="{BB962C8B-B14F-4D97-AF65-F5344CB8AC3E}">
        <p14:creationId xmlns:p14="http://schemas.microsoft.com/office/powerpoint/2010/main" val="28014477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140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p>
        </p:txBody>
      </p:sp>
    </p:spTree>
    <p:extLst>
      <p:ext uri="{BB962C8B-B14F-4D97-AF65-F5344CB8AC3E}">
        <p14:creationId xmlns:p14="http://schemas.microsoft.com/office/powerpoint/2010/main" val="406650413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06.</a:t>
            </a:r>
            <a:r>
              <a:rPr lang="zh-CN" altLang="en-US" sz="6600" dirty="0" smtClean="0">
                <a:solidFill>
                  <a:schemeClr val="accent1"/>
                </a:solidFill>
                <a:latin typeface="+mn-lt"/>
                <a:ea typeface="+mn-ea"/>
                <a:cs typeface="+mn-ea"/>
                <a:sym typeface="+mn-lt"/>
              </a:rPr>
              <a:t>部署图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2289488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参与者</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4395" y="1176208"/>
            <a:ext cx="11801139" cy="2246769"/>
          </a:xfrm>
          <a:prstGeom prst="rect">
            <a:avLst/>
          </a:prstGeom>
        </p:spPr>
        <p:txBody>
          <a:bodyPr wrap="square">
            <a:spAutoFit/>
          </a:bodyPr>
          <a:lstStyle/>
          <a:p>
            <a:r>
              <a:rPr lang="en-US" altLang="zh-CN" sz="2800" dirty="0"/>
              <a:t> </a:t>
            </a:r>
            <a:r>
              <a:rPr lang="en-US" altLang="zh-CN" sz="2800" dirty="0" smtClean="0"/>
              <a:t>        </a:t>
            </a:r>
            <a:r>
              <a:rPr lang="zh-CN" altLang="en-US" sz="2800" dirty="0" smtClean="0"/>
              <a:t>参与者</a:t>
            </a:r>
            <a:r>
              <a:rPr lang="zh-CN" altLang="en-US" sz="2800" dirty="0"/>
              <a:t>（也可以称为角色，</a:t>
            </a:r>
            <a:r>
              <a:rPr lang="en-US" altLang="zh-CN" sz="2800" dirty="0"/>
              <a:t>Actor</a:t>
            </a:r>
            <a:r>
              <a:rPr lang="zh-CN" altLang="en-US" sz="2800" dirty="0"/>
              <a:t>）是系统外部的一个人或者物，它以某种方式参与了系统的执行过程。</a:t>
            </a:r>
            <a:r>
              <a:rPr lang="zh-CN" altLang="en-US" sz="2800" b="1" dirty="0"/>
              <a:t>参与者不是特指人，是指系统以外的，在使用系统或与系统交互中所扮演的角色。</a:t>
            </a:r>
            <a:r>
              <a:rPr lang="zh-CN" altLang="en-US" sz="2800" dirty="0"/>
              <a:t>因此参与者可以是人，可以是事物，也可以是时间或其他系统等等。还有一点需要注意的是，参与者不是指人或事物本身，而是表示人或事物在系统中所扮演的角色。</a:t>
            </a:r>
          </a:p>
        </p:txBody>
      </p:sp>
    </p:spTree>
    <p:extLst>
      <p:ext uri="{BB962C8B-B14F-4D97-AF65-F5344CB8AC3E}">
        <p14:creationId xmlns:p14="http://schemas.microsoft.com/office/powerpoint/2010/main" val="33254844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部署图概述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01600" y="725223"/>
            <a:ext cx="12192000" cy="2246769"/>
          </a:xfrm>
          <a:prstGeom prst="rect">
            <a:avLst/>
          </a:prstGeom>
        </p:spPr>
        <p:txBody>
          <a:bodyPr wrap="square">
            <a:spAutoFit/>
          </a:bodyPr>
          <a:lstStyle/>
          <a:p>
            <a:r>
              <a:rPr lang="zh-CN" altLang="en-US" sz="2800" dirty="0"/>
              <a:t> </a:t>
            </a:r>
            <a:r>
              <a:rPr lang="zh-CN" altLang="en-US" sz="2800" dirty="0" smtClean="0"/>
              <a:t>        </a:t>
            </a:r>
            <a:r>
              <a:rPr lang="zh-CN" altLang="en-US" sz="2800" b="1" dirty="0" smtClean="0"/>
              <a:t>部署</a:t>
            </a:r>
            <a:r>
              <a:rPr lang="zh-CN" altLang="en-US" sz="2800" b="1" dirty="0"/>
              <a:t>图是面向对象系统的物理方面建模时使用的图，用于描述系统硬件的物理拓扑结构以及在此结构上运行的软件。</a:t>
            </a:r>
            <a:r>
              <a:rPr lang="zh-CN" altLang="en-US" sz="2800" dirty="0"/>
              <a:t>部署图可以显示计算节点的拓扑结构、通信路径、节点上运行的软件、软件包含的逻辑单元（对象、类等）。部署图是描述任何基于计算机的应用系统（特别是基于</a:t>
            </a:r>
            <a:r>
              <a:rPr lang="en-US" altLang="zh-CN" sz="2800" dirty="0"/>
              <a:t>Internet</a:t>
            </a:r>
            <a:r>
              <a:rPr lang="zh-CN" altLang="en-US" sz="2800" dirty="0"/>
              <a:t>和</a:t>
            </a:r>
            <a:r>
              <a:rPr lang="en-US" altLang="zh-CN" sz="2800" dirty="0"/>
              <a:t>Web</a:t>
            </a:r>
            <a:r>
              <a:rPr lang="zh-CN" altLang="en-US" sz="2800" dirty="0"/>
              <a:t>的分布式计算系统）的物理配置的有力工具。</a:t>
            </a:r>
          </a:p>
        </p:txBody>
      </p:sp>
      <p:sp>
        <p:nvSpPr>
          <p:cNvPr id="4" name="矩形 3"/>
          <p:cNvSpPr/>
          <p:nvPr/>
        </p:nvSpPr>
        <p:spPr>
          <a:xfrm>
            <a:off x="101600" y="2971992"/>
            <a:ext cx="11950700" cy="3539430"/>
          </a:xfrm>
          <a:prstGeom prst="rect">
            <a:avLst/>
          </a:prstGeom>
        </p:spPr>
        <p:txBody>
          <a:bodyPr wrap="square">
            <a:spAutoFit/>
          </a:bodyPr>
          <a:lstStyle/>
          <a:p>
            <a:r>
              <a:rPr lang="zh-CN" altLang="en-US" sz="2800" dirty="0" smtClean="0"/>
              <a:t>         部署</a:t>
            </a:r>
            <a:r>
              <a:rPr lang="zh-CN" altLang="en-US" sz="2800" dirty="0"/>
              <a:t>图（</a:t>
            </a:r>
            <a:r>
              <a:rPr lang="en-US" altLang="zh-CN" sz="2800" dirty="0"/>
              <a:t>deployment diagram</a:t>
            </a:r>
            <a:r>
              <a:rPr lang="zh-CN" altLang="en-US" sz="2800" dirty="0"/>
              <a:t>） 它用于静态建模，是表示运行时过程节点（</a:t>
            </a:r>
            <a:r>
              <a:rPr lang="en-US" altLang="zh-CN" sz="2800" dirty="0"/>
              <a:t>node</a:t>
            </a:r>
            <a:r>
              <a:rPr lang="zh-CN" altLang="en-US" sz="2800" dirty="0"/>
              <a:t>）结构、组件实例及其对象结构的图。展示</a:t>
            </a:r>
            <a:r>
              <a:rPr lang="zh-CN" altLang="en-US" sz="2800" dirty="0" smtClean="0"/>
              <a:t>了组件</a:t>
            </a:r>
            <a:r>
              <a:rPr lang="zh-CN" altLang="en-US" sz="2800" dirty="0"/>
              <a:t>图中所提到的组件如何在系统硬件上部署，以及各个硬件部件如何相互连接。</a:t>
            </a:r>
            <a:r>
              <a:rPr lang="en-US" altLang="zh-CN" sz="2800" dirty="0"/>
              <a:t>UML</a:t>
            </a:r>
            <a:r>
              <a:rPr lang="zh-CN" altLang="en-US" sz="2800" dirty="0"/>
              <a:t>部署图显示了基于计算机系统的物理体系结构。它可以描述计算机，展示它们之间的连接，以及驻留在每台机器中的软件。每台计算机用一个立方体来表示，立方体之间的连线表示这些计算机之间的通信关系。 </a:t>
            </a:r>
          </a:p>
          <a:p>
            <a:r>
              <a:rPr lang="zh-CN" altLang="en-US" sz="2800" dirty="0" smtClean="0"/>
              <a:t>构成</a:t>
            </a:r>
            <a:r>
              <a:rPr lang="zh-CN" altLang="en-US" sz="2800" dirty="0"/>
              <a:t>部署图的元素主要是节点（</a:t>
            </a:r>
            <a:r>
              <a:rPr lang="en-US" altLang="zh-CN" sz="2800" dirty="0"/>
              <a:t>node</a:t>
            </a:r>
            <a:r>
              <a:rPr lang="zh-CN" altLang="en-US" sz="2800" dirty="0"/>
              <a:t>）、组件（</a:t>
            </a:r>
            <a:r>
              <a:rPr lang="en-US" altLang="zh-CN" sz="2800" dirty="0"/>
              <a:t>component</a:t>
            </a:r>
            <a:r>
              <a:rPr lang="zh-CN" altLang="en-US" sz="2800" dirty="0"/>
              <a:t>）和关系（</a:t>
            </a:r>
            <a:r>
              <a:rPr lang="en-US" altLang="zh-CN" sz="2800" dirty="0"/>
              <a:t>relationship</a:t>
            </a:r>
            <a:r>
              <a:rPr lang="zh-CN" altLang="en-US" sz="2800" dirty="0"/>
              <a:t>）。 </a:t>
            </a:r>
          </a:p>
        </p:txBody>
      </p:sp>
    </p:spTree>
    <p:extLst>
      <p:ext uri="{BB962C8B-B14F-4D97-AF65-F5344CB8AC3E}">
        <p14:creationId xmlns:p14="http://schemas.microsoft.com/office/powerpoint/2010/main" val="9160326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726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860687"/>
            <a:ext cx="12192000" cy="5133713"/>
          </a:xfrm>
          <a:prstGeom prst="rect">
            <a:avLst/>
          </a:prstGeom>
        </p:spPr>
        <p:txBody>
          <a:bodyPr wrap="square">
            <a:spAutoFit/>
          </a:bodyPr>
          <a:lstStyle/>
          <a:p>
            <a:pPr>
              <a:lnSpc>
                <a:spcPct val="90000"/>
              </a:lnSpc>
            </a:pPr>
            <a:r>
              <a:rPr lang="zh-CN" altLang="en-US" sz="2800" dirty="0"/>
              <a:t>节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在建模过程中，可以把节点分成两种类型：</a:t>
            </a:r>
          </a:p>
          <a:p>
            <a:pPr>
              <a:lnSpc>
                <a:spcPct val="90000"/>
              </a:lnSpc>
            </a:pPr>
            <a:r>
              <a:rPr lang="zh-CN" altLang="en-US" sz="2800" dirty="0"/>
              <a:t>在</a:t>
            </a:r>
            <a:r>
              <a:rPr lang="en-US" altLang="zh-CN" sz="2800" dirty="0"/>
              <a:t>UML1.x</a:t>
            </a:r>
            <a:r>
              <a:rPr lang="zh-CN" altLang="en-US" sz="2800" dirty="0"/>
              <a:t>中，节点被划分为两种类型：处理器（</a:t>
            </a:r>
            <a:r>
              <a:rPr lang="en-US" altLang="zh-CN" sz="2800" dirty="0"/>
              <a:t>processor</a:t>
            </a:r>
            <a:r>
              <a:rPr lang="zh-CN" altLang="en-US" sz="2800" dirty="0"/>
              <a:t>）和设备（</a:t>
            </a:r>
            <a:r>
              <a:rPr lang="en-US" altLang="zh-CN" sz="2800" dirty="0"/>
              <a:t>device</a:t>
            </a:r>
            <a:r>
              <a:rPr lang="zh-CN" altLang="en-US" sz="2800" dirty="0"/>
              <a:t>）。处理器（</a:t>
            </a:r>
            <a:r>
              <a:rPr lang="en-US" altLang="zh-CN" sz="2800" dirty="0"/>
              <a:t>Processor</a:t>
            </a:r>
            <a:r>
              <a:rPr lang="zh-CN" altLang="en-US" sz="2800" dirty="0"/>
              <a:t>）是能够执行软件组件、具有计算能力的节点。设备（</a:t>
            </a:r>
            <a:r>
              <a:rPr lang="en-US" altLang="zh-CN" sz="2800" dirty="0"/>
              <a:t>Device</a:t>
            </a:r>
            <a:r>
              <a:rPr lang="zh-CN" altLang="en-US" sz="2800" dirty="0"/>
              <a:t>）是不能执行软件组件的外围硬件，没有计算能力的节点，通常是通过其接口为外界提供某种服务，例如打印机、扫描仪等都是设备。尽管这种区分并没有在</a:t>
            </a:r>
            <a:r>
              <a:rPr lang="en-US" altLang="zh-CN" sz="2800" dirty="0"/>
              <a:t>UML1.x </a:t>
            </a:r>
            <a:r>
              <a:rPr lang="zh-CN" altLang="en-US" sz="2800" dirty="0"/>
              <a:t>中形式化，但是它很有用。</a:t>
            </a:r>
          </a:p>
          <a:p>
            <a:pPr>
              <a:lnSpc>
                <a:spcPct val="90000"/>
              </a:lnSpc>
            </a:pPr>
            <a:r>
              <a:rPr lang="zh-CN" altLang="en-US" sz="2800" dirty="0"/>
              <a:t>在</a:t>
            </a:r>
            <a:r>
              <a:rPr lang="en-US" altLang="zh-CN" sz="2800" dirty="0"/>
              <a:t>UML2.0</a:t>
            </a:r>
            <a:r>
              <a:rPr lang="zh-CN" altLang="en-US" sz="2800" dirty="0"/>
              <a:t>中用立方体来表示一个节点（与</a:t>
            </a:r>
            <a:r>
              <a:rPr lang="en-US" altLang="zh-CN" sz="2800" dirty="0"/>
              <a:t>UML1.x </a:t>
            </a:r>
            <a:r>
              <a:rPr lang="zh-CN" altLang="en-US" sz="2800" dirty="0"/>
              <a:t>例图一样）。</a:t>
            </a:r>
            <a:r>
              <a:rPr lang="en-US" altLang="zh-CN" sz="2800" dirty="0"/>
              <a:t>UML2.0</a:t>
            </a:r>
            <a:r>
              <a:rPr lang="zh-CN" altLang="en-US" sz="2800" dirty="0"/>
              <a:t>正式地把一个设备定义为一个执行工件（</a:t>
            </a:r>
            <a:r>
              <a:rPr lang="en-US" altLang="zh-CN" sz="2800" dirty="0"/>
              <a:t>artifact</a:t>
            </a:r>
            <a:r>
              <a:rPr lang="zh-CN" altLang="en-US" sz="2800" dirty="0"/>
              <a:t>）的节点。为节点起一个名字，并添加关键字</a:t>
            </a:r>
            <a:r>
              <a:rPr lang="en-US" altLang="zh-CN" sz="2800" dirty="0"/>
              <a:t>&lt;&lt;device&gt;&gt;</a:t>
            </a:r>
            <a:r>
              <a:rPr lang="zh-CN" altLang="en-US" sz="2800" dirty="0"/>
              <a:t>来指明节点类型，尽管一般不需要这样做。 </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t="16399" b="18199"/>
          <a:stretch>
            <a:fillRect/>
          </a:stretch>
        </p:blipFill>
        <p:spPr bwMode="auto">
          <a:xfrm>
            <a:off x="4775200" y="5994400"/>
            <a:ext cx="20875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86149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488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7800" y="1021140"/>
            <a:ext cx="12014200" cy="4401205"/>
          </a:xfrm>
          <a:prstGeom prst="rect">
            <a:avLst/>
          </a:prstGeom>
        </p:spPr>
        <p:txBody>
          <a:bodyPr wrap="square">
            <a:spAutoFit/>
          </a:bodyPr>
          <a:lstStyle/>
          <a:p>
            <a:r>
              <a:rPr lang="zh-CN" altLang="en-US" sz="2800" dirty="0" smtClean="0"/>
              <a:t>         部署</a:t>
            </a:r>
            <a:r>
              <a:rPr lang="zh-CN" altLang="en-US" sz="2800" dirty="0"/>
              <a:t>图中还可以包含组件，这里所指的组件组件图中的基本元素，它是系统可替换的物理部件。</a:t>
            </a:r>
          </a:p>
          <a:p>
            <a:r>
              <a:rPr lang="zh-CN" altLang="en-US" sz="2800" dirty="0" smtClean="0"/>
              <a:t>         节点</a:t>
            </a:r>
            <a:r>
              <a:rPr lang="zh-CN" altLang="en-US" sz="2800" dirty="0"/>
              <a:t>和组件的关系可以归纳为以下两点： </a:t>
            </a:r>
          </a:p>
          <a:p>
            <a:r>
              <a:rPr lang="zh-CN" altLang="en-US" sz="2800" b="1" dirty="0"/>
              <a:t>⑴组件是参与系统执行的事物，而节点是执行组件的事物。</a:t>
            </a:r>
            <a:r>
              <a:rPr lang="zh-CN" altLang="en-US" sz="2800" dirty="0"/>
              <a:t>简单的说就是组件是被节点执行的事物，如假设节点是一台服务器，则组件就是其上运行的软件。</a:t>
            </a:r>
          </a:p>
          <a:p>
            <a:r>
              <a:rPr lang="zh-CN" altLang="en-US" sz="2800" b="1" dirty="0"/>
              <a:t>⑵组件表示逻辑元素的物理模块，而节点表示组件的物理部署。</a:t>
            </a:r>
            <a:r>
              <a:rPr lang="zh-CN" altLang="en-US" sz="2800" dirty="0"/>
              <a:t>这表明一个组件是逻辑单元（如类）的物理实现，而一个节点则是组件被部署的地点。一个类可以被一个或多个组件实现，而一个组件也可以部署在一个或多个节点上。</a:t>
            </a:r>
          </a:p>
        </p:txBody>
      </p:sp>
    </p:spTree>
    <p:extLst>
      <p:ext uri="{BB962C8B-B14F-4D97-AF65-F5344CB8AC3E}">
        <p14:creationId xmlns:p14="http://schemas.microsoft.com/office/powerpoint/2010/main" val="11970155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7472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402353" y="1006475"/>
            <a:ext cx="11116545" cy="46831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smtClean="0"/>
              <a:t>部署图中也可以包括依赖、泛化、关联及实现关系。</a:t>
            </a:r>
          </a:p>
          <a:p>
            <a:r>
              <a:rPr lang="zh-CN" altLang="en-US" sz="3200" dirty="0" smtClean="0"/>
              <a:t>部署图中的依赖关系使用虚线箭头表示。它通常用在部署图中的组件和组件之间，组件依赖外部提供的服务（由组件到接口）。下图示意了依赖关系。</a:t>
            </a:r>
          </a:p>
          <a:p>
            <a:endParaRPr lang="zh-CN" altLang="en-US" sz="3200" dirty="0" smtClean="0"/>
          </a:p>
          <a:p>
            <a:endParaRPr lang="zh-CN" altLang="en-US" sz="3200" dirty="0" smtClean="0"/>
          </a:p>
          <a:p>
            <a:r>
              <a:rPr lang="zh-CN" altLang="en-US" sz="3200" dirty="0" smtClean="0"/>
              <a:t>实现关系是节点内组件向外提供服务，其表示符号是一条实线。关联关系是体现节点间通信关联，其表示符号也是一条实线。 </a:t>
            </a:r>
          </a:p>
        </p:txBody>
      </p:sp>
      <p:pic>
        <p:nvPicPr>
          <p:cNvPr id="4" name="Picture 4" descr="DeploymentDiagram2"/>
          <p:cNvPicPr>
            <a:picLocks noChangeAspect="1" noChangeArrowheads="1"/>
          </p:cNvPicPr>
          <p:nvPr/>
        </p:nvPicPr>
        <p:blipFill>
          <a:blip r:embed="rId3">
            <a:extLst>
              <a:ext uri="{28A0092B-C50C-407E-A947-70E740481C1C}">
                <a14:useLocalDpi xmlns:a14="http://schemas.microsoft.com/office/drawing/2010/main" val="0"/>
              </a:ext>
            </a:extLst>
          </a:blip>
          <a:srcRect l="5069" t="11572" r="4913" b="14946"/>
          <a:stretch>
            <a:fillRect/>
          </a:stretch>
        </p:blipFill>
        <p:spPr bwMode="auto">
          <a:xfrm>
            <a:off x="3396294" y="2965667"/>
            <a:ext cx="4811400" cy="121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eploymentDiagram3"/>
          <p:cNvPicPr>
            <a:picLocks noChangeAspect="1" noChangeArrowheads="1"/>
          </p:cNvPicPr>
          <p:nvPr/>
        </p:nvPicPr>
        <p:blipFill>
          <a:blip r:embed="rId4">
            <a:extLst>
              <a:ext uri="{28A0092B-C50C-407E-A947-70E740481C1C}">
                <a14:useLocalDpi xmlns:a14="http://schemas.microsoft.com/office/drawing/2010/main" val="0"/>
              </a:ext>
            </a:extLst>
          </a:blip>
          <a:srcRect l="4910" t="14316" r="5563" b="17509"/>
          <a:stretch>
            <a:fillRect/>
          </a:stretch>
        </p:blipFill>
        <p:spPr bwMode="auto">
          <a:xfrm>
            <a:off x="3396294" y="5304940"/>
            <a:ext cx="4811400" cy="11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992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759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28600" y="939800"/>
            <a:ext cx="11633200" cy="4031873"/>
          </a:xfrm>
          <a:prstGeom prst="rect">
            <a:avLst/>
          </a:prstGeom>
        </p:spPr>
        <p:txBody>
          <a:bodyPr wrap="square">
            <a:spAutoFit/>
          </a:bodyPr>
          <a:lstStyle/>
          <a:p>
            <a:r>
              <a:rPr lang="zh-CN" altLang="en-US" sz="3200" dirty="0" smtClean="0"/>
              <a:t>         部署</a:t>
            </a:r>
            <a:r>
              <a:rPr lang="zh-CN" altLang="en-US" sz="3200" dirty="0"/>
              <a:t>图用于对系统的静态部署视图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p>
          <a:p>
            <a:endParaRPr lang="zh-CN" altLang="en-US" sz="3200" dirty="0"/>
          </a:p>
        </p:txBody>
      </p:sp>
    </p:spTree>
    <p:extLst>
      <p:ext uri="{BB962C8B-B14F-4D97-AF65-F5344CB8AC3E}">
        <p14:creationId xmlns:p14="http://schemas.microsoft.com/office/powerpoint/2010/main" val="23640588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553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1233296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3136697" y="2875002"/>
            <a:ext cx="5918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5400" b="1" dirty="0" smtClean="0">
                <a:solidFill>
                  <a:schemeClr val="accent2"/>
                </a:solidFill>
                <a:latin typeface="+mn-lt"/>
                <a:ea typeface="+mn-ea"/>
                <a:cs typeface="+mn-ea"/>
                <a:sym typeface="+mn-lt"/>
              </a:rPr>
              <a:t>07.</a:t>
            </a:r>
            <a:r>
              <a:rPr lang="zh-CN" altLang="en-US" sz="5400" dirty="0" smtClean="0">
                <a:solidFill>
                  <a:schemeClr val="accent1"/>
                </a:solidFill>
                <a:latin typeface="+mn-lt"/>
                <a:ea typeface="+mn-ea"/>
                <a:cs typeface="+mn-ea"/>
                <a:sym typeface="+mn-lt"/>
              </a:rPr>
              <a:t>提问与综合展示</a:t>
            </a:r>
            <a:endParaRPr lang="zh-CN" altLang="en-US" sz="54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51045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提问</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926892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6065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310898" y="3211799"/>
            <a:ext cx="3570208" cy="1107996"/>
          </a:xfrm>
          <a:prstGeom prst="rect">
            <a:avLst/>
          </a:prstGeom>
          <a:noFill/>
        </p:spPr>
        <p:txBody>
          <a:bodyPr wrap="none" rtlCol="0">
            <a:spAutoFit/>
          </a:bodyPr>
          <a:lstStyle/>
          <a:p>
            <a:pPr algn="ctr"/>
            <a:r>
              <a:rPr lang="zh-CN" altLang="en-US" sz="6600" b="1" dirty="0" smtClean="0">
                <a:solidFill>
                  <a:schemeClr val="tx2"/>
                </a:solidFill>
                <a:latin typeface="Agency FB" panose="020B0503020202020204" pitchFamily="34" charset="0"/>
                <a:ea typeface="微软雅黑" panose="020B0503020204020204" charset="-122"/>
                <a:sym typeface="Arial" panose="020B0604020202020204" pitchFamily="34" charset="0"/>
              </a:rPr>
              <a:t>感谢聆听</a:t>
            </a:r>
            <a:endParaRPr lang="zh-CN" altLang="en-US" sz="6600" b="1" dirty="0">
              <a:solidFill>
                <a:schemeClr val="tx2"/>
              </a:solidFill>
              <a:latin typeface="Agency FB" panose="020B0503020202020204" pitchFamily="34" charset="0"/>
              <a:ea typeface="微软雅黑" panose="020B0503020204020204" charset="-122"/>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3" name="矩形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364" y="4500363"/>
            <a:ext cx="8502316" cy="1384995"/>
          </a:xfrm>
          <a:prstGeom prst="rect">
            <a:avLst/>
          </a:prstGeom>
        </p:spPr>
        <p:txBody>
          <a:bodyPr wrap="square">
            <a:spAutoFit/>
          </a:bodyPr>
          <a:lstStyle/>
          <a:p>
            <a:pPr algn="ctr"/>
            <a:r>
              <a:rPr lang="en-US" altLang="zh-CN" sz="2800" dirty="0">
                <a:latin typeface="+mn-ea"/>
                <a:cs typeface="+mn-ea"/>
                <a:sym typeface="Arial" panose="020B0604020202020204" pitchFamily="34" charset="0"/>
              </a:rPr>
              <a:t>PRD-G06</a:t>
            </a:r>
            <a:r>
              <a:rPr lang="zh-CN" altLang="en-US" sz="2800" dirty="0">
                <a:latin typeface="+mn-ea"/>
                <a:cs typeface="+mn-ea"/>
                <a:sym typeface="Arial" panose="020B0604020202020204" pitchFamily="34" charset="0"/>
              </a:rPr>
              <a:t>小组</a:t>
            </a:r>
          </a:p>
          <a:p>
            <a:pPr algn="ctr"/>
            <a:r>
              <a:rPr lang="zh-CN" altLang="en-US" sz="2800" dirty="0">
                <a:latin typeface="+mn-ea"/>
                <a:cs typeface="+mn-ea"/>
                <a:sym typeface="Arial" panose="020B0604020202020204" pitchFamily="34" charset="0"/>
              </a:rPr>
              <a:t>组长：赵豪杰</a:t>
            </a:r>
          </a:p>
          <a:p>
            <a:pPr algn="ctr"/>
            <a:r>
              <a:rPr lang="zh-CN" altLang="en-US" sz="2800" dirty="0">
                <a:latin typeface="+mn-ea"/>
                <a:cs typeface="+mn-ea"/>
                <a:sym typeface="Arial" panose="020B0604020202020204" pitchFamily="34" charset="0"/>
              </a:rPr>
              <a:t>组员：罗培铖，苏碧青，郑丞钧，张嘉诚</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39850" y="939339"/>
            <a:ext cx="11865683" cy="541071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3200" b="1" dirty="0" smtClean="0"/>
              <a:t>         需求</a:t>
            </a:r>
            <a:r>
              <a:rPr lang="zh-CN" altLang="en-US" sz="3200" b="1" dirty="0"/>
              <a:t>获取</a:t>
            </a:r>
            <a:r>
              <a:rPr lang="zh-CN" altLang="en-US" sz="3200" dirty="0"/>
              <a:t>是需求分析阶段的主体部分，其主要的工作就是要建立待开发系统的模型，而</a:t>
            </a:r>
            <a:r>
              <a:rPr lang="zh-CN" altLang="en-US" sz="3200" b="1" dirty="0"/>
              <a:t>用例就是用于建立这种模型的最好方法</a:t>
            </a:r>
            <a:r>
              <a:rPr lang="zh-CN" altLang="en-US" sz="3200" dirty="0" smtClean="0"/>
              <a:t>。</a:t>
            </a:r>
            <a:endParaRPr lang="en-US" altLang="zh-CN" sz="3200" dirty="0" smtClean="0"/>
          </a:p>
          <a:p>
            <a:pPr marL="285750" indent="-285750">
              <a:lnSpc>
                <a:spcPct val="120000"/>
              </a:lnSpc>
              <a:buFont typeface="Arial" panose="020B0604020202020204" pitchFamily="34" charset="0"/>
              <a:buChar char="•"/>
            </a:pPr>
            <a:r>
              <a:rPr lang="zh-CN" altLang="en-US" sz="3200" dirty="0" smtClean="0"/>
              <a:t>         用例</a:t>
            </a:r>
            <a:r>
              <a:rPr lang="zh-CN" altLang="en-US" sz="3200" dirty="0"/>
              <a:t>是代表系统中各个项目相关人员之间根据系统的行为所达成的契约。</a:t>
            </a:r>
            <a:r>
              <a:rPr lang="zh-CN" altLang="en-US" sz="3200" b="1" dirty="0"/>
              <a:t>用例描述了在不同条件下，针对某一项目相关人员的请求，系统对其作出的响应。</a:t>
            </a:r>
            <a:r>
              <a:rPr lang="zh-CN" altLang="en-US" sz="3200" dirty="0"/>
              <a:t>也就是说用例指的是对一组动作的描述，系统通过执行这些动作将对用例的参与者产生可以看到的结果。用来描述参与者可以感受到的系统服务或功能。 </a:t>
            </a:r>
            <a:endParaRPr lang="en-US" altLang="zh-CN" sz="3200" dirty="0"/>
          </a:p>
          <a:p>
            <a:pPr marL="285750" indent="-285750">
              <a:lnSpc>
                <a:spcPct val="120000"/>
              </a:lnSpc>
              <a:buFont typeface="Arial" panose="020B0604020202020204" pitchFamily="34" charset="0"/>
              <a:buChar char="•"/>
            </a:pPr>
            <a:r>
              <a:rPr lang="zh-CN" altLang="en-US" sz="3200" dirty="0" smtClean="0"/>
              <a:t>         用例</a:t>
            </a:r>
            <a:r>
              <a:rPr lang="zh-CN" altLang="en-US" sz="3200" dirty="0"/>
              <a:t>在</a:t>
            </a:r>
            <a:r>
              <a:rPr lang="en-US" altLang="zh-CN" sz="3200" dirty="0"/>
              <a:t>UML</a:t>
            </a:r>
            <a:r>
              <a:rPr lang="zh-CN" altLang="en-US" sz="3200" dirty="0"/>
              <a:t>中通常用一个椭圆图形符号来表示</a:t>
            </a:r>
            <a:r>
              <a:rPr lang="zh-CN" altLang="en-US" sz="3200" dirty="0" smtClean="0"/>
              <a:t>。</a:t>
            </a:r>
            <a:endParaRPr lang="zh-CN" altLang="en-US" sz="32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8931" t="16812" r="7680" b="20541"/>
          <a:stretch>
            <a:fillRect/>
          </a:stretch>
        </p:blipFill>
        <p:spPr bwMode="auto">
          <a:xfrm>
            <a:off x="9624748" y="5498954"/>
            <a:ext cx="266382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552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用例描述</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Rectangle 3"/>
          <p:cNvSpPr txBox="1">
            <a:spLocks noChangeArrowheads="1"/>
          </p:cNvSpPr>
          <p:nvPr/>
        </p:nvSpPr>
        <p:spPr>
          <a:xfrm>
            <a:off x="0" y="971812"/>
            <a:ext cx="11940989" cy="511175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         从软件开发的角度，</a:t>
            </a:r>
            <a:r>
              <a:rPr lang="zh-CN" altLang="en-US" b="1" dirty="0" smtClean="0"/>
              <a:t>用例就是需求的文字性描述</a:t>
            </a:r>
            <a:r>
              <a:rPr lang="zh-CN" altLang="en-US" dirty="0" smtClean="0"/>
              <a:t>，主要是说明系统如何工作的功能性或行为性需求。</a:t>
            </a:r>
            <a:endParaRPr lang="en-US" altLang="zh-CN" dirty="0" smtClean="0"/>
          </a:p>
          <a:p>
            <a:pPr>
              <a:lnSpc>
                <a:spcPct val="150000"/>
              </a:lnSpc>
            </a:pPr>
            <a:r>
              <a:rPr lang="zh-CN" altLang="en-US" dirty="0" smtClean="0"/>
              <a:t>         用例图只是简单地用图形的方式描述了一下系统。</a:t>
            </a:r>
            <a:r>
              <a:rPr lang="zh-CN" altLang="en-US" b="1" dirty="0" smtClean="0"/>
              <a:t>实际上，用例是文本形式，不是图形。用例是作为人与人之间，尤其是没有受过专门培训的人员之间互相交流的一种手段。</a:t>
            </a:r>
            <a:r>
              <a:rPr lang="zh-CN" altLang="en-US" dirty="0" smtClean="0"/>
              <a:t>因此，编写用例的首选形式通常是简单的文本。</a:t>
            </a:r>
            <a:endParaRPr lang="en-US" altLang="zh-CN" dirty="0" smtClean="0"/>
          </a:p>
          <a:p>
            <a:pPr>
              <a:lnSpc>
                <a:spcPct val="150000"/>
              </a:lnSpc>
            </a:pPr>
            <a:r>
              <a:rPr lang="zh-CN" altLang="en-US" dirty="0" smtClean="0"/>
              <a:t>         对于每个用例，还需要有详细的说明，这样就可以让别人对这个系统有一个更加详细的了解，这时我们就需要写用例描述。</a:t>
            </a:r>
          </a:p>
        </p:txBody>
      </p:sp>
    </p:spTree>
    <p:extLst>
      <p:ext uri="{BB962C8B-B14F-4D97-AF65-F5344CB8AC3E}">
        <p14:creationId xmlns:p14="http://schemas.microsoft.com/office/powerpoint/2010/main" val="40363873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176.pptx"/>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8110</Words>
  <Application>Microsoft Office PowerPoint</Application>
  <PresentationFormat>宽屏</PresentationFormat>
  <Paragraphs>417</Paragraphs>
  <Slides>78</Slides>
  <Notes>78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78</vt:i4>
      </vt:variant>
    </vt:vector>
  </HeadingPairs>
  <TitlesOfParts>
    <vt:vector size="86" baseType="lpstr">
      <vt:lpstr>等线</vt:lpstr>
      <vt:lpstr>宋体</vt:lpstr>
      <vt:lpstr>微软雅黑</vt:lpstr>
      <vt:lpstr>Agency FB</vt:lpstr>
      <vt:lpstr>Arial</vt:lpstr>
      <vt:lpstr>Calibri</vt:lpstr>
      <vt:lpstr>Wingdings</vt:lpstr>
      <vt:lpstr>f450b0d4963ece9be7ae7f3cbf6a74776566f6cf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7176.pptx</dc:title>
  <dc:creator/>
  <cp:lastModifiedBy/>
  <cp:revision>1</cp:revision>
  <dcterms:created xsi:type="dcterms:W3CDTF">2017-06-25T03:37:29Z</dcterms:created>
  <dcterms:modified xsi:type="dcterms:W3CDTF">2018-10-28T01:19:51Z</dcterms:modified>
</cp:coreProperties>
</file>