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0FAB-A859-4968-9179-B00A26AFCD2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149D-CCEA-4626-89D0-1EEA4F57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0FAB-A859-4968-9179-B00A26AFCD2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149D-CCEA-4626-89D0-1EEA4F57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5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0FAB-A859-4968-9179-B00A26AFCD2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149D-CCEA-4626-89D0-1EEA4F57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73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0FAB-A859-4968-9179-B00A26AFCD2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149D-CCEA-4626-89D0-1EEA4F578D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9229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0FAB-A859-4968-9179-B00A26AFCD2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149D-CCEA-4626-89D0-1EEA4F57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92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0FAB-A859-4968-9179-B00A26AFCD2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149D-CCEA-4626-89D0-1EEA4F57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71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0FAB-A859-4968-9179-B00A26AFCD2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149D-CCEA-4626-89D0-1EEA4F57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95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0FAB-A859-4968-9179-B00A26AFCD2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149D-CCEA-4626-89D0-1EEA4F57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45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0FAB-A859-4968-9179-B00A26AFCD2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149D-CCEA-4626-89D0-1EEA4F57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0FAB-A859-4968-9179-B00A26AFCD2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149D-CCEA-4626-89D0-1EEA4F57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0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0FAB-A859-4968-9179-B00A26AFCD2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149D-CCEA-4626-89D0-1EEA4F57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3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0FAB-A859-4968-9179-B00A26AFCD2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149D-CCEA-4626-89D0-1EEA4F57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1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0FAB-A859-4968-9179-B00A26AFCD2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149D-CCEA-4626-89D0-1EEA4F57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4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0FAB-A859-4968-9179-B00A26AFCD2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149D-CCEA-4626-89D0-1EEA4F57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0FAB-A859-4968-9179-B00A26AFCD2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149D-CCEA-4626-89D0-1EEA4F57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0FAB-A859-4968-9179-B00A26AFCD2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149D-CCEA-4626-89D0-1EEA4F57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1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0FAB-A859-4968-9179-B00A26AFCD2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149D-CCEA-4626-89D0-1EEA4F57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1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EB0FAB-A859-4968-9179-B00A26AFCD2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5149D-CCEA-4626-89D0-1EEA4F57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68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ebp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452718"/>
            <a:ext cx="9755433" cy="650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8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verview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1" r="2673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Microsoft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want to venture in movie industry but want an overview of key factors to consider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enable them make a decision.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96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FINDINGS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5" y="2003539"/>
            <a:ext cx="5195888" cy="346052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Keys findings in the analyses will be based on the below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ROI and production budget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Most profitable genre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Publishers and Rating </a:t>
            </a:r>
          </a:p>
        </p:txBody>
      </p:sp>
    </p:spTree>
    <p:extLst>
      <p:ext uri="{BB962C8B-B14F-4D97-AF65-F5344CB8AC3E}">
        <p14:creationId xmlns:p14="http://schemas.microsoft.com/office/powerpoint/2010/main" val="3885092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used data from: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Numbers Movie Budgets </a:t>
            </a:r>
            <a:endParaRPr lang="en-US" dirty="0" smtClean="0"/>
          </a:p>
          <a:p>
            <a:r>
              <a:rPr lang="en-US" dirty="0" smtClean="0"/>
              <a:t>TMD</a:t>
            </a:r>
          </a:p>
          <a:p>
            <a:r>
              <a:rPr lang="en-US" dirty="0" smtClean="0"/>
              <a:t>Box </a:t>
            </a:r>
            <a:r>
              <a:rPr lang="en-US" dirty="0"/>
              <a:t>Office Mojo</a:t>
            </a:r>
          </a:p>
        </p:txBody>
      </p:sp>
    </p:spTree>
    <p:extLst>
      <p:ext uri="{BB962C8B-B14F-4D97-AF65-F5344CB8AC3E}">
        <p14:creationId xmlns:p14="http://schemas.microsoft.com/office/powerpoint/2010/main" val="398270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nalysis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5" y="2446968"/>
            <a:ext cx="5195888" cy="2573664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Analyzed the </a:t>
            </a:r>
            <a:r>
              <a:rPr lang="en-US" dirty="0" err="1" smtClean="0"/>
              <a:t>correlationship</a:t>
            </a:r>
            <a:r>
              <a:rPr lang="en-US" dirty="0" smtClean="0"/>
              <a:t> between production budget and domestic gross, most profitable genre, and most popular genre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8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Below are my findings from my </a:t>
            </a:r>
            <a:r>
              <a:rPr lang="en-US" dirty="0" err="1"/>
              <a:t>alaysis</a:t>
            </a:r>
            <a:r>
              <a:rPr lang="en-US" dirty="0"/>
              <a:t> above;</a:t>
            </a:r>
          </a:p>
          <a:p>
            <a:endParaRPr lang="en-US" dirty="0"/>
          </a:p>
          <a:p>
            <a:r>
              <a:rPr lang="en-US" dirty="0"/>
              <a:t>  1.The production budget plays a major role for  </a:t>
            </a:r>
            <a:r>
              <a:rPr lang="en-US" dirty="0" smtClean="0"/>
              <a:t>profitability </a:t>
            </a:r>
            <a:r>
              <a:rPr lang="en-US" dirty="0"/>
              <a:t>in the film industries  . this may be attributed to major factors like  </a:t>
            </a:r>
            <a:r>
              <a:rPr lang="en-US" dirty="0" smtClean="0"/>
              <a:t>marketing </a:t>
            </a:r>
            <a:r>
              <a:rPr lang="en-US" dirty="0"/>
              <a:t>marketing cost, investing </a:t>
            </a:r>
            <a:r>
              <a:rPr lang="en-US" dirty="0" smtClean="0"/>
              <a:t>in popular </a:t>
            </a:r>
            <a:r>
              <a:rPr lang="en-US" dirty="0"/>
              <a:t>movie actors and directors  which come at a higher cost, </a:t>
            </a:r>
            <a:r>
              <a:rPr lang="en-US" dirty="0" smtClean="0"/>
              <a:t>language interpretation </a:t>
            </a:r>
            <a:r>
              <a:rPr lang="en-US" dirty="0"/>
              <a:t>of the original film etc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 2.Horror movies are the most </a:t>
            </a:r>
            <a:r>
              <a:rPr lang="en-US" dirty="0" smtClean="0"/>
              <a:t>profitable </a:t>
            </a:r>
            <a:r>
              <a:rPr lang="en-US" dirty="0"/>
              <a:t>in </a:t>
            </a:r>
            <a:r>
              <a:rPr lang="en-US" dirty="0" smtClean="0"/>
              <a:t>the </a:t>
            </a:r>
            <a:r>
              <a:rPr lang="en-US" dirty="0"/>
              <a:t>film industry  but we have noted that movies that falls under more than one genre are more profitable too.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3.Popularity of a film doesn't guarantee the </a:t>
            </a:r>
            <a:r>
              <a:rPr lang="en-US" dirty="0" smtClean="0"/>
              <a:t>profitability </a:t>
            </a:r>
            <a:r>
              <a:rPr lang="en-US" dirty="0"/>
              <a:t>of the film. From our analysis, there are some genres that were very popular in terms of </a:t>
            </a:r>
            <a:r>
              <a:rPr lang="en-US" dirty="0" smtClean="0"/>
              <a:t>vote counts </a:t>
            </a:r>
            <a:r>
              <a:rPr lang="en-US" dirty="0"/>
              <a:t>but the </a:t>
            </a:r>
            <a:r>
              <a:rPr lang="en-US" dirty="0" smtClean="0"/>
              <a:t>profitability </a:t>
            </a:r>
            <a:r>
              <a:rPr lang="en-US" dirty="0"/>
              <a:t>was lightly lower.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4. We also noted that </a:t>
            </a:r>
            <a:r>
              <a:rPr lang="en-US" dirty="0" smtClean="0"/>
              <a:t>a strong </a:t>
            </a:r>
            <a:r>
              <a:rPr lang="en-US" dirty="0"/>
              <a:t>positive correlation between </a:t>
            </a:r>
            <a:r>
              <a:rPr lang="en-US" dirty="0" smtClean="0"/>
              <a:t>domestic gross </a:t>
            </a:r>
            <a:r>
              <a:rPr lang="en-US" dirty="0"/>
              <a:t>and </a:t>
            </a:r>
            <a:r>
              <a:rPr lang="en-US" dirty="0" smtClean="0"/>
              <a:t>worldwide gross. </a:t>
            </a:r>
            <a:r>
              <a:rPr lang="en-US" dirty="0"/>
              <a:t>this means that is a movie dose well in the local market, it will also perform well in the international market.</a:t>
            </a:r>
          </a:p>
        </p:txBody>
      </p:sp>
    </p:spTree>
    <p:extLst>
      <p:ext uri="{BB962C8B-B14F-4D97-AF65-F5344CB8AC3E}">
        <p14:creationId xmlns:p14="http://schemas.microsoft.com/office/powerpoint/2010/main" val="395973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Recomendations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1.Consider good budget allocation for film production as we have noted that there is strong positive correlation between production budget and both </a:t>
            </a:r>
            <a:r>
              <a:rPr lang="en-US" dirty="0" err="1"/>
              <a:t>domestic_gross</a:t>
            </a:r>
            <a:r>
              <a:rPr lang="en-US" dirty="0"/>
              <a:t> and </a:t>
            </a:r>
            <a:r>
              <a:rPr lang="en-US" dirty="0" err="1"/>
              <a:t>worlwide_gross</a:t>
            </a:r>
            <a:r>
              <a:rPr lang="en-US" dirty="0"/>
              <a:t> as this will enable you have good marketers, best producers and also </a:t>
            </a:r>
            <a:r>
              <a:rPr lang="en-US" dirty="0" smtClean="0"/>
              <a:t>renown </a:t>
            </a:r>
            <a:r>
              <a:rPr lang="en-US" dirty="0"/>
              <a:t>movie actors which will make the film production a </a:t>
            </a:r>
            <a:r>
              <a:rPr lang="en-US" dirty="0" smtClean="0"/>
              <a:t>success </a:t>
            </a:r>
            <a:r>
              <a:rPr lang="en-US" dirty="0"/>
              <a:t>and popular hence more </a:t>
            </a:r>
            <a:r>
              <a:rPr lang="en-US" dirty="0" smtClean="0"/>
              <a:t>profitability</a:t>
            </a:r>
            <a:r>
              <a:rPr lang="en-US" dirty="0"/>
              <a:t>.</a:t>
            </a:r>
          </a:p>
          <a:p>
            <a:r>
              <a:rPr lang="en-US" dirty="0"/>
              <a:t>2.Divesify the genres to </a:t>
            </a:r>
            <a:r>
              <a:rPr lang="en-US" dirty="0" smtClean="0"/>
              <a:t>maximize profitability. In </a:t>
            </a:r>
            <a:r>
              <a:rPr lang="en-US" dirty="0"/>
              <a:t>as much as horror movies are the most profitable, we have seen other film that have a </a:t>
            </a:r>
            <a:r>
              <a:rPr lang="en-US" dirty="0" smtClean="0"/>
              <a:t>mixture </a:t>
            </a:r>
            <a:r>
              <a:rPr lang="en-US" dirty="0"/>
              <a:t>of different genres being </a:t>
            </a:r>
            <a:r>
              <a:rPr lang="en-US" dirty="0" err="1"/>
              <a:t>proftable</a:t>
            </a:r>
            <a:r>
              <a:rPr lang="en-US" dirty="0"/>
              <a:t> too.</a:t>
            </a:r>
          </a:p>
          <a:p>
            <a:r>
              <a:rPr lang="en-US" dirty="0"/>
              <a:t>3.The runtime minutes for films is averagely between 90 - 150 minutes, therefore if there's a probability of having a longer film, it's best to create them in series of between 90 - 150 minutes.</a:t>
            </a:r>
          </a:p>
          <a:p>
            <a:r>
              <a:rPr lang="en-US" dirty="0"/>
              <a:t>4.Forcus on marketing the films in the domestic market as this will determine the </a:t>
            </a:r>
            <a:r>
              <a:rPr lang="en-US" dirty="0" smtClean="0"/>
              <a:t>success/ </a:t>
            </a:r>
            <a:r>
              <a:rPr lang="en-US" dirty="0"/>
              <a:t>profitability of the film in the </a:t>
            </a:r>
            <a:r>
              <a:rPr lang="en-US" dirty="0" smtClean="0"/>
              <a:t>international markets. As </a:t>
            </a:r>
            <a:r>
              <a:rPr lang="en-US" dirty="0"/>
              <a:t>noted in our analysis, there was a strong positive </a:t>
            </a:r>
            <a:r>
              <a:rPr lang="en-US" dirty="0" err="1"/>
              <a:t>correaltinship</a:t>
            </a:r>
            <a:r>
              <a:rPr lang="en-US" dirty="0"/>
              <a:t> between </a:t>
            </a:r>
            <a:r>
              <a:rPr lang="en-US" dirty="0" err="1"/>
              <a:t>domestic_gross</a:t>
            </a:r>
            <a:r>
              <a:rPr lang="en-US" dirty="0"/>
              <a:t> and </a:t>
            </a:r>
            <a:r>
              <a:rPr lang="en-US" dirty="0" err="1"/>
              <a:t>wolrwide</a:t>
            </a:r>
            <a:r>
              <a:rPr lang="en-US" dirty="0"/>
              <a:t> _gross</a:t>
            </a:r>
          </a:p>
          <a:p>
            <a:r>
              <a:rPr lang="en-US" dirty="0"/>
              <a:t>5.. Consider the overall market trend and consumer preferences when making investment decisions in the movie industry. For example, if streaming services are becoming more popular, short documentary film is a good genre to </a:t>
            </a:r>
            <a:r>
              <a:rPr lang="en-US" dirty="0" err="1"/>
              <a:t>forcus</a:t>
            </a:r>
            <a:r>
              <a:rPr lang="en-US" dirty="0"/>
              <a:t> on as they have the potential to perform well on streaming platforms. Keeping up with the latest market trends </a:t>
            </a:r>
            <a:r>
              <a:rPr lang="en-US" dirty="0" smtClean="0"/>
              <a:t>can help </a:t>
            </a:r>
            <a:r>
              <a:rPr lang="en-US" dirty="0"/>
              <a:t>make informed investment decisions.</a:t>
            </a:r>
          </a:p>
        </p:txBody>
      </p:sp>
    </p:spTree>
    <p:extLst>
      <p:ext uri="{BB962C8B-B14F-4D97-AF65-F5344CB8AC3E}">
        <p14:creationId xmlns:p14="http://schemas.microsoft.com/office/powerpoint/2010/main" val="216807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76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</TotalTime>
  <Words>495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PowerPoint Presentation</vt:lpstr>
      <vt:lpstr>Overview</vt:lpstr>
      <vt:lpstr>KEY FINDINGS</vt:lpstr>
      <vt:lpstr>SOURCES</vt:lpstr>
      <vt:lpstr>Analysis</vt:lpstr>
      <vt:lpstr>CONCLUSION</vt:lpstr>
      <vt:lpstr>Recomendations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MOREEN</dc:creator>
  <cp:lastModifiedBy>MOREEN</cp:lastModifiedBy>
  <cp:revision>6</cp:revision>
  <dcterms:created xsi:type="dcterms:W3CDTF">2023-09-16T13:32:40Z</dcterms:created>
  <dcterms:modified xsi:type="dcterms:W3CDTF">2023-09-16T14:35:14Z</dcterms:modified>
</cp:coreProperties>
</file>