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94" r:id="rId3"/>
    <p:sldId id="534" r:id="rId4"/>
    <p:sldId id="519" r:id="rId5"/>
    <p:sldId id="505" r:id="rId6"/>
    <p:sldId id="518" r:id="rId7"/>
    <p:sldId id="506" r:id="rId8"/>
    <p:sldId id="520" r:id="rId9"/>
    <p:sldId id="535" r:id="rId10"/>
    <p:sldId id="540" r:id="rId11"/>
    <p:sldId id="536" r:id="rId12"/>
    <p:sldId id="512" r:id="rId13"/>
    <p:sldId id="569" r:id="rId14"/>
    <p:sldId id="577" r:id="rId15"/>
    <p:sldId id="578" r:id="rId16"/>
    <p:sldId id="580" r:id="rId17"/>
    <p:sldId id="582" r:id="rId18"/>
    <p:sldId id="581" r:id="rId19"/>
    <p:sldId id="532" r:id="rId20"/>
    <p:sldId id="589" r:id="rId21"/>
    <p:sldId id="537" r:id="rId22"/>
    <p:sldId id="538" r:id="rId23"/>
    <p:sldId id="260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84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F0FF35-6807-4826-B024-04037DF45D4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21D7D7B5-C437-49A8-9DAA-652FD43520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152606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  <a:endParaRPr lang="zh-CN" altLang="en-US" b="1" dirty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99B62-7413-4FB4-9C1A-A0ED94A8AA58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5BD0-8639-4309-B2A4-CEF6862AE3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9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12438CEF-EDDA-4DCE-9A5B-764076D13ABE}" type="slidenum">
              <a:rPr lang="en-US" altLang="zh-CN" sz="100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152606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  <a:endParaRPr lang="zh-CN" altLang="en-US" b="1" dirty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D99B62-7413-4FB4-9C1A-A0ED94A8AA58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39D69-AE9D-48DB-AB3A-AA2587BADC3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0.xml"/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0.xml"/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0.xml"/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0.xml"/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"/>
          <p:cNvSpPr>
            <a:spLocks noGrp="1" noChangeArrowheads="1"/>
          </p:cNvSpPr>
          <p:nvPr>
            <p:ph type="title"/>
          </p:nvPr>
        </p:nvSpPr>
        <p:spPr>
          <a:xfrm>
            <a:off x="5470525" y="2706688"/>
            <a:ext cx="6345238" cy="692150"/>
          </a:xfrm>
        </p:spPr>
        <p:txBody>
          <a:bodyPr/>
          <a:lstStyle/>
          <a:p>
            <a:r>
              <a:rPr lang="zh-CN" altLang="en-US" b="0" dirty="0"/>
              <a:t>供应链销售数据分析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7185660" y="3569335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小组成员：王俊鹤  王怡爽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0020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预处理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供应链销售相关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605" name="标题 3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了解供应链销售相关数据进行分析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完成相关需求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741805"/>
            <a:ext cx="5772785" cy="437007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      </a:t>
            </a:r>
            <a:r>
              <a:rPr kumimoji="1" lang="zh-CN" altLang="en-US" dirty="0"/>
              <a:t>在电脑中搜索</a:t>
            </a:r>
            <a:r>
              <a:rPr kumimoji="1" lang="en-US" altLang="zh-CN" dirty="0"/>
              <a:t>cmd</a:t>
            </a:r>
            <a:r>
              <a:rPr kumimoji="1" lang="zh-CN" altLang="en-US" dirty="0"/>
              <a:t>找到命令提示符，在其中输</a:t>
            </a:r>
            <a:endParaRPr kumimoji="1"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pip install+</a:t>
            </a:r>
            <a:r>
              <a:rPr kumimoji="1" lang="zh-CN" altLang="en-US" dirty="0"/>
              <a:t>要安装的库即可下载，最后通过</a:t>
            </a:r>
            <a:endParaRPr kumimoji="1"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python -m pip list可查看已下载的相应库函数。</a:t>
            </a:r>
            <a:endParaRPr kumimoji="1" lang="zh-CN" altLang="en-US" dirty="0"/>
          </a:p>
          <a:p>
            <a:pPr>
              <a:defRPr/>
            </a:pPr>
            <a:r>
              <a:rPr kumimoji="1" lang="en-US" dirty="0"/>
              <a:t>seaborn</a:t>
            </a:r>
            <a:r>
              <a:rPr kumimoji="1" lang="zh-CN" altLang="en-US" dirty="0"/>
              <a:t>全名叫</a:t>
            </a:r>
            <a:r>
              <a:rPr kumimoji="1" lang="en-US" dirty="0"/>
              <a:t>scikit-learn</a:t>
            </a:r>
            <a:endParaRPr kumimoji="1" lang="en-US" dirty="0"/>
          </a:p>
          <a:p>
            <a:pPr>
              <a:defRPr/>
            </a:pPr>
            <a:r>
              <a:rPr kumimoji="1" lang="zh-CN" altLang="en-US" dirty="0"/>
              <a:t>环境安装完毕 </a:t>
            </a:r>
            <a:endParaRPr kumimoji="1" lang="zh-CN" altLang="en-US" dirty="0"/>
          </a:p>
        </p:txBody>
      </p:sp>
      <p:sp>
        <p:nvSpPr>
          <p:cNvPr id="26626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/>
              <a:t>完成相关需求</a:t>
            </a:r>
            <a:endParaRPr lang="zh-CN"/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b="1"/>
              <a:t>环境准备：numpy、pandas、matplotlib、seaborn等</a:t>
            </a:r>
            <a:endParaRPr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9140" y="1138555"/>
            <a:ext cx="4991100" cy="4869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7414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dirty="0"/>
              <a:t>分析新开拓销售点的选址，是CBD店还是社区店更有利？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>
              <a:defRPr/>
            </a:pPr>
            <a:r>
              <a:rPr kumimoji="1" dirty="0"/>
              <a:t>分组聚合 （得到销售点类型与销售额关系）</a:t>
            </a:r>
            <a:endParaRPr kumimoji="1" dirty="0"/>
          </a:p>
          <a:p>
            <a:pPr>
              <a:defRPr/>
            </a:pPr>
            <a:r>
              <a:rPr kumimoji="1" lang="zh-CN" altLang="en-US" dirty="0"/>
              <a:t>相同项求和</a:t>
            </a:r>
            <a:endParaRPr kumimoji="1" lang="zh-CN" altLang="en-US" dirty="0"/>
          </a:p>
          <a:p>
            <a:pPr marL="0" indent="0">
              <a:buNone/>
              <a:defRPr/>
            </a:pPr>
            <a:r>
              <a:rPr kumimoji="1" lang="zh-CN" altLang="en-US" dirty="0"/>
              <a:t>部分代码展示</a:t>
            </a:r>
            <a:endParaRPr kumimoji="1" lang="zh-CN" altLang="en-US" dirty="0"/>
          </a:p>
          <a:p>
            <a:pPr marL="0" indent="0">
              <a:buNone/>
              <a:defRPr/>
            </a:pPr>
            <a:endParaRPr kumimoji="1" lang="zh-CN" altLang="en-US" dirty="0"/>
          </a:p>
        </p:txBody>
      </p:sp>
      <p:sp>
        <p:nvSpPr>
          <p:cNvPr id="26626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/>
              <a:t>完成相关需求</a:t>
            </a:r>
            <a:endParaRPr lang="zh-CN"/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/>
              <a:t>1. </a:t>
            </a:r>
            <a:r>
              <a:rPr b="1"/>
              <a:t>对新开拓销售点的选址</a:t>
            </a:r>
            <a:endParaRPr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7640" y="3495675"/>
            <a:ext cx="8446770" cy="2803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7414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dirty="0"/>
              <a:t>分析新开拓销售点的选址，是CBD店还是社区店更有利？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>
              <a:defRPr/>
            </a:pPr>
            <a:r>
              <a:rPr kumimoji="1" lang="zh-CN" dirty="0"/>
              <a:t>绘制柱状图</a:t>
            </a:r>
            <a:endParaRPr kumimoji="1" lang="zh-CN" dirty="0"/>
          </a:p>
          <a:p>
            <a:pPr>
              <a:defRPr/>
            </a:pPr>
            <a:r>
              <a:rPr kumimoji="1" lang="zh-CN" altLang="en-US" dirty="0"/>
              <a:t>结果展示</a:t>
            </a:r>
            <a:endParaRPr kumimoji="1" lang="zh-CN" altLang="en-US" dirty="0"/>
          </a:p>
          <a:p>
            <a:pPr marL="0" indent="0">
              <a:buNone/>
              <a:defRPr/>
            </a:pPr>
            <a:r>
              <a:rPr kumimoji="1" lang="zh-CN" altLang="en-US" dirty="0"/>
              <a:t>相关代码展示</a:t>
            </a:r>
            <a:endParaRPr kumimoji="1" lang="zh-CN" altLang="en-US" dirty="0"/>
          </a:p>
        </p:txBody>
      </p:sp>
      <p:sp>
        <p:nvSpPr>
          <p:cNvPr id="26626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/>
              <a:t>完成相关需求</a:t>
            </a:r>
            <a:endParaRPr lang="zh-CN"/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/>
              <a:t>1. </a:t>
            </a:r>
            <a:r>
              <a:rPr b="1"/>
              <a:t>对新开拓销售点的选址</a:t>
            </a:r>
            <a:endParaRPr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680" y="2766695"/>
            <a:ext cx="3839210" cy="3345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15" y="1354455"/>
            <a:ext cx="568325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741488"/>
            <a:ext cx="11107737" cy="4370387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>
                <a:cs typeface="宋体" panose="02010600030101010101" pitchFamily="2" charset="-122"/>
                <a:sym typeface="+mn-ea"/>
              </a:rPr>
              <a:t>分析销售季节性特点，据以安排店员年休假或培训时间，以及订货量控制</a:t>
            </a:r>
            <a:endParaRPr kumimoji="1" noProof="1">
              <a:cs typeface="宋体" panose="02010600030101010101" pitchFamily="2" charset="-122"/>
            </a:endParaRPr>
          </a:p>
          <a:p>
            <a:pPr>
              <a:defRPr/>
            </a:pPr>
            <a:r>
              <a:rPr kumimoji="1" dirty="0"/>
              <a:t> 创建透视表</a:t>
            </a:r>
            <a:endParaRPr kumimoji="1" dirty="0"/>
          </a:p>
          <a:p>
            <a:pPr>
              <a:defRPr/>
            </a:pPr>
            <a:r>
              <a:rPr kumimoji="1" lang="zh-CN" altLang="en-US" dirty="0"/>
              <a:t> CBD店按月份排序</a:t>
            </a:r>
            <a:endParaRPr kumimoji="1" lang="zh-CN" altLang="en-US" dirty="0"/>
          </a:p>
          <a:p>
            <a:pPr marL="0" indent="0">
              <a:buNone/>
              <a:defRPr/>
            </a:pPr>
            <a:r>
              <a:rPr kumimoji="1" lang="zh-CN" altLang="en-US" dirty="0"/>
              <a:t>部分代码展示</a:t>
            </a:r>
            <a:endParaRPr kumimoji="1" lang="zh-CN" altLang="en-US" dirty="0"/>
          </a:p>
          <a:p>
            <a:pPr marL="0" indent="0">
              <a:buNone/>
              <a:defRPr/>
            </a:pPr>
            <a:endParaRPr kumimoji="1" lang="zh-CN" altLang="en-US" dirty="0"/>
          </a:p>
        </p:txBody>
      </p:sp>
      <p:sp>
        <p:nvSpPr>
          <p:cNvPr id="26626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/>
              <a:t>完成相关需求</a:t>
            </a:r>
            <a:endParaRPr lang="zh-CN"/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2. </a:t>
            </a:r>
            <a:r>
              <a:rPr b="1">
                <a:sym typeface="+mn-ea"/>
              </a:rPr>
              <a:t>分析销售的季节特性</a:t>
            </a:r>
            <a:endParaRPr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25" y="3010535"/>
            <a:ext cx="709422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741805"/>
            <a:ext cx="5829300" cy="437007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>
                <a:cs typeface="宋体" panose="02010600030101010101" pitchFamily="2" charset="-122"/>
                <a:sym typeface="+mn-ea"/>
              </a:rPr>
              <a:t>分析销售季节性特点，据以安排店员年休假或培训时间，以及订货量控制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>
              <a:defRPr/>
            </a:pPr>
            <a:r>
              <a:rPr kumimoji="1" lang="zh-CN" dirty="0"/>
              <a:t>绘制统计图</a:t>
            </a:r>
            <a:endParaRPr kumimoji="1" lang="zh-CN" dirty="0"/>
          </a:p>
          <a:p>
            <a:pPr>
              <a:defRPr/>
            </a:pPr>
            <a:r>
              <a:rPr kumimoji="1" lang="zh-CN" altLang="en-US" dirty="0"/>
              <a:t>结果展示</a:t>
            </a:r>
            <a:endParaRPr kumimoji="1" lang="zh-CN" altLang="en-US" dirty="0"/>
          </a:p>
          <a:p>
            <a:pPr>
              <a:defRPr/>
            </a:pPr>
            <a:r>
              <a:rPr kumimoji="1" lang="zh-CN" altLang="en-US" dirty="0"/>
              <a:t>两者对比</a:t>
            </a:r>
            <a:endParaRPr kumimoji="1" lang="zh-CN" altLang="en-US" dirty="0"/>
          </a:p>
          <a:p>
            <a:pPr marL="0" indent="0">
              <a:buNone/>
              <a:defRPr/>
            </a:pPr>
            <a:endParaRPr kumimoji="1" lang="zh-CN" altLang="en-US" dirty="0"/>
          </a:p>
        </p:txBody>
      </p:sp>
      <p:sp>
        <p:nvSpPr>
          <p:cNvPr id="26626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/>
              <a:t>完成相关需求</a:t>
            </a:r>
            <a:endParaRPr lang="zh-CN"/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2. </a:t>
            </a:r>
            <a:r>
              <a:rPr b="1">
                <a:sym typeface="+mn-ea"/>
              </a:rPr>
              <a:t>分析销售的季节特性</a:t>
            </a:r>
            <a:endParaRPr b="1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065" y="3009265"/>
            <a:ext cx="4051935" cy="3434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3066415"/>
            <a:ext cx="4084320" cy="3377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741805"/>
            <a:ext cx="9815195" cy="437007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>
                <a:cs typeface="宋体" panose="02010600030101010101" pitchFamily="2" charset="-122"/>
                <a:sym typeface="+mn-ea"/>
              </a:rPr>
              <a:t>        </a:t>
            </a:r>
            <a:r>
              <a:rPr kumimoji="1">
                <a:cs typeface="宋体" panose="02010600030101010101" pitchFamily="2" charset="-122"/>
                <a:sym typeface="+mn-ea"/>
              </a:rPr>
              <a:t>分析销售季节性特点，据以安排店员年休假或培训时间，以及订货量控制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>
              <a:defRPr/>
            </a:pPr>
            <a:r>
              <a:rPr kumimoji="1" lang="zh-CN" altLang="en-US" dirty="0">
                <a:sym typeface="+mn-ea"/>
              </a:rPr>
              <a:t>条形图对比</a:t>
            </a:r>
            <a:endParaRPr kumimoji="1" lang="zh-CN" altLang="en-US" dirty="0"/>
          </a:p>
        </p:txBody>
      </p:sp>
      <p:sp>
        <p:nvSpPr>
          <p:cNvPr id="26626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/>
              <a:t>完成相关需求</a:t>
            </a:r>
            <a:endParaRPr lang="zh-CN"/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01408"/>
            <a:ext cx="11107737" cy="42703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2. </a:t>
            </a:r>
            <a:r>
              <a:rPr b="1">
                <a:sym typeface="+mn-ea"/>
              </a:rPr>
              <a:t>分析销售的季节特性</a:t>
            </a:r>
            <a:endParaRPr b="1"/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2778760"/>
            <a:ext cx="5004435" cy="3566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MHWV9VU9XWJFQ[GW$4C28V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65" y="2605405"/>
            <a:ext cx="495681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741805"/>
            <a:ext cx="4095115" cy="437007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>
                <a:cs typeface="宋体" panose="02010600030101010101" pitchFamily="2" charset="-122"/>
                <a:sym typeface="+mn-ea"/>
              </a:rPr>
              <a:t>        </a:t>
            </a:r>
            <a:r>
              <a:rPr kumimoji="1">
                <a:cs typeface="宋体" panose="02010600030101010101" pitchFamily="2" charset="-122"/>
                <a:sym typeface="+mn-ea"/>
              </a:rPr>
              <a:t>分析销售季节性特点，据以安排店员年休假或培训时间，以及订货量控制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>
              <a:defRPr/>
            </a:pPr>
            <a:r>
              <a:rPr kumimoji="1" lang="zh-CN" altLang="en-US" dirty="0">
                <a:sym typeface="+mn-ea"/>
              </a:rPr>
              <a:t>相关代码展示</a:t>
            </a:r>
            <a:endParaRPr kumimoji="1" lang="zh-CN" altLang="en-US" dirty="0"/>
          </a:p>
        </p:txBody>
      </p:sp>
      <p:sp>
        <p:nvSpPr>
          <p:cNvPr id="26626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/>
              <a:t>完成相关需求</a:t>
            </a:r>
            <a:endParaRPr lang="zh-CN"/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2. </a:t>
            </a:r>
            <a:r>
              <a:rPr b="1">
                <a:sym typeface="+mn-ea"/>
              </a:rPr>
              <a:t>分析销售的季节特性</a:t>
            </a:r>
            <a:endParaRPr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1353820"/>
            <a:ext cx="6922135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741805"/>
            <a:ext cx="5337810" cy="4601845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         分析社区店有哪些季节性强的产品，在此数据的基础上，了解不同商品的应季性，为进货等提供数据支持。</a:t>
            </a:r>
            <a:endParaRPr kumimoji="1" lang="zh-CN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读取文件</a:t>
            </a:r>
            <a:endParaRPr kumimoji="1" lang="zh-CN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选出社区店所有数据</a:t>
            </a:r>
            <a:endParaRPr kumimoji="1" lang="zh-CN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在data1的基础上选出销售月份为一月份</a:t>
            </a:r>
            <a:endParaRPr kumimoji="1" lang="zh-CN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通过商品代号分组</a:t>
            </a:r>
            <a:endParaRPr kumimoji="1" lang="zh-CN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求出每个商品在一月份的销售总额</a:t>
            </a:r>
            <a:endParaRPr kumimoji="1" lang="zh-CN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绘图</a:t>
            </a:r>
            <a:endParaRPr kumimoji="1" lang="zh-CN" dirty="0">
              <a:latin typeface="Times New Roman" panose="02020603050405020304" pitchFamily="18" charset="0"/>
            </a:endParaRPr>
          </a:p>
        </p:txBody>
      </p:sp>
      <p:sp>
        <p:nvSpPr>
          <p:cNvPr id="28674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>
                <a:sym typeface="+mn-ea"/>
              </a:rPr>
              <a:t>完成相关需求</a:t>
            </a:r>
            <a:endParaRPr lang="zh-CN" altLang="en-US"/>
          </a:p>
        </p:txBody>
      </p:sp>
      <p:sp>
        <p:nvSpPr>
          <p:cNvPr id="28675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/>
              <a:t>3. </a:t>
            </a:r>
            <a:r>
              <a:rPr b="1"/>
              <a:t>分析</a:t>
            </a:r>
            <a:r>
              <a:rPr b="1"/>
              <a:t>社区店有哪些季节性强的产品</a:t>
            </a:r>
            <a:endParaRPr b="1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315" y="1969135"/>
            <a:ext cx="6230620" cy="414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741805"/>
            <a:ext cx="5337810" cy="4601845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         分析社区店有哪些季节性强的产品，在此数据的基础上，了解不同商品的应季性，为进货等提供数据支持。</a:t>
            </a:r>
            <a:endParaRPr kumimoji="1" lang="zh-CN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1" lang="zh-CN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相关代码展示</a:t>
            </a:r>
            <a:endParaRPr kumimoji="1" lang="zh-CN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1" lang="zh-CN" dirty="0">
                <a:latin typeface="Times New Roman" panose="02020603050405020304" pitchFamily="18" charset="0"/>
              </a:rPr>
              <a:t>（这是一月份商品销售展示，后面十一个月份样式与此基本相同，这里不做展示 ）</a:t>
            </a:r>
            <a:endParaRPr kumimoji="1" lang="zh-CN" dirty="0">
              <a:latin typeface="Times New Roman" panose="02020603050405020304" pitchFamily="18" charset="0"/>
            </a:endParaRPr>
          </a:p>
        </p:txBody>
      </p:sp>
      <p:sp>
        <p:nvSpPr>
          <p:cNvPr id="28674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>
                <a:sym typeface="+mn-ea"/>
              </a:rPr>
              <a:t>完成相关需求</a:t>
            </a:r>
            <a:endParaRPr lang="zh-CN" altLang="en-US"/>
          </a:p>
        </p:txBody>
      </p:sp>
      <p:sp>
        <p:nvSpPr>
          <p:cNvPr id="28675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/>
              <a:t>3. </a:t>
            </a:r>
            <a:r>
              <a:rPr b="1"/>
              <a:t>分析</a:t>
            </a:r>
            <a:r>
              <a:rPr b="1"/>
              <a:t>社区店有哪些季节性强的产品</a:t>
            </a:r>
            <a:endParaRPr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115" y="1251585"/>
            <a:ext cx="516255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预处理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供应链销售相关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7" name="标题 3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了解供应链销售相关数据进行分析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完成相关需求</a:t>
            </a:r>
            <a:endParaRPr 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5092700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预处理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供应链销售相关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标题 3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了解供应链销售相关数据进行分析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完成相关需求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423863" y="1296988"/>
            <a:ext cx="11107737" cy="48148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noProof="1">
                <a:cs typeface="宋体" panose="02010600030101010101" pitchFamily="2" charset="-122"/>
              </a:rPr>
              <a:t>       </a:t>
            </a:r>
            <a:r>
              <a:rPr kumimoji="1" lang="zh-CN" altLang="en-US" noProof="1">
                <a:cs typeface="宋体" panose="02010600030101010101" pitchFamily="2" charset="-122"/>
              </a:rPr>
              <a:t>本项目结合供应链销售相关数据进行分析的结果，实现了一些大数据的综合调查，直观的用图形表示出来，分析了新开拓销售点的选址，销售季节特性以及社区店有哪些季节性强的产品。让销售人员直观的了解到相关信息与数据。</a:t>
            </a:r>
            <a:endParaRPr kumimoji="1" lang="zh-CN" altLang="en-US" noProof="1">
              <a:cs typeface="宋体" panose="02010600030101010101" pitchFamily="2" charset="-122"/>
            </a:endParaRPr>
          </a:p>
        </p:txBody>
      </p:sp>
      <p:sp>
        <p:nvSpPr>
          <p:cNvPr id="2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小结</a:t>
            </a:r>
            <a:endParaRPr lang="zh-CN" alt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05" y="3033395"/>
            <a:ext cx="4119245" cy="275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分析商品销售现状</a:t>
            </a:r>
            <a:endParaRPr lang="zh-CN" altLang="en-US"/>
          </a:p>
        </p:txBody>
      </p:sp>
      <p:sp>
        <p:nvSpPr>
          <p:cNvPr id="9218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/>
              <a:t>1. </a:t>
            </a:r>
            <a:r>
              <a:rPr b="1"/>
              <a:t>行业内竞争（同行实体店）</a:t>
            </a:r>
            <a:endParaRPr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863" y="1817688"/>
            <a:ext cx="11107737" cy="43386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        </a:t>
            </a:r>
            <a:r>
              <a:rPr kumimoji="1" lang="zh-CN" altLang="en-US" dirty="0"/>
              <a:t>销售的竞争除了附近商业街竞争之外，还将加入新崛起的各类小型门店等等。在销售产品大都相同的情况下，便更要注重对客源的维护，从服务手段或其他方面提高优势，让顾客有购买欲望时，首先会想到的就是自己商品。</a:t>
            </a:r>
            <a:endParaRPr kumimoji="1" lang="zh-CN" altLang="en-US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kumimoji="1" lang="zh-CN" altLang="en-US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kumimoji="1" lang="zh-CN" altLang="en-US" dirty="0"/>
          </a:p>
          <a:p>
            <a:pPr>
              <a:defRPr/>
            </a:pP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140" y="3202305"/>
            <a:ext cx="2246630" cy="1443355"/>
          </a:xfrm>
          <a:prstGeom prst="rect">
            <a:avLst/>
          </a:prstGeom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3197225"/>
            <a:ext cx="2313305" cy="144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65" y="4645660"/>
            <a:ext cx="2313940" cy="134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005" y="3197860"/>
            <a:ext cx="224663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770" y="3197860"/>
            <a:ext cx="197929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770" y="4645660"/>
            <a:ext cx="1979295" cy="134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690" y="4645660"/>
            <a:ext cx="1783080" cy="134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005" y="4647565"/>
            <a:ext cx="1839595" cy="134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分析</a:t>
            </a:r>
            <a:r>
              <a:rPr lang="zh-CN" altLang="en-US">
                <a:sym typeface="+mn-ea"/>
              </a:rPr>
              <a:t>商品销售</a:t>
            </a:r>
            <a:r>
              <a:rPr lang="zh-CN" altLang="en-US"/>
              <a:t>现状</a:t>
            </a:r>
            <a:endParaRPr lang="zh-CN" altLang="en-US"/>
          </a:p>
        </p:txBody>
      </p:sp>
      <p:sp>
        <p:nvSpPr>
          <p:cNvPr id="10242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/>
              <a:t>2. </a:t>
            </a:r>
            <a:r>
              <a:rPr b="1"/>
              <a:t>行业外竞争（网商）</a:t>
            </a:r>
            <a:endParaRPr b="1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24180" y="1818005"/>
            <a:ext cx="6665595" cy="433832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noProof="1">
                <a:cs typeface="宋体" panose="02010600030101010101" pitchFamily="2" charset="-122"/>
              </a:rPr>
              <a:t>         </a:t>
            </a:r>
            <a:r>
              <a:rPr kumimoji="1" lang="zh-CN" altLang="en-US" noProof="1">
                <a:cs typeface="宋体" panose="02010600030101010101" pitchFamily="2" charset="-122"/>
              </a:rPr>
              <a:t>随着现在互联网的普及，越开越多的人们开始了网上购物，</a:t>
            </a:r>
            <a:endParaRPr kumimoji="1" lang="zh-CN" altLang="en-US" noProof="1">
              <a:cs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noProof="1">
                <a:cs typeface="宋体" panose="02010600030101010101" pitchFamily="2" charset="-122"/>
              </a:rPr>
              <a:t>网购优势：1、省时、省力。在网上查找全部的商品。2、省钱。3、相对安全。4、商品种类齐全。5、可以进行价格比较。6、足不出户就能收到货物。7、订单不受时间的限制。</a:t>
            </a:r>
            <a:endParaRPr kumimoji="1" lang="zh-CN" altLang="en-US" noProof="1">
              <a:cs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noProof="1">
                <a:cs typeface="宋体" panose="02010600030101010101" pitchFamily="2" charset="-122"/>
              </a:rPr>
              <a:t>网购劣势：1、看不到实物只能是看介绍和图片，2、质量问题无法直观看到。3、邮寄需要一定时间。</a:t>
            </a:r>
            <a:endParaRPr kumimoji="1" lang="zh-CN" altLang="en-US" noProof="1">
              <a:cs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noProof="1">
                <a:cs typeface="宋体" panose="02010600030101010101" pitchFamily="2" charset="-122"/>
              </a:rPr>
              <a:t>        我们就是要吸取经验，做出自己的优势。</a:t>
            </a:r>
            <a:endParaRPr kumimoji="1" lang="zh-CN" altLang="en-US" noProof="1"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10425" y="1716405"/>
            <a:ext cx="4594860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330200" y="1817688"/>
            <a:ext cx="4322763" cy="4338637"/>
          </a:xfrm>
        </p:spPr>
        <p:txBody>
          <a:bodyPr/>
          <a:lstStyle/>
          <a:p>
            <a:pPr marL="361950" indent="-361950"/>
            <a:r>
              <a:rPr kumimoji="1" lang="zh-CN" altLang="en-US" noProof="1">
                <a:cs typeface="宋体" panose="02010600030101010101" pitchFamily="2" charset="-122"/>
              </a:rPr>
              <a:t>目前已积累了大量的有关销售的信息记录。</a:t>
            </a:r>
            <a:endParaRPr kumimoji="1" lang="en-US" altLang="zh-CN" noProof="1">
              <a:cs typeface="宋体" panose="02010600030101010101" pitchFamily="2" charset="-122"/>
            </a:endParaRPr>
          </a:p>
          <a:p>
            <a:pPr marL="361950" indent="-361950"/>
            <a:r>
              <a:rPr kumimoji="1" lang="zh-CN" altLang="en-US" noProof="1">
                <a:cs typeface="宋体" panose="02010600030101010101" pitchFamily="2" charset="-122"/>
              </a:rPr>
              <a:t>选取了一年时间段作为分析观测窗口，抽取观测窗口内有</a:t>
            </a:r>
            <a:r>
              <a:rPr kumimoji="1" lang="zh-CN" noProof="1">
                <a:cs typeface="宋体" panose="02010600030101010101" pitchFamily="2" charset="-122"/>
              </a:rPr>
              <a:t>商品代号、销售月份、销售点类型以及销售额。</a:t>
            </a:r>
            <a:r>
              <a:rPr kumimoji="1" lang="zh-CN" altLang="en-US" noProof="1">
                <a:cs typeface="宋体" panose="02010600030101010101" pitchFamily="2" charset="-122"/>
              </a:rPr>
              <a:t>总共</a:t>
            </a:r>
            <a:r>
              <a:rPr kumimoji="1" lang="en-US" altLang="zh-CN" noProof="1">
                <a:cs typeface="宋体" panose="02010600030101010101" pitchFamily="2" charset="-122"/>
              </a:rPr>
              <a:t>1326</a:t>
            </a:r>
            <a:r>
              <a:rPr kumimoji="1" lang="zh-CN" altLang="en-US" noProof="1">
                <a:cs typeface="宋体" panose="02010600030101010101" pitchFamily="2" charset="-122"/>
              </a:rPr>
              <a:t>条记录。数据特征及其说明如右表所示。</a:t>
            </a:r>
            <a:endParaRPr kumimoji="1" lang="zh-CN" altLang="en-US" noProof="1">
              <a:cs typeface="宋体" panose="02010600030101010101" pitchFamily="2" charset="-122"/>
            </a:endParaRPr>
          </a:p>
          <a:p>
            <a:pPr marL="361950" indent="-361950"/>
            <a:endParaRPr kumimoji="1" lang="zh-CN" altLang="en-US" noProof="1"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分析</a:t>
            </a:r>
            <a:r>
              <a:rPr lang="zh-CN" altLang="en-US">
                <a:sym typeface="+mn-ea"/>
              </a:rPr>
              <a:t>商品销售</a:t>
            </a:r>
            <a:r>
              <a:rPr lang="zh-CN" altLang="en-US"/>
              <a:t>现状</a:t>
            </a:r>
            <a:endParaRPr lang="zh-CN" altLang="en-US"/>
          </a:p>
        </p:txBody>
      </p:sp>
      <p:sp>
        <p:nvSpPr>
          <p:cNvPr id="11267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altLang="zh-CN" b="1"/>
              <a:t>商品销售数据特征说明</a:t>
            </a:r>
            <a:endParaRPr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5035" y="1138555"/>
            <a:ext cx="565150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15925" y="1309688"/>
            <a:ext cx="6869113" cy="43402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noProof="1">
                <a:cs typeface="宋体" panose="02010600030101010101" pitchFamily="2" charset="-122"/>
              </a:rPr>
              <a:t>原始数据中包含一千多条信息，利用这些特征做些什么呢？我们又该从解决什么问题呢？</a:t>
            </a:r>
            <a:endParaRPr kumimoji="1" lang="zh-CN" altLang="en-US" noProof="1">
              <a:cs typeface="宋体" panose="02010600030101010101" pitchFamily="2" charset="-122"/>
            </a:endParaRPr>
          </a:p>
        </p:txBody>
      </p:sp>
      <p:sp>
        <p:nvSpPr>
          <p:cNvPr id="2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1844675"/>
            <a:ext cx="4094162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23863" y="1817688"/>
            <a:ext cx="11107737" cy="4338637"/>
          </a:xfrm>
        </p:spPr>
        <p:txBody>
          <a:bodyPr/>
          <a:lstStyle/>
          <a:p>
            <a:pPr marL="361950" indent="-361950"/>
            <a:r>
              <a:rPr kumimoji="1" lang="zh-CN" altLang="en-US" noProof="1">
                <a:cs typeface="宋体" panose="02010600030101010101" pitchFamily="2" charset="-122"/>
              </a:rPr>
              <a:t>通过数据了解可以对</a:t>
            </a:r>
            <a:r>
              <a:rPr kumimoji="1" lang="zh-CN" altLang="en-US">
                <a:cs typeface="宋体" panose="02010600030101010101" pitchFamily="2" charset="-122"/>
                <a:sym typeface="+mn-ea"/>
              </a:rPr>
              <a:t>新开拓销售点的选址</a:t>
            </a:r>
            <a:r>
              <a:rPr kumimoji="1" lang="zh-CN" altLang="en-US" noProof="1">
                <a:cs typeface="宋体" panose="02010600030101010101" pitchFamily="2" charset="-122"/>
              </a:rPr>
              <a:t>。</a:t>
            </a:r>
            <a:endParaRPr kumimoji="1" lang="zh-CN" altLang="en-US" noProof="1">
              <a:cs typeface="宋体" panose="02010600030101010101" pitchFamily="2" charset="-122"/>
            </a:endParaRPr>
          </a:p>
          <a:p>
            <a:pPr marL="361950" indent="-361950"/>
            <a:r>
              <a:rPr kumimoji="1" lang="zh-CN" altLang="en-US">
                <a:cs typeface="宋体" panose="02010600030101010101" pitchFamily="2" charset="-122"/>
                <a:sym typeface="+mn-ea"/>
              </a:rPr>
              <a:t>通过数据分析可以得知销售商品的季节特性</a:t>
            </a:r>
            <a:r>
              <a:rPr kumimoji="1" lang="zh-CN" altLang="en-US" noProof="1">
                <a:cs typeface="宋体" panose="02010600030101010101" pitchFamily="2" charset="-122"/>
              </a:rPr>
              <a:t>。</a:t>
            </a:r>
            <a:endParaRPr kumimoji="1" lang="zh-CN" altLang="en-US" noProof="1">
              <a:cs typeface="宋体" panose="02010600030101010101" pitchFamily="2" charset="-122"/>
            </a:endParaRPr>
          </a:p>
          <a:p>
            <a:pPr marL="361950" indent="-361950"/>
            <a:r>
              <a:rPr kumimoji="1" lang="zh-CN" altLang="en-US">
                <a:cs typeface="宋体" panose="02010600030101010101" pitchFamily="2" charset="-122"/>
                <a:sym typeface="+mn-ea"/>
              </a:rPr>
              <a:t>通过数据分析可以了解社区店有哪些季节性强的产品</a:t>
            </a:r>
            <a:r>
              <a:rPr kumimoji="1" lang="zh-CN" altLang="en-US" noProof="1">
                <a:cs typeface="宋体" panose="02010600030101010101" pitchFamily="2" charset="-122"/>
              </a:rPr>
              <a:t>。</a:t>
            </a:r>
            <a:endParaRPr kumimoji="1" lang="zh-CN" altLang="en-US" noProof="1">
              <a:cs typeface="宋体" panose="02010600030101010101" pitchFamily="2" charset="-122"/>
            </a:endParaRPr>
          </a:p>
          <a:p>
            <a:pPr marL="361950" indent="-361950"/>
            <a:endParaRPr kumimoji="1" lang="zh-CN" altLang="en-US" noProof="1">
              <a:cs typeface="宋体" panose="02010600030101010101" pitchFamily="2" charset="-122"/>
            </a:endParaRPr>
          </a:p>
        </p:txBody>
      </p:sp>
      <p:sp>
        <p:nvSpPr>
          <p:cNvPr id="2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项目目标</a:t>
            </a:r>
            <a:endParaRPr lang="zh-CN" altLang="en-US"/>
          </a:p>
        </p:txBody>
      </p:sp>
      <p:sp>
        <p:nvSpPr>
          <p:cNvPr id="14339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sz="1800"/>
              <a:t>结合</a:t>
            </a:r>
            <a:r>
              <a:rPr kumimoji="1" sz="1800">
                <a:cs typeface="宋体" panose="02010600030101010101" pitchFamily="2" charset="-122"/>
                <a:sym typeface="+mn-ea"/>
              </a:rPr>
              <a:t>供应链销售相关数据进行分析</a:t>
            </a:r>
            <a:r>
              <a:rPr sz="1800"/>
              <a:t>，可以实现以下目标。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9479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预处理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供应链销售相关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3" name="标题 3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了解供应链销售相关数据进行分析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完成相关需求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741488"/>
            <a:ext cx="11107737" cy="4370387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通过对数据观察发现原始数据中不存在</a:t>
            </a:r>
            <a:r>
              <a:rPr kumimoji="1" lang="zh-CN" dirty="0"/>
              <a:t>异常值</a:t>
            </a:r>
            <a:endParaRPr kumimoji="1" lang="zh-CN" dirty="0"/>
          </a:p>
          <a:p>
            <a:pPr marL="0" indent="0">
              <a:buNone/>
              <a:defRPr/>
            </a:pPr>
            <a:r>
              <a:rPr kumimoji="1" lang="zh-CN" altLang="en-US" dirty="0">
                <a:sym typeface="+mn-ea"/>
              </a:rPr>
              <a:t>     若存在处理方法：丢弃异常值的记录。</a:t>
            </a:r>
            <a:endParaRPr kumimoji="1" lang="zh-CN" dirty="0"/>
          </a:p>
          <a:p>
            <a:pPr>
              <a:defRPr/>
            </a:pPr>
            <a:r>
              <a:rPr kumimoji="1" lang="zh-CN" altLang="en-US" dirty="0">
                <a:sym typeface="+mn-ea"/>
              </a:rPr>
              <a:t>通过对数据观察发现原始数据中不存在</a:t>
            </a:r>
            <a:r>
              <a:rPr kumimoji="1" lang="zh-CN" dirty="0">
                <a:sym typeface="+mn-ea"/>
              </a:rPr>
              <a:t>缺失值</a:t>
            </a:r>
            <a:endParaRPr kumimoji="1" lang="zh-CN" dirty="0">
              <a:sym typeface="+mn-ea"/>
            </a:endParaRPr>
          </a:p>
          <a:p>
            <a:pPr marL="0" indent="0">
              <a:buNone/>
              <a:defRPr/>
            </a:pPr>
            <a:r>
              <a:rPr kumimoji="1" lang="zh-CN" altLang="en-US" dirty="0">
                <a:sym typeface="+mn-ea"/>
              </a:rPr>
              <a:t>     若存在处理方法：重新申请数据或删除缺失数据  </a:t>
            </a:r>
            <a:endParaRPr kumimoji="1" lang="zh-CN" dirty="0">
              <a:sym typeface="+mn-ea"/>
            </a:endParaRPr>
          </a:p>
          <a:p>
            <a:pPr>
              <a:defRPr/>
            </a:pPr>
            <a:r>
              <a:rPr kumimoji="1" lang="zh-CN" altLang="en-US" dirty="0">
                <a:sym typeface="+mn-ea"/>
              </a:rPr>
              <a:t>合并数据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  <a:defRPr/>
            </a:pPr>
            <a:r>
              <a:rPr kumimoji="1" lang="zh-CN" altLang="en-US" dirty="0"/>
              <a:t>     在进行绘图前将相同数据合并</a:t>
            </a:r>
            <a:endParaRPr kumimoji="1" lang="zh-CN" altLang="en-US" dirty="0"/>
          </a:p>
        </p:txBody>
      </p:sp>
      <p:sp>
        <p:nvSpPr>
          <p:cNvPr id="18434" name="标题 2"/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处理数据缺失值与异常值</a:t>
            </a:r>
            <a:endParaRPr lang="zh-CN" altLang="en-US"/>
          </a:p>
        </p:txBody>
      </p:sp>
      <p:sp>
        <p:nvSpPr>
          <p:cNvPr id="18435" name="内容占位符 3"/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kumimoji="1" sz="1800">
                <a:cs typeface="宋体" panose="02010600030101010101" pitchFamily="2" charset="-122"/>
                <a:sym typeface="+mn-ea"/>
              </a:rPr>
              <a:t>若供应链销售相关数据</a:t>
            </a:r>
            <a:r>
              <a:rPr sz="1800"/>
              <a:t>存在少量的缺失值和异常值，需要清洗后才能用于分析。</a:t>
            </a:r>
            <a:endParaRPr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52,&quot;width&quot;:7236}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宽屏</PresentationFormat>
  <Paragraphs>214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仿宋</vt:lpstr>
      <vt:lpstr>Times New Roman</vt:lpstr>
      <vt:lpstr>等线</vt:lpstr>
      <vt:lpstr>Arial Unicode MS</vt:lpstr>
      <vt:lpstr>2_Office 主题</vt:lpstr>
      <vt:lpstr>供应链销售数据分析</vt:lpstr>
      <vt:lpstr>目录</vt:lpstr>
      <vt:lpstr>分析商品销售现状</vt:lpstr>
      <vt:lpstr>分析商品销售现状</vt:lpstr>
      <vt:lpstr>分析商品销售现状</vt:lpstr>
      <vt:lpstr>思考</vt:lpstr>
      <vt:lpstr>项目目标</vt:lpstr>
      <vt:lpstr>目录</vt:lpstr>
      <vt:lpstr>处理数据缺失值与异常值</vt:lpstr>
      <vt:lpstr>目录</vt:lpstr>
      <vt:lpstr>完成相关需求</vt:lpstr>
      <vt:lpstr>完成相关需求</vt:lpstr>
      <vt:lpstr>完成相关需求</vt:lpstr>
      <vt:lpstr>完成相关需求</vt:lpstr>
      <vt:lpstr>完成相关需求</vt:lpstr>
      <vt:lpstr>完成相关需求</vt:lpstr>
      <vt:lpstr>完成相关需求</vt:lpstr>
      <vt:lpstr>完成相关需求</vt:lpstr>
      <vt:lpstr>完成相关需求</vt:lpstr>
      <vt:lpstr>目录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10206</cp:lastModifiedBy>
  <cp:revision>311</cp:revision>
  <dcterms:created xsi:type="dcterms:W3CDTF">2017-01-10T23:44:00Z</dcterms:created>
  <dcterms:modified xsi:type="dcterms:W3CDTF">2020-07-01T04:11:40Z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