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0"/>
  </p:notesMasterIdLst>
  <p:sldIdLst>
    <p:sldId id="256" r:id="rId2"/>
    <p:sldId id="259" r:id="rId3"/>
    <p:sldId id="376" r:id="rId4"/>
    <p:sldId id="325" r:id="rId5"/>
    <p:sldId id="361" r:id="rId6"/>
    <p:sldId id="365" r:id="rId7"/>
    <p:sldId id="368" r:id="rId8"/>
    <p:sldId id="260" r:id="rId9"/>
    <p:sldId id="371" r:id="rId10"/>
    <p:sldId id="265" r:id="rId11"/>
    <p:sldId id="377" r:id="rId12"/>
    <p:sldId id="378" r:id="rId13"/>
    <p:sldId id="379" r:id="rId14"/>
    <p:sldId id="380" r:id="rId15"/>
    <p:sldId id="381" r:id="rId16"/>
    <p:sldId id="284" r:id="rId17"/>
    <p:sldId id="293" r:id="rId18"/>
    <p:sldId id="383" r:id="rId19"/>
    <p:sldId id="384" r:id="rId20"/>
    <p:sldId id="385" r:id="rId21"/>
    <p:sldId id="296" r:id="rId22"/>
    <p:sldId id="298" r:id="rId23"/>
    <p:sldId id="301" r:id="rId24"/>
    <p:sldId id="302" r:id="rId25"/>
    <p:sldId id="305" r:id="rId26"/>
    <p:sldId id="307" r:id="rId27"/>
    <p:sldId id="310" r:id="rId28"/>
    <p:sldId id="315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4783" autoAdjust="0"/>
  </p:normalViewPr>
  <p:slideViewPr>
    <p:cSldViewPr snapToGrid="0">
      <p:cViewPr varScale="1">
        <p:scale>
          <a:sx n="120" d="100"/>
          <a:sy n="120" d="100"/>
        </p:scale>
        <p:origin x="20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14743-55CB-4535-BFA3-9EBD9B1C88C9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58177-CB7F-483B-8710-93D2E5EA71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390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412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360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221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095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dirty="0" smtClean="0"/>
              <a:t>数据库系统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08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2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943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xfrm>
            <a:off x="5219700" y="6381750"/>
            <a:ext cx="360045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88434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xfrm>
            <a:off x="5219700" y="6381750"/>
            <a:ext cx="3600450" cy="320675"/>
          </a:xfrm>
          <a:prstGeom prst="rect">
            <a:avLst/>
          </a:prstGeo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0330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72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23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612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78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20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78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24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34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390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663701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zh-CN" dirty="0" smtClean="0"/>
              <a:t>数据库系统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982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3" r:id="rId12"/>
    <p:sldLayoutId id="214748373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p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关系数据库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授课教师：张小燕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 smtClean="0"/>
              <a:t>邮箱：</a:t>
            </a:r>
            <a:r>
              <a:rPr lang="en-US" altLang="zh-CN" dirty="0" smtClean="0"/>
              <a:t>xyzhang15@szu.edu.cn</a:t>
            </a:r>
          </a:p>
          <a:p>
            <a:pPr>
              <a:lnSpc>
                <a:spcPct val="110000"/>
              </a:lnSpc>
            </a:pPr>
            <a:r>
              <a:rPr lang="zh-CN" altLang="en-US" dirty="0" smtClean="0"/>
              <a:t>深圳大学 计算机与软件学院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4279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 dirty="0"/>
              <a:t>2.</a:t>
            </a:r>
            <a:r>
              <a:rPr lang="zh-CN" altLang="en-US" sz="3600" dirty="0"/>
              <a:t>关系数据库</a:t>
            </a:r>
            <a:endParaRPr lang="zh-CN" altLang="en-US" sz="3600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325563"/>
            <a:ext cx="7886700" cy="43513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几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个重点概念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algn="just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域</a:t>
            </a:r>
            <a:r>
              <a:rPr lang="zh-CN" altLang="en-US" dirty="0"/>
              <a:t>（</a:t>
            </a:r>
            <a:r>
              <a:rPr lang="en-US" altLang="zh-CN" dirty="0"/>
              <a:t>Domain</a:t>
            </a:r>
            <a:r>
              <a:rPr lang="zh-CN" altLang="en-US" dirty="0"/>
              <a:t>）</a:t>
            </a:r>
            <a:r>
              <a:rPr lang="zh-CN" altLang="en-US" dirty="0" smtClean="0"/>
              <a:t>是一组具有相同数据类型的值的集合。例</a:t>
            </a:r>
            <a:r>
              <a:rPr lang="en-US" altLang="zh-CN" dirty="0" smtClean="0"/>
              <a:t>:</a:t>
            </a:r>
          </a:p>
          <a:p>
            <a:pPr lvl="3" algn="just">
              <a:lnSpc>
                <a:spcPct val="160000"/>
              </a:lnSpc>
              <a:buSzPct val="85000"/>
              <a:buFont typeface="Wingdings" panose="05000000000000000000" pitchFamily="2" charset="2"/>
              <a:buChar char="n"/>
            </a:pPr>
            <a:r>
              <a:rPr lang="zh-CN" altLang="en-US" sz="2200" dirty="0" smtClean="0"/>
              <a:t>整数</a:t>
            </a:r>
          </a:p>
          <a:p>
            <a:pPr lvl="3" algn="just">
              <a:lnSpc>
                <a:spcPct val="160000"/>
              </a:lnSpc>
              <a:buSzPct val="85000"/>
              <a:buFont typeface="Wingdings" panose="05000000000000000000" pitchFamily="2" charset="2"/>
              <a:buChar char="n"/>
            </a:pPr>
            <a:r>
              <a:rPr lang="zh-CN" altLang="en-US" sz="2200" dirty="0" smtClean="0"/>
              <a:t>实数</a:t>
            </a:r>
          </a:p>
          <a:p>
            <a:pPr lvl="3">
              <a:lnSpc>
                <a:spcPct val="160000"/>
              </a:lnSpc>
              <a:buSzPct val="85000"/>
              <a:buFont typeface="Wingdings" panose="05000000000000000000" pitchFamily="2" charset="2"/>
              <a:buChar char="n"/>
            </a:pPr>
            <a:r>
              <a:rPr lang="zh-CN" altLang="en-US" sz="2200" dirty="0" smtClean="0"/>
              <a:t>介于某个取值范围的整数</a:t>
            </a:r>
          </a:p>
          <a:p>
            <a:pPr lvl="3" algn="just">
              <a:lnSpc>
                <a:spcPct val="160000"/>
              </a:lnSpc>
              <a:buSzPct val="85000"/>
              <a:buFont typeface="Wingdings" panose="05000000000000000000" pitchFamily="2" charset="2"/>
              <a:buChar char="n"/>
            </a:pPr>
            <a:r>
              <a:rPr lang="zh-CN" altLang="en-US" sz="2200" dirty="0" smtClean="0"/>
              <a:t>指定长度的字符串集合</a:t>
            </a:r>
          </a:p>
          <a:p>
            <a:pPr lvl="3" algn="just">
              <a:lnSpc>
                <a:spcPct val="160000"/>
              </a:lnSpc>
              <a:buSzPct val="85000"/>
              <a:buFont typeface="Wingdings" panose="05000000000000000000" pitchFamily="2" charset="2"/>
              <a:buChar char="n"/>
            </a:pPr>
            <a:r>
              <a:rPr lang="en-US" altLang="zh-CN" sz="2200" dirty="0" smtClean="0"/>
              <a:t>{‘</a:t>
            </a:r>
            <a:r>
              <a:rPr lang="zh-CN" altLang="en-US" sz="2200" dirty="0" smtClean="0"/>
              <a:t>男’，‘女’</a:t>
            </a:r>
            <a:r>
              <a:rPr lang="en-US" altLang="zh-CN" sz="2200" dirty="0" smtClean="0"/>
              <a:t>}</a:t>
            </a:r>
          </a:p>
          <a:p>
            <a:pPr lvl="3" algn="just">
              <a:lnSpc>
                <a:spcPct val="160000"/>
              </a:lnSpc>
              <a:buSzPct val="85000"/>
              <a:buFont typeface="Wingdings" panose="05000000000000000000" pitchFamily="2" charset="2"/>
              <a:buChar char="n"/>
            </a:pPr>
            <a:r>
              <a:rPr lang="en-US" altLang="zh-CN" sz="2200" dirty="0" smtClean="0"/>
              <a:t>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394441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 dirty="0"/>
              <a:t>2.</a:t>
            </a:r>
            <a:r>
              <a:rPr lang="zh-CN" altLang="en-US" sz="3600" dirty="0"/>
              <a:t>关系数据库</a:t>
            </a:r>
            <a:endParaRPr lang="zh-CN" altLang="en-US" sz="3600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325563"/>
            <a:ext cx="7886700" cy="4351338"/>
          </a:xfrm>
        </p:spPr>
        <p:txBody>
          <a:bodyPr>
            <a:normAutofit/>
          </a:bodyPr>
          <a:lstStyle/>
          <a:p>
            <a:pPr algn="just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几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个重点概念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algn="just">
              <a:lnSpc>
                <a:spcPct val="150000"/>
              </a:lnSpc>
              <a:buSzPct val="75000"/>
            </a:pPr>
            <a:r>
              <a:rPr lang="zh-CN" altLang="en-US" dirty="0" smtClean="0"/>
              <a:t>候选</a:t>
            </a:r>
            <a:r>
              <a:rPr lang="zh-CN" altLang="en-US" dirty="0"/>
              <a:t>码（</a:t>
            </a:r>
            <a:r>
              <a:rPr lang="en-US" altLang="zh-CN" dirty="0"/>
              <a:t>Candidate key</a:t>
            </a:r>
            <a:r>
              <a:rPr lang="zh-CN" altLang="en-US" dirty="0"/>
              <a:t>）</a:t>
            </a:r>
          </a:p>
          <a:p>
            <a:pPr lvl="1">
              <a:lnSpc>
                <a:spcPct val="130000"/>
              </a:lnSpc>
              <a:buNone/>
            </a:pPr>
            <a:r>
              <a:rPr lang="zh-CN" altLang="en-US" dirty="0"/>
              <a:t>    若关系中的某一属性组的值能唯一地标识一个元组，则称该属性组为候选</a:t>
            </a:r>
            <a:r>
              <a:rPr lang="zh-CN" altLang="en-US" dirty="0" smtClean="0"/>
              <a:t>码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296785" y="3593851"/>
            <a:ext cx="7215448" cy="2613023"/>
            <a:chOff x="1296785" y="3593851"/>
            <a:chExt cx="7215448" cy="2613023"/>
          </a:xfrm>
        </p:grpSpPr>
        <p:sp>
          <p:nvSpPr>
            <p:cNvPr id="2" name="矩形 1"/>
            <p:cNvSpPr/>
            <p:nvPr/>
          </p:nvSpPr>
          <p:spPr>
            <a:xfrm>
              <a:off x="1296785" y="3593851"/>
              <a:ext cx="7215448" cy="26130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buFont typeface="Wingdings" panose="05000000000000000000" pitchFamily="2" charset="2"/>
                <a:buNone/>
              </a:pPr>
              <a:r>
                <a:rPr lang="en-US" altLang="zh-CN" b="1" dirty="0"/>
                <a:t>Example: Find all possible candidate keys for the following relation based on its current tuples</a:t>
              </a:r>
              <a:r>
                <a:rPr lang="en-US" altLang="zh-CN" b="1" dirty="0" smtClean="0"/>
                <a:t>.</a:t>
              </a:r>
            </a:p>
            <a:p>
              <a:pPr>
                <a:lnSpc>
                  <a:spcPct val="110000"/>
                </a:lnSpc>
                <a:buFont typeface="Wingdings" panose="05000000000000000000" pitchFamily="2" charset="2"/>
                <a:buNone/>
              </a:pPr>
              <a:endParaRPr lang="en-US" altLang="zh-CN" b="1" dirty="0"/>
            </a:p>
            <a:p>
              <a:pPr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CN" b="1" dirty="0"/>
                <a:t>                      A       B       C       D</a:t>
              </a:r>
            </a:p>
            <a:p>
              <a:pPr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CN" b="1" dirty="0"/>
                <a:t>                     a1      b1      c1      d1</a:t>
              </a:r>
            </a:p>
            <a:p>
              <a:pPr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CN" b="1" dirty="0"/>
                <a:t>                     a1      b2      c2      d1</a:t>
              </a:r>
            </a:p>
            <a:p>
              <a:pPr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CN" b="1" dirty="0"/>
                <a:t>                     a2      b2      c1      d1</a:t>
              </a:r>
            </a:p>
            <a:p>
              <a:pPr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CN" b="1" dirty="0"/>
                <a:t>                     a2      b1      c2      d1</a:t>
              </a:r>
            </a:p>
            <a:p>
              <a:pPr>
                <a:lnSpc>
                  <a:spcPct val="130000"/>
                </a:lnSpc>
                <a:buFont typeface="Wingdings" panose="05000000000000000000" pitchFamily="2" charset="2"/>
                <a:buNone/>
              </a:pPr>
              <a:endParaRPr lang="en-US" altLang="zh-CN" b="1" dirty="0" smtClean="0"/>
            </a:p>
          </p:txBody>
        </p:sp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2377439" y="4529744"/>
              <a:ext cx="2028306" cy="1295400"/>
              <a:chOff x="0" y="0"/>
              <a:chExt cx="2496" cy="1632"/>
            </a:xfrm>
          </p:grpSpPr>
          <p:sp>
            <p:nvSpPr>
              <p:cNvPr id="6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496" cy="16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7" name="Line 6"/>
              <p:cNvSpPr>
                <a:spLocks noChangeShapeType="1"/>
              </p:cNvSpPr>
              <p:nvPr/>
            </p:nvSpPr>
            <p:spPr bwMode="auto">
              <a:xfrm>
                <a:off x="0" y="336"/>
                <a:ext cx="2496" cy="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" name="Line 7"/>
              <p:cNvSpPr>
                <a:spLocks noChangeShapeType="1"/>
              </p:cNvSpPr>
              <p:nvPr/>
            </p:nvSpPr>
            <p:spPr bwMode="auto">
              <a:xfrm>
                <a:off x="0" y="672"/>
                <a:ext cx="2496" cy="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" name="Line 8"/>
              <p:cNvSpPr>
                <a:spLocks noChangeShapeType="1"/>
              </p:cNvSpPr>
              <p:nvPr/>
            </p:nvSpPr>
            <p:spPr bwMode="auto">
              <a:xfrm>
                <a:off x="0" y="1008"/>
                <a:ext cx="2496" cy="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" name="Line 9"/>
              <p:cNvSpPr>
                <a:spLocks noChangeShapeType="1"/>
              </p:cNvSpPr>
              <p:nvPr/>
            </p:nvSpPr>
            <p:spPr bwMode="auto">
              <a:xfrm>
                <a:off x="0" y="1344"/>
                <a:ext cx="2496" cy="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Line 10"/>
              <p:cNvSpPr>
                <a:spLocks noChangeShapeType="1"/>
              </p:cNvSpPr>
              <p:nvPr/>
            </p:nvSpPr>
            <p:spPr bwMode="auto">
              <a:xfrm>
                <a:off x="1872" y="0"/>
                <a:ext cx="2" cy="16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Line 11"/>
              <p:cNvSpPr>
                <a:spLocks noChangeShapeType="1"/>
              </p:cNvSpPr>
              <p:nvPr/>
            </p:nvSpPr>
            <p:spPr bwMode="auto">
              <a:xfrm>
                <a:off x="624" y="0"/>
                <a:ext cx="2" cy="16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Line 12"/>
              <p:cNvSpPr>
                <a:spLocks noChangeShapeType="1"/>
              </p:cNvSpPr>
              <p:nvPr/>
            </p:nvSpPr>
            <p:spPr bwMode="auto">
              <a:xfrm>
                <a:off x="1248" y="0"/>
                <a:ext cx="2" cy="16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" name="矩形 2"/>
          <p:cNvSpPr/>
          <p:nvPr/>
        </p:nvSpPr>
        <p:spPr>
          <a:xfrm>
            <a:off x="1296785" y="6078970"/>
            <a:ext cx="2909643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b="1" dirty="0"/>
              <a:t>Answer: {A, B}, {A, C}, {B, C}.</a:t>
            </a:r>
          </a:p>
        </p:txBody>
      </p:sp>
    </p:spTree>
    <p:extLst>
      <p:ext uri="{BB962C8B-B14F-4D97-AF65-F5344CB8AC3E}">
        <p14:creationId xmlns:p14="http://schemas.microsoft.com/office/powerpoint/2010/main" val="401489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 dirty="0"/>
              <a:t>2</a:t>
            </a:r>
            <a:r>
              <a:rPr lang="en-US" altLang="zh-CN" sz="3600" dirty="0" smtClean="0"/>
              <a:t>. </a:t>
            </a:r>
            <a:r>
              <a:rPr lang="zh-CN" altLang="en-US" sz="3600" dirty="0" smtClean="0"/>
              <a:t>关系数据库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325563"/>
            <a:ext cx="7886700" cy="4351338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几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个重点概念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algn="just">
              <a:lnSpc>
                <a:spcPct val="150000"/>
              </a:lnSpc>
              <a:buSzPct val="75000"/>
            </a:pPr>
            <a:r>
              <a:rPr lang="zh-CN" altLang="en-US" dirty="0"/>
              <a:t>主码</a:t>
            </a:r>
          </a:p>
          <a:p>
            <a:pPr lvl="2">
              <a:lnSpc>
                <a:spcPct val="130000"/>
              </a:lnSpc>
            </a:pPr>
            <a:r>
              <a:rPr lang="zh-CN" altLang="en-US" dirty="0"/>
              <a:t>若一个关系有多个候选码，则选定其中一个为</a:t>
            </a:r>
            <a:r>
              <a:rPr lang="zh-CN" altLang="en-US" dirty="0">
                <a:ea typeface="黑体" panose="02010609060101010101" pitchFamily="49" charset="-122"/>
              </a:rPr>
              <a:t>主码</a:t>
            </a:r>
            <a:r>
              <a:rPr lang="zh-CN" altLang="en-US" dirty="0"/>
              <a:t>（</a:t>
            </a:r>
            <a:r>
              <a:rPr lang="en-US" altLang="zh-CN" dirty="0"/>
              <a:t>Primary key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>
              <a:lnSpc>
                <a:spcPct val="130000"/>
              </a:lnSpc>
            </a:pPr>
            <a:r>
              <a:rPr lang="zh-CN" altLang="en-US" dirty="0"/>
              <a:t>每个关系的</a:t>
            </a:r>
            <a:r>
              <a:rPr lang="zh-CN" altLang="en-US" dirty="0" smtClean="0"/>
              <a:t>主码在</a:t>
            </a:r>
            <a:r>
              <a:rPr lang="zh-CN" altLang="en-US" dirty="0"/>
              <a:t>定义关系时被选择和声明。一旦被选中，就无法改变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>
              <a:lnSpc>
                <a:spcPct val="130000"/>
              </a:lnSpc>
            </a:pPr>
            <a:r>
              <a:rPr lang="zh-CN" altLang="en-US" dirty="0" smtClean="0"/>
              <a:t>为了</a:t>
            </a:r>
            <a:r>
              <a:rPr lang="zh-CN" altLang="en-US" dirty="0"/>
              <a:t>提高存储效率和查询处理效率，通常</a:t>
            </a:r>
            <a:r>
              <a:rPr lang="zh-CN" altLang="en-US" dirty="0" smtClean="0"/>
              <a:t>选择属性</a:t>
            </a:r>
            <a:r>
              <a:rPr lang="zh-CN" altLang="en-US" dirty="0"/>
              <a:t>数最少的候选</a:t>
            </a:r>
            <a:r>
              <a:rPr lang="zh-CN" altLang="en-US" dirty="0" smtClean="0"/>
              <a:t>键为主码。</a:t>
            </a:r>
            <a:endParaRPr lang="en-US" altLang="zh-CN" dirty="0" smtClean="0"/>
          </a:p>
          <a:p>
            <a:pPr lvl="2">
              <a:lnSpc>
                <a:spcPct val="130000"/>
              </a:lnSpc>
            </a:pPr>
            <a:r>
              <a:rPr lang="zh-CN" altLang="en-US" dirty="0"/>
              <a:t>定义</a:t>
            </a:r>
            <a:r>
              <a:rPr lang="zh-CN" altLang="en-US" dirty="0" smtClean="0"/>
              <a:t>了</a:t>
            </a:r>
            <a:r>
              <a:rPr lang="zh-CN" altLang="en-US" dirty="0"/>
              <a:t>主码</a:t>
            </a:r>
            <a:r>
              <a:rPr lang="zh-CN" altLang="en-US" dirty="0" smtClean="0"/>
              <a:t>后</a:t>
            </a:r>
            <a:r>
              <a:rPr lang="zh-CN" altLang="en-US" dirty="0"/>
              <a:t>，当插入新元组时，只需要</a:t>
            </a:r>
            <a:r>
              <a:rPr lang="zh-CN" altLang="en-US" dirty="0" smtClean="0"/>
              <a:t>检查</a:t>
            </a:r>
            <a:r>
              <a:rPr lang="zh-CN" altLang="en-US" dirty="0"/>
              <a:t>主</a:t>
            </a:r>
            <a:r>
              <a:rPr lang="zh-CN" altLang="en-US" dirty="0" smtClean="0"/>
              <a:t>码属性</a:t>
            </a:r>
            <a:r>
              <a:rPr lang="zh-CN" altLang="en-US" dirty="0"/>
              <a:t>下的值以识别重复</a:t>
            </a:r>
            <a:r>
              <a:rPr lang="zh-CN" altLang="en-US" dirty="0" smtClean="0"/>
              <a:t>项。</a:t>
            </a:r>
            <a:endParaRPr lang="zh-CN" altLang="en-US" dirty="0"/>
          </a:p>
          <a:p>
            <a:pPr lvl="1" algn="just">
              <a:lnSpc>
                <a:spcPct val="150000"/>
              </a:lnSpc>
              <a:buSzPct val="75000"/>
            </a:pPr>
            <a:r>
              <a:rPr lang="zh-CN" altLang="en-US" dirty="0"/>
              <a:t>主属性</a:t>
            </a:r>
          </a:p>
          <a:p>
            <a:pPr lvl="1" algn="just">
              <a:lnSpc>
                <a:spcPct val="130000"/>
              </a:lnSpc>
              <a:buNone/>
            </a:pPr>
            <a:r>
              <a:rPr lang="zh-CN" altLang="en-US" dirty="0"/>
              <a:t>候选码的诸属性称为主属性（</a:t>
            </a:r>
            <a:r>
              <a:rPr lang="en-US" altLang="zh-CN" dirty="0"/>
              <a:t>Prime attribute</a:t>
            </a:r>
            <a:r>
              <a:rPr lang="zh-CN" altLang="en-US" dirty="0"/>
              <a:t>）</a:t>
            </a:r>
          </a:p>
          <a:p>
            <a:pPr lvl="1">
              <a:lnSpc>
                <a:spcPct val="130000"/>
              </a:lnSpc>
              <a:buNone/>
            </a:pPr>
            <a:r>
              <a:rPr lang="zh-CN" altLang="en-US" dirty="0"/>
              <a:t>不包含在任何侯选码中的属性称为非主属性（</a:t>
            </a:r>
            <a:r>
              <a:rPr lang="en-US" altLang="zh-CN" dirty="0"/>
              <a:t>Non-Prime attribute</a:t>
            </a:r>
            <a:r>
              <a:rPr lang="zh-CN" altLang="en-US" dirty="0"/>
              <a:t>）或非码属性（</a:t>
            </a:r>
            <a:r>
              <a:rPr lang="en-US" altLang="zh-CN" dirty="0"/>
              <a:t>Non-key attribute</a:t>
            </a:r>
            <a:r>
              <a:rPr lang="zh-CN" altLang="en-US" dirty="0"/>
              <a:t>） </a:t>
            </a:r>
          </a:p>
        </p:txBody>
      </p:sp>
    </p:spTree>
    <p:extLst>
      <p:ext uri="{BB962C8B-B14F-4D97-AF65-F5344CB8AC3E}">
        <p14:creationId xmlns:p14="http://schemas.microsoft.com/office/powerpoint/2010/main" val="416951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 dirty="0"/>
              <a:t>2.</a:t>
            </a:r>
            <a:r>
              <a:rPr lang="zh-CN" altLang="en-US" sz="3600" dirty="0"/>
              <a:t>关系数据库</a:t>
            </a:r>
            <a:endParaRPr lang="zh-CN" altLang="en-US" sz="3600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325563"/>
            <a:ext cx="7886700" cy="4351338"/>
          </a:xfrm>
        </p:spPr>
        <p:txBody>
          <a:bodyPr>
            <a:normAutofit/>
          </a:bodyPr>
          <a:lstStyle/>
          <a:p>
            <a:pPr algn="just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基本关系的性质</a:t>
            </a:r>
          </a:p>
          <a:p>
            <a:pPr lvl="1">
              <a:lnSpc>
                <a:spcPct val="130000"/>
              </a:lnSpc>
              <a:buNone/>
            </a:pPr>
            <a:r>
              <a:rPr lang="zh-CN" altLang="en-US" dirty="0" smtClean="0"/>
              <a:t>①列</a:t>
            </a:r>
            <a:r>
              <a:rPr lang="zh-CN" altLang="en-US" dirty="0"/>
              <a:t>是同质的（</a:t>
            </a:r>
            <a:r>
              <a:rPr lang="en-US" altLang="zh-CN" dirty="0"/>
              <a:t>Homogeneous</a:t>
            </a:r>
            <a:r>
              <a:rPr lang="zh-CN" altLang="en-US" dirty="0"/>
              <a:t>）</a:t>
            </a:r>
          </a:p>
          <a:p>
            <a:pPr lvl="1">
              <a:lnSpc>
                <a:spcPct val="130000"/>
              </a:lnSpc>
              <a:buNone/>
            </a:pPr>
            <a:r>
              <a:rPr lang="zh-CN" altLang="en-US" dirty="0"/>
              <a:t>② 不同的列可出自同一个域</a:t>
            </a:r>
          </a:p>
          <a:p>
            <a:pPr lvl="2" algn="just">
              <a:lnSpc>
                <a:spcPct val="130000"/>
              </a:lnSpc>
              <a:buSzPct val="75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不同</a:t>
            </a:r>
            <a:r>
              <a:rPr lang="zh-CN" altLang="en-US" sz="2200" dirty="0"/>
              <a:t>的属性要给予不同的属性名</a:t>
            </a:r>
          </a:p>
          <a:p>
            <a:pPr lvl="1" algn="just">
              <a:lnSpc>
                <a:spcPct val="130000"/>
              </a:lnSpc>
              <a:buSzPct val="75000"/>
              <a:buNone/>
            </a:pPr>
            <a:r>
              <a:rPr lang="zh-CN" altLang="en-US" dirty="0"/>
              <a:t>③ </a:t>
            </a:r>
            <a:r>
              <a:rPr lang="zh-CN" altLang="en-US" dirty="0" smtClean="0"/>
              <a:t>任意</a:t>
            </a:r>
            <a:r>
              <a:rPr lang="zh-CN" altLang="en-US" dirty="0"/>
              <a:t>两个元组的候选码不能相同</a:t>
            </a:r>
          </a:p>
          <a:p>
            <a:pPr lvl="1" algn="just">
              <a:lnSpc>
                <a:spcPct val="14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618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 dirty="0"/>
              <a:t>2.</a:t>
            </a:r>
            <a:r>
              <a:rPr lang="zh-CN" altLang="en-US" sz="3600" dirty="0"/>
              <a:t>关系数据库</a:t>
            </a:r>
            <a:endParaRPr lang="zh-CN" altLang="en-US" sz="3600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325563"/>
            <a:ext cx="7886700" cy="4351338"/>
          </a:xfrm>
        </p:spPr>
        <p:txBody>
          <a:bodyPr>
            <a:normAutofit/>
          </a:bodyPr>
          <a:lstStyle/>
          <a:p>
            <a:pPr algn="just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基本关系的性质</a:t>
            </a:r>
          </a:p>
          <a:p>
            <a:pPr lvl="1" algn="just">
              <a:lnSpc>
                <a:spcPct val="150000"/>
              </a:lnSpc>
              <a:buSzPct val="75000"/>
            </a:pPr>
            <a:r>
              <a:rPr lang="zh-CN" altLang="en-US" dirty="0"/>
              <a:t>列的顺序无所谓</a:t>
            </a:r>
            <a:r>
              <a:rPr lang="en-US" altLang="zh-CN" dirty="0"/>
              <a:t>,</a:t>
            </a:r>
            <a:r>
              <a:rPr lang="zh-CN" altLang="en-US" dirty="0"/>
              <a:t>，列的次序可以任意</a:t>
            </a:r>
            <a:r>
              <a:rPr lang="zh-CN" altLang="en-US" dirty="0" smtClean="0"/>
              <a:t>交换</a:t>
            </a:r>
            <a:endParaRPr lang="en-US" altLang="zh-CN" dirty="0" smtClean="0"/>
          </a:p>
          <a:p>
            <a:pPr lvl="1" algn="just">
              <a:lnSpc>
                <a:spcPct val="150000"/>
              </a:lnSpc>
              <a:buSzPct val="75000"/>
            </a:pPr>
            <a:r>
              <a:rPr lang="zh-CN" altLang="en-US" dirty="0"/>
              <a:t>行的顺序无所谓，行的次序可以任意</a:t>
            </a:r>
            <a:r>
              <a:rPr lang="zh-CN" altLang="en-US" dirty="0" smtClean="0"/>
              <a:t>交换</a:t>
            </a:r>
            <a:endParaRPr lang="zh-CN" altLang="en-US" dirty="0"/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22915"/>
              </p:ext>
            </p:extLst>
          </p:nvPr>
        </p:nvGraphicFramePr>
        <p:xfrm>
          <a:off x="190500" y="3601244"/>
          <a:ext cx="4105275" cy="2498725"/>
        </p:xfrm>
        <a:graphic>
          <a:graphicData uri="http://schemas.openxmlformats.org/drawingml/2006/table">
            <a:tbl>
              <a:tblPr/>
              <a:tblGrid>
                <a:gridCol w="1025525"/>
                <a:gridCol w="1208087"/>
                <a:gridCol w="754063"/>
                <a:gridCol w="11176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group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Smith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alpha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Jones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alpha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Patel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beta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Smith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alpha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695712"/>
              </p:ext>
            </p:extLst>
          </p:nvPr>
        </p:nvGraphicFramePr>
        <p:xfrm>
          <a:off x="4462463" y="3500438"/>
          <a:ext cx="4681537" cy="2700338"/>
        </p:xfrm>
        <a:graphic>
          <a:graphicData uri="http://schemas.openxmlformats.org/drawingml/2006/table">
            <a:tbl>
              <a:tblPr/>
              <a:tblGrid>
                <a:gridCol w="1150937"/>
                <a:gridCol w="936625"/>
                <a:gridCol w="1296988"/>
                <a:gridCol w="1296987"/>
              </a:tblGrid>
              <a:tr h="539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group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Smith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alpha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1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Patel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beta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Smith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alpha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Jones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alpha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35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 dirty="0"/>
              <a:t>2</a:t>
            </a:r>
            <a:r>
              <a:rPr lang="en-US" altLang="zh-CN" sz="3600" dirty="0" smtClean="0"/>
              <a:t>. </a:t>
            </a:r>
            <a:r>
              <a:rPr lang="zh-CN" altLang="en-US" sz="3600" dirty="0" smtClean="0"/>
              <a:t>关系数据库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325563"/>
            <a:ext cx="7886700" cy="4351338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基本关系的性质</a:t>
            </a:r>
          </a:p>
          <a:p>
            <a:pPr>
              <a:lnSpc>
                <a:spcPct val="120000"/>
              </a:lnSpc>
              <a:buNone/>
            </a:pPr>
            <a:endParaRPr lang="en-US" altLang="zh-CN" b="1" dirty="0" smtClean="0"/>
          </a:p>
          <a:p>
            <a:pPr lvl="1">
              <a:lnSpc>
                <a:spcPct val="120000"/>
              </a:lnSpc>
              <a:buNone/>
            </a:pPr>
            <a:r>
              <a:rPr lang="zh-CN" altLang="en-US" b="1" dirty="0" smtClean="0"/>
              <a:t>给一个元组</a:t>
            </a:r>
            <a:r>
              <a:rPr lang="en-US" altLang="zh-CN" b="1" dirty="0" smtClean="0"/>
              <a:t>t </a:t>
            </a:r>
            <a:r>
              <a:rPr lang="zh-CN" altLang="en-US" b="1" dirty="0" smtClean="0"/>
              <a:t>和属性</a:t>
            </a:r>
            <a:r>
              <a:rPr lang="en-US" altLang="zh-CN" b="1" dirty="0" smtClean="0"/>
              <a:t> A, </a:t>
            </a:r>
            <a:r>
              <a:rPr lang="zh-CN" altLang="en-US" b="1" dirty="0" smtClean="0"/>
              <a:t>当插入 </a:t>
            </a:r>
            <a:r>
              <a:rPr lang="en-US" altLang="zh-CN" b="1" dirty="0" smtClean="0"/>
              <a:t>t </a:t>
            </a:r>
            <a:r>
              <a:rPr lang="zh-CN" altLang="en-US" b="1" dirty="0" smtClean="0"/>
              <a:t>到关系</a:t>
            </a:r>
            <a:r>
              <a:rPr lang="en-US" altLang="zh-CN" b="1" dirty="0" smtClean="0"/>
              <a:t>R</a:t>
            </a:r>
            <a:r>
              <a:rPr lang="zh-CN" altLang="en-US" b="1" dirty="0" smtClean="0"/>
              <a:t>中时，如有下属情况：</a:t>
            </a:r>
            <a:endParaRPr lang="en-US" altLang="zh-CN" b="1" dirty="0" smtClean="0"/>
          </a:p>
          <a:p>
            <a:pPr lvl="1">
              <a:lnSpc>
                <a:spcPct val="120000"/>
              </a:lnSpc>
              <a:buNone/>
            </a:pPr>
            <a:endParaRPr lang="en-US" altLang="zh-CN" b="1" dirty="0"/>
          </a:p>
          <a:p>
            <a:pPr lvl="1">
              <a:lnSpc>
                <a:spcPct val="120000"/>
              </a:lnSpc>
            </a:pPr>
            <a:r>
              <a:rPr lang="en-US" altLang="zh-CN" b="1" dirty="0"/>
              <a:t>t[A] is </a:t>
            </a:r>
            <a:r>
              <a:rPr lang="en-US" altLang="zh-CN" b="1" dirty="0" smtClean="0"/>
              <a:t>unknown </a:t>
            </a:r>
            <a:r>
              <a:rPr lang="zh-CN" altLang="en-US" b="1" dirty="0" smtClean="0"/>
              <a:t>（未知）</a:t>
            </a:r>
            <a:r>
              <a:rPr lang="en-US" altLang="zh-CN" b="1" dirty="0" smtClean="0"/>
              <a:t>. </a:t>
            </a:r>
            <a:endParaRPr lang="en-US" altLang="zh-CN" b="1" dirty="0"/>
          </a:p>
          <a:p>
            <a:pPr lvl="1">
              <a:lnSpc>
                <a:spcPct val="120000"/>
              </a:lnSpc>
            </a:pPr>
            <a:r>
              <a:rPr lang="en-US" altLang="zh-CN" b="1" dirty="0"/>
              <a:t>t[A] is yet to be </a:t>
            </a:r>
            <a:r>
              <a:rPr lang="en-US" altLang="zh-CN" b="1" dirty="0" smtClean="0"/>
              <a:t>assigned</a:t>
            </a:r>
            <a:r>
              <a:rPr lang="zh-CN" altLang="en-US" b="1" dirty="0"/>
              <a:t> （</a:t>
            </a:r>
            <a:r>
              <a:rPr lang="zh-CN" altLang="en-US" b="1" dirty="0" smtClean="0"/>
              <a:t>未分配）</a:t>
            </a:r>
            <a:r>
              <a:rPr lang="en-US" altLang="zh-CN" b="1" dirty="0" smtClean="0"/>
              <a:t>.</a:t>
            </a:r>
            <a:endParaRPr lang="en-US" altLang="zh-CN" b="1" dirty="0"/>
          </a:p>
          <a:p>
            <a:pPr lvl="1">
              <a:lnSpc>
                <a:spcPct val="120000"/>
              </a:lnSpc>
            </a:pPr>
            <a:r>
              <a:rPr lang="en-US" altLang="zh-CN" b="1" dirty="0"/>
              <a:t>t[A] is </a:t>
            </a:r>
            <a:r>
              <a:rPr lang="en-US" altLang="zh-CN" b="1" dirty="0" smtClean="0"/>
              <a:t>inapplicable </a:t>
            </a:r>
            <a:r>
              <a:rPr lang="zh-CN" altLang="en-US" b="1" dirty="0" smtClean="0"/>
              <a:t>（不适用）</a:t>
            </a:r>
            <a:r>
              <a:rPr lang="en-US" altLang="zh-CN" b="1" dirty="0" smtClean="0"/>
              <a:t>.</a:t>
            </a:r>
            <a:endParaRPr lang="en-US" altLang="zh-CN" b="1" dirty="0"/>
          </a:p>
          <a:p>
            <a:pPr>
              <a:lnSpc>
                <a:spcPct val="120000"/>
              </a:lnSpc>
              <a:buNone/>
            </a:pPr>
            <a:endParaRPr lang="en-US" altLang="zh-CN" b="1" dirty="0" smtClean="0"/>
          </a:p>
          <a:p>
            <a:pPr>
              <a:lnSpc>
                <a:spcPct val="120000"/>
              </a:lnSpc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 </a:t>
            </a:r>
            <a:r>
              <a:rPr lang="zh-CN" altLang="en-US" b="1" dirty="0" smtClean="0"/>
              <a:t>设置为空值，即 </a:t>
            </a:r>
            <a:r>
              <a:rPr lang="en-US" altLang="zh-CN" b="1" dirty="0" smtClean="0"/>
              <a:t> </a:t>
            </a:r>
            <a:r>
              <a:rPr lang="en-US" altLang="zh-CN" b="1" dirty="0"/>
              <a:t>t[A]: t[A] = null</a:t>
            </a:r>
            <a:r>
              <a:rPr lang="en-US" altLang="zh-CN" b="1" dirty="0" smtClean="0"/>
              <a:t>.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b="1" dirty="0" smtClean="0"/>
              <a:t>     注意</a:t>
            </a:r>
            <a:r>
              <a:rPr lang="zh-CN" altLang="en-US" b="1" dirty="0"/>
              <a:t>：空值与</a:t>
            </a:r>
            <a:r>
              <a:rPr lang="en-US" altLang="zh-CN" b="1" dirty="0"/>
              <a:t>0</a:t>
            </a:r>
            <a:r>
              <a:rPr lang="zh-CN" altLang="en-US" b="1" dirty="0"/>
              <a:t>或空格不同！在</a:t>
            </a:r>
            <a:r>
              <a:rPr lang="en-US" altLang="zh-CN" b="1" dirty="0"/>
              <a:t>SQL</a:t>
            </a:r>
            <a:r>
              <a:rPr lang="zh-CN" altLang="en-US" b="1" dirty="0"/>
              <a:t>中，任何涉及</a:t>
            </a:r>
            <a:r>
              <a:rPr lang="en-US" altLang="zh-CN" b="1" dirty="0"/>
              <a:t>null</a:t>
            </a:r>
            <a:r>
              <a:rPr lang="zh-CN" altLang="en-US" b="1" dirty="0"/>
              <a:t>的算术表达式都将被计算为</a:t>
            </a:r>
            <a:r>
              <a:rPr lang="en-US" altLang="zh-CN" b="1" dirty="0"/>
              <a:t>null</a:t>
            </a:r>
            <a:r>
              <a:rPr lang="zh-CN" altLang="en-US" b="1" dirty="0"/>
              <a:t>。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03927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2</a:t>
            </a:r>
            <a:r>
              <a:rPr lang="zh-CN" altLang="en-US" sz="3600" dirty="0" smtClean="0"/>
              <a:t>．</a:t>
            </a:r>
            <a:r>
              <a:rPr lang="zh-CN" altLang="en-US" sz="3600" dirty="0"/>
              <a:t>关系数据库</a:t>
            </a:r>
            <a:endParaRPr lang="zh-CN" altLang="en-US" sz="3600" dirty="0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422632"/>
            <a:ext cx="7886700" cy="4351338"/>
          </a:xfrm>
        </p:spPr>
        <p:txBody>
          <a:bodyPr>
            <a:normAutofit fontScale="77500" lnSpcReduction="20000"/>
          </a:bodyPr>
          <a:lstStyle/>
          <a:p>
            <a:pPr algn="just" eaLnBrk="1" hangingPunct="1"/>
            <a:r>
              <a:rPr lang="zh-CN" altLang="en-US" dirty="0" smtClean="0"/>
              <a:t>关系模式可以形式化地表示为：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>
                <a:solidFill>
                  <a:srgbClr val="79710F"/>
                </a:solidFill>
              </a:rPr>
              <a:t>    </a:t>
            </a:r>
            <a:r>
              <a:rPr lang="zh-CN" altLang="en-US" sz="2800" i="1" dirty="0" smtClean="0">
                <a:solidFill>
                  <a:srgbClr val="79710F"/>
                </a:solidFill>
              </a:rPr>
              <a:t>	</a:t>
            </a:r>
            <a:r>
              <a:rPr lang="en-US" altLang="zh-CN" sz="2800" i="1" dirty="0" smtClean="0">
                <a:solidFill>
                  <a:srgbClr val="79710F"/>
                </a:solidFill>
              </a:rPr>
              <a:t>R</a:t>
            </a:r>
            <a:r>
              <a:rPr lang="zh-CN" altLang="en-US" sz="2800" i="1" dirty="0" smtClean="0">
                <a:solidFill>
                  <a:srgbClr val="79710F"/>
                </a:solidFill>
              </a:rPr>
              <a:t>（</a:t>
            </a:r>
            <a:r>
              <a:rPr lang="en-US" altLang="zh-CN" sz="2800" i="1" dirty="0" smtClean="0">
                <a:solidFill>
                  <a:srgbClr val="79710F"/>
                </a:solidFill>
              </a:rPr>
              <a:t>U</a:t>
            </a:r>
            <a:r>
              <a:rPr lang="zh-CN" altLang="en-US" sz="2800" i="1" dirty="0" smtClean="0">
                <a:solidFill>
                  <a:srgbClr val="79710F"/>
                </a:solidFill>
              </a:rPr>
              <a:t>，</a:t>
            </a:r>
            <a:r>
              <a:rPr lang="en-US" altLang="zh-CN" sz="2800" i="1" dirty="0" smtClean="0">
                <a:solidFill>
                  <a:srgbClr val="79710F"/>
                </a:solidFill>
              </a:rPr>
              <a:t>D</a:t>
            </a:r>
            <a:r>
              <a:rPr lang="zh-CN" altLang="en-US" sz="2800" i="1" dirty="0" smtClean="0">
                <a:solidFill>
                  <a:srgbClr val="79710F"/>
                </a:solidFill>
              </a:rPr>
              <a:t>，</a:t>
            </a:r>
            <a:r>
              <a:rPr lang="en-US" altLang="zh-CN" sz="2800" i="1" dirty="0" smtClean="0">
                <a:solidFill>
                  <a:srgbClr val="79710F"/>
                </a:solidFill>
              </a:rPr>
              <a:t>DOM</a:t>
            </a:r>
            <a:r>
              <a:rPr lang="zh-CN" altLang="en-US" sz="2800" i="1" dirty="0" smtClean="0">
                <a:solidFill>
                  <a:srgbClr val="79710F"/>
                </a:solidFill>
              </a:rPr>
              <a:t>，</a:t>
            </a:r>
            <a:r>
              <a:rPr lang="en-US" altLang="zh-CN" sz="2800" i="1" dirty="0" smtClean="0">
                <a:solidFill>
                  <a:srgbClr val="79710F"/>
                </a:solidFill>
              </a:rPr>
              <a:t>F</a:t>
            </a:r>
            <a:r>
              <a:rPr lang="zh-CN" altLang="en-US" sz="2800" i="1" dirty="0" smtClean="0">
                <a:solidFill>
                  <a:srgbClr val="79710F"/>
                </a:solidFill>
              </a:rPr>
              <a:t>）</a:t>
            </a:r>
            <a:endParaRPr lang="zh-CN" altLang="en-US" i="1" dirty="0" smtClean="0">
              <a:solidFill>
                <a:srgbClr val="79710F"/>
              </a:solidFill>
            </a:endParaRP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i="1" dirty="0" smtClean="0"/>
              <a:t>		</a:t>
            </a:r>
            <a:r>
              <a:rPr lang="en-US" altLang="zh-CN" i="1" dirty="0" smtClean="0"/>
              <a:t>R       	     </a:t>
            </a:r>
            <a:r>
              <a:rPr lang="zh-CN" altLang="en-US" dirty="0" smtClean="0"/>
              <a:t>关系名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i="1" dirty="0" smtClean="0"/>
              <a:t>		</a:t>
            </a:r>
            <a:r>
              <a:rPr lang="en-US" altLang="zh-CN" i="1" dirty="0" smtClean="0"/>
              <a:t>U</a:t>
            </a:r>
            <a:r>
              <a:rPr lang="en-US" altLang="zh-CN" dirty="0" smtClean="0"/>
              <a:t>       	     </a:t>
            </a:r>
            <a:r>
              <a:rPr lang="zh-CN" altLang="en-US" dirty="0" smtClean="0"/>
              <a:t>组成该关系的属性名集合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i="1" dirty="0" smtClean="0"/>
              <a:t>		</a:t>
            </a:r>
            <a:r>
              <a:rPr lang="en-US" altLang="zh-CN" i="1" dirty="0" smtClean="0"/>
              <a:t>D</a:t>
            </a:r>
            <a:r>
              <a:rPr lang="en-US" altLang="zh-CN" dirty="0" smtClean="0"/>
              <a:t>       	     </a:t>
            </a:r>
            <a:r>
              <a:rPr lang="en-US" altLang="zh-CN" i="1" dirty="0" smtClean="0"/>
              <a:t>U</a:t>
            </a:r>
            <a:r>
              <a:rPr lang="zh-CN" altLang="en-US" dirty="0" smtClean="0"/>
              <a:t>中属性所来自的域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DOM  	     </a:t>
            </a:r>
            <a:r>
              <a:rPr lang="zh-CN" altLang="en-US" dirty="0" smtClean="0"/>
              <a:t>属性向域的映象集合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i="1" dirty="0" smtClean="0"/>
              <a:t>		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        	     </a:t>
            </a:r>
            <a:r>
              <a:rPr lang="zh-CN" altLang="en-US" dirty="0" smtClean="0"/>
              <a:t>属性间数据的依赖关系的集合</a:t>
            </a:r>
            <a:endParaRPr lang="en-US" altLang="zh-CN" dirty="0" smtClean="0"/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en-US" altLang="zh-CN" dirty="0"/>
          </a:p>
          <a:p>
            <a:r>
              <a:rPr lang="zh-CN" altLang="en-US" dirty="0"/>
              <a:t>关系模式通常可以简记为</a:t>
            </a:r>
          </a:p>
          <a:p>
            <a:pPr>
              <a:buNone/>
            </a:pPr>
            <a:r>
              <a:rPr lang="zh-CN" altLang="en-US" dirty="0"/>
              <a:t> 	</a:t>
            </a:r>
            <a:r>
              <a:rPr lang="en-US" altLang="zh-CN" i="1" dirty="0"/>
              <a:t>R (U)    </a:t>
            </a:r>
            <a:r>
              <a:rPr lang="zh-CN" altLang="en-US" i="1" dirty="0"/>
              <a:t>或    </a:t>
            </a:r>
            <a:r>
              <a:rPr lang="en-US" altLang="zh-CN" i="1" dirty="0"/>
              <a:t>R (A</a:t>
            </a:r>
            <a:r>
              <a:rPr lang="en-US" altLang="zh-CN" i="1" baseline="-25000" dirty="0"/>
              <a:t>1</a:t>
            </a:r>
            <a:r>
              <a:rPr lang="zh-CN" altLang="en-US" i="1" dirty="0"/>
              <a:t>，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2</a:t>
            </a:r>
            <a:r>
              <a:rPr lang="zh-CN" altLang="en-US" i="1" dirty="0"/>
              <a:t>，</a:t>
            </a:r>
            <a:r>
              <a:rPr lang="en-US" altLang="zh-CN" i="1" dirty="0"/>
              <a:t>…</a:t>
            </a:r>
            <a:r>
              <a:rPr lang="zh-CN" altLang="en-US" i="1" dirty="0"/>
              <a:t>，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</a:t>
            </a:r>
            <a:r>
              <a:rPr lang="en-US" altLang="zh-CN" i="1" dirty="0"/>
              <a:t>)</a:t>
            </a:r>
          </a:p>
          <a:p>
            <a:pPr lvl="1">
              <a:lnSpc>
                <a:spcPct val="130000"/>
              </a:lnSpc>
              <a:buSzPct val="85000"/>
            </a:pPr>
            <a:r>
              <a:rPr lang="en-US" altLang="zh-CN" i="1" dirty="0"/>
              <a:t>R: </a:t>
            </a:r>
            <a:r>
              <a:rPr lang="zh-CN" altLang="en-US" dirty="0"/>
              <a:t>关系名</a:t>
            </a:r>
          </a:p>
          <a:p>
            <a:pPr lvl="1">
              <a:lnSpc>
                <a:spcPct val="130000"/>
              </a:lnSpc>
              <a:buSzPct val="75000"/>
            </a:pP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zh-CN" altLang="en-US" dirty="0"/>
              <a:t>，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  </a:t>
            </a:r>
            <a:r>
              <a:rPr lang="en-US" altLang="zh-CN" dirty="0"/>
              <a:t>: </a:t>
            </a:r>
            <a:r>
              <a:rPr lang="zh-CN" altLang="en-US" dirty="0"/>
              <a:t>属性名</a:t>
            </a:r>
          </a:p>
          <a:p>
            <a:pPr lvl="1">
              <a:lnSpc>
                <a:spcPct val="170000"/>
              </a:lnSpc>
              <a:buNone/>
            </a:pPr>
            <a:r>
              <a:rPr lang="zh-CN" altLang="en-US" dirty="0"/>
              <a:t>注：域名及属性向域的映象常常直接说明</a:t>
            </a:r>
            <a:r>
              <a:rPr lang="zh-CN" altLang="en-US" dirty="0" smtClean="0"/>
              <a:t>为属性</a:t>
            </a:r>
            <a:r>
              <a:rPr lang="zh-CN" altLang="en-US" dirty="0"/>
              <a:t>的类型、长度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zh-CN" alt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90012"/>
            <a:ext cx="9144000" cy="126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3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2. </a:t>
            </a:r>
            <a:r>
              <a:rPr lang="zh-CN" altLang="en-US" sz="3600" dirty="0" smtClean="0"/>
              <a:t>关系数据库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458200" cy="518477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sz="2400" smtClean="0"/>
              <a:t> </a:t>
            </a:r>
            <a:r>
              <a:rPr lang="zh-CN" altLang="en-US" smtClean="0"/>
              <a:t>常用的关系操作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mtClean="0"/>
              <a:t>查询操作：选择、投影、连接、除、并、差、交、笛卡尔积</a:t>
            </a:r>
            <a:endParaRPr lang="en-US" altLang="zh-CN" smtClean="0"/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smtClean="0"/>
              <a:t>选择、投影、并、差、笛卡尔基是</a:t>
            </a:r>
            <a:r>
              <a:rPr lang="en-US" altLang="zh-CN" sz="2200" smtClean="0"/>
              <a:t>5</a:t>
            </a:r>
            <a:r>
              <a:rPr lang="zh-CN" altLang="en-US" sz="2200" smtClean="0"/>
              <a:t>种基本操作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mtClean="0"/>
              <a:t>数据更新：插入、删除、修改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mtClean="0"/>
              <a:t>关系操作的特点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mtClean="0"/>
              <a:t>集合操作方式：操作的对象和结果都是集合，</a:t>
            </a:r>
            <a:r>
              <a:rPr lang="zh-CN" altLang="en-US" smtClean="0">
                <a:solidFill>
                  <a:srgbClr val="FF00FF"/>
                </a:solidFill>
              </a:rPr>
              <a:t>一次一集合</a:t>
            </a:r>
            <a:r>
              <a:rPr lang="zh-CN" altLang="en-US" smtClean="0"/>
              <a:t>的方式</a:t>
            </a:r>
          </a:p>
        </p:txBody>
      </p:sp>
    </p:spTree>
    <p:extLst>
      <p:ext uri="{BB962C8B-B14F-4D97-AF65-F5344CB8AC3E}">
        <p14:creationId xmlns:p14="http://schemas.microsoft.com/office/powerpoint/2010/main" val="393932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</a:t>
            </a:r>
            <a:r>
              <a:rPr lang="zh-CN" altLang="en-US" sz="3600" dirty="0"/>
              <a:t>关系的三类完整性约束</a:t>
            </a:r>
            <a:endParaRPr lang="zh-CN" altLang="en-US" sz="36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1220275"/>
            <a:ext cx="9144000" cy="271727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5250" y="5319423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</a:t>
            </a:r>
            <a:r>
              <a:rPr lang="zh-CN" altLang="en-US" dirty="0" smtClean="0"/>
              <a:t>下面语句插入数据，会不会出错？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30" y="5829729"/>
            <a:ext cx="8396270" cy="45738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836" y="3680894"/>
            <a:ext cx="4582164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04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</a:t>
            </a:r>
            <a:r>
              <a:rPr lang="zh-CN" altLang="en-US" sz="3600" dirty="0"/>
              <a:t>关系的三类完整性约束</a:t>
            </a:r>
            <a:endParaRPr lang="zh-CN" altLang="en-US" sz="36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1220275"/>
            <a:ext cx="9144000" cy="271727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41" y="5214354"/>
            <a:ext cx="8549633" cy="6378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78296" y="4508390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</a:t>
            </a:r>
            <a:r>
              <a:rPr lang="zh-CN" altLang="en-US" dirty="0" smtClean="0"/>
              <a:t>下面语句插入数据，会不会出错？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087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内容目录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关系模型</a:t>
            </a:r>
            <a:endParaRPr lang="zh-CN" altLang="en-US" dirty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关系数据库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关系的完整性</a:t>
            </a:r>
            <a:endParaRPr lang="en-US" altLang="zh-CN" dirty="0" smtClean="0"/>
          </a:p>
          <a:p>
            <a:pPr lvl="2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7643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</a:t>
            </a:r>
            <a:r>
              <a:rPr lang="zh-CN" altLang="en-US" sz="3600" dirty="0"/>
              <a:t>关系的三类完整性约束</a:t>
            </a:r>
            <a:endParaRPr lang="zh-CN" altLang="en-US" sz="36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208868" y="4842345"/>
            <a:ext cx="7241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如果在</a:t>
            </a:r>
            <a:r>
              <a:rPr lang="en-US" altLang="zh-CN" dirty="0" smtClean="0"/>
              <a:t>SC</a:t>
            </a:r>
            <a:r>
              <a:rPr lang="zh-CN" altLang="en-US" dirty="0" smtClean="0"/>
              <a:t>表格插入“</a:t>
            </a:r>
            <a:r>
              <a:rPr lang="en-US" altLang="zh-CN" b="1" dirty="0" smtClean="0">
                <a:latin typeface="Arial" panose="020B0604020202020204" pitchFamily="34" charset="0"/>
              </a:rPr>
              <a:t>201215122</a:t>
            </a:r>
            <a:r>
              <a:rPr lang="zh-CN" altLang="en-US" b="1" dirty="0" smtClean="0">
                <a:latin typeface="Arial" panose="020B0604020202020204" pitchFamily="34" charset="0"/>
              </a:rPr>
              <a:t>，</a:t>
            </a:r>
            <a:r>
              <a:rPr lang="en-US" altLang="zh-CN" b="1" dirty="0" smtClean="0">
                <a:latin typeface="Arial" panose="020B0604020202020204" pitchFamily="34" charset="0"/>
              </a:rPr>
              <a:t>8</a:t>
            </a:r>
            <a:r>
              <a:rPr lang="zh-CN" altLang="en-US" b="1" dirty="0" smtClean="0">
                <a:latin typeface="Arial" panose="020B0604020202020204" pitchFamily="34" charset="0"/>
              </a:rPr>
              <a:t>，</a:t>
            </a:r>
            <a:r>
              <a:rPr lang="en-US" altLang="zh-CN" b="1" dirty="0" smtClean="0">
                <a:latin typeface="Arial" panose="020B0604020202020204" pitchFamily="34" charset="0"/>
              </a:rPr>
              <a:t>90</a:t>
            </a:r>
            <a:r>
              <a:rPr lang="zh-CN" altLang="en-US" dirty="0" smtClean="0"/>
              <a:t>”，是否可以？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6" name="Group 57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4566921"/>
              </p:ext>
            </p:extLst>
          </p:nvPr>
        </p:nvGraphicFramePr>
        <p:xfrm>
          <a:off x="278296" y="1557544"/>
          <a:ext cx="5086102" cy="2582781"/>
        </p:xfrm>
        <a:graphic>
          <a:graphicData uri="http://schemas.openxmlformats.org/drawingml/2006/table">
            <a:tbl>
              <a:tblPr/>
              <a:tblGrid>
                <a:gridCol w="1272081"/>
                <a:gridCol w="1346451"/>
                <a:gridCol w="1196599"/>
                <a:gridCol w="1270971"/>
              </a:tblGrid>
              <a:tr h="4655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Cno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Cname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先行课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Cpno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学分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Ccredit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5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数据库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5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5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信息系统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5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操作系统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5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数据结构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5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数据处理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6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PASCAL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语言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 Box 502"/>
          <p:cNvSpPr txBox="1">
            <a:spLocks noChangeArrowheads="1"/>
          </p:cNvSpPr>
          <p:nvPr/>
        </p:nvSpPr>
        <p:spPr bwMode="auto">
          <a:xfrm>
            <a:off x="1042988" y="1052513"/>
            <a:ext cx="1154112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b="1" dirty="0"/>
              <a:t>Course</a:t>
            </a:r>
          </a:p>
        </p:txBody>
      </p:sp>
      <p:sp>
        <p:nvSpPr>
          <p:cNvPr id="8" name="Rectangle 185"/>
          <p:cNvSpPr>
            <a:spLocks noChangeArrowheads="1"/>
          </p:cNvSpPr>
          <p:nvPr/>
        </p:nvSpPr>
        <p:spPr bwMode="auto">
          <a:xfrm>
            <a:off x="5528250" y="1196296"/>
            <a:ext cx="886976" cy="23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200" b="1" dirty="0"/>
              <a:t>SC</a:t>
            </a:r>
          </a:p>
        </p:txBody>
      </p:sp>
      <p:graphicFrame>
        <p:nvGraphicFramePr>
          <p:cNvPr id="9" name="Group 38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5152963"/>
              </p:ext>
            </p:extLst>
          </p:nvPr>
        </p:nvGraphicFramePr>
        <p:xfrm>
          <a:off x="5475716" y="1662195"/>
          <a:ext cx="3668284" cy="2097780"/>
        </p:xfrm>
        <a:graphic>
          <a:graphicData uri="http://schemas.openxmlformats.org/drawingml/2006/table">
            <a:tbl>
              <a:tblPr/>
              <a:tblGrid>
                <a:gridCol w="1222761"/>
                <a:gridCol w="1222762"/>
                <a:gridCol w="1222761"/>
              </a:tblGrid>
              <a:tr h="4857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Sno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Cno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成绩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Grade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83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83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85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83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88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83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83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274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</a:t>
            </a:r>
            <a:r>
              <a:rPr lang="zh-CN" altLang="en-US" sz="3600" dirty="0"/>
              <a:t>关系的三类完整性约束</a:t>
            </a:r>
            <a:endParaRPr lang="zh-CN" altLang="en-US" sz="3600" dirty="0" smtClean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098550"/>
            <a:ext cx="8204200" cy="4932363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</a:pPr>
            <a:r>
              <a:rPr lang="zh-CN" altLang="en-US" dirty="0" smtClean="0"/>
              <a:t>实体完整性和参照完整性</a:t>
            </a:r>
          </a:p>
          <a:p>
            <a:pPr lvl="1" algn="just" eaLnBrk="1" hangingPunct="1">
              <a:lnSpc>
                <a:spcPct val="140000"/>
              </a:lnSpc>
              <a:buSzPct val="85000"/>
            </a:pPr>
            <a:r>
              <a:rPr lang="zh-CN" altLang="en-US" dirty="0" smtClean="0"/>
              <a:t>关系模型必须满足的完整性约束条件称为关系的两个</a:t>
            </a:r>
            <a:r>
              <a:rPr lang="zh-CN" altLang="en-US" dirty="0" smtClean="0">
                <a:solidFill>
                  <a:srgbClr val="FF00FF"/>
                </a:solidFill>
              </a:rPr>
              <a:t>不变性</a:t>
            </a:r>
            <a:r>
              <a:rPr lang="zh-CN" altLang="en-US" dirty="0" smtClean="0"/>
              <a:t>，应该由关系系统自动支持</a:t>
            </a:r>
          </a:p>
          <a:p>
            <a:pPr algn="just" eaLnBrk="1" hangingPunct="1">
              <a:lnSpc>
                <a:spcPct val="140000"/>
              </a:lnSpc>
            </a:pPr>
            <a:r>
              <a:rPr lang="zh-CN" altLang="en-US" dirty="0" smtClean="0"/>
              <a:t>用户定义的完整性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dirty="0" smtClean="0"/>
              <a:t>应用领域需要遵循的约束条件，体现了具体领域中的语义约束 </a:t>
            </a:r>
          </a:p>
        </p:txBody>
      </p:sp>
    </p:spTree>
    <p:extLst>
      <p:ext uri="{BB962C8B-B14F-4D97-AF65-F5344CB8AC3E}">
        <p14:creationId xmlns:p14="http://schemas.microsoft.com/office/powerpoint/2010/main" val="64467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3.1 </a:t>
            </a:r>
            <a:r>
              <a:rPr lang="zh-CN" altLang="en-US" sz="3600" dirty="0" smtClean="0"/>
              <a:t>实体完整性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40000"/>
              </a:lnSpc>
            </a:pPr>
            <a:r>
              <a:rPr lang="zh-CN" altLang="en-US" sz="2600" dirty="0" smtClean="0"/>
              <a:t>实体完整性规则（</a:t>
            </a:r>
            <a:r>
              <a:rPr lang="en-US" altLang="zh-CN" sz="2600" dirty="0" smtClean="0"/>
              <a:t>Entity Integrity</a:t>
            </a:r>
            <a:r>
              <a:rPr lang="zh-CN" altLang="en-US" sz="2600" dirty="0" smtClean="0"/>
              <a:t>）</a:t>
            </a:r>
            <a:endParaRPr lang="en-US" altLang="zh-CN" sz="2600" dirty="0" smtClean="0"/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dirty="0" smtClean="0"/>
              <a:t>若属性</a:t>
            </a:r>
            <a:r>
              <a:rPr lang="en-US" altLang="zh-CN" i="1" dirty="0" smtClean="0"/>
              <a:t>A</a:t>
            </a:r>
            <a:r>
              <a:rPr lang="zh-CN" altLang="en-US" dirty="0" smtClean="0"/>
              <a:t>是基本关系</a:t>
            </a:r>
            <a:r>
              <a:rPr lang="en-US" altLang="zh-CN" i="1" dirty="0" smtClean="0"/>
              <a:t>R</a:t>
            </a:r>
            <a:r>
              <a:rPr lang="zh-CN" altLang="en-US" dirty="0" smtClean="0"/>
              <a:t>的主属性，则属性</a:t>
            </a:r>
            <a:r>
              <a:rPr lang="en-US" altLang="zh-CN" i="1" dirty="0" smtClean="0"/>
              <a:t>A</a:t>
            </a:r>
            <a:r>
              <a:rPr lang="zh-CN" altLang="en-US" dirty="0" smtClean="0"/>
              <a:t>不能取空值</a:t>
            </a:r>
            <a:endParaRPr lang="en-US" altLang="zh-CN" dirty="0" smtClean="0"/>
          </a:p>
          <a:p>
            <a:pPr lvl="1" algn="just" eaLnBrk="1" hangingPunct="1">
              <a:lnSpc>
                <a:spcPct val="140000"/>
              </a:lnSpc>
            </a:pPr>
            <a:r>
              <a:rPr lang="zh-CN" altLang="zh-CN" dirty="0" smtClean="0"/>
              <a:t>空值就是“不知道”或“不存在”或“无意义”的值</a:t>
            </a:r>
            <a:endParaRPr lang="zh-CN" altLang="en-US" dirty="0" smtClean="0"/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/>
              <a:t>     例：</a:t>
            </a:r>
          </a:p>
          <a:p>
            <a:pPr lvl="1"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zh-CN" dirty="0" smtClean="0"/>
              <a:t>选修（</a:t>
            </a:r>
            <a:r>
              <a:rPr lang="zh-CN" altLang="zh-CN" u="sng" dirty="0" smtClean="0"/>
              <a:t>学号，课程号</a:t>
            </a:r>
            <a:r>
              <a:rPr lang="zh-CN" altLang="zh-CN" dirty="0" smtClean="0"/>
              <a:t>，成绩）</a:t>
            </a:r>
            <a:endParaRPr lang="en-US" altLang="zh-CN" dirty="0" smtClean="0"/>
          </a:p>
          <a:p>
            <a:pPr lvl="1"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zh-CN" dirty="0" smtClean="0"/>
              <a:t>“学号、课程号”为主码</a:t>
            </a:r>
            <a:endParaRPr lang="en-US" altLang="zh-CN" dirty="0" smtClean="0"/>
          </a:p>
          <a:p>
            <a:pPr lvl="1"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zh-CN" dirty="0" smtClean="0"/>
              <a:t>“学号”和“课程号”两个属性都不能取空值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347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3.2 </a:t>
            </a:r>
            <a:r>
              <a:rPr lang="zh-CN" altLang="en-US" sz="3600" dirty="0" smtClean="0"/>
              <a:t>参照完整性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700213"/>
            <a:ext cx="6172200" cy="426720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1. </a:t>
            </a:r>
            <a:r>
              <a:rPr lang="zh-CN" altLang="en-US" smtClean="0"/>
              <a:t>关系间的引用</a:t>
            </a:r>
          </a:p>
          <a:p>
            <a:pPr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2. </a:t>
            </a:r>
            <a:r>
              <a:rPr lang="zh-CN" altLang="en-US" smtClean="0"/>
              <a:t>外码</a:t>
            </a:r>
          </a:p>
          <a:p>
            <a:pPr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3. </a:t>
            </a:r>
            <a:r>
              <a:rPr lang="zh-CN" altLang="en-US" smtClean="0"/>
              <a:t>参照完整性规则</a:t>
            </a:r>
          </a:p>
        </p:txBody>
      </p:sp>
    </p:spTree>
    <p:extLst>
      <p:ext uri="{BB962C8B-B14F-4D97-AF65-F5344CB8AC3E}">
        <p14:creationId xmlns:p14="http://schemas.microsoft.com/office/powerpoint/2010/main" val="356396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3.2 </a:t>
            </a:r>
            <a:r>
              <a:rPr lang="zh-CN" altLang="en-US" sz="3600" dirty="0" smtClean="0"/>
              <a:t>参照完整性</a:t>
            </a:r>
            <a:r>
              <a:rPr lang="en-US" altLang="zh-CN" sz="3600" dirty="0" smtClean="0"/>
              <a:t>---</a:t>
            </a:r>
            <a:r>
              <a:rPr lang="zh-CN" altLang="en-US" sz="3600" dirty="0" smtClean="0"/>
              <a:t>关系间的引用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19200"/>
            <a:ext cx="8316912" cy="3433763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dirty="0" smtClean="0"/>
              <a:t>在关系模型中实体及实体间的联系都是用关系来描述的，自然存在着关系与关系间的引用。</a:t>
            </a:r>
          </a:p>
          <a:p>
            <a:pPr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黑体" panose="02010609060101010101" pitchFamily="49" charset="-122"/>
              </a:rPr>
              <a:t>[</a:t>
            </a:r>
            <a:r>
              <a:rPr lang="zh-CN" altLang="en-US" dirty="0" smtClean="0">
                <a:ea typeface="黑体" panose="02010609060101010101" pitchFamily="49" charset="-122"/>
              </a:rPr>
              <a:t>例</a:t>
            </a:r>
            <a:r>
              <a:rPr lang="en-US" altLang="zh-CN" dirty="0" smtClean="0">
                <a:ea typeface="黑体" panose="02010609060101010101" pitchFamily="49" charset="-122"/>
              </a:rPr>
              <a:t>2.</a:t>
            </a:r>
            <a:r>
              <a:rPr lang="en-US" altLang="zh-CN" dirty="0" smtClean="0"/>
              <a:t>1]  </a:t>
            </a:r>
            <a:r>
              <a:rPr lang="zh-CN" altLang="en-US" dirty="0" smtClean="0"/>
              <a:t>学生实体、专业实体</a:t>
            </a:r>
          </a:p>
          <a:p>
            <a:pPr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　学生（</a:t>
            </a:r>
            <a:r>
              <a:rPr lang="zh-CN" altLang="en-US" u="sng" dirty="0" smtClean="0"/>
              <a:t>学号</a:t>
            </a:r>
            <a:r>
              <a:rPr lang="zh-CN" altLang="en-US" dirty="0" smtClean="0"/>
              <a:t>，姓名，性别，</a:t>
            </a:r>
            <a:r>
              <a:rPr lang="zh-CN" altLang="en-US" dirty="0" smtClean="0">
                <a:solidFill>
                  <a:schemeClr val="hlink"/>
                </a:solidFill>
              </a:rPr>
              <a:t>专业号</a:t>
            </a:r>
            <a:r>
              <a:rPr lang="zh-CN" altLang="en-US" dirty="0" smtClean="0"/>
              <a:t>，年龄）</a:t>
            </a:r>
          </a:p>
          <a:p>
            <a:pPr lvl="1" algn="just" eaLnBrk="1" hangingPunct="1">
              <a:lnSpc>
                <a:spcPct val="16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 smtClean="0"/>
              <a:t>　  专业（</a:t>
            </a:r>
            <a:r>
              <a:rPr lang="zh-CN" altLang="en-US" u="sng" dirty="0" smtClean="0">
                <a:solidFill>
                  <a:schemeClr val="hlink"/>
                </a:solidFill>
              </a:rPr>
              <a:t>专业号</a:t>
            </a:r>
            <a:r>
              <a:rPr lang="zh-CN" altLang="en-US" dirty="0" smtClean="0"/>
              <a:t>，专业名）</a:t>
            </a:r>
          </a:p>
        </p:txBody>
      </p:sp>
      <p:sp>
        <p:nvSpPr>
          <p:cNvPr id="50183" name="Rectangle 6"/>
          <p:cNvSpPr>
            <a:spLocks noChangeArrowheads="1"/>
          </p:cNvSpPr>
          <p:nvPr/>
        </p:nvSpPr>
        <p:spPr bwMode="auto">
          <a:xfrm>
            <a:off x="611188" y="4899025"/>
            <a:ext cx="8532812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kumimoji="1" lang="zh-CN" altLang="en-US" sz="2400" b="1"/>
              <a:t>学生关系引用了专业关系的主码“专业号”。</a:t>
            </a:r>
          </a:p>
          <a:p>
            <a:pPr eaLnBrk="1" hangingPunct="1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kumimoji="1" lang="zh-CN" altLang="en-US" sz="2400" b="1"/>
              <a:t> 学生关系中的“专业号”值必须是确实存在的专业的专业号</a:t>
            </a:r>
          </a:p>
        </p:txBody>
      </p:sp>
      <p:sp>
        <p:nvSpPr>
          <p:cNvPr id="9" name="椭圆形标注 8"/>
          <p:cNvSpPr>
            <a:spLocks noChangeArrowheads="1"/>
          </p:cNvSpPr>
          <p:nvPr/>
        </p:nvSpPr>
        <p:spPr bwMode="auto">
          <a:xfrm>
            <a:off x="5003800" y="4329113"/>
            <a:ext cx="1212850" cy="612775"/>
          </a:xfrm>
          <a:prstGeom prst="wedgeEllipseCallout">
            <a:avLst>
              <a:gd name="adj1" fmla="val -209505"/>
              <a:gd name="adj2" fmla="val -48333"/>
            </a:avLst>
          </a:prstGeom>
          <a:gradFill rotWithShape="0">
            <a:gsLst>
              <a:gs pos="0">
                <a:srgbClr val="FFFFFF"/>
              </a:gs>
              <a:gs pos="100000">
                <a:srgbClr val="BBBBBB"/>
              </a:gs>
            </a:gsLst>
            <a:lin ang="5400000" scaled="1"/>
          </a:gra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FF"/>
                </a:solidFill>
              </a:rPr>
              <a:t>主码</a:t>
            </a:r>
          </a:p>
        </p:txBody>
      </p:sp>
      <p:sp>
        <p:nvSpPr>
          <p:cNvPr id="8" name="椭圆形标注 7"/>
          <p:cNvSpPr>
            <a:spLocks noChangeArrowheads="1"/>
          </p:cNvSpPr>
          <p:nvPr/>
        </p:nvSpPr>
        <p:spPr bwMode="auto">
          <a:xfrm>
            <a:off x="153988" y="2708275"/>
            <a:ext cx="914400" cy="612775"/>
          </a:xfrm>
          <a:prstGeom prst="wedgeEllipseCallout">
            <a:avLst>
              <a:gd name="adj1" fmla="val 174755"/>
              <a:gd name="adj2" fmla="val 60306"/>
            </a:avLst>
          </a:prstGeom>
          <a:solidFill>
            <a:schemeClr val="accent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FF"/>
                </a:solidFill>
              </a:rPr>
              <a:t>主码</a:t>
            </a:r>
          </a:p>
        </p:txBody>
      </p:sp>
    </p:spTree>
    <p:extLst>
      <p:ext uri="{BB962C8B-B14F-4D97-AF65-F5344CB8AC3E}">
        <p14:creationId xmlns:p14="http://schemas.microsoft.com/office/powerpoint/2010/main" val="284302051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3" grpId="0"/>
      <p:bldP spid="9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3.2 </a:t>
            </a:r>
            <a:r>
              <a:rPr lang="zh-CN" altLang="en-US" sz="3600" dirty="0" smtClean="0"/>
              <a:t>参照完整性</a:t>
            </a:r>
            <a:r>
              <a:rPr lang="en-US" altLang="zh-CN" sz="3600" dirty="0" smtClean="0"/>
              <a:t>--</a:t>
            </a:r>
            <a:r>
              <a:rPr lang="zh-CN" altLang="en-US" sz="3600" dirty="0" smtClean="0"/>
              <a:t>外码（</a:t>
            </a:r>
            <a:r>
              <a:rPr lang="en-US" altLang="zh-CN" sz="3600" dirty="0" smtClean="0"/>
              <a:t>Foreign Key</a:t>
            </a:r>
            <a:r>
              <a:rPr lang="zh-CN" altLang="en-US" sz="3600" dirty="0" smtClean="0"/>
              <a:t>）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268413"/>
            <a:ext cx="8154988" cy="4691062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z="2400" dirty="0" smtClean="0"/>
              <a:t>设</a:t>
            </a:r>
            <a:r>
              <a:rPr lang="en-US" altLang="zh-CN" sz="2400" i="1" dirty="0" smtClean="0"/>
              <a:t>F</a:t>
            </a:r>
            <a:r>
              <a:rPr lang="zh-CN" altLang="en-US" sz="2400" dirty="0" smtClean="0"/>
              <a:t>是基本关系</a:t>
            </a:r>
            <a:r>
              <a:rPr lang="en-US" altLang="zh-CN" sz="2400" i="1" dirty="0" smtClean="0"/>
              <a:t>R</a:t>
            </a:r>
            <a:r>
              <a:rPr lang="zh-CN" altLang="en-US" sz="2400" dirty="0" smtClean="0"/>
              <a:t>的一个或一组属性，但不是关系</a:t>
            </a:r>
            <a:r>
              <a:rPr lang="en-US" altLang="zh-CN" sz="2400" i="1" dirty="0" smtClean="0"/>
              <a:t>R</a:t>
            </a:r>
            <a:r>
              <a:rPr lang="zh-CN" altLang="en-US" sz="2400" dirty="0" smtClean="0"/>
              <a:t>的码。如果</a:t>
            </a:r>
            <a:r>
              <a:rPr lang="en-US" altLang="zh-CN" sz="2400" dirty="0" smtClean="0"/>
              <a:t>F</a:t>
            </a:r>
            <a:r>
              <a:rPr lang="zh-CN" altLang="en-US" sz="2400" dirty="0" smtClean="0"/>
              <a:t>与基本关系</a:t>
            </a:r>
            <a:r>
              <a:rPr lang="en-US" altLang="zh-CN" sz="2400" i="1" dirty="0" smtClean="0"/>
              <a:t>S</a:t>
            </a:r>
            <a:r>
              <a:rPr lang="zh-CN" altLang="en-US" sz="2400" dirty="0" smtClean="0"/>
              <a:t>的主码</a:t>
            </a:r>
            <a:r>
              <a:rPr lang="en-US" altLang="zh-CN" sz="2400" dirty="0" smtClean="0"/>
              <a:t>K</a:t>
            </a:r>
            <a:r>
              <a:rPr lang="en-US" altLang="zh-CN" sz="2400" baseline="-25000" dirty="0" smtClean="0"/>
              <a:t>s</a:t>
            </a:r>
            <a:r>
              <a:rPr lang="zh-CN" altLang="en-US" sz="2400" dirty="0" smtClean="0"/>
              <a:t>相对应，则称</a:t>
            </a:r>
            <a:r>
              <a:rPr lang="en-US" altLang="zh-CN" sz="2400" dirty="0" smtClean="0"/>
              <a:t>F</a:t>
            </a:r>
            <a:r>
              <a:rPr lang="zh-CN" altLang="en-US" sz="2400" dirty="0" smtClean="0"/>
              <a:t>是</a:t>
            </a:r>
            <a:r>
              <a:rPr lang="en-US" altLang="zh-CN" sz="2400" i="1" dirty="0" smtClean="0"/>
              <a:t>R</a:t>
            </a:r>
            <a:r>
              <a:rPr lang="zh-CN" altLang="en-US" sz="2400" dirty="0" smtClean="0"/>
              <a:t>的</a:t>
            </a:r>
            <a:r>
              <a:rPr lang="zh-CN" altLang="en-US" sz="2400" dirty="0" smtClean="0">
                <a:solidFill>
                  <a:schemeClr val="hlink"/>
                </a:solidFill>
                <a:ea typeface="黑体" panose="02010609060101010101" pitchFamily="49" charset="-122"/>
              </a:rPr>
              <a:t>外码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 smtClean="0"/>
              <a:t>基本关系</a:t>
            </a:r>
            <a:r>
              <a:rPr lang="en-US" altLang="zh-CN" sz="2400" i="1" dirty="0" smtClean="0"/>
              <a:t>R</a:t>
            </a:r>
            <a:r>
              <a:rPr lang="zh-CN" altLang="en-US" sz="2400" i="1" dirty="0" smtClean="0"/>
              <a:t>称</a:t>
            </a:r>
            <a:r>
              <a:rPr lang="zh-CN" altLang="en-US" sz="2400" dirty="0" smtClean="0"/>
              <a:t>为</a:t>
            </a:r>
            <a:r>
              <a:rPr lang="zh-CN" altLang="en-US" sz="2400" dirty="0" smtClean="0">
                <a:solidFill>
                  <a:schemeClr val="hlink"/>
                </a:solidFill>
                <a:ea typeface="黑体" panose="02010609060101010101" pitchFamily="49" charset="-122"/>
              </a:rPr>
              <a:t>参照关系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Referencing  Relation</a:t>
            </a:r>
            <a:r>
              <a:rPr lang="zh-CN" altLang="en-US" sz="2400" dirty="0" smtClean="0"/>
              <a:t>）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 smtClean="0"/>
              <a:t>基本关系</a:t>
            </a:r>
            <a:r>
              <a:rPr lang="en-US" altLang="zh-CN" sz="2400" i="1" dirty="0" smtClean="0"/>
              <a:t>S</a:t>
            </a:r>
            <a:r>
              <a:rPr lang="zh-CN" altLang="en-US" sz="2400" i="1" dirty="0" smtClean="0"/>
              <a:t>称</a:t>
            </a:r>
            <a:r>
              <a:rPr lang="zh-CN" altLang="en-US" sz="2400" dirty="0" smtClean="0"/>
              <a:t>为</a:t>
            </a:r>
            <a:r>
              <a:rPr lang="zh-CN" altLang="en-US" sz="2400" dirty="0" smtClean="0">
                <a:solidFill>
                  <a:schemeClr val="hlink"/>
                </a:solidFill>
                <a:ea typeface="黑体" panose="02010609060101010101" pitchFamily="49" charset="-122"/>
              </a:rPr>
              <a:t>被参照关系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Referenced Relation</a:t>
            </a:r>
            <a:r>
              <a:rPr lang="zh-CN" altLang="en-US" sz="2400" dirty="0" smtClean="0"/>
              <a:t>）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/>
              <a:t>    或</a:t>
            </a:r>
            <a:r>
              <a:rPr lang="zh-CN" altLang="en-US" sz="2400" dirty="0" smtClean="0">
                <a:solidFill>
                  <a:schemeClr val="hlink"/>
                </a:solidFill>
                <a:ea typeface="黑体" panose="02010609060101010101" pitchFamily="49" charset="-122"/>
              </a:rPr>
              <a:t>目标关系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Target Relation</a:t>
            </a:r>
            <a:r>
              <a:rPr lang="zh-CN" altLang="en-US" sz="2400" dirty="0" smtClean="0"/>
              <a:t>）</a:t>
            </a:r>
          </a:p>
          <a:p>
            <a:pPr eaLnBrk="1" hangingPunct="1"/>
            <a:endParaRPr lang="en-US" altLang="zh-CN" sz="2400" dirty="0" smtClean="0"/>
          </a:p>
        </p:txBody>
      </p:sp>
      <p:sp>
        <p:nvSpPr>
          <p:cNvPr id="2" name="矩形 1"/>
          <p:cNvSpPr/>
          <p:nvPr/>
        </p:nvSpPr>
        <p:spPr>
          <a:xfrm>
            <a:off x="1013988" y="4759382"/>
            <a:ext cx="6590923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</a:pPr>
            <a:r>
              <a:rPr lang="zh-CN" altLang="en-US" dirty="0" smtClean="0"/>
              <a:t>             学生</a:t>
            </a:r>
            <a:r>
              <a:rPr lang="zh-CN" altLang="en-US" dirty="0"/>
              <a:t>（</a:t>
            </a:r>
            <a:r>
              <a:rPr lang="zh-CN" altLang="en-US" u="sng" dirty="0"/>
              <a:t>学号</a:t>
            </a:r>
            <a:r>
              <a:rPr lang="zh-CN" altLang="en-US" dirty="0"/>
              <a:t>，姓名，性别，</a:t>
            </a:r>
            <a:r>
              <a:rPr lang="zh-CN" altLang="en-US" dirty="0">
                <a:solidFill>
                  <a:schemeClr val="hlink"/>
                </a:solidFill>
              </a:rPr>
              <a:t>专业号</a:t>
            </a:r>
            <a:r>
              <a:rPr lang="zh-CN" altLang="en-US" dirty="0"/>
              <a:t>，年龄</a:t>
            </a:r>
            <a:r>
              <a:rPr lang="zh-CN" altLang="en-US" dirty="0" smtClean="0"/>
              <a:t>）     </a:t>
            </a:r>
            <a:endParaRPr lang="zh-CN" altLang="en-US" dirty="0"/>
          </a:p>
          <a:p>
            <a:pPr lvl="1" algn="just">
              <a:lnSpc>
                <a:spcPct val="160000"/>
              </a:lnSpc>
              <a:spcBef>
                <a:spcPct val="0"/>
              </a:spcBef>
            </a:pPr>
            <a:r>
              <a:rPr lang="zh-CN" altLang="en-US" dirty="0"/>
              <a:t>　  专业（</a:t>
            </a:r>
            <a:r>
              <a:rPr lang="zh-CN" altLang="en-US" u="sng" dirty="0">
                <a:solidFill>
                  <a:schemeClr val="hlink"/>
                </a:solidFill>
              </a:rPr>
              <a:t>专业号</a:t>
            </a:r>
            <a:r>
              <a:rPr lang="zh-CN" altLang="en-US" dirty="0"/>
              <a:t>，专业名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 algn="just">
              <a:lnSpc>
                <a:spcPct val="160000"/>
              </a:lnSpc>
              <a:spcBef>
                <a:spcPct val="0"/>
              </a:spcBef>
            </a:pPr>
            <a:endParaRPr lang="en-US" altLang="zh-CN" dirty="0">
              <a:solidFill>
                <a:schemeClr val="hlink"/>
              </a:solidFill>
            </a:endParaRPr>
          </a:p>
          <a:p>
            <a:pPr lvl="1" algn="just">
              <a:lnSpc>
                <a:spcPct val="160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chemeClr val="hlink"/>
                </a:solidFill>
              </a:rPr>
              <a:t>专业号是外码， 学生是参照关系，专业为被参照关系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654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96119" y="307080"/>
            <a:ext cx="7391400" cy="563562"/>
          </a:xfrm>
        </p:spPr>
        <p:txBody>
          <a:bodyPr>
            <a:normAutofit fontScale="90000"/>
          </a:bodyPr>
          <a:lstStyle/>
          <a:p>
            <a:r>
              <a:rPr lang="en-US" altLang="zh-CN" sz="3600" dirty="0"/>
              <a:t>3.2 </a:t>
            </a:r>
            <a:r>
              <a:rPr lang="zh-CN" altLang="en-US" sz="3600" dirty="0"/>
              <a:t>参照完整性</a:t>
            </a:r>
            <a:r>
              <a:rPr lang="en-US" altLang="zh-CN" sz="3600" dirty="0"/>
              <a:t>--</a:t>
            </a:r>
            <a:r>
              <a:rPr lang="zh-CN" altLang="en-US" sz="3600" dirty="0"/>
              <a:t>外码（</a:t>
            </a:r>
            <a:r>
              <a:rPr lang="en-US" altLang="zh-CN" sz="3600" dirty="0"/>
              <a:t>Foreign Key</a:t>
            </a:r>
            <a:r>
              <a:rPr lang="zh-CN" altLang="en-US" sz="3600" dirty="0"/>
              <a:t>）</a:t>
            </a:r>
            <a:endParaRPr lang="en-US" altLang="zh-CN" sz="3600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125537"/>
            <a:ext cx="8713788" cy="3828847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400" dirty="0" smtClean="0"/>
              <a:t>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2.2]</a:t>
            </a:r>
            <a:endParaRPr lang="zh-CN" altLang="en-US" sz="2400" dirty="0" smtClean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/>
              <a:t>     </a:t>
            </a:r>
            <a:endParaRPr lang="en-US" altLang="zh-CN" sz="2400" dirty="0" smtClean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2400" dirty="0" smtClean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2400" dirty="0" smtClean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2400" dirty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2400" dirty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“学号”和“课程号”是选修关系的</a:t>
            </a:r>
            <a:r>
              <a:rPr lang="zh-CN" altLang="en-US" dirty="0" smtClean="0">
                <a:solidFill>
                  <a:srgbClr val="FF0000"/>
                </a:solidFill>
              </a:rPr>
              <a:t>外码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/>
              <a:t>学生关系和课程关系均为被参照关系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/>
              <a:t>选修关系为参照关系 </a:t>
            </a:r>
          </a:p>
        </p:txBody>
      </p:sp>
      <p:graphicFrame>
        <p:nvGraphicFramePr>
          <p:cNvPr id="391172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75781025"/>
              </p:ext>
            </p:extLst>
          </p:nvPr>
        </p:nvGraphicFramePr>
        <p:xfrm>
          <a:off x="1187450" y="5096914"/>
          <a:ext cx="6408738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5" name="Image" r:id="rId3" imgW="18044444" imgH="2590476" progId="Photoshop.Image.7">
                  <p:embed/>
                </p:oleObj>
              </mc:Choice>
              <mc:Fallback>
                <p:oleObj name="Image" r:id="rId3" imgW="18044444" imgH="2590476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096914"/>
                        <a:ext cx="6408738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FF"/>
                                </a:gs>
                                <a:gs pos="100000">
                                  <a:srgbClr val="BBBBBB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25400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380235" y="1535256"/>
            <a:ext cx="7001466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/>
              <a:t>学生、课程、学生与课程之间的多对多联系</a:t>
            </a:r>
          </a:p>
          <a:p>
            <a:pPr lvl="1" algn="just">
              <a:lnSpc>
                <a:spcPct val="150000"/>
              </a:lnSpc>
            </a:pPr>
            <a:r>
              <a:rPr lang="zh-CN" altLang="en-US" dirty="0"/>
              <a:t>     学生（</a:t>
            </a:r>
            <a:r>
              <a:rPr lang="zh-CN" altLang="en-US" u="sng" dirty="0">
                <a:solidFill>
                  <a:srgbClr val="FF00FF"/>
                </a:solidFill>
              </a:rPr>
              <a:t>学号</a:t>
            </a:r>
            <a:r>
              <a:rPr lang="zh-CN" altLang="en-US" dirty="0">
                <a:solidFill>
                  <a:schemeClr val="accent2"/>
                </a:solidFill>
              </a:rPr>
              <a:t>，</a:t>
            </a:r>
            <a:r>
              <a:rPr lang="zh-CN" altLang="en-US" dirty="0"/>
              <a:t>姓名，性别，专业号，年龄）</a:t>
            </a:r>
          </a:p>
          <a:p>
            <a:pPr lvl="1" algn="just">
              <a:lnSpc>
                <a:spcPct val="150000"/>
              </a:lnSpc>
            </a:pPr>
            <a:r>
              <a:rPr lang="zh-CN" altLang="en-US" dirty="0"/>
              <a:t>     课程（</a:t>
            </a:r>
            <a:r>
              <a:rPr lang="zh-CN" altLang="en-US" u="sng" dirty="0">
                <a:solidFill>
                  <a:srgbClr val="3333FF"/>
                </a:solidFill>
              </a:rPr>
              <a:t>课程号</a:t>
            </a:r>
            <a:r>
              <a:rPr lang="zh-CN" altLang="en-US" dirty="0"/>
              <a:t>，课程名，学分）</a:t>
            </a:r>
          </a:p>
          <a:p>
            <a:pPr lvl="1" algn="just">
              <a:lnSpc>
                <a:spcPct val="150000"/>
              </a:lnSpc>
            </a:pPr>
            <a:r>
              <a:rPr lang="zh-CN" altLang="en-US" dirty="0"/>
              <a:t>     选修（</a:t>
            </a:r>
            <a:r>
              <a:rPr lang="zh-CN" altLang="en-US" u="sng" dirty="0">
                <a:solidFill>
                  <a:srgbClr val="FF00FF"/>
                </a:solidFill>
              </a:rPr>
              <a:t>学号</a:t>
            </a:r>
            <a:r>
              <a:rPr lang="zh-CN" altLang="en-US" dirty="0"/>
              <a:t>，</a:t>
            </a:r>
            <a:r>
              <a:rPr lang="zh-CN" altLang="en-US" u="sng" dirty="0">
                <a:solidFill>
                  <a:srgbClr val="3333FF"/>
                </a:solidFill>
              </a:rPr>
              <a:t>课程号</a:t>
            </a:r>
            <a:r>
              <a:rPr lang="zh-CN" altLang="en-US" dirty="0"/>
              <a:t>，成绩）</a:t>
            </a:r>
          </a:p>
        </p:txBody>
      </p:sp>
    </p:spTree>
    <p:extLst>
      <p:ext uri="{BB962C8B-B14F-4D97-AF65-F5344CB8AC3E}">
        <p14:creationId xmlns:p14="http://schemas.microsoft.com/office/powerpoint/2010/main" val="25957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3.2 </a:t>
            </a:r>
            <a:r>
              <a:rPr lang="zh-CN" altLang="en-US" sz="3600" dirty="0" smtClean="0"/>
              <a:t>参照完整性规则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325563"/>
            <a:ext cx="7886700" cy="4351338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140000"/>
              </a:lnSpc>
            </a:pPr>
            <a:r>
              <a:rPr lang="zh-CN" altLang="en-US" sz="2400" dirty="0" smtClean="0"/>
              <a:t>参照完整性规则</a:t>
            </a:r>
          </a:p>
          <a:p>
            <a:pPr algn="just" eaLnBrk="1" hangingPunct="1">
              <a:lnSpc>
                <a:spcPct val="170000"/>
              </a:lnSpc>
              <a:buClr>
                <a:schemeClr val="accent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dirty="0" smtClean="0"/>
              <a:t>   若属性（或属性组）</a:t>
            </a:r>
            <a:r>
              <a:rPr lang="en-US" altLang="zh-CN" sz="2400" i="1" dirty="0" smtClean="0"/>
              <a:t>F</a:t>
            </a:r>
            <a:r>
              <a:rPr lang="zh-CN" altLang="en-US" sz="2400" dirty="0" smtClean="0"/>
              <a:t>是基本关系</a:t>
            </a:r>
            <a:r>
              <a:rPr lang="en-US" altLang="zh-CN" sz="2400" i="1" dirty="0" smtClean="0"/>
              <a:t>R</a:t>
            </a:r>
            <a:r>
              <a:rPr lang="zh-CN" altLang="en-US" sz="2400" dirty="0" smtClean="0"/>
              <a:t>的外码，它与基本关系</a:t>
            </a:r>
            <a:r>
              <a:rPr lang="en-US" altLang="zh-CN" sz="2400" i="1" dirty="0" smtClean="0"/>
              <a:t>S</a:t>
            </a:r>
            <a:r>
              <a:rPr lang="zh-CN" altLang="en-US" sz="2400" dirty="0" smtClean="0"/>
              <a:t>的主码</a:t>
            </a:r>
            <a:r>
              <a:rPr lang="en-US" altLang="zh-CN" sz="2400" dirty="0" smtClean="0"/>
              <a:t>K</a:t>
            </a:r>
            <a:r>
              <a:rPr lang="en-US" altLang="zh-CN" sz="2400" baseline="-25000" dirty="0" smtClean="0"/>
              <a:t>s</a:t>
            </a:r>
            <a:r>
              <a:rPr lang="zh-CN" altLang="en-US" sz="2400" dirty="0" smtClean="0"/>
              <a:t>相对应，则对于</a:t>
            </a:r>
            <a:r>
              <a:rPr lang="en-US" altLang="zh-CN" sz="2400" i="1" dirty="0" smtClean="0"/>
              <a:t>R</a:t>
            </a:r>
            <a:r>
              <a:rPr lang="zh-CN" altLang="en-US" sz="2400" dirty="0" smtClean="0"/>
              <a:t>中每个元组在</a:t>
            </a:r>
            <a:r>
              <a:rPr lang="en-US" altLang="zh-CN" sz="2400" i="1" dirty="0" smtClean="0"/>
              <a:t>F</a:t>
            </a:r>
            <a:r>
              <a:rPr lang="zh-CN" altLang="en-US" sz="2400" dirty="0" smtClean="0"/>
              <a:t>上的值必须为：</a:t>
            </a:r>
          </a:p>
          <a:p>
            <a:pPr lvl="1" algn="just" eaLnBrk="1" hangingPunct="1">
              <a:lnSpc>
                <a:spcPct val="170000"/>
              </a:lnSpc>
              <a:buSzPct val="75000"/>
            </a:pPr>
            <a:r>
              <a:rPr lang="zh-CN" altLang="en-US" dirty="0" smtClean="0"/>
              <a:t>或者取空值（</a:t>
            </a:r>
            <a:r>
              <a:rPr lang="en-US" altLang="zh-CN" i="1" dirty="0" smtClean="0"/>
              <a:t>F</a:t>
            </a:r>
            <a:r>
              <a:rPr lang="zh-CN" altLang="en-US" dirty="0" smtClean="0"/>
              <a:t>的每个属性值均为空值）</a:t>
            </a:r>
          </a:p>
          <a:p>
            <a:pPr lvl="1" algn="just" eaLnBrk="1" hangingPunct="1">
              <a:lnSpc>
                <a:spcPct val="170000"/>
              </a:lnSpc>
              <a:buSzPct val="75000"/>
            </a:pPr>
            <a:r>
              <a:rPr lang="zh-CN" altLang="en-US" dirty="0" smtClean="0"/>
              <a:t>或者等于</a:t>
            </a:r>
            <a:r>
              <a:rPr lang="en-US" altLang="zh-CN" i="1" dirty="0" smtClean="0"/>
              <a:t>S</a:t>
            </a:r>
            <a:r>
              <a:rPr lang="zh-CN" altLang="en-US" dirty="0" smtClean="0"/>
              <a:t>中某个元组的主码值</a:t>
            </a:r>
            <a:endParaRPr lang="en-US" altLang="zh-CN" dirty="0" smtClean="0"/>
          </a:p>
          <a:p>
            <a:pPr>
              <a:lnSpc>
                <a:spcPct val="160000"/>
              </a:lnSpc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2.3] </a:t>
            </a:r>
            <a:r>
              <a:rPr lang="zh-CN" altLang="en-US" sz="2400" dirty="0"/>
              <a:t>中</a:t>
            </a:r>
          </a:p>
          <a:p>
            <a:pPr>
              <a:buNone/>
            </a:pPr>
            <a:r>
              <a:rPr lang="zh-CN" altLang="en-US" sz="2400" dirty="0"/>
              <a:t>学生（</a:t>
            </a:r>
            <a:r>
              <a:rPr lang="zh-CN" altLang="en-US" sz="2400" u="sng" dirty="0">
                <a:solidFill>
                  <a:srgbClr val="3333FF"/>
                </a:solidFill>
              </a:rPr>
              <a:t>学号</a:t>
            </a:r>
            <a:r>
              <a:rPr lang="zh-CN" altLang="en-US" sz="2400" dirty="0"/>
              <a:t>，姓名，性别，专业号，年龄，</a:t>
            </a:r>
            <a:r>
              <a:rPr lang="zh-CN" altLang="en-US" sz="2400" dirty="0">
                <a:solidFill>
                  <a:srgbClr val="3333FF"/>
                </a:solidFill>
              </a:rPr>
              <a:t>班长</a:t>
            </a:r>
            <a:r>
              <a:rPr lang="zh-CN" altLang="en-US" sz="2400" dirty="0"/>
              <a:t>）</a:t>
            </a:r>
            <a:endParaRPr lang="zh-CN" altLang="en-US" sz="3200" dirty="0"/>
          </a:p>
          <a:p>
            <a:pPr>
              <a:lnSpc>
                <a:spcPct val="140000"/>
              </a:lnSpc>
              <a:buNone/>
            </a:pPr>
            <a:r>
              <a:rPr lang="zh-CN" altLang="en-US" sz="2400" dirty="0"/>
              <a:t>“班长”属性值可以取两类值：</a:t>
            </a:r>
          </a:p>
          <a:p>
            <a:pPr>
              <a:lnSpc>
                <a:spcPct val="140000"/>
              </a:lnSpc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）空值，表示该学生所在班级尚未选出班长</a:t>
            </a:r>
          </a:p>
          <a:p>
            <a:pPr>
              <a:lnSpc>
                <a:spcPct val="140000"/>
              </a:lnSpc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）非空值，该值必须是本关系中某个元组的学号值</a:t>
            </a:r>
            <a:endParaRPr lang="zh-CN" altLang="en-US" dirty="0"/>
          </a:p>
          <a:p>
            <a:pPr lvl="1" algn="just" eaLnBrk="1" hangingPunct="1">
              <a:lnSpc>
                <a:spcPct val="170000"/>
              </a:lnSpc>
              <a:buSzPct val="75000"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046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3.3 </a:t>
            </a:r>
            <a:r>
              <a:rPr lang="zh-CN" altLang="en-US" sz="3600" dirty="0" smtClean="0"/>
              <a:t>用户定义的完整性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800" y="1098550"/>
            <a:ext cx="8128000" cy="5033963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60000"/>
              </a:lnSpc>
            </a:pPr>
            <a:r>
              <a:rPr lang="zh-CN" altLang="en-US" dirty="0" smtClean="0"/>
              <a:t>针对某一具体关系数据库的约束条件，关系模型应提供定义和检验这类完整性的机制。</a:t>
            </a:r>
            <a:endParaRPr lang="en-US" altLang="zh-CN" dirty="0" smtClean="0"/>
          </a:p>
          <a:p>
            <a:pPr algn="just">
              <a:buNone/>
            </a:pPr>
            <a:endParaRPr lang="en-US" altLang="zh-CN" dirty="0" smtClean="0"/>
          </a:p>
          <a:p>
            <a:pPr algn="just">
              <a:buNone/>
            </a:pPr>
            <a:r>
              <a:rPr lang="zh-CN" altLang="en-US" dirty="0" smtClean="0"/>
              <a:t>例</a:t>
            </a:r>
            <a:r>
              <a:rPr lang="en-US" altLang="zh-CN" dirty="0"/>
              <a:t>:</a:t>
            </a:r>
          </a:p>
          <a:p>
            <a:pPr algn="just">
              <a:lnSpc>
                <a:spcPct val="140000"/>
              </a:lnSpc>
              <a:buNone/>
            </a:pPr>
            <a:r>
              <a:rPr lang="en-US" altLang="zh-CN" dirty="0"/>
              <a:t>	 </a:t>
            </a:r>
            <a:r>
              <a:rPr lang="zh-CN" altLang="en-US" dirty="0"/>
              <a:t>课程（</a:t>
            </a:r>
            <a:r>
              <a:rPr lang="zh-CN" altLang="en-US" u="sng" dirty="0"/>
              <a:t>课程号</a:t>
            </a:r>
            <a:r>
              <a:rPr lang="zh-CN" altLang="en-US" dirty="0"/>
              <a:t>，课程名，学分）</a:t>
            </a:r>
            <a:endParaRPr lang="en-US" altLang="zh-CN" dirty="0"/>
          </a:p>
          <a:p>
            <a:pPr lvl="1" algn="just">
              <a:lnSpc>
                <a:spcPct val="140000"/>
              </a:lnSpc>
            </a:pPr>
            <a:r>
              <a:rPr lang="en-US" altLang="zh-CN" dirty="0"/>
              <a:t>“</a:t>
            </a:r>
            <a:r>
              <a:rPr lang="zh-CN" altLang="en-US" dirty="0"/>
              <a:t>课程号”属性必须取唯一值</a:t>
            </a:r>
          </a:p>
          <a:p>
            <a:pPr lvl="1" algn="just">
              <a:lnSpc>
                <a:spcPct val="140000"/>
              </a:lnSpc>
            </a:pPr>
            <a:r>
              <a:rPr lang="zh-CN" altLang="en-US" dirty="0"/>
              <a:t>非主属性“课程名”也不能取空值</a:t>
            </a:r>
          </a:p>
          <a:p>
            <a:pPr lvl="1" algn="just">
              <a:lnSpc>
                <a:spcPct val="140000"/>
              </a:lnSpc>
            </a:pPr>
            <a:r>
              <a:rPr lang="zh-CN" altLang="en-US" dirty="0"/>
              <a:t>“学分”属性只能取值</a:t>
            </a:r>
            <a:r>
              <a:rPr lang="en-US" altLang="zh-CN" dirty="0"/>
              <a:t>{1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4}</a:t>
            </a:r>
          </a:p>
          <a:p>
            <a:pPr algn="just" eaLnBrk="1" hangingPunct="1">
              <a:lnSpc>
                <a:spcPct val="160000"/>
              </a:lnSpc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19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1.  </a:t>
            </a:r>
            <a:r>
              <a:rPr lang="zh-CN" altLang="en-US" sz="3600" dirty="0" smtClean="0"/>
              <a:t>关系模型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098550"/>
            <a:ext cx="7777163" cy="4994275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 smtClean="0"/>
              <a:t>什么是数据模型？？</a:t>
            </a:r>
            <a:endParaRPr lang="en-US" altLang="zh-CN" dirty="0" smtClean="0"/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 smtClean="0"/>
              <a:t>数据模型是对现实世界数据特征的抽象。</a:t>
            </a:r>
            <a:endParaRPr lang="en-US" altLang="zh-CN" dirty="0" smtClean="0"/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 smtClean="0"/>
              <a:t>通俗地讲数据模型就是</a:t>
            </a:r>
            <a:r>
              <a:rPr lang="zh-CN" altLang="en-US" dirty="0" smtClean="0">
                <a:solidFill>
                  <a:srgbClr val="FF00FF"/>
                </a:solidFill>
              </a:rPr>
              <a:t>现实世界的模拟</a:t>
            </a:r>
            <a:r>
              <a:rPr lang="zh-CN" altLang="en-US" dirty="0" smtClean="0"/>
              <a:t>。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dirty="0" smtClean="0"/>
              <a:t>数据模型应满足三方面要求</a:t>
            </a:r>
          </a:p>
          <a:p>
            <a:pPr lvl="2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dirty="0" smtClean="0"/>
              <a:t>能比较</a:t>
            </a:r>
            <a:r>
              <a:rPr lang="zh-CN" altLang="en-US" dirty="0" smtClean="0">
                <a:solidFill>
                  <a:srgbClr val="5F9F25"/>
                </a:solidFill>
              </a:rPr>
              <a:t>真实</a:t>
            </a:r>
            <a:r>
              <a:rPr lang="zh-CN" altLang="en-US" dirty="0" smtClean="0"/>
              <a:t>地模拟现实世界</a:t>
            </a:r>
          </a:p>
          <a:p>
            <a:pPr lvl="2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rgbClr val="5F9F25"/>
                </a:solidFill>
              </a:rPr>
              <a:t>容易</a:t>
            </a:r>
            <a:r>
              <a:rPr lang="zh-CN" altLang="en-US" dirty="0" smtClean="0"/>
              <a:t>为人所</a:t>
            </a:r>
            <a:r>
              <a:rPr lang="zh-CN" altLang="en-US" dirty="0" smtClean="0">
                <a:solidFill>
                  <a:srgbClr val="5F9F25"/>
                </a:solidFill>
              </a:rPr>
              <a:t>理解</a:t>
            </a:r>
          </a:p>
          <a:p>
            <a:pPr lvl="2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dirty="0" smtClean="0"/>
              <a:t>便于在计算机上</a:t>
            </a:r>
            <a:r>
              <a:rPr lang="zh-CN" altLang="en-US" dirty="0" smtClean="0">
                <a:solidFill>
                  <a:srgbClr val="5F9F25"/>
                </a:solidFill>
              </a:rPr>
              <a:t>实现</a:t>
            </a:r>
            <a:endParaRPr lang="en-US" altLang="zh-CN" dirty="0" smtClean="0">
              <a:solidFill>
                <a:srgbClr val="5F9F25"/>
              </a:solidFill>
            </a:endParaRPr>
          </a:p>
          <a:p>
            <a:pPr lvl="1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dirty="0" smtClean="0"/>
              <a:t>数据模型是数据库系统的</a:t>
            </a:r>
            <a:r>
              <a:rPr lang="zh-CN" altLang="en-US" dirty="0" smtClean="0">
                <a:solidFill>
                  <a:srgbClr val="FF00FF"/>
                </a:solidFill>
              </a:rPr>
              <a:t>核心和基础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200" dirty="0" smtClean="0"/>
          </a:p>
        </p:txBody>
      </p:sp>
    </p:spTree>
    <p:extLst>
      <p:ext uri="{BB962C8B-B14F-4D97-AF65-F5344CB8AC3E}">
        <p14:creationId xmlns:p14="http://schemas.microsoft.com/office/powerpoint/2010/main" val="394061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1.</a:t>
            </a:r>
            <a:r>
              <a:rPr lang="zh-CN" altLang="en-US" sz="3600" dirty="0"/>
              <a:t>关系模型</a:t>
            </a:r>
            <a:endParaRPr lang="zh-CN" altLang="en-US" sz="3600" dirty="0" smtClean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196975"/>
            <a:ext cx="7210425" cy="502267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3600" dirty="0"/>
              <a:t>信息世界中的基本概念</a:t>
            </a:r>
            <a:endParaRPr lang="en-US" altLang="zh-CN" sz="3600" dirty="0"/>
          </a:p>
          <a:p>
            <a:pPr algn="just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）实体（</a:t>
            </a:r>
            <a:r>
              <a:rPr lang="en-US" altLang="zh-CN" dirty="0" smtClean="0"/>
              <a:t>Entity</a:t>
            </a:r>
            <a:r>
              <a:rPr lang="zh-CN" altLang="en-US" dirty="0" smtClean="0"/>
              <a:t>）</a:t>
            </a:r>
            <a:r>
              <a:rPr lang="zh-CN" altLang="en-US" sz="2600" dirty="0" smtClean="0"/>
              <a:t> 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 smtClean="0"/>
              <a:t>可以是具体的人、事、物或抽象的概念。</a:t>
            </a:r>
          </a:p>
          <a:p>
            <a:pPr algn="just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）属性（</a:t>
            </a:r>
            <a:r>
              <a:rPr lang="en-US" altLang="zh-CN" dirty="0" smtClean="0"/>
              <a:t>Attribute</a:t>
            </a:r>
            <a:r>
              <a:rPr lang="zh-CN" altLang="en-US" dirty="0" smtClean="0"/>
              <a:t>） 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 smtClean="0"/>
              <a:t>实体所具有的某一特性称为属性。</a:t>
            </a:r>
          </a:p>
          <a:p>
            <a:pPr algn="just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）码（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） 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 smtClean="0"/>
              <a:t>唯一标识实体的属性集称为码。</a:t>
            </a:r>
            <a:endParaRPr lang="en-US" altLang="zh-CN" dirty="0" smtClean="0"/>
          </a:p>
          <a:p>
            <a:pPr algn="just">
              <a:lnSpc>
                <a:spcPct val="15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）实体型（</a:t>
            </a:r>
            <a:r>
              <a:rPr lang="en-US" altLang="zh-CN" dirty="0"/>
              <a:t>Entity Type</a:t>
            </a:r>
            <a:r>
              <a:rPr lang="zh-CN" altLang="en-US" dirty="0"/>
              <a:t>） </a:t>
            </a:r>
          </a:p>
          <a:p>
            <a:pPr lvl="1" algn="just">
              <a:lnSpc>
                <a:spcPct val="150000"/>
              </a:lnSpc>
              <a:buNone/>
            </a:pPr>
            <a:r>
              <a:rPr lang="zh-CN" altLang="en-US" dirty="0"/>
              <a:t>用实体名及其属性名集合来抽象和刻画同类实体</a:t>
            </a:r>
            <a:r>
              <a:rPr lang="zh-CN" altLang="en-US" dirty="0" smtClean="0"/>
              <a:t>称为实体</a:t>
            </a:r>
            <a:r>
              <a:rPr lang="zh-CN" altLang="en-US" dirty="0"/>
              <a:t>型</a:t>
            </a:r>
            <a:endParaRPr lang="zh-CN" altLang="en-US" sz="2800" dirty="0"/>
          </a:p>
          <a:p>
            <a:pPr algn="just">
              <a:lnSpc>
                <a:spcPct val="15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）实体集（</a:t>
            </a:r>
            <a:r>
              <a:rPr lang="en-US" altLang="zh-CN" dirty="0"/>
              <a:t>Entity Set</a:t>
            </a:r>
            <a:r>
              <a:rPr lang="zh-CN" altLang="en-US" dirty="0"/>
              <a:t>） 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/>
              <a:t>同一类型实体的集合称为实体</a:t>
            </a:r>
            <a:r>
              <a:rPr lang="zh-CN" altLang="en-US" dirty="0" smtClean="0"/>
              <a:t>集</a:t>
            </a:r>
            <a:endParaRPr lang="en-US" altLang="zh-CN" dirty="0" smtClean="0"/>
          </a:p>
          <a:p>
            <a:pPr algn="just">
              <a:lnSpc>
                <a:spcPct val="190000"/>
              </a:lnSpc>
              <a:spcBef>
                <a:spcPts val="0"/>
              </a:spcBef>
              <a:buNone/>
            </a:pPr>
            <a:r>
              <a:rPr lang="zh-CN" altLang="en-US" sz="2600" dirty="0" smtClean="0"/>
              <a:t>（</a:t>
            </a:r>
            <a:r>
              <a:rPr lang="en-US" altLang="zh-CN" sz="2600" dirty="0" smtClean="0"/>
              <a:t>6</a:t>
            </a:r>
            <a:r>
              <a:rPr lang="zh-CN" altLang="en-US" sz="2600" dirty="0" smtClean="0"/>
              <a:t>）联系（</a:t>
            </a:r>
            <a:r>
              <a:rPr lang="en-US" altLang="zh-CN" sz="2600" dirty="0" smtClean="0"/>
              <a:t>Relationship</a:t>
            </a:r>
            <a:r>
              <a:rPr lang="zh-CN" altLang="en-US" sz="2600" dirty="0" smtClean="0"/>
              <a:t>）</a:t>
            </a:r>
            <a:r>
              <a:rPr lang="zh-CN" altLang="en-US" sz="3600" dirty="0" smtClean="0"/>
              <a:t>  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rgbClr val="70BB2B"/>
                </a:solidFill>
              </a:rPr>
              <a:t>实体</a:t>
            </a:r>
            <a:r>
              <a:rPr lang="zh-CN" altLang="en-US" dirty="0">
                <a:solidFill>
                  <a:srgbClr val="70BB2B"/>
                </a:solidFill>
              </a:rPr>
              <a:t>内部的联系</a:t>
            </a:r>
            <a:r>
              <a:rPr lang="zh-CN" altLang="en-US" dirty="0"/>
              <a:t>通常是指组成实体的各属性之间的联系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70BB2B"/>
                </a:solidFill>
              </a:rPr>
              <a:t>实体之间的联系</a:t>
            </a:r>
            <a:r>
              <a:rPr lang="zh-CN" altLang="en-US" dirty="0"/>
              <a:t>通常是指不同实体集之间的联系</a:t>
            </a:r>
            <a:endParaRPr lang="en-US" altLang="zh-CN" dirty="0"/>
          </a:p>
          <a:p>
            <a:pPr lvl="1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实体之间的联系有</a:t>
            </a:r>
            <a:r>
              <a:rPr lang="zh-CN" altLang="en-US" dirty="0">
                <a:solidFill>
                  <a:srgbClr val="70BB2B"/>
                </a:solidFill>
              </a:rPr>
              <a:t>一对一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70BB2B"/>
                </a:solidFill>
              </a:rPr>
              <a:t>一对多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70BB2B"/>
                </a:solidFill>
              </a:rPr>
              <a:t>多对多</a:t>
            </a:r>
            <a:r>
              <a:rPr lang="zh-CN" altLang="en-US" dirty="0"/>
              <a:t>等多种</a:t>
            </a:r>
            <a:r>
              <a:rPr lang="zh-CN" altLang="en-US" dirty="0" smtClean="0"/>
              <a:t>类型</a:t>
            </a:r>
          </a:p>
        </p:txBody>
      </p:sp>
    </p:spTree>
    <p:extLst>
      <p:ext uri="{BB962C8B-B14F-4D97-AF65-F5344CB8AC3E}">
        <p14:creationId xmlns:p14="http://schemas.microsoft.com/office/powerpoint/2010/main" val="408708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125538"/>
            <a:ext cx="8435975" cy="1008062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lnSpc>
                <a:spcPct val="140000"/>
              </a:lnSpc>
            </a:pPr>
            <a:r>
              <a:rPr lang="zh-CN" altLang="en-US" sz="2400" dirty="0" smtClean="0"/>
              <a:t>在</a:t>
            </a:r>
            <a:r>
              <a:rPr lang="zh-CN" altLang="en-US" sz="2400" dirty="0" smtClean="0">
                <a:solidFill>
                  <a:srgbClr val="746AFC"/>
                </a:solidFill>
              </a:rPr>
              <a:t>用户观点</a:t>
            </a:r>
            <a:r>
              <a:rPr lang="zh-CN" altLang="en-US" sz="2400" dirty="0" smtClean="0"/>
              <a:t>下，关系模型中数据的逻辑结构是一张二维表，它由行和列组成。</a:t>
            </a:r>
          </a:p>
        </p:txBody>
      </p:sp>
      <p:graphicFrame>
        <p:nvGraphicFramePr>
          <p:cNvPr id="144644" name="Group 1284"/>
          <p:cNvGraphicFramePr>
            <a:graphicFrameLocks noGrp="1"/>
          </p:cNvGraphicFramePr>
          <p:nvPr>
            <p:ph sz="half" idx="2"/>
          </p:nvPr>
        </p:nvGraphicFramePr>
        <p:xfrm>
          <a:off x="1331913" y="3197225"/>
          <a:ext cx="6481762" cy="2535239"/>
        </p:xfrm>
        <a:graphic>
          <a:graphicData uri="http://schemas.openxmlformats.org/drawingml/2006/table">
            <a:tbl>
              <a:tblPr/>
              <a:tblGrid>
                <a:gridCol w="1081087"/>
                <a:gridCol w="1079500"/>
                <a:gridCol w="1081088"/>
                <a:gridCol w="1079500"/>
                <a:gridCol w="1081087"/>
                <a:gridCol w="1079500"/>
              </a:tblGrid>
              <a:tr h="508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学  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姓  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年  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性  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系  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年  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2013004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960E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王小明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960E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960E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960E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社会学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960E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960EE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2013006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黄大鹏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商品学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2013008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张文斌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法律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6000" name="Text Box 1224"/>
          <p:cNvSpPr txBox="1">
            <a:spLocks noChangeArrowheads="1"/>
          </p:cNvSpPr>
          <p:nvPr/>
        </p:nvSpPr>
        <p:spPr bwMode="auto">
          <a:xfrm>
            <a:off x="755650" y="2270125"/>
            <a:ext cx="1731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2400"/>
              <a:t>学生登记表</a:t>
            </a:r>
          </a:p>
        </p:txBody>
      </p:sp>
      <p:sp>
        <p:nvSpPr>
          <p:cNvPr id="126001" name="AutoShape 1285"/>
          <p:cNvSpPr>
            <a:spLocks noChangeArrowheads="1"/>
          </p:cNvSpPr>
          <p:nvPr/>
        </p:nvSpPr>
        <p:spPr bwMode="auto">
          <a:xfrm>
            <a:off x="2627313" y="2117725"/>
            <a:ext cx="914400" cy="609600"/>
          </a:xfrm>
          <a:prstGeom prst="wedgeRectCallout">
            <a:avLst>
              <a:gd name="adj1" fmla="val -148611"/>
              <a:gd name="adj2" fmla="val 126301"/>
            </a:avLst>
          </a:prstGeom>
          <a:gradFill rotWithShape="0">
            <a:gsLst>
              <a:gs pos="0">
                <a:srgbClr val="FFFFFF"/>
              </a:gs>
              <a:gs pos="100000">
                <a:srgbClr val="BBBBBB"/>
              </a:gs>
            </a:gsLst>
            <a:lin ang="5400000" scaled="1"/>
          </a:gra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marL="342900" indent="-342900">
              <a:spcBef>
                <a:spcPct val="20000"/>
              </a:spcBef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1800"/>
              <a:t>属性</a:t>
            </a:r>
          </a:p>
        </p:txBody>
      </p:sp>
      <p:sp>
        <p:nvSpPr>
          <p:cNvPr id="126002" name="AutoShape 1286"/>
          <p:cNvSpPr>
            <a:spLocks noChangeArrowheads="1"/>
          </p:cNvSpPr>
          <p:nvPr/>
        </p:nvSpPr>
        <p:spPr bwMode="auto">
          <a:xfrm>
            <a:off x="7956550" y="2333625"/>
            <a:ext cx="914400" cy="609600"/>
          </a:xfrm>
          <a:prstGeom prst="wedgeRectCallout">
            <a:avLst>
              <a:gd name="adj1" fmla="val -70315"/>
              <a:gd name="adj2" fmla="val 204426"/>
            </a:avLst>
          </a:prstGeom>
          <a:gradFill rotWithShape="0">
            <a:gsLst>
              <a:gs pos="0">
                <a:srgbClr val="FFFFFF"/>
              </a:gs>
              <a:gs pos="100000">
                <a:srgbClr val="BBBBBB"/>
              </a:gs>
            </a:gsLst>
            <a:lin ang="5400000" scaled="1"/>
          </a:gra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marL="342900" indent="-342900">
              <a:spcBef>
                <a:spcPct val="20000"/>
              </a:spcBef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1800"/>
              <a:t>元组</a:t>
            </a:r>
          </a:p>
        </p:txBody>
      </p:sp>
      <p:sp>
        <p:nvSpPr>
          <p:cNvPr id="9" name="Rectangle 1026"/>
          <p:cNvSpPr txBox="1">
            <a:spLocks noChangeArrowheads="1"/>
          </p:cNvSpPr>
          <p:nvPr/>
        </p:nvSpPr>
        <p:spPr>
          <a:xfrm>
            <a:off x="72390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/>
              <a:t>1.</a:t>
            </a:r>
            <a:r>
              <a:rPr lang="zh-CN" altLang="en-US" sz="3600" dirty="0" smtClean="0"/>
              <a:t>关系模型</a:t>
            </a:r>
          </a:p>
        </p:txBody>
      </p:sp>
    </p:spTree>
    <p:extLst>
      <p:ext uri="{BB962C8B-B14F-4D97-AF65-F5344CB8AC3E}">
        <p14:creationId xmlns:p14="http://schemas.microsoft.com/office/powerpoint/2010/main" val="359120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046" name="Group 16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1850836"/>
              </p:ext>
            </p:extLst>
          </p:nvPr>
        </p:nvGraphicFramePr>
        <p:xfrm>
          <a:off x="1116013" y="1752600"/>
          <a:ext cx="6985000" cy="4358640"/>
        </p:xfrm>
        <a:graphic>
          <a:graphicData uri="http://schemas.openxmlformats.org/drawingml/2006/table">
            <a:tbl>
              <a:tblPr/>
              <a:tblGrid>
                <a:gridCol w="3278262"/>
                <a:gridCol w="3706738"/>
              </a:tblGrid>
              <a:tr h="3968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关系术语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一般表格的术语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关系名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表名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关系模式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表头（表格的描述）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关系</a:t>
                      </a:r>
                      <a:r>
                        <a:rPr lang="zh-CN" altLang="en-US" sz="2400" dirty="0" smtClean="0"/>
                        <a:t>（</a:t>
                      </a:r>
                      <a:r>
                        <a:rPr lang="en-US" altLang="zh-CN" sz="2400" dirty="0" smtClean="0"/>
                        <a:t>Relation</a:t>
                      </a:r>
                      <a:r>
                        <a:rPr lang="zh-CN" altLang="en-US" sz="2400" dirty="0" smtClean="0"/>
                        <a:t>）</a:t>
                      </a:r>
                      <a:endParaRPr kumimoji="1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（一张）二维表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元组</a:t>
                      </a:r>
                      <a:r>
                        <a:rPr lang="zh-CN" altLang="en-US" sz="2400" dirty="0" smtClean="0"/>
                        <a:t>（</a:t>
                      </a:r>
                      <a:r>
                        <a:rPr lang="en-US" altLang="zh-CN" sz="2400" dirty="0" smtClean="0"/>
                        <a:t>Tuple</a:t>
                      </a:r>
                      <a:r>
                        <a:rPr lang="zh-CN" altLang="en-US" sz="2400" dirty="0" smtClean="0"/>
                        <a:t>）</a:t>
                      </a:r>
                      <a:endParaRPr kumimoji="1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记录或行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属性</a:t>
                      </a:r>
                      <a:r>
                        <a:rPr lang="zh-CN" altLang="en-US" sz="2400" dirty="0" smtClean="0"/>
                        <a:t>（</a:t>
                      </a:r>
                      <a:r>
                        <a:rPr lang="en-US" altLang="zh-CN" sz="2400" dirty="0" smtClean="0"/>
                        <a:t>Attribute</a:t>
                      </a:r>
                      <a:r>
                        <a:rPr lang="zh-CN" altLang="en-US" sz="2400" dirty="0" smtClean="0"/>
                        <a:t>）</a:t>
                      </a:r>
                      <a:endParaRPr kumimoji="1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列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属性名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列名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属性值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列值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分量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一条记录中的一个列值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非规范关系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表中有表（大表中嵌有小表）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0086" name="Text Box 167"/>
          <p:cNvSpPr txBox="1">
            <a:spLocks noChangeArrowheads="1"/>
          </p:cNvSpPr>
          <p:nvPr/>
        </p:nvSpPr>
        <p:spPr bwMode="auto">
          <a:xfrm>
            <a:off x="571029" y="1261119"/>
            <a:ext cx="4188967" cy="491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28600" indent="-228600" algn="just">
              <a:lnSpc>
                <a:spcPct val="130000"/>
              </a:lnSpc>
              <a:spcBef>
                <a:spcPts val="1000"/>
              </a:spcBef>
              <a:buSzTx/>
              <a:buFont typeface="Wingdings" panose="05000000000000000000" pitchFamily="2" charset="2"/>
              <a:buChar char="p"/>
            </a:pPr>
            <a:r>
              <a:rPr lang="zh-CN" altLang="en-US" sz="2200" dirty="0">
                <a:latin typeface="+mn-lt"/>
                <a:ea typeface="+mn-ea"/>
              </a:rPr>
              <a:t>关系模型的数据结构术语对比 </a:t>
            </a:r>
          </a:p>
        </p:txBody>
      </p:sp>
      <p:sp>
        <p:nvSpPr>
          <p:cNvPr id="6" name="Rectangle 1026"/>
          <p:cNvSpPr txBox="1">
            <a:spLocks noChangeArrowheads="1"/>
          </p:cNvSpPr>
          <p:nvPr/>
        </p:nvSpPr>
        <p:spPr>
          <a:xfrm>
            <a:off x="72390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/>
              <a:t>1.</a:t>
            </a:r>
            <a:r>
              <a:rPr lang="zh-CN" altLang="en-US" sz="3600" dirty="0" smtClean="0"/>
              <a:t>关系模型</a:t>
            </a:r>
          </a:p>
        </p:txBody>
      </p:sp>
    </p:spTree>
    <p:extLst>
      <p:ext uri="{BB962C8B-B14F-4D97-AF65-F5344CB8AC3E}">
        <p14:creationId xmlns:p14="http://schemas.microsoft.com/office/powerpoint/2010/main" val="36384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98550"/>
            <a:ext cx="8229600" cy="5095875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 smtClean="0"/>
              <a:t>  </a:t>
            </a:r>
            <a:r>
              <a:rPr lang="zh-CN" altLang="en-US" dirty="0"/>
              <a:t>关系模型的优缺点</a:t>
            </a:r>
            <a:endParaRPr lang="en-US" altLang="zh-CN" dirty="0" smtClean="0"/>
          </a:p>
          <a:p>
            <a:pPr lvl="1" algn="just">
              <a:lnSpc>
                <a:spcPct val="150000"/>
              </a:lnSpc>
            </a:pPr>
            <a:r>
              <a:rPr lang="zh-CN" altLang="en-US" dirty="0" smtClean="0"/>
              <a:t>优点</a:t>
            </a:r>
          </a:p>
          <a:p>
            <a:pPr lvl="2" algn="just">
              <a:lnSpc>
                <a:spcPct val="150000"/>
              </a:lnSpc>
            </a:pPr>
            <a:r>
              <a:rPr lang="zh-CN" altLang="en-US" dirty="0" smtClean="0"/>
              <a:t>建立在严格的数学概念的基础上</a:t>
            </a:r>
          </a:p>
          <a:p>
            <a:pPr lvl="2" algn="just">
              <a:lnSpc>
                <a:spcPct val="150000"/>
              </a:lnSpc>
            </a:pPr>
            <a:r>
              <a:rPr lang="zh-CN" altLang="en-US" dirty="0" smtClean="0"/>
              <a:t>概念单一</a:t>
            </a:r>
          </a:p>
          <a:p>
            <a:pPr lvl="3" algn="just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dirty="0" smtClean="0"/>
              <a:t>实体和各类联系都用关系来表示</a:t>
            </a:r>
          </a:p>
          <a:p>
            <a:pPr lvl="3" algn="just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dirty="0" smtClean="0"/>
              <a:t>对数据的检索结果也是关系</a:t>
            </a:r>
          </a:p>
          <a:p>
            <a:pPr lvl="2" algn="just">
              <a:lnSpc>
                <a:spcPct val="150000"/>
              </a:lnSpc>
            </a:pPr>
            <a:r>
              <a:rPr lang="zh-CN" altLang="en-US" dirty="0" smtClean="0"/>
              <a:t>关系模型的存取路径对用户透明</a:t>
            </a:r>
          </a:p>
          <a:p>
            <a:pPr lvl="3" algn="just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dirty="0" smtClean="0"/>
              <a:t>具有更高的数据独立性，更好的安全保密性</a:t>
            </a:r>
          </a:p>
          <a:p>
            <a:pPr lvl="3" algn="just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dirty="0" smtClean="0"/>
              <a:t>简化了程序员的工作和数据库开发建立的工作</a:t>
            </a:r>
            <a:endParaRPr lang="en-US" altLang="zh-CN" dirty="0" smtClean="0"/>
          </a:p>
          <a:p>
            <a:pPr lvl="1" algn="just">
              <a:lnSpc>
                <a:spcPct val="160000"/>
              </a:lnSpc>
            </a:pPr>
            <a:r>
              <a:rPr lang="zh-CN" altLang="en-US" dirty="0"/>
              <a:t>缺点</a:t>
            </a:r>
          </a:p>
          <a:p>
            <a:pPr lvl="2" algn="just">
              <a:lnSpc>
                <a:spcPct val="160000"/>
              </a:lnSpc>
            </a:pPr>
            <a:r>
              <a:rPr lang="zh-CN" altLang="en-US" dirty="0"/>
              <a:t>存取路径对用户透明，查询效率往往不如格式化数据模型</a:t>
            </a:r>
          </a:p>
          <a:p>
            <a:pPr lvl="2" algn="just">
              <a:lnSpc>
                <a:spcPct val="160000"/>
              </a:lnSpc>
            </a:pPr>
            <a:r>
              <a:rPr lang="zh-CN" altLang="en-US" dirty="0"/>
              <a:t>为提高性能，必须对用户的查询请求进行优化，增加了开发数据库管理系统的难度</a:t>
            </a:r>
            <a:endParaRPr lang="zh-CN" altLang="en-US" sz="1600" dirty="0"/>
          </a:p>
          <a:p>
            <a:pPr lvl="3" algn="just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endParaRPr lang="zh-CN" altLang="en-US" dirty="0" smtClean="0"/>
          </a:p>
        </p:txBody>
      </p:sp>
      <p:sp>
        <p:nvSpPr>
          <p:cNvPr id="5" name="Rectangle 1026"/>
          <p:cNvSpPr txBox="1">
            <a:spLocks noChangeArrowheads="1"/>
          </p:cNvSpPr>
          <p:nvPr/>
        </p:nvSpPr>
        <p:spPr>
          <a:xfrm>
            <a:off x="80010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/>
              <a:t>1.</a:t>
            </a:r>
            <a:r>
              <a:rPr lang="zh-CN" altLang="en-US" sz="3600" dirty="0" smtClean="0"/>
              <a:t>关系模型</a:t>
            </a:r>
          </a:p>
        </p:txBody>
      </p:sp>
    </p:spTree>
    <p:extLst>
      <p:ext uri="{BB962C8B-B14F-4D97-AF65-F5344CB8AC3E}">
        <p14:creationId xmlns:p14="http://schemas.microsoft.com/office/powerpoint/2010/main" val="149190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2.</a:t>
            </a:r>
            <a:r>
              <a:rPr lang="zh-CN" altLang="en-US" sz="3600" dirty="0" smtClean="0"/>
              <a:t>关系数据库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686800" cy="4854575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</a:pPr>
            <a:r>
              <a:rPr lang="zh-CN" altLang="en-US" sz="2400" dirty="0" smtClean="0"/>
              <a:t>提出关系模型的是美国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IBM</a:t>
            </a:r>
            <a:r>
              <a:rPr lang="zh-CN" altLang="en-US" sz="2400" dirty="0" smtClean="0"/>
              <a:t>公司的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E.F.Codd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140000"/>
              </a:lnSpc>
            </a:pPr>
            <a:r>
              <a:rPr lang="en-US" altLang="zh-CN" dirty="0" smtClean="0"/>
              <a:t>1970</a:t>
            </a:r>
            <a:r>
              <a:rPr lang="zh-CN" altLang="en-US" dirty="0" smtClean="0"/>
              <a:t>年提出关系数据模型</a:t>
            </a:r>
          </a:p>
          <a:p>
            <a:pPr lvl="2"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 smtClean="0"/>
              <a:t>E.F.Codd</a:t>
            </a:r>
            <a:r>
              <a:rPr lang="en-US" altLang="zh-CN" sz="2400" dirty="0" smtClean="0"/>
              <a:t>, “A Relational Model of Data for Large </a:t>
            </a:r>
          </a:p>
          <a:p>
            <a:pPr lvl="2"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Shared Data Banks”, 《Communication of the </a:t>
            </a:r>
          </a:p>
          <a:p>
            <a:pPr lvl="2"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ACM》,1970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dirty="0" smtClean="0"/>
              <a:t>之后，提出了关系代数和关系演算的概念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en-US" altLang="zh-CN" dirty="0" smtClean="0"/>
              <a:t>1972</a:t>
            </a:r>
            <a:r>
              <a:rPr lang="zh-CN" altLang="en-US" dirty="0" smtClean="0"/>
              <a:t>年提出了关系的第一、第二、第三范式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en-US" altLang="zh-CN" dirty="0" smtClean="0"/>
              <a:t>1974</a:t>
            </a:r>
            <a:r>
              <a:rPr lang="zh-CN" altLang="en-US" dirty="0" smtClean="0"/>
              <a:t>年提出了关系的</a:t>
            </a:r>
            <a:r>
              <a:rPr lang="en-US" altLang="zh-CN" dirty="0" smtClean="0">
                <a:latin typeface="Times New Roman" panose="02020603050405020304" pitchFamily="18" charset="0"/>
              </a:rPr>
              <a:t>BC</a:t>
            </a:r>
            <a:r>
              <a:rPr lang="zh-CN" altLang="en-US" dirty="0" smtClean="0"/>
              <a:t>范式</a:t>
            </a:r>
          </a:p>
        </p:txBody>
      </p:sp>
    </p:spTree>
    <p:extLst>
      <p:ext uri="{BB962C8B-B14F-4D97-AF65-F5344CB8AC3E}">
        <p14:creationId xmlns:p14="http://schemas.microsoft.com/office/powerpoint/2010/main" val="331687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 descr="databas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4213" y="1773238"/>
            <a:ext cx="7827962" cy="4152900"/>
          </a:xfrm>
          <a:noFill/>
        </p:spPr>
      </p:pic>
      <p:sp>
        <p:nvSpPr>
          <p:cNvPr id="2" name="矩形 1"/>
          <p:cNvSpPr/>
          <p:nvPr/>
        </p:nvSpPr>
        <p:spPr>
          <a:xfrm>
            <a:off x="542896" y="1325563"/>
            <a:ext cx="4572000" cy="55540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 algn="just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p"/>
            </a:pPr>
            <a:r>
              <a:rPr lang="zh-CN" altLang="en-US" sz="2400" dirty="0"/>
              <a:t>关系数据库包含很多关系表格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2.</a:t>
            </a:r>
            <a:r>
              <a:rPr lang="zh-CN" altLang="en-US" sz="3600" dirty="0"/>
              <a:t>关系数据库</a:t>
            </a:r>
          </a:p>
        </p:txBody>
      </p:sp>
    </p:spTree>
    <p:extLst>
      <p:ext uri="{BB962C8B-B14F-4D97-AF65-F5344CB8AC3E}">
        <p14:creationId xmlns:p14="http://schemas.microsoft.com/office/powerpoint/2010/main" val="165554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951</TotalTime>
  <Words>1827</Words>
  <Application>Microsoft Office PowerPoint</Application>
  <PresentationFormat>全屏显示(4:3)</PresentationFormat>
  <Paragraphs>362</Paragraphs>
  <Slides>28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黑体</vt:lpstr>
      <vt:lpstr>宋体</vt:lpstr>
      <vt:lpstr>Arial</vt:lpstr>
      <vt:lpstr>Calibri</vt:lpstr>
      <vt:lpstr>Calibri Light</vt:lpstr>
      <vt:lpstr>Times New Roman</vt:lpstr>
      <vt:lpstr>Wingdings</vt:lpstr>
      <vt:lpstr>Office 主题</vt:lpstr>
      <vt:lpstr>Image</vt:lpstr>
      <vt:lpstr>关系数据库</vt:lpstr>
      <vt:lpstr>内容目录</vt:lpstr>
      <vt:lpstr>1.  关系模型</vt:lpstr>
      <vt:lpstr>1.关系模型</vt:lpstr>
      <vt:lpstr>PowerPoint 演示文稿</vt:lpstr>
      <vt:lpstr>PowerPoint 演示文稿</vt:lpstr>
      <vt:lpstr>PowerPoint 演示文稿</vt:lpstr>
      <vt:lpstr>2.关系数据库</vt:lpstr>
      <vt:lpstr>2.关系数据库</vt:lpstr>
      <vt:lpstr>2.关系数据库</vt:lpstr>
      <vt:lpstr>2.关系数据库</vt:lpstr>
      <vt:lpstr>2. 关系数据库</vt:lpstr>
      <vt:lpstr>2.关系数据库</vt:lpstr>
      <vt:lpstr>2.关系数据库</vt:lpstr>
      <vt:lpstr>2. 关系数据库</vt:lpstr>
      <vt:lpstr>2．关系数据库</vt:lpstr>
      <vt:lpstr>2. 关系数据库</vt:lpstr>
      <vt:lpstr>3.关系的三类完整性约束</vt:lpstr>
      <vt:lpstr>3.关系的三类完整性约束</vt:lpstr>
      <vt:lpstr>3.关系的三类完整性约束</vt:lpstr>
      <vt:lpstr>3.关系的三类完整性约束</vt:lpstr>
      <vt:lpstr>3.1 实体完整性</vt:lpstr>
      <vt:lpstr>3.2 参照完整性</vt:lpstr>
      <vt:lpstr>3.2 参照完整性---关系间的引用</vt:lpstr>
      <vt:lpstr>3.2 参照完整性--外码（Foreign Key）</vt:lpstr>
      <vt:lpstr>3.2 参照完整性--外码（Foreign Key）</vt:lpstr>
      <vt:lpstr>3.2 参照完整性规则</vt:lpstr>
      <vt:lpstr>3.3 用户定义的完整性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283</cp:revision>
  <dcterms:created xsi:type="dcterms:W3CDTF">2020-09-13T01:44:02Z</dcterms:created>
  <dcterms:modified xsi:type="dcterms:W3CDTF">2020-09-29T04:39:31Z</dcterms:modified>
</cp:coreProperties>
</file>