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259" r:id="rId3"/>
    <p:sldId id="338" r:id="rId4"/>
    <p:sldId id="340" r:id="rId5"/>
    <p:sldId id="395" r:id="rId6"/>
    <p:sldId id="346" r:id="rId7"/>
    <p:sldId id="348" r:id="rId8"/>
    <p:sldId id="349" r:id="rId9"/>
    <p:sldId id="358" r:id="rId10"/>
    <p:sldId id="392" r:id="rId11"/>
    <p:sldId id="359" r:id="rId12"/>
    <p:sldId id="361" r:id="rId13"/>
    <p:sldId id="362" r:id="rId14"/>
    <p:sldId id="364" r:id="rId15"/>
    <p:sldId id="367" r:id="rId16"/>
    <p:sldId id="393" r:id="rId17"/>
    <p:sldId id="368" r:id="rId18"/>
    <p:sldId id="369" r:id="rId19"/>
    <p:sldId id="370" r:id="rId20"/>
    <p:sldId id="439" r:id="rId21"/>
    <p:sldId id="372" r:id="rId22"/>
    <p:sldId id="373" r:id="rId23"/>
    <p:sldId id="376" r:id="rId24"/>
    <p:sldId id="377" r:id="rId25"/>
    <p:sldId id="378" r:id="rId26"/>
    <p:sldId id="394" r:id="rId27"/>
    <p:sldId id="380" r:id="rId28"/>
    <p:sldId id="386" r:id="rId29"/>
    <p:sldId id="388" r:id="rId30"/>
    <p:sldId id="389" r:id="rId31"/>
    <p:sldId id="390" r:id="rId32"/>
    <p:sldId id="396" r:id="rId33"/>
    <p:sldId id="399" r:id="rId34"/>
    <p:sldId id="402" r:id="rId35"/>
    <p:sldId id="403" r:id="rId36"/>
    <p:sldId id="404" r:id="rId37"/>
    <p:sldId id="437" r:id="rId38"/>
    <p:sldId id="411" r:id="rId39"/>
    <p:sldId id="414" r:id="rId40"/>
    <p:sldId id="421" r:id="rId41"/>
    <p:sldId id="426" r:id="rId42"/>
    <p:sldId id="438" r:id="rId43"/>
    <p:sldId id="42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Embedded DML (Embedded SQL) which supports the manipulation of data from a program in a high-level programming language.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5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2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代表的并不是存储在数据库中的具体的长度，如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并不是只能存储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个长度的数字。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(size)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所占多少存储空间并无任何关系。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在磁盘上都是占用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btyes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的存储空间。就是在显示给用户的方式有点不同外，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数据类型是相同的。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（指定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zerofill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000000010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就是显示的长度不一样而已 都是占用四个字节的空间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1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1) Add, drop, modify table columns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2) Add and drop constraints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3) Enable and Disable constraints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2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0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1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9000">
              <a:lnSpc>
                <a:spcPct val="150000"/>
              </a:lnSpc>
            </a:pPr>
            <a:r>
              <a:rPr lang="zh-CN" altLang="en-US" dirty="0" smtClean="0"/>
              <a:t>组成视图的属性列名：全部省略或全部指定</a:t>
            </a:r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全部省略</a:t>
            </a:r>
            <a:r>
              <a:rPr lang="en-US" altLang="zh-CN" dirty="0" smtClean="0"/>
              <a:t>: 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由子查询中</a:t>
            </a:r>
            <a:r>
              <a:rPr lang="en-US" altLang="zh-CN" sz="2200" dirty="0" smtClean="0"/>
              <a:t>SELECT</a:t>
            </a:r>
            <a:r>
              <a:rPr lang="zh-CN" altLang="en-US" sz="2200" dirty="0" smtClean="0"/>
              <a:t>目标列中的诸字段组成</a:t>
            </a:r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明确指定视图的所有列名</a:t>
            </a:r>
            <a:r>
              <a:rPr lang="en-US" altLang="zh-CN" dirty="0" smtClean="0"/>
              <a:t>: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某个目标列是聚集函数或列表达式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多表连接时选出了几个同名列作为视图的字段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需要在视图中为某个列启用新的更合适的名字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5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4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8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2CD1FA-C735-42EC-8B41-9EB82C3BF4B1}" type="slidenum">
              <a:rPr lang="zh-CN" altLang="en-US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06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创建数据库实现和语法在不同的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实现之间有很大的差异。 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指令或被禁用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0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6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5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343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数据库定义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建立数据库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删除数据库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DROP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14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现代关系数据库管理系统提供了一个层次化的数据库对象命名机制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一个关系数据库管理系统的实例（</a:t>
            </a:r>
            <a:r>
              <a:rPr lang="en-US" altLang="zh-CN" smtClean="0"/>
              <a:t>Instance</a:t>
            </a:r>
            <a:r>
              <a:rPr lang="zh-CN" altLang="en-US" smtClean="0"/>
              <a:t>）中可以建立多个数据库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一个数据库中可以建立多个模式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一个模式下通常包括多个表、视图和索引等数据库对象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矩形 12"/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数据库（有的系统称为目录）</a:t>
            </a: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8679" name="矩形 14"/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模式</a:t>
            </a:r>
          </a:p>
        </p:txBody>
      </p:sp>
      <p:sp>
        <p:nvSpPr>
          <p:cNvPr id="28680" name="矩形 15"/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表以及视图、索引等</a:t>
            </a:r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模式定义</a:t>
            </a:r>
          </a:p>
        </p:txBody>
      </p:sp>
    </p:spTree>
    <p:extLst>
      <p:ext uri="{BB962C8B-B14F-4D97-AF65-F5344CB8AC3E}">
        <p14:creationId xmlns:p14="http://schemas.microsoft.com/office/powerpoint/2010/main" val="1558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1098550"/>
            <a:ext cx="9047163" cy="4495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3.1] </a:t>
            </a:r>
            <a:r>
              <a:rPr lang="zh-CN" altLang="en-US" sz="2400" dirty="0" smtClean="0"/>
              <a:t>为用户</a:t>
            </a:r>
            <a:r>
              <a:rPr lang="en-US" altLang="zh-CN" sz="2400" dirty="0" smtClean="0"/>
              <a:t>WANG</a:t>
            </a:r>
            <a:r>
              <a:rPr lang="zh-CN" altLang="en-US" sz="2400" dirty="0" smtClean="0"/>
              <a:t>定义一个学生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课程模式</a:t>
            </a:r>
            <a:r>
              <a:rPr lang="en-US" altLang="zh-CN" sz="2400" dirty="0" smtClean="0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CREATE SCHEMA “S-T”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AUTHORIZATION WANG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3.2] CREATE SCHEMA AUTHORIZATION WANG</a:t>
            </a:r>
            <a:r>
              <a:rPr lang="zh-CN" altLang="en-US" sz="2400" dirty="0" smtClean="0"/>
              <a:t>;</a:t>
            </a:r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该语句没有指定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隐含为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&gt;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定义模式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077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定义模式（续）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CREATE SCHEMA</a:t>
            </a:r>
            <a:r>
              <a:rPr lang="zh-CN" altLang="en-US" dirty="0" smtClean="0"/>
              <a:t>中可以接受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CREATE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子句。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CREATE SCHEMA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AUTHORIZATION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&gt;[&lt;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视图定义子句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授权定义子句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&gt;]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3.3]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CREATE SCHEMA TEST AUTHORIZATION ZHANG </a:t>
            </a:r>
          </a:p>
          <a:p>
            <a:pPr>
              <a:buNone/>
            </a:pPr>
            <a:r>
              <a:rPr lang="en-US" altLang="zh-CN" sz="2400" dirty="0"/>
              <a:t>CREATE TABLE TAB1</a:t>
            </a:r>
            <a:r>
              <a:rPr lang="zh-CN" altLang="en-US" sz="2400" dirty="0"/>
              <a:t>   ( </a:t>
            </a:r>
            <a:r>
              <a:rPr lang="en-US" altLang="zh-CN" sz="2400" dirty="0"/>
              <a:t>COL1 SMALLINT</a:t>
            </a:r>
            <a:r>
              <a:rPr lang="zh-CN" altLang="en-US" sz="2700" dirty="0"/>
              <a:t>,</a:t>
            </a:r>
            <a:r>
              <a:rPr lang="zh-CN" altLang="en-US" sz="2400" dirty="0"/>
              <a:t> </a:t>
            </a:r>
          </a:p>
          <a:p>
            <a:pPr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COL2 </a:t>
            </a:r>
            <a:r>
              <a:rPr lang="en-US" altLang="zh-CN" sz="2400" dirty="0"/>
              <a:t>INT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COL3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COL4 NUMERIC</a:t>
            </a:r>
            <a:r>
              <a:rPr lang="zh-CN" altLang="en-US" sz="2400" dirty="0"/>
              <a:t>(</a:t>
            </a:r>
            <a:r>
              <a:rPr lang="en-US" altLang="zh-CN" sz="2400" dirty="0"/>
              <a:t>10,3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COL5 DECIMAL</a:t>
            </a:r>
            <a:r>
              <a:rPr lang="zh-CN" altLang="en-US" sz="2400" dirty="0"/>
              <a:t>(</a:t>
            </a:r>
            <a:r>
              <a:rPr lang="en-US" altLang="zh-CN" sz="2400" dirty="0"/>
              <a:t>5,2</a:t>
            </a:r>
            <a:r>
              <a:rPr lang="zh-CN" altLang="en-US" sz="2400" dirty="0"/>
              <a:t>)</a:t>
            </a:r>
          </a:p>
          <a:p>
            <a:pPr>
              <a:buNone/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)</a:t>
            </a:r>
            <a:r>
              <a:rPr lang="zh-CN" altLang="en-US" sz="2400" dirty="0" smtClean="0"/>
              <a:t>;   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224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删除模式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10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DROP SCHEMA &lt;</a:t>
            </a:r>
            <a:r>
              <a:rPr lang="zh-CN" altLang="en-US" sz="2400" dirty="0" smtClean="0"/>
              <a:t>模式名</a:t>
            </a:r>
            <a:r>
              <a:rPr lang="en-US" altLang="zh-CN" sz="2400" dirty="0" smtClean="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CASCADE（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RESTRICT（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仅当该模式中没有任何下属的对象时才能执行。</a:t>
            </a:r>
            <a:endParaRPr lang="en-US" altLang="zh-CN" sz="22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         </a:t>
            </a:r>
            <a:r>
              <a:rPr lang="zh-CN" altLang="en-US" sz="2400" dirty="0"/>
              <a:t>删除模式</a:t>
            </a:r>
            <a:r>
              <a:rPr lang="en-US" altLang="zh-CN" sz="2400" dirty="0"/>
              <a:t>ZHANG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206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 </a:t>
            </a:r>
            <a:r>
              <a:rPr lang="zh-CN" altLang="en-US" sz="3600" dirty="0" smtClean="0"/>
              <a:t>基本表的定义、删除与修改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44686"/>
            <a:ext cx="9036050" cy="54721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定义基本表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	</a:t>
            </a:r>
            <a:r>
              <a:rPr lang="en-US" altLang="zh-CN" sz="2200" dirty="0" smtClean="0"/>
              <a:t>CREATE TABLE &lt;</a:t>
            </a:r>
            <a:r>
              <a:rPr lang="zh-CN" altLang="en-US" sz="2200" dirty="0" smtClean="0"/>
              <a:t>表名</a:t>
            </a:r>
            <a:r>
              <a:rPr lang="en-US" altLang="zh-CN" sz="2200" dirty="0" smtClean="0"/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>
                <a:solidFill>
                  <a:srgbClr val="FF0000"/>
                </a:solidFill>
              </a:rPr>
              <a:t>列级完整性约束条件</a:t>
            </a:r>
            <a:r>
              <a:rPr lang="en-US" altLang="zh-CN" sz="2200" dirty="0" smtClean="0"/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/>
              <a:t>列级完整性约束条件</a:t>
            </a:r>
            <a:r>
              <a:rPr lang="en-US" altLang="zh-CN" sz="2200" dirty="0" smtClean="0"/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   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>
                <a:solidFill>
                  <a:srgbClr val="FF0000"/>
                </a:solidFill>
              </a:rPr>
              <a:t>表级完整性约束条件</a:t>
            </a:r>
            <a:r>
              <a:rPr lang="en-US" altLang="zh-CN" sz="2200" dirty="0" smtClean="0"/>
              <a:t>&gt; ] </a:t>
            </a:r>
            <a:r>
              <a:rPr lang="zh-CN" altLang="en-US" sz="2200" dirty="0" smtClean="0"/>
              <a:t>);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：所要定义的基本表的名字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：组成该表的各个属性（列）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：涉及相应属性列的完整性约束条件</a:t>
            </a:r>
          </a:p>
          <a:p>
            <a:pPr lvl="1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：涉及一个或多个属性列的完整性约束条件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如果完整性约束条件涉及到该表的多个属性列，则必须定义在表级上，否则既可以定义在列级也可以定义在表级。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506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数据表示例</a:t>
            </a:r>
            <a:endParaRPr lang="en-US" altLang="zh-CN" sz="3600" dirty="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/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/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4487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学生表</a:t>
            </a:r>
            <a:r>
              <a:rPr lang="en-US" altLang="zh-CN" sz="3600" smtClean="0"/>
              <a:t>Student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486" y="1325563"/>
            <a:ext cx="8867775" cy="4276725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3.5]  </a:t>
            </a:r>
            <a:r>
              <a:rPr lang="zh-CN" altLang="en-US" sz="2400" dirty="0" smtClean="0"/>
              <a:t>建立“学生”表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PRIMARY KEY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</a:t>
            </a:r>
            <a:r>
              <a:rPr lang="en-US" altLang="zh-CN" sz="2000" dirty="0" smtClean="0"/>
              <a:t>/* </a:t>
            </a:r>
            <a:r>
              <a:rPr lang="zh-CN" altLang="en-US" sz="2000" dirty="0" smtClean="0"/>
              <a:t>列级完整性约束条件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是主码*</a:t>
            </a:r>
            <a:r>
              <a:rPr lang="en-US" altLang="zh-CN" sz="2000" dirty="0" smtClean="0"/>
              <a:t>/        </a:t>
            </a:r>
            <a:r>
              <a:rPr lang="en-US" altLang="zh-CN" sz="2400" dirty="0" smtClean="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UNIQUE</a:t>
            </a:r>
            <a:r>
              <a:rPr lang="zh-CN" altLang="en-US" sz="2400" dirty="0" smtClean="0"/>
              <a:t>, 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dirty="0" err="1" smtClean="0"/>
              <a:t>Sname</a:t>
            </a:r>
            <a:r>
              <a:rPr lang="zh-CN" altLang="en-US" sz="2000" dirty="0" smtClean="0"/>
              <a:t>取唯一值*</a:t>
            </a:r>
            <a:r>
              <a:rPr lang="en-US" altLang="zh-CN" sz="20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Sage   SMALLINT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); </a:t>
            </a:r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5596152" y="17986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UNIQUE</a:t>
            </a:r>
          </a:p>
          <a:p>
            <a:pPr algn="ctr" eaLnBrk="1" hangingPunct="1"/>
            <a:r>
              <a:rPr lang="zh-CN" altLang="en-US" sz="1600" b="1"/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8001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课程表</a:t>
            </a:r>
            <a:r>
              <a:rPr lang="en-US" altLang="zh-CN" sz="3600" smtClean="0"/>
              <a:t>Course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325563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3.6 ]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 smtClean="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(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PRIMARY KEY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Cpno</a:t>
            </a:r>
            <a:r>
              <a:rPr lang="en-US" altLang="zh-CN" sz="2400" dirty="0" smtClean="0"/>
              <a:t>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err="1" smtClean="0"/>
              <a:t>Ccredit</a:t>
            </a:r>
            <a:r>
              <a:rPr lang="en-US" altLang="zh-CN" sz="2400" dirty="0" smtClean="0"/>
              <a:t>  SMALLINT</a:t>
            </a:r>
            <a:r>
              <a:rPr lang="zh-CN" altLang="en-US" sz="24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smtClean="0"/>
              <a:t>FOREIGN KEY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Cpno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REFERENCES  Course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   )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5727357" y="2688926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pPr eaLnBrk="1" hangingPunct="1"/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pPr eaLnBrk="1" hangingPunct="1"/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  <p:extLst>
      <p:ext uri="{BB962C8B-B14F-4D97-AF65-F5344CB8AC3E}">
        <p14:creationId xmlns:p14="http://schemas.microsoft.com/office/powerpoint/2010/main" val="3950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学生选课表</a:t>
            </a:r>
            <a:r>
              <a:rPr lang="en-US" altLang="zh-CN" sz="3600" smtClean="0"/>
              <a:t>SC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4854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3.7] 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 smtClean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	</a:t>
            </a:r>
            <a:r>
              <a:rPr lang="en-US" altLang="zh-CN" sz="2200" dirty="0" smtClean="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Grade  SMALLINT</a:t>
            </a:r>
            <a:r>
              <a:rPr lang="zh-CN" altLang="en-US" sz="22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PRIMARY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主码由两个属性构成，必须作为表级完整性进行定义*</a:t>
            </a:r>
            <a:r>
              <a:rPr lang="en-US" altLang="zh-CN" sz="18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REFERENCES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表级完整性约束条件，</a:t>
            </a:r>
            <a:r>
              <a:rPr lang="en-US" altLang="zh-CN" sz="1800" dirty="0" err="1" smtClean="0"/>
              <a:t>Sno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REFERENCES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          /* </a:t>
            </a:r>
            <a:r>
              <a:rPr lang="zh-CN" altLang="en-US" sz="1800" dirty="0" smtClean="0"/>
              <a:t>表级完整性约束条件， </a:t>
            </a:r>
            <a:r>
              <a:rPr lang="en-US" altLang="zh-CN" sz="1800" dirty="0" err="1" smtClean="0"/>
              <a:t>Cno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)</a:t>
            </a:r>
            <a:r>
              <a:rPr lang="en-US" altLang="zh-CN" sz="22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823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r>
              <a:rPr lang="zh-CN" altLang="en-US" dirty="0" smtClean="0"/>
              <a:t>数据库定义</a:t>
            </a:r>
            <a:endParaRPr lang="en-US" altLang="zh-CN" dirty="0" smtClean="0"/>
          </a:p>
          <a:p>
            <a:r>
              <a:rPr lang="zh-CN" altLang="en-US" dirty="0" smtClean="0"/>
              <a:t>模式定义</a:t>
            </a:r>
            <a:endParaRPr lang="en-US" altLang="zh-CN" dirty="0" smtClean="0"/>
          </a:p>
          <a:p>
            <a:r>
              <a:rPr lang="zh-CN" altLang="en-US" dirty="0"/>
              <a:t>基本表的定义、删除与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/>
              <a:t>索引的建立与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约束 （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Constraint 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56029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PRIMARY </a:t>
            </a:r>
            <a:r>
              <a:rPr lang="en-US" altLang="zh-CN" sz="2400" dirty="0"/>
              <a:t>KEY 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FOREIGN KEY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UNIQUE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NOT NULL</a:t>
            </a:r>
          </a:p>
          <a:p>
            <a:pPr lvl="2">
              <a:buNone/>
            </a:pP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/>
              <a:t>CREATE </a:t>
            </a:r>
            <a:r>
              <a:rPr lang="en-US" altLang="zh-CN" sz="1800" dirty="0"/>
              <a:t>TABLE student</a:t>
            </a:r>
          </a:p>
          <a:p>
            <a:pPr lvl="2">
              <a:buNone/>
            </a:pPr>
            <a:r>
              <a:rPr lang="en-US" altLang="zh-CN" sz="1800" dirty="0"/>
              <a:t>	(SSN	NUMBER	NOT NULL UNIQUE,</a:t>
            </a:r>
          </a:p>
          <a:p>
            <a:pPr lvl="2">
              <a:buNone/>
            </a:pPr>
            <a:r>
              <a:rPr lang="en-US" altLang="zh-CN" sz="1800" dirty="0"/>
              <a:t>	SNAME		CHAR(10) NOT NULL ,</a:t>
            </a:r>
          </a:p>
          <a:p>
            <a:pPr lvl="2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BirthDate</a:t>
            </a:r>
            <a:r>
              <a:rPr lang="en-US" altLang="zh-CN" sz="1800" dirty="0"/>
              <a:t>	 DATE ,</a:t>
            </a:r>
          </a:p>
          <a:p>
            <a:pPr lvl="2">
              <a:buNone/>
            </a:pPr>
            <a:r>
              <a:rPr lang="en-US" altLang="zh-CN" sz="1800" dirty="0"/>
              <a:t>	DEPTNO NUMBER</a:t>
            </a:r>
            <a:r>
              <a:rPr lang="en-US" altLang="zh-CN" sz="1800" dirty="0" smtClean="0"/>
              <a:t>);</a:t>
            </a:r>
          </a:p>
          <a:p>
            <a:pPr lvl="2"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constraint 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限制列的取值</a:t>
            </a:r>
            <a:r>
              <a:rPr lang="zh-CN" altLang="en-US" sz="2400" dirty="0"/>
              <a:t>范围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pPr lvl="1">
              <a:buNone/>
            </a:pPr>
            <a:r>
              <a:rPr lang="zh-CN" altLang="en-US" sz="2200" dirty="0" smtClean="0"/>
              <a:t> 	</a:t>
            </a:r>
            <a:r>
              <a:rPr lang="en-US" altLang="zh-CN" sz="2000" dirty="0"/>
              <a:t>CREATE TABLE student</a:t>
            </a:r>
          </a:p>
          <a:p>
            <a:pPr lvl="1">
              <a:buNone/>
            </a:pPr>
            <a:r>
              <a:rPr lang="en-US" altLang="zh-CN" sz="2000" dirty="0"/>
              <a:t>	(</a:t>
            </a:r>
            <a:r>
              <a:rPr lang="en-US" altLang="zh-CN" sz="2000" dirty="0" smtClean="0"/>
              <a:t>SSN NUMBER</a:t>
            </a:r>
            <a:r>
              <a:rPr lang="en-US" altLang="zh-CN" sz="2000" dirty="0"/>
              <a:t>	PRIMARY KEY CHECK (SSN &gt;0),</a:t>
            </a:r>
          </a:p>
          <a:p>
            <a:pPr lvl="1">
              <a:buNone/>
            </a:pPr>
            <a:r>
              <a:rPr lang="en-US" altLang="zh-CN" sz="2000" dirty="0"/>
              <a:t>	SNAME		CHAR(10) NOT NULL ,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BirthDate</a:t>
            </a:r>
            <a:r>
              <a:rPr lang="en-US" altLang="zh-CN" sz="2000" dirty="0"/>
              <a:t> 	DATE ,</a:t>
            </a:r>
          </a:p>
          <a:p>
            <a:pPr lvl="1">
              <a:buNone/>
            </a:pPr>
            <a:r>
              <a:rPr lang="en-US" altLang="zh-CN" sz="2000" dirty="0"/>
              <a:t>	DEPTNO 	NUMBER</a:t>
            </a:r>
            <a:r>
              <a:rPr lang="en-US" altLang="zh-CN" sz="2000" dirty="0" smtClean="0"/>
              <a:t>);</a:t>
            </a:r>
          </a:p>
          <a:p>
            <a:pPr lvl="1"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DEFAULT </a:t>
            </a:r>
            <a:r>
              <a:rPr lang="en-US" altLang="zh-CN" sz="2400" dirty="0" smtClean="0"/>
              <a:t>constraint</a:t>
            </a:r>
            <a:r>
              <a:rPr lang="zh-CN" altLang="en-US" sz="2400" dirty="0"/>
              <a:t>：用于将默认值插入列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CREATE TABLE student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(SSN	NUMBER	</a:t>
            </a:r>
            <a:r>
              <a:rPr lang="en-US" altLang="zh-CN" dirty="0" smtClean="0"/>
              <a:t>    PRIMARY </a:t>
            </a:r>
            <a:r>
              <a:rPr lang="en-US" altLang="zh-CN" dirty="0"/>
              <a:t>KEY CHECK (</a:t>
            </a:r>
            <a:r>
              <a:rPr lang="en-US" altLang="zh-CN" dirty="0" err="1"/>
              <a:t>sno</a:t>
            </a:r>
            <a:r>
              <a:rPr lang="en-US" altLang="zh-CN" dirty="0"/>
              <a:t> &gt;0),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SNAME CHAR(20</a:t>
            </a:r>
            <a:r>
              <a:rPr lang="en-US" altLang="zh-CN" dirty="0"/>
              <a:t>) </a:t>
            </a:r>
            <a:r>
              <a:rPr lang="en-US" altLang="zh-CN" dirty="0" smtClean="0"/>
              <a:t> NOT </a:t>
            </a:r>
            <a:r>
              <a:rPr lang="en-US" altLang="zh-CN" dirty="0"/>
              <a:t>NULL 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BirthDate</a:t>
            </a:r>
            <a:r>
              <a:rPr lang="en-US" altLang="zh-CN" dirty="0" smtClean="0"/>
              <a:t> DATE </a:t>
            </a:r>
            <a:r>
              <a:rPr lang="en-US" altLang="zh-CN" dirty="0"/>
              <a:t>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DEPTNO </a:t>
            </a:r>
            <a:r>
              <a:rPr lang="en-US" altLang="zh-CN" dirty="0" smtClean="0"/>
              <a:t>NUMBER </a:t>
            </a:r>
            <a:r>
              <a:rPr lang="en-US" altLang="zh-CN" dirty="0"/>
              <a:t>DEFAULT 00);</a:t>
            </a:r>
            <a:endParaRPr lang="zh-CN" altLang="en-US" dirty="0"/>
          </a:p>
          <a:p>
            <a:pPr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2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数据类型</a:t>
            </a:r>
            <a:endParaRPr lang="en-US" altLang="zh-CN" sz="36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5601945"/>
              </p:ext>
            </p:extLst>
          </p:nvPr>
        </p:nvGraphicFramePr>
        <p:xfrm>
          <a:off x="546893" y="1859603"/>
          <a:ext cx="8126413" cy="4998397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2880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49131" y="1055335"/>
            <a:ext cx="6630341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注：不同的关系数据库管理系统中支持的数据类型不完全相同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模式与表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每一个基本表都属于某一个模式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一个模式包含多个基本表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定义基本表所属模式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方法一：在表名中明显地给出模式名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.Student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 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模式名为 </a:t>
            </a:r>
            <a:r>
              <a:rPr lang="en-US" altLang="zh-CN" dirty="0" smtClean="0"/>
              <a:t>S-T*/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Cource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.SC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方法二：在创建模式语句中同时创建表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方法三：设置所属的模式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创建基本表（其他数据库对象也一样）时，若没有指定模式，系统根据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6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修改基本表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ALTER TABLE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 _________?</a:t>
            </a:r>
            <a:endParaRPr lang="en-US" altLang="zh-CN" sz="2400" u="sng" dirty="0" smtClean="0">
              <a:solidFill>
                <a:srgbClr val="FF0000"/>
              </a:solidFill>
            </a:endParaRPr>
          </a:p>
          <a:p>
            <a:pPr marL="457200" lvl="3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dirty="0" smtClean="0"/>
              <a:t>[ ADD[COLUMN] &lt;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 </a:t>
            </a:r>
            <a:r>
              <a:rPr lang="zh-CN" altLang="en-US" dirty="0" smtClean="0"/>
              <a:t>完整性约束 </a:t>
            </a:r>
            <a:r>
              <a:rPr lang="en-US" altLang="zh-CN" dirty="0" smtClean="0"/>
              <a:t>] 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ADD &lt;</a:t>
            </a:r>
            <a:r>
              <a:rPr lang="zh-CN" altLang="en-US" sz="1800" dirty="0" smtClean="0"/>
              <a:t>表级完整性约束</a:t>
            </a:r>
            <a:r>
              <a:rPr lang="en-US" altLang="zh-CN" sz="1400" dirty="0" smtClean="0"/>
              <a:t>&gt;]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[ COLUMN ] &lt;</a:t>
            </a:r>
            <a:r>
              <a:rPr lang="zh-CN" altLang="en-US" sz="1800" dirty="0" smtClean="0"/>
              <a:t>列名</a:t>
            </a:r>
            <a:r>
              <a:rPr lang="en-US" altLang="zh-CN" sz="1400" dirty="0" smtClean="0"/>
              <a:t>&gt; [CASCADE| RESTRICT] 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CONSTRAINT&lt;</a:t>
            </a:r>
            <a:r>
              <a:rPr lang="zh-CN" altLang="en-US" sz="1800" dirty="0" smtClean="0"/>
              <a:t>完整性约束名</a:t>
            </a:r>
            <a:r>
              <a:rPr lang="en-US" altLang="zh-CN" sz="1800" dirty="0" smtClean="0"/>
              <a:t>&gt;[ RESTRICT | CASCADE ]</a:t>
            </a:r>
            <a:r>
              <a:rPr lang="en-US" altLang="zh-CN" sz="2000" dirty="0" smtClean="0"/>
              <a:t> ]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600" dirty="0"/>
              <a:t>[ALTER COLUMN &lt;</a:t>
            </a:r>
            <a:r>
              <a:rPr lang="zh-CN" altLang="en-US" sz="1600" dirty="0"/>
              <a:t>列名</a:t>
            </a:r>
            <a:r>
              <a:rPr lang="en-US" altLang="zh-CN" sz="1600" dirty="0"/>
              <a:t>&gt;&lt;</a:t>
            </a:r>
            <a:r>
              <a:rPr lang="zh-CN" altLang="en-US" sz="1600" dirty="0"/>
              <a:t>数据类型</a:t>
            </a:r>
            <a:r>
              <a:rPr lang="en-US" altLang="zh-CN" sz="1600" dirty="0"/>
              <a:t>&gt; ] 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31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是要修改的基本表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ADD</a:t>
            </a:r>
            <a:r>
              <a:rPr lang="zh-CN" altLang="en-US" sz="2400" dirty="0" smtClean="0"/>
              <a:t>子句用于增加新列、新的列级完整性约束条件和新的表级完整性约束条件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COLUMN</a:t>
            </a:r>
            <a:r>
              <a:rPr lang="zh-CN" altLang="en-US" sz="2400" dirty="0" smtClean="0"/>
              <a:t>子句用于删除表中的列</a:t>
            </a:r>
            <a:endParaRPr lang="zh-CN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CASCADE</a:t>
            </a:r>
            <a:r>
              <a:rPr lang="zh-CN" altLang="en-US" sz="2000" dirty="0" smtClean="0"/>
              <a:t>短语，则自动删除引用了该列的其他对象</a:t>
            </a:r>
            <a:endParaRPr lang="zh-CN" alt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RESTRICT</a:t>
            </a:r>
            <a:r>
              <a:rPr lang="zh-CN" altLang="en-US" sz="2000" dirty="0" smtClean="0"/>
              <a:t>短语，则如果该列被其他对象引用，关系数据库管理系统将拒绝删除该列</a:t>
            </a:r>
            <a:endParaRPr lang="zh-CN" altLang="en-US" sz="18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 smtClean="0"/>
              <a:t>子句用于删除指定的完整性约束条件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ALTER COLUMN</a:t>
            </a:r>
            <a:r>
              <a:rPr lang="zh-CN" altLang="en-US" sz="2400" dirty="0" smtClean="0"/>
              <a:t>子句用于修改原有的列定义，包括修改列名和数据类型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9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3.8] </a:t>
            </a:r>
            <a:r>
              <a:rPr lang="zh-CN" altLang="en-US" sz="2400" dirty="0" smtClean="0"/>
              <a:t>向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表增加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“</a:t>
            </a:r>
            <a:r>
              <a:rPr lang="zh-CN" altLang="en-US" sz="2400" dirty="0" smtClean="0"/>
              <a:t>入学时间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”</a:t>
            </a:r>
            <a:r>
              <a:rPr lang="zh-CN" altLang="en-US" sz="2400" dirty="0" smtClean="0"/>
              <a:t>列，其数据类型为日期型</a:t>
            </a:r>
            <a:endParaRPr lang="en-US" altLang="zh-CN" sz="2400" dirty="0" smtClean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ALTER TABLE Student </a:t>
            </a:r>
            <a:r>
              <a:rPr lang="en-US" altLang="zh-CN" u="sng" dirty="0" smtClean="0"/>
              <a:t>ADD </a:t>
            </a:r>
            <a:r>
              <a:rPr lang="en-US" altLang="zh-CN" u="sng" dirty="0" err="1" smtClean="0"/>
              <a:t>S_entrance</a:t>
            </a:r>
            <a:r>
              <a:rPr lang="en-US" altLang="zh-CN" u="sng" dirty="0" smtClean="0"/>
              <a:t> DATE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不管基本表中原来是否已有数据，新增加的列一律为空值</a:t>
            </a:r>
            <a:r>
              <a:rPr lang="zh-CN" altLang="en-US" b="0" dirty="0" smtClean="0">
                <a:latin typeface="Courier New" panose="02070309020205020404" pitchFamily="49" charset="0"/>
              </a:rPr>
              <a:t> </a:t>
            </a:r>
            <a:endParaRPr lang="en-US" altLang="zh-CN" b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 dirty="0" smtClean="0">
              <a:latin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Course </a:t>
            </a:r>
            <a:r>
              <a:rPr lang="en-US" altLang="zh-CN" sz="2400" u="sng" dirty="0"/>
              <a:t>ADD UNIQUE</a:t>
            </a:r>
            <a:r>
              <a:rPr lang="zh-CN" altLang="en-US" sz="2400" u="sng" dirty="0"/>
              <a:t>(</a:t>
            </a:r>
            <a:r>
              <a:rPr lang="en-US" altLang="zh-CN" sz="2400" u="sng" dirty="0" err="1"/>
              <a:t>Cname</a:t>
            </a:r>
            <a:r>
              <a:rPr lang="zh-CN" altLang="en-US" sz="2400" u="sng" dirty="0"/>
              <a:t>)</a:t>
            </a:r>
            <a:r>
              <a:rPr lang="en-US" altLang="zh-CN" sz="2400" u="sng" dirty="0"/>
              <a:t>; </a:t>
            </a:r>
            <a:endParaRPr lang="en-US" altLang="zh-CN" sz="2400" u="sng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4670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将年龄的数据类型由字符型（假设原来的数据类型是字符型）改为整数。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Student </a:t>
            </a:r>
            <a:r>
              <a:rPr lang="en-US" altLang="zh-CN" sz="2400" u="sng" dirty="0"/>
              <a:t>ALTER COLUMN Sage INT</a:t>
            </a:r>
            <a:r>
              <a:rPr lang="zh-CN" altLang="en-US" sz="2400" u="sng" dirty="0"/>
              <a:t>;</a:t>
            </a:r>
            <a:endParaRPr lang="en-US" altLang="zh-CN" sz="2400" u="sng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      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</a:rPr>
              <a:t>采用格式：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table_name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 err="1">
                <a:solidFill>
                  <a:srgbClr val="FF0000"/>
                </a:solidFill>
              </a:rPr>
              <a:t>column_name</a:t>
            </a:r>
            <a:r>
              <a:rPr lang="en-US" altLang="zh-CN" sz="2400" dirty="0">
                <a:solidFill>
                  <a:srgbClr val="FF0000"/>
                </a:solidFill>
              </a:rPr>
              <a:t> datatype; 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/>
              <a:t>Student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/>
              <a:t>Sage INT</a:t>
            </a:r>
            <a:r>
              <a:rPr lang="en-US" altLang="zh-CN" sz="2400" dirty="0" smtClean="0">
                <a:solidFill>
                  <a:srgbClr val="FF0000"/>
                </a:solidFill>
              </a:rPr>
              <a:t>;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从学生表格删除性别列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ALTER </a:t>
            </a:r>
            <a:r>
              <a:rPr lang="en-US" altLang="zh-CN" sz="2400" dirty="0"/>
              <a:t>TABLE Student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DROP </a:t>
            </a:r>
            <a:r>
              <a:rPr lang="en-US" altLang="zh-CN" sz="2400" b="1" dirty="0" err="1" smtClean="0"/>
              <a:t>Ssex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删除基本表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dirty="0" smtClean="0"/>
              <a:t>DROP TABLE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［</a:t>
            </a:r>
            <a:r>
              <a:rPr lang="en-US" altLang="zh-CN" dirty="0" smtClean="0"/>
              <a:t>RESTRICT| CASCADE</a:t>
            </a:r>
            <a:r>
              <a:rPr lang="zh-CN" altLang="en-US" dirty="0" smtClean="0"/>
              <a:t>］</a:t>
            </a:r>
            <a:r>
              <a:rPr lang="en-US" altLang="zh-CN" dirty="0" smtClean="0"/>
              <a:t>;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RESTRICT</a:t>
            </a:r>
            <a:r>
              <a:rPr lang="zh-CN" altLang="en-US" dirty="0" smtClean="0"/>
              <a:t>：删除表是有限制的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欲删除的基本表不能被其他表的约束所引用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如果存在依赖该表的对象，则此表不能被删除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CASCADE</a:t>
            </a:r>
            <a:r>
              <a:rPr lang="zh-CN" altLang="en-US" dirty="0" smtClean="0"/>
              <a:t>：删除该表没有限制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在删除基本表的同时，相关的依赖对象一起删除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</a:p>
          <a:p>
            <a:pPr lvl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5. </a:t>
            </a:r>
            <a:r>
              <a:rPr lang="zh-CN" altLang="en-US" sz="3600" dirty="0" smtClean="0"/>
              <a:t>索引的建立与删除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0631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建立索引的目的：加快查询速度</a:t>
            </a:r>
            <a:endParaRPr lang="zh-CN" altLang="en-US" sz="32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关系数据库管理系统中常见索引：</a:t>
            </a:r>
            <a:endParaRPr lang="zh-CN" altLang="en-US" sz="32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散列（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位图索引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特点：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树索引具有动态平衡的优点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HASH</a:t>
            </a:r>
            <a:r>
              <a:rPr lang="zh-CN" altLang="en-US" dirty="0" smtClean="0"/>
              <a:t>索引具有查找速度快的特点</a:t>
            </a:r>
          </a:p>
        </p:txBody>
      </p:sp>
    </p:spTree>
    <p:extLst>
      <p:ext uri="{BB962C8B-B14F-4D97-AF65-F5344CB8AC3E}">
        <p14:creationId xmlns:p14="http://schemas.microsoft.com/office/powerpoint/2010/main" val="40400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建立索引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CREATE </a:t>
            </a:r>
            <a:r>
              <a:rPr lang="en-US" altLang="zh-CN" dirty="0" smtClean="0">
                <a:solidFill>
                  <a:srgbClr val="FF00FF"/>
                </a:solidFill>
              </a:rPr>
              <a:t>[UNIQUE] [CLUSTER]</a:t>
            </a:r>
            <a:r>
              <a:rPr lang="en-US" altLang="zh-CN" dirty="0" smtClean="0"/>
              <a:t> INDEX &lt;</a:t>
            </a:r>
            <a:r>
              <a:rPr lang="zh-CN" altLang="en-US" dirty="0" smtClean="0"/>
              <a:t>索引名</a:t>
            </a:r>
            <a:r>
              <a:rPr lang="en-US" altLang="zh-CN" dirty="0" smtClean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&gt;(&lt;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&gt;][,&lt;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 </a:t>
            </a:r>
            <a:r>
              <a:rPr lang="en-US" altLang="zh-CN" dirty="0" smtClean="0"/>
              <a:t>]</a:t>
            </a:r>
            <a:r>
              <a:rPr lang="en-US" altLang="zh-CN" dirty="0" smtClean="0">
                <a:latin typeface="Courier New" panose="02070309020205020404" pitchFamily="49" charset="0"/>
              </a:rPr>
              <a:t>…)</a:t>
            </a:r>
            <a:r>
              <a:rPr lang="en-US" altLang="zh-CN" dirty="0" smtClean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要建索引的基本表的名字</a:t>
            </a:r>
          </a:p>
          <a:p>
            <a:pPr lvl="1" algn="just"/>
            <a:r>
              <a:rPr lang="zh-CN" altLang="en-US" dirty="0" smtClean="0"/>
              <a:t>索引：可以建立在该表的一</a:t>
            </a:r>
            <a:r>
              <a:rPr lang="zh-CN" altLang="en-US" dirty="0" smtClean="0">
                <a:solidFill>
                  <a:srgbClr val="FF00FF"/>
                </a:solidFill>
              </a:rPr>
              <a:t>列</a:t>
            </a:r>
            <a:r>
              <a:rPr lang="zh-CN" altLang="en-US" dirty="0" smtClean="0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次序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指定索引值的排列次序，升序：</a:t>
            </a:r>
            <a:r>
              <a:rPr lang="en-US" altLang="zh-CN" dirty="0" smtClean="0"/>
              <a:t>ASC</a:t>
            </a:r>
            <a:r>
              <a:rPr lang="zh-CN" altLang="en-US" dirty="0" smtClean="0"/>
              <a:t>，降序：</a:t>
            </a:r>
            <a:r>
              <a:rPr lang="en-US" altLang="zh-CN" dirty="0" smtClean="0"/>
              <a:t>DESC</a:t>
            </a:r>
            <a:r>
              <a:rPr lang="zh-CN" altLang="en-US" dirty="0" smtClean="0"/>
              <a:t>。缺省值：</a:t>
            </a:r>
            <a:r>
              <a:rPr lang="en-US" altLang="zh-CN" dirty="0" smtClean="0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UNIQUE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此索引的每一个索引值只对应唯一的数据记录</a:t>
            </a:r>
          </a:p>
          <a:p>
            <a:pPr lvl="1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CLUSTER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表示要建立的索引是聚簇索引</a:t>
            </a:r>
          </a:p>
        </p:txBody>
      </p:sp>
    </p:spTree>
    <p:extLst>
      <p:ext uri="{BB962C8B-B14F-4D97-AF65-F5344CB8AC3E}">
        <p14:creationId xmlns:p14="http://schemas.microsoft.com/office/powerpoint/2010/main" val="39998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SQL</a:t>
            </a:r>
            <a:r>
              <a:rPr lang="zh-CN" altLang="en-US" sz="3600" dirty="0" smtClean="0"/>
              <a:t>基本介绍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412875"/>
            <a:ext cx="7871254" cy="449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Structured Query Language</a:t>
            </a:r>
            <a:r>
              <a:rPr lang="zh-CN" altLang="en-US" dirty="0" smtClean="0"/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结构化查询语言，是关系数据库的标准语言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是一个通用的、功能极强的关系数据库语言</a:t>
            </a:r>
            <a:endParaRPr lang="en-US" altLang="zh-CN" dirty="0" smtClean="0"/>
          </a:p>
          <a:p>
            <a:pPr lvl="1">
              <a:lnSpc>
                <a:spcPct val="18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可以独立完成数据库生命周期中的全部活动：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</a:t>
            </a:r>
            <a:r>
              <a:rPr lang="zh-CN" altLang="en-US" sz="2200" dirty="0" smtClean="0"/>
              <a:t>控制</a:t>
            </a:r>
            <a:endParaRPr lang="en-US" altLang="zh-CN" sz="2200" dirty="0" smtClean="0"/>
          </a:p>
          <a:p>
            <a:pPr lvl="1">
              <a:buSzPct val="87000"/>
            </a:pP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能够嵌入到高级语言（例如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）程序中，供程序员设计程序时使用</a:t>
            </a:r>
          </a:p>
          <a:p>
            <a:pPr lvl="1">
              <a:lnSpc>
                <a:spcPct val="180000"/>
              </a:lnSpc>
            </a:pPr>
            <a:endParaRPr lang="zh-CN" altLang="en-US" dirty="0"/>
          </a:p>
          <a:p>
            <a:pPr eaLnBrk="1" hangingPunct="1">
              <a:lnSpc>
                <a:spcPct val="18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建立索引（续）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60457"/>
            <a:ext cx="8937625" cy="50958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3.13]</a:t>
            </a:r>
            <a:r>
              <a:rPr lang="zh-CN" altLang="en-US" dirty="0" smtClean="0"/>
              <a:t> 为学生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三个表建立索引。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表按学号升序建唯一索引，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表按课程号升序建唯一索引，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表按学号升序和课程号降序建唯一索引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Stusno</a:t>
            </a:r>
            <a:r>
              <a:rPr lang="en-US" altLang="zh-CN" sz="2200" dirty="0" smtClean="0"/>
              <a:t> ON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Coucno</a:t>
            </a:r>
            <a:r>
              <a:rPr lang="en-US" altLang="zh-CN" sz="2200" dirty="0" smtClean="0"/>
              <a:t> ON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SCno</a:t>
            </a:r>
            <a:r>
              <a:rPr lang="en-US" altLang="zh-CN" sz="2200" dirty="0" smtClean="0"/>
              <a:t> ON SC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ASC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DESC</a:t>
            </a:r>
            <a:r>
              <a:rPr lang="zh-CN" altLang="en-US" sz="2200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702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修改和删除索引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4294967295"/>
          </p:nvPr>
        </p:nvSpPr>
        <p:spPr>
          <a:xfrm>
            <a:off x="723900" y="146599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rgbClr val="FF00FF"/>
                </a:solidFill>
              </a:rPr>
              <a:t>ALTER </a:t>
            </a:r>
            <a:r>
              <a:rPr lang="en-US" altLang="zh-CN" dirty="0" smtClean="0"/>
              <a:t>INDEX &lt;</a:t>
            </a:r>
            <a:r>
              <a:rPr lang="zh-CN" altLang="en-US" dirty="0" smtClean="0"/>
              <a:t>旧索引名</a:t>
            </a:r>
            <a:r>
              <a:rPr lang="en-US" altLang="zh-CN" dirty="0" smtClean="0"/>
              <a:t>&gt; RENAME TO &lt;</a:t>
            </a:r>
            <a:r>
              <a:rPr lang="zh-CN" altLang="en-US" dirty="0" smtClean="0"/>
              <a:t>新索引名</a:t>
            </a:r>
            <a:r>
              <a:rPr lang="en-US" altLang="zh-CN" dirty="0" smtClean="0"/>
              <a:t>&gt;</a:t>
            </a:r>
          </a:p>
          <a:p>
            <a:pPr eaLnBrk="1" hangingPunct="1"/>
            <a:endParaRPr lang="zh-CN" altLang="en-US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3.14]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SCno</a:t>
            </a:r>
            <a:r>
              <a:rPr lang="zh-CN" altLang="en-US" dirty="0" smtClean="0"/>
              <a:t>索引名改为</a:t>
            </a:r>
            <a:r>
              <a:rPr lang="en-US" altLang="zh-CN" dirty="0" err="1" smtClean="0"/>
              <a:t>SCSno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	ALTER INDEX </a:t>
            </a:r>
            <a:r>
              <a:rPr lang="en-US" altLang="zh-CN" dirty="0" err="1" smtClean="0"/>
              <a:t>SCno</a:t>
            </a:r>
            <a:r>
              <a:rPr lang="en-US" altLang="zh-CN" dirty="0" smtClean="0"/>
              <a:t> RENAME TO </a:t>
            </a:r>
            <a:r>
              <a:rPr lang="en-US" altLang="zh-CN" dirty="0" err="1" smtClean="0"/>
              <a:t>SCSno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>
              <a:buNone/>
            </a:pPr>
            <a:r>
              <a:rPr lang="zh-CN" altLang="en-US" dirty="0"/>
              <a:t>描述。</a:t>
            </a:r>
          </a:p>
          <a:p>
            <a:pPr lvl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0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6.  </a:t>
            </a:r>
            <a:r>
              <a:rPr lang="zh-CN" altLang="en-US" sz="3600" dirty="0" smtClean="0"/>
              <a:t>视图 （</a:t>
            </a:r>
            <a:r>
              <a:rPr lang="en-US" altLang="zh-CN" sz="3600" dirty="0" smtClean="0"/>
              <a:t>view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2"/>
            <a:ext cx="7772400" cy="489464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视图的特点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/>
              <a:t>虚表，是从一个或几个基本表（或视图）导出的表</a:t>
            </a:r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只存放视图的定义，不存放视图对应的数据</a:t>
            </a:r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基表中的数据发生变化，从视图中查询出的数据也随之改变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建立视图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删除视图</a:t>
            </a:r>
          </a:p>
        </p:txBody>
      </p:sp>
    </p:spTree>
    <p:extLst>
      <p:ext uri="{BB962C8B-B14F-4D97-AF65-F5344CB8AC3E}">
        <p14:creationId xmlns:p14="http://schemas.microsoft.com/office/powerpoint/2010/main" val="29114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建立视图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705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语句格式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CREATE  VIEW</a:t>
            </a:r>
            <a:r>
              <a:rPr lang="en-US" altLang="zh-CN" sz="2400" dirty="0" smtClean="0"/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&lt;</a:t>
            </a:r>
            <a:r>
              <a:rPr lang="zh-CN" altLang="en-US" sz="2400" dirty="0" smtClean="0"/>
              <a:t>视图名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&gt;]…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]</a:t>
            </a:r>
          </a:p>
          <a:p>
            <a:pPr lvl="1">
              <a:buNone/>
            </a:pPr>
            <a:r>
              <a:rPr lang="en-US" altLang="zh-CN" sz="2400" dirty="0" smtClean="0">
                <a:solidFill>
                  <a:srgbClr val="FF3399"/>
                </a:solidFill>
              </a:rPr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AS</a:t>
            </a:r>
            <a:r>
              <a:rPr lang="en-US" altLang="zh-CN" sz="2400" dirty="0" smtClean="0"/>
              <a:t>  </a:t>
            </a:r>
          </a:p>
          <a:p>
            <a:pPr lvl="1"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子查询，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如， </a:t>
            </a:r>
            <a:r>
              <a:rPr lang="en-US" altLang="zh-CN" dirty="0" smtClean="0"/>
              <a:t>SELECT </a:t>
            </a:r>
            <a:r>
              <a:rPr lang="en-US" altLang="zh-CN" dirty="0" err="1"/>
              <a:t>column_list</a:t>
            </a:r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table_name</a:t>
            </a:r>
            <a:r>
              <a:rPr lang="en-US" altLang="zh-CN" dirty="0"/>
              <a:t> [WHERE condition];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&gt;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[</a:t>
            </a:r>
            <a:r>
              <a:rPr lang="en-US" altLang="zh-CN" sz="2400" dirty="0" smtClean="0">
                <a:solidFill>
                  <a:srgbClr val="FF00FF"/>
                </a:solidFill>
              </a:rPr>
              <a:t>WITH  CHECK  OPTION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WITH CHECK OPTION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对视图进行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操作时要保证更新、插入或删除的行满足视图定义中的谓词条件（即子查询中的条件表达式）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子查询可以是任意的</a:t>
            </a:r>
            <a:r>
              <a:rPr lang="en-US" altLang="zh-CN" dirty="0"/>
              <a:t>SELECT</a:t>
            </a:r>
            <a:r>
              <a:rPr lang="zh-CN" altLang="en-US" dirty="0" smtClean="0"/>
              <a:t>语句。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88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建立视图（续）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关系数据库管理系统执行</a:t>
            </a:r>
            <a:r>
              <a:rPr lang="en-US" altLang="zh-CN" smtClean="0"/>
              <a:t>CREATE VIEW</a:t>
            </a:r>
            <a:r>
              <a:rPr lang="zh-CN" altLang="en-US" smtClean="0"/>
              <a:t>语句时只是把视图定义存入数据字典，并不执行其中的</a:t>
            </a:r>
            <a:r>
              <a:rPr lang="en-US" altLang="zh-CN" smtClean="0"/>
              <a:t>SELECT</a:t>
            </a:r>
            <a:r>
              <a:rPr lang="zh-CN" altLang="en-US" smtClean="0"/>
              <a:t>语句。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在对视图查询时，按视图的定义从基本表中将数据查出。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76265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4125"/>
            <a:ext cx="7859713" cy="4335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3.84]  </a:t>
            </a:r>
            <a:r>
              <a:rPr lang="zh-CN" altLang="en-US" sz="2400" dirty="0" smtClean="0"/>
              <a:t>建立信息系学生的视图。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  <a:r>
              <a:rPr lang="zh-CN" altLang="en-US" sz="2400" dirty="0" smtClean="0"/>
              <a:t>;</a:t>
            </a:r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532321" y="4675632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72444"/>
              </p:ext>
            </p:extLst>
          </p:nvPr>
        </p:nvGraphicFramePr>
        <p:xfrm>
          <a:off x="1956419" y="4675632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3.85]</a:t>
            </a:r>
            <a:r>
              <a:rPr lang="zh-CN" altLang="en-US" sz="2400" dirty="0" smtClean="0"/>
              <a:t>建立信息系学生的视图，并要求进行修改和插入操作时仍需保证该视图只有信息系的学生 </a:t>
            </a:r>
            <a:r>
              <a:rPr lang="zh-CN" altLang="en-US" sz="2000" dirty="0" smtClean="0"/>
              <a:t>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  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CHECK OPTION</a:t>
            </a:r>
            <a:r>
              <a:rPr lang="zh-CN" altLang="en-US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定义</a:t>
            </a:r>
            <a:r>
              <a:rPr lang="en-US" altLang="zh-CN" sz="2400" dirty="0" err="1"/>
              <a:t>IS_Student</a:t>
            </a:r>
            <a:r>
              <a:rPr lang="zh-CN" altLang="en-US" sz="2400" dirty="0"/>
              <a:t>视图时加上了</a:t>
            </a:r>
            <a:r>
              <a:rPr lang="en-US" altLang="zh-CN" sz="2400" dirty="0"/>
              <a:t>WITH CHECK OPTION</a:t>
            </a:r>
            <a:r>
              <a:rPr lang="zh-CN" altLang="en-US" sz="2400" dirty="0"/>
              <a:t>子句，对该视图进行插入、修改和删除操作时，</a:t>
            </a:r>
            <a:r>
              <a:rPr lang="en-US" altLang="zh-CN" sz="2400" dirty="0"/>
              <a:t>RDBMS</a:t>
            </a:r>
            <a:r>
              <a:rPr lang="zh-CN" altLang="en-US" sz="2400" dirty="0"/>
              <a:t>会自动加上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='IS'</a:t>
            </a:r>
            <a:r>
              <a:rPr lang="zh-CN" altLang="en-US" sz="2400" dirty="0"/>
              <a:t>的条件。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create   table   table1 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float </a:t>
            </a:r>
            <a:r>
              <a:rPr lang="en-US" altLang="zh-CN" sz="2400" dirty="0" smtClean="0"/>
              <a:t>) </a:t>
            </a:r>
            <a:endParaRPr lang="en-US" altLang="zh-CN" sz="2400" dirty="0"/>
          </a:p>
          <a:p>
            <a:r>
              <a:rPr lang="en-US" altLang="zh-CN" sz="2400" dirty="0"/>
              <a:t>insert   into   table1   values(5000) </a:t>
            </a:r>
          </a:p>
          <a:p>
            <a:r>
              <a:rPr lang="en-US" altLang="zh-CN" sz="2400" dirty="0"/>
              <a:t>create   view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</a:t>
            </a:r>
            <a:br>
              <a:rPr lang="en-US" altLang="zh-CN" sz="2400" dirty="0"/>
            </a:br>
            <a:r>
              <a:rPr lang="en-US" altLang="zh-CN" sz="2400" dirty="0"/>
              <a:t>AS </a:t>
            </a:r>
            <a:br>
              <a:rPr lang="en-US" altLang="zh-CN" sz="2400" dirty="0"/>
            </a:br>
            <a:r>
              <a:rPr lang="en-US" altLang="zh-CN" sz="2400" dirty="0"/>
              <a:t>select   *   from   Table1   where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&lt;   5003 </a:t>
            </a:r>
            <a:br>
              <a:rPr lang="en-US" altLang="zh-CN" sz="2400" dirty="0"/>
            </a:br>
            <a:r>
              <a:rPr lang="en-US" altLang="zh-CN" sz="2400" dirty="0"/>
              <a:t>with   check   option </a:t>
            </a:r>
          </a:p>
          <a:p>
            <a:r>
              <a:rPr lang="en-US" altLang="zh-CN" sz="2400" dirty="0"/>
              <a:t>update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set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=   5005   </a:t>
            </a:r>
            <a:br>
              <a:rPr lang="en-US" altLang="zh-CN" sz="2400" dirty="0"/>
            </a:br>
            <a:r>
              <a:rPr lang="en-US" altLang="zh-CN" sz="2400" dirty="0"/>
              <a:t>go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400" dirty="0"/>
              <a:t>－－－执行结果 </a:t>
            </a:r>
            <a:br>
              <a:rPr lang="zh-CN" altLang="en-US" sz="2400" dirty="0"/>
            </a:br>
            <a:r>
              <a:rPr lang="zh-CN" altLang="en-US" sz="2400" dirty="0"/>
              <a:t>服务器</a:t>
            </a:r>
            <a:r>
              <a:rPr lang="en-US" altLang="zh-CN" sz="2400" dirty="0"/>
              <a:t>:   </a:t>
            </a:r>
            <a:r>
              <a:rPr lang="zh-CN" altLang="en-US" sz="2400" dirty="0"/>
              <a:t>消息   </a:t>
            </a:r>
            <a:r>
              <a:rPr lang="en-US" altLang="zh-CN" sz="2400" dirty="0"/>
              <a:t>550</a:t>
            </a:r>
            <a:r>
              <a:rPr lang="zh-CN" altLang="en-US" sz="2400" dirty="0"/>
              <a:t>，级别   </a:t>
            </a:r>
            <a:r>
              <a:rPr lang="en-US" altLang="zh-CN" sz="2400" dirty="0"/>
              <a:t>16</a:t>
            </a:r>
            <a:r>
              <a:rPr lang="zh-CN" altLang="en-US" sz="2400" dirty="0"/>
              <a:t>，状态   </a:t>
            </a:r>
            <a:r>
              <a:rPr lang="en-US" altLang="zh-CN" sz="2400" dirty="0"/>
              <a:t>1</a:t>
            </a:r>
            <a:r>
              <a:rPr lang="zh-CN" altLang="en-US" sz="2400" dirty="0"/>
              <a:t>，行   </a:t>
            </a:r>
            <a:r>
              <a:rPr lang="en-US" altLang="zh-CN" sz="2400" dirty="0"/>
              <a:t>1 </a:t>
            </a:r>
            <a:br>
              <a:rPr lang="en-US" altLang="zh-CN" sz="2400" dirty="0"/>
            </a:br>
            <a:r>
              <a:rPr lang="zh-CN" altLang="en-US" sz="2400" dirty="0"/>
              <a:t>试图进行的插入或更新已失败，原因是目标视图或者目标视图所跨越的某一视图指定了   </a:t>
            </a:r>
            <a:r>
              <a:rPr lang="en-US" altLang="zh-CN" sz="2400" dirty="0"/>
              <a:t>WITH   CHECK   OPTION</a:t>
            </a:r>
            <a:r>
              <a:rPr lang="zh-CN" altLang="en-US" sz="2400" dirty="0"/>
              <a:t>，而该操作的一个或多个结果行又不符合   </a:t>
            </a:r>
            <a:r>
              <a:rPr lang="en-US" altLang="zh-CN" sz="2400" dirty="0"/>
              <a:t>CHECK   OPTION   </a:t>
            </a:r>
            <a:r>
              <a:rPr lang="zh-CN" altLang="en-US" sz="2400" dirty="0"/>
              <a:t>约束的条件。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删除视图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语句的格式：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DROP  VIEW  &lt;</a:t>
            </a:r>
            <a:r>
              <a:rPr lang="zh-CN" altLang="en-US" smtClean="0"/>
              <a:t>视图名</a:t>
            </a:r>
            <a:r>
              <a:rPr lang="en-US" altLang="zh-CN" smtClean="0"/>
              <a:t>&gt;[CASCADE]</a:t>
            </a:r>
            <a:r>
              <a:rPr lang="zh-CN" altLang="en-US" smtClean="0"/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该语句从数据字典中删除指定的视图定义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如果该视图上还导出了其他视图，使用</a:t>
            </a:r>
            <a:r>
              <a:rPr lang="en-US" altLang="zh-CN" smtClean="0"/>
              <a:t>CASCADE</a:t>
            </a:r>
            <a:r>
              <a:rPr lang="zh-CN" altLang="en-US" smtClean="0"/>
              <a:t>级联删除语句，把该视图和由它导出的所有视图一起删除 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删除基表时，由该基表导出的所有视图定义都必须显式地使用</a:t>
            </a:r>
            <a:r>
              <a:rPr lang="en-US" altLang="zh-CN" smtClean="0"/>
              <a:t>DROP VIEW</a:t>
            </a:r>
            <a:r>
              <a:rPr lang="zh-CN" altLang="en-US" smtClean="0"/>
              <a:t>语句删除 </a:t>
            </a:r>
          </a:p>
        </p:txBody>
      </p:sp>
    </p:spTree>
    <p:extLst>
      <p:ext uri="{BB962C8B-B14F-4D97-AF65-F5344CB8AC3E}">
        <p14:creationId xmlns:p14="http://schemas.microsoft.com/office/powerpoint/2010/main" val="40505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查询视图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dirty="0" smtClean="0"/>
              <a:t>用户角度：查询视图与查询基本表相同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en-US" altLang="zh-CN" dirty="0"/>
          </a:p>
          <a:p>
            <a:pPr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3.92]  </a:t>
            </a:r>
            <a:r>
              <a:rPr lang="zh-CN" altLang="en-US" sz="2400" dirty="0"/>
              <a:t>在信息系学生的视图中找出年龄小于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岁的学生。</a:t>
            </a:r>
          </a:p>
          <a:p>
            <a:pPr lvl="1">
              <a:buNone/>
            </a:pPr>
            <a:r>
              <a:rPr lang="zh-CN" altLang="en-US" sz="2200" dirty="0"/>
              <a:t>      </a:t>
            </a:r>
            <a:r>
              <a:rPr lang="zh-CN" altLang="en-US" dirty="0"/>
              <a:t> </a:t>
            </a:r>
            <a:r>
              <a:rPr lang="en-US" altLang="zh-CN" dirty="0"/>
              <a:t>SELECT   </a:t>
            </a:r>
            <a:r>
              <a:rPr lang="en-US" altLang="zh-CN" dirty="0" err="1"/>
              <a:t>Sno</a:t>
            </a:r>
            <a:r>
              <a:rPr lang="zh-CN" altLang="en-US" dirty="0"/>
              <a:t>,</a:t>
            </a:r>
            <a:r>
              <a:rPr lang="en-US" altLang="zh-CN" dirty="0"/>
              <a:t>Sage</a:t>
            </a:r>
          </a:p>
          <a:p>
            <a:pPr lvl="1">
              <a:buNone/>
            </a:pPr>
            <a:r>
              <a:rPr lang="en-US" altLang="zh-CN" dirty="0"/>
              <a:t>       FROM      </a:t>
            </a:r>
            <a:r>
              <a:rPr lang="en-US" altLang="zh-CN" dirty="0" err="1"/>
              <a:t>IS_Student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WHERE   Sage&lt;20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8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75676"/>
              </p:ext>
            </p:extLst>
          </p:nvPr>
        </p:nvGraphicFramePr>
        <p:xfrm>
          <a:off x="891703" y="1359577"/>
          <a:ext cx="7083425" cy="3486647"/>
        </p:xfrm>
        <a:graphic>
          <a:graphicData uri="http://schemas.openxmlformats.org/drawingml/2006/table">
            <a:tbl>
              <a:tblPr/>
              <a:tblGrid>
                <a:gridCol w="2922989"/>
                <a:gridCol w="2037887"/>
                <a:gridCol w="2122549"/>
              </a:tblGrid>
              <a:tr h="357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8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7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05" name="Rectangle 3"/>
          <p:cNvSpPr txBox="1">
            <a:spLocks noChangeArrowheads="1"/>
          </p:cNvSpPr>
          <p:nvPr/>
        </p:nvSpPr>
        <p:spPr bwMode="auto">
          <a:xfrm>
            <a:off x="331358" y="5088186"/>
            <a:ext cx="8038285" cy="150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市场中有超过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相关软件，</a:t>
            </a:r>
            <a:r>
              <a:rPr lang="en-US" altLang="zh-CN" sz="2400" dirty="0" smtClean="0"/>
              <a:t>E.g</a:t>
            </a:r>
            <a:r>
              <a:rPr lang="en-US" altLang="zh-CN" sz="2400" dirty="0"/>
              <a:t>.: Oracle, Sybase, Ingres, Informix, DB2</a:t>
            </a:r>
            <a:r>
              <a:rPr lang="en-US" altLang="zh-CN" sz="2400" dirty="0" smtClean="0"/>
              <a:t>.</a:t>
            </a:r>
            <a:endParaRPr lang="zh-CN" altLang="en-US" sz="2400" dirty="0"/>
          </a:p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目前</a:t>
            </a:r>
            <a:r>
              <a:rPr lang="zh-CN" altLang="en-US" sz="2400" b="1" dirty="0"/>
              <a:t>，没有一个数据库系统能够支持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标准的所有概念和特性</a:t>
            </a:r>
          </a:p>
        </p:txBody>
      </p:sp>
    </p:spTree>
    <p:extLst>
      <p:ext uri="{BB962C8B-B14F-4D97-AF65-F5344CB8AC3E}">
        <p14:creationId xmlns:p14="http://schemas.microsoft.com/office/powerpoint/2010/main" val="867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更新视图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3950"/>
            <a:ext cx="7772400" cy="51276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3.95]  </a:t>
            </a:r>
            <a:r>
              <a:rPr lang="zh-CN" altLang="en-US" sz="2400" dirty="0" smtClean="0"/>
              <a:t>将信息系学生视图</a:t>
            </a:r>
            <a:r>
              <a:rPr lang="en-US" altLang="zh-CN" sz="2400" dirty="0" err="1" smtClean="0"/>
              <a:t>IS_Student</a:t>
            </a:r>
            <a:r>
              <a:rPr lang="zh-CN" altLang="en-US" sz="2400" dirty="0" smtClean="0"/>
              <a:t>中学号</a:t>
            </a:r>
            <a:r>
              <a:rPr lang="en-US" altLang="zh-CN" sz="2400" dirty="0" smtClean="0"/>
              <a:t>”201215122”</a:t>
            </a:r>
            <a:r>
              <a:rPr lang="zh-CN" altLang="en-US" sz="2400" dirty="0" smtClean="0"/>
              <a:t>的学生姓名改为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IS_Student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</a:t>
            </a:r>
            <a:r>
              <a:rPr lang="zh-CN" altLang="en-US" sz="2400" dirty="0" smtClean="0"/>
              <a:t>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转换后的语句：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Student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 AND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Sdept</a:t>
            </a:r>
            <a:r>
              <a:rPr lang="en-US" altLang="zh-CN" sz="2400" dirty="0" smtClean="0">
                <a:solidFill>
                  <a:srgbClr val="FF00FF"/>
                </a:solidFill>
              </a:rPr>
              <a:t>= 'IS'</a:t>
            </a:r>
            <a:r>
              <a:rPr lang="zh-CN" altLang="en-US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41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更新视图（续）</a:t>
            </a:r>
            <a:endParaRPr lang="zh-CN" altLang="en-US" sz="3600" smtClean="0">
              <a:latin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538" y="1052513"/>
            <a:ext cx="9001125" cy="5329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DB2</a:t>
            </a:r>
            <a:r>
              <a:rPr lang="zh-CN" altLang="en-US" dirty="0" smtClean="0"/>
              <a:t>对视图更新的限制：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若视图是由两个以上基本表导出的，则此视图不允许更新。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若视图的字段来自字段表达式或常数，则不允许对此视图执行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操作，但允许执行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若视图的字段来自集函数，则此视图不允许更新。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短语，则此视图不允许更新。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若视图定义中有嵌套查询，并且内层查询的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子句中涉及的表也是导出该视图的基本表，则此视图不允许更新。</a:t>
            </a:r>
          </a:p>
          <a:p>
            <a:pPr lvl="1">
              <a:lnSpc>
                <a:spcPct val="12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6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修改视图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ct val="30000"/>
              </a:spcAft>
            </a:pPr>
            <a:r>
              <a:rPr lang="en-US" altLang="zh-CN" dirty="0"/>
              <a:t>ALTER VIEW</a:t>
            </a:r>
          </a:p>
          <a:p>
            <a:pPr>
              <a:buNone/>
            </a:pPr>
            <a:r>
              <a:rPr lang="en-US" altLang="zh-CN" sz="2400" dirty="0"/>
              <a:t>ALTER VIEW </a:t>
            </a:r>
            <a:r>
              <a:rPr lang="en-US" altLang="zh-CN" sz="2400" dirty="0" err="1"/>
              <a:t>view_name</a:t>
            </a:r>
            <a:r>
              <a:rPr lang="en-US" altLang="zh-CN" sz="2400" dirty="0"/>
              <a:t> [(</a:t>
            </a:r>
            <a:r>
              <a:rPr lang="en-US" altLang="zh-CN" sz="2400" dirty="0" err="1"/>
              <a:t>column_list</a:t>
            </a:r>
            <a:r>
              <a:rPr lang="en-US" altLang="zh-CN" sz="2400" dirty="0"/>
              <a:t>)] [WITH ENCRYPTION] AS </a:t>
            </a:r>
            <a:r>
              <a:rPr lang="en-US" altLang="zh-CN" sz="2400" dirty="0" err="1"/>
              <a:t>select_statement</a:t>
            </a:r>
            <a:r>
              <a:rPr lang="en-US" altLang="zh-CN" sz="2400" dirty="0"/>
              <a:t> [WITH CHECK OPTION]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3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视图的作用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578850" cy="48545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视图能够简化用户的操作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视图使用户能以多种角度看待同一数据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视图对重构数据库提供了一定程度的逻辑独立性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视图能够对机密数据提供安全保护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适当的利用视图可以更清晰的表达查询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节约存储成本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每次引用视图时使用处理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或不可以直接更新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33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0"/>
            <a:ext cx="719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r>
              <a:rPr lang="en-US" altLang="zh-CN" sz="3200" dirty="0"/>
              <a:t>1. SQL</a:t>
            </a:r>
            <a:r>
              <a:rPr lang="zh-CN" altLang="en-US" sz="3200" dirty="0"/>
              <a:t>基本介绍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功能极强，完成核心功能只用了</a:t>
            </a:r>
            <a:r>
              <a:rPr lang="en-US" altLang="zh-CN" smtClean="0"/>
              <a:t>9</a:t>
            </a:r>
            <a:r>
              <a:rPr lang="zh-CN" altLang="en-US" smtClean="0"/>
              <a:t>个动词。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16220253"/>
              </p:ext>
            </p:extLst>
          </p:nvPr>
        </p:nvGraphicFramePr>
        <p:xfrm>
          <a:off x="267309" y="2087147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r:id="rId3" imgW="4226400" imgH="1889280" progId="Word.Document.8">
                  <p:embed/>
                </p:oleObj>
              </mc:Choice>
              <mc:Fallback>
                <p:oleObj r:id="rId3" imgW="4226400" imgH="188928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09" y="2087147"/>
                        <a:ext cx="82677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5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055"/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8437" name="Rectangle 1028"/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SQL</a:t>
              </a:r>
            </a:p>
          </p:txBody>
        </p:sp>
        <p:sp>
          <p:nvSpPr>
            <p:cNvPr id="18438" name="Rectangle 1029"/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视图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0" name="Rectangle 1031"/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8441" name="Rectangle 1032"/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基本表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2" name="Rectangle 1033"/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8443" name="Rectangle 1034"/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8444" name="Rectangle 1035"/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8445" name="Rectangle 1036"/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存储文件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6" name="Line 1037"/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038"/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039"/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040"/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043"/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044"/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045"/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046"/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047"/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048"/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049"/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50"/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051"/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Text Box 1052"/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8460" name="Text Box 1053"/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8461" name="Text Box 1054"/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8436" name="Rectangle 1056"/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val="308796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24889"/>
            <a:ext cx="8229600" cy="48545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或多个</a:t>
            </a:r>
            <a:r>
              <a:rPr lang="en-US" altLang="zh-CN" dirty="0" smtClean="0"/>
              <a:t>）</a:t>
            </a:r>
            <a:r>
              <a:rPr lang="zh-CN" altLang="en-US" dirty="0" smtClean="0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一个表可以带若干索引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存储文件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逻辑结构组成了关系数据库的内模式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物理结构对用户是隐蔽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从一个或几个基本表导出的表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数据库中只存放视图的定义而不存放视图对应的数据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视图是一个虚表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用户可以在视图上再定义视图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val="33501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04809"/>
              </p:ext>
            </p:extLst>
          </p:nvPr>
        </p:nvGraphicFramePr>
        <p:xfrm>
          <a:off x="-219075" y="3140075"/>
          <a:ext cx="9598025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Document" r:id="rId4" imgW="5634487" imgH="1919618" progId="Word.Document.8">
                  <p:embed/>
                </p:oleObj>
              </mc:Choice>
              <mc:Fallback>
                <p:oleObj name="Document" r:id="rId4" imgW="5634487" imgH="19196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3140075"/>
                        <a:ext cx="9598025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2167" y="1139527"/>
            <a:ext cx="796131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US" altLang="zh-CN" sz="2800" b="1" dirty="0">
                <a:latin typeface="+mn-lt"/>
              </a:rPr>
              <a:t>SQL</a:t>
            </a:r>
            <a:r>
              <a:rPr lang="zh-CN" altLang="en-US" sz="2800" b="1" dirty="0">
                <a:latin typeface="+mn-lt"/>
              </a:rPr>
              <a:t>的数据定义功能</a:t>
            </a:r>
            <a:r>
              <a:rPr lang="en-US" altLang="zh-CN" sz="2800" b="1" dirty="0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/>
              <a:t>数据库定义</a:t>
            </a:r>
            <a:endParaRPr lang="en-US" altLang="zh-CN" sz="2400" b="1" dirty="0"/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</a:rPr>
              <a:t>模式</a:t>
            </a:r>
            <a:r>
              <a:rPr lang="zh-CN" altLang="en-US" sz="2400" b="1" dirty="0">
                <a:latin typeface="+mn-lt"/>
              </a:rPr>
              <a:t>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表定义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视图和索引的定义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val="28896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3222</Words>
  <Application>Microsoft Office PowerPoint</Application>
  <PresentationFormat>全屏显示(4:3)</PresentationFormat>
  <Paragraphs>600</Paragraphs>
  <Slides>43</Slides>
  <Notes>18</Notes>
  <HiddenSlides>4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Microsoft Word 97 - 2003 文档</vt:lpstr>
      <vt:lpstr>Document</vt:lpstr>
      <vt:lpstr>关系数据库标准语言SQL</vt:lpstr>
      <vt:lpstr>内容目录</vt:lpstr>
      <vt:lpstr>1. SQL基本介绍</vt:lpstr>
      <vt:lpstr>SQL标准的进展过程</vt:lpstr>
      <vt:lpstr>SQL标准的进展过程</vt:lpstr>
      <vt:lpstr>1. SQL基本介绍</vt:lpstr>
      <vt:lpstr>PowerPoint 演示文稿</vt:lpstr>
      <vt:lpstr>PowerPoint 演示文稿</vt:lpstr>
      <vt:lpstr>PowerPoint 演示文稿</vt:lpstr>
      <vt:lpstr>2. 数据库定义</vt:lpstr>
      <vt:lpstr>PowerPoint 演示文稿</vt:lpstr>
      <vt:lpstr>PowerPoint 演示文稿</vt:lpstr>
      <vt:lpstr>定义模式（续）</vt:lpstr>
      <vt:lpstr> 删除模式</vt:lpstr>
      <vt:lpstr>4. 基本表的定义、删除与修改</vt:lpstr>
      <vt:lpstr>数据表示例</vt:lpstr>
      <vt:lpstr>学生表Student</vt:lpstr>
      <vt:lpstr>课程表Course</vt:lpstr>
      <vt:lpstr>学生选课表SC</vt:lpstr>
      <vt:lpstr>约束 （ Constraint ）</vt:lpstr>
      <vt:lpstr>数据类型</vt:lpstr>
      <vt:lpstr>模式与表</vt:lpstr>
      <vt:lpstr>修改基本表</vt:lpstr>
      <vt:lpstr>修改基本表（续）</vt:lpstr>
      <vt:lpstr>修改基本表（续）</vt:lpstr>
      <vt:lpstr>修改基本表（续）</vt:lpstr>
      <vt:lpstr>删除基本表 </vt:lpstr>
      <vt:lpstr>5. 索引的建立与删除</vt:lpstr>
      <vt:lpstr>建立索引 </vt:lpstr>
      <vt:lpstr>建立索引（续）</vt:lpstr>
      <vt:lpstr>修改和删除索引</vt:lpstr>
      <vt:lpstr>6.  视图 （view）</vt:lpstr>
      <vt:lpstr>建立视图</vt:lpstr>
      <vt:lpstr> 建立视图（续）</vt:lpstr>
      <vt:lpstr>建立视图（续）</vt:lpstr>
      <vt:lpstr>建立视图（续）</vt:lpstr>
      <vt:lpstr>建立视图（续）</vt:lpstr>
      <vt:lpstr>删除视图</vt:lpstr>
      <vt:lpstr>查询视图</vt:lpstr>
      <vt:lpstr>更新视图</vt:lpstr>
      <vt:lpstr>更新视图（续）</vt:lpstr>
      <vt:lpstr>修改视图</vt:lpstr>
      <vt:lpstr>视图的作用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287</cp:revision>
  <dcterms:created xsi:type="dcterms:W3CDTF">2020-09-13T01:44:02Z</dcterms:created>
  <dcterms:modified xsi:type="dcterms:W3CDTF">2020-10-20T01:55:17Z</dcterms:modified>
</cp:coreProperties>
</file>