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3"/>
  </p:notesMasterIdLst>
  <p:sldIdLst>
    <p:sldId id="256" r:id="rId2"/>
    <p:sldId id="259" r:id="rId3"/>
    <p:sldId id="396" r:id="rId4"/>
    <p:sldId id="397" r:id="rId5"/>
    <p:sldId id="398" r:id="rId6"/>
    <p:sldId id="399" r:id="rId7"/>
    <p:sldId id="400" r:id="rId8"/>
    <p:sldId id="402" r:id="rId9"/>
    <p:sldId id="437" r:id="rId10"/>
    <p:sldId id="403" r:id="rId11"/>
    <p:sldId id="404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4" r:id="rId20"/>
    <p:sldId id="415" r:id="rId21"/>
    <p:sldId id="433" r:id="rId22"/>
    <p:sldId id="416" r:id="rId23"/>
    <p:sldId id="417" r:id="rId24"/>
    <p:sldId id="418" r:id="rId25"/>
    <p:sldId id="419" r:id="rId26"/>
    <p:sldId id="434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38" r:id="rId35"/>
    <p:sldId id="428" r:id="rId36"/>
    <p:sldId id="429" r:id="rId37"/>
    <p:sldId id="430" r:id="rId38"/>
    <p:sldId id="431" r:id="rId39"/>
    <p:sldId id="432" r:id="rId40"/>
    <p:sldId id="435" r:id="rId41"/>
    <p:sldId id="436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514" autoAdjust="0"/>
  </p:normalViewPr>
  <p:slideViewPr>
    <p:cSldViewPr snapToGrid="0">
      <p:cViewPr varScale="1">
        <p:scale>
          <a:sx n="113" d="100"/>
          <a:sy n="113" d="100"/>
        </p:scale>
        <p:origin x="18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3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1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0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7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3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0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9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3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9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关系数据库标准语言</a:t>
            </a:r>
            <a:r>
              <a:rPr lang="en-US" altLang="zh-CN" dirty="0" smtClean="0"/>
              <a:t>SQL 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查询经过计算的值（续）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9425" y="3217335"/>
            <a:ext cx="88426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字符串相关运算：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LOWER</a:t>
            </a:r>
            <a:r>
              <a:rPr lang="en-US" altLang="zh-CN" sz="1600" dirty="0">
                <a:solidFill>
                  <a:srgbClr val="FF0000"/>
                </a:solidFill>
              </a:rPr>
              <a:t>(string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UPPER</a:t>
            </a:r>
            <a:r>
              <a:rPr lang="en-US" altLang="zh-CN" sz="1600" dirty="0">
                <a:solidFill>
                  <a:srgbClr val="FF0000"/>
                </a:solidFill>
              </a:rPr>
              <a:t>(string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SUBSTR(</a:t>
            </a:r>
            <a:r>
              <a:rPr lang="en-US" altLang="zh-CN" sz="1600" dirty="0" err="1">
                <a:solidFill>
                  <a:srgbClr val="FF0000"/>
                </a:solidFill>
              </a:rPr>
              <a:t>string,startposition,length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INSTR(</a:t>
            </a:r>
            <a:r>
              <a:rPr lang="en-US" altLang="zh-CN" sz="1600" dirty="0" smtClean="0">
                <a:solidFill>
                  <a:srgbClr val="FF0000"/>
                </a:solidFill>
              </a:rPr>
              <a:t>string1,string2)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err="1">
                <a:solidFill>
                  <a:srgbClr val="FF0000"/>
                </a:solidFill>
              </a:rPr>
              <a:t>str_to_date</a:t>
            </a:r>
            <a:r>
              <a:rPr lang="en-US" altLang="zh-CN" sz="1600" b="1" dirty="0">
                <a:solidFill>
                  <a:srgbClr val="FF0000"/>
                </a:solidFill>
              </a:rPr>
              <a:t> (string[,format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])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LPAD(</a:t>
            </a:r>
            <a:r>
              <a:rPr lang="en-US" altLang="zh-CN" sz="1600" dirty="0" err="1">
                <a:solidFill>
                  <a:srgbClr val="FF0000"/>
                </a:solidFill>
              </a:rPr>
              <a:t>str,len,padstr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RPAD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str,len,padstr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LTRIM(</a:t>
            </a:r>
            <a:r>
              <a:rPr lang="en-US" altLang="zh-CN" sz="1600" dirty="0">
                <a:solidFill>
                  <a:srgbClr val="FF0000"/>
                </a:solidFill>
              </a:rPr>
              <a:t>string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RTRIM(</a:t>
            </a:r>
            <a:r>
              <a:rPr lang="en-US" altLang="zh-CN" sz="1600" dirty="0">
                <a:solidFill>
                  <a:srgbClr val="FF0000"/>
                </a:solidFill>
              </a:rPr>
              <a:t>string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TRIM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 ，</a:t>
            </a:r>
            <a:r>
              <a:rPr lang="en-US" altLang="zh-CN" sz="1600" b="1" dirty="0">
                <a:solidFill>
                  <a:srgbClr val="FF0000"/>
                </a:solidFill>
              </a:rPr>
              <a:t>LENGTH(</a:t>
            </a:r>
            <a:r>
              <a:rPr lang="en-US" altLang="zh-CN" sz="1600" b="1" dirty="0" err="1">
                <a:solidFill>
                  <a:srgbClr val="FF0000"/>
                </a:solidFill>
              </a:rPr>
              <a:t>ename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 （见实验指导书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1-2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23-27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页 ）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98550"/>
            <a:ext cx="8229600" cy="542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zh-CN" altLang="en-US" dirty="0" smtClean="0"/>
              <a:t>查询经过计算的值 </a:t>
            </a:r>
          </a:p>
          <a:p>
            <a:pPr lvl="1" algn="just">
              <a:lnSpc>
                <a:spcPct val="140000"/>
              </a:lnSpc>
            </a:pPr>
            <a:r>
              <a:rPr lang="en-US" altLang="zh-CN" dirty="0" smtClean="0"/>
              <a:t>SELECT</a:t>
            </a:r>
            <a:r>
              <a:rPr lang="zh-CN" altLang="en-US" dirty="0" smtClean="0"/>
              <a:t>子句的</a:t>
            </a:r>
            <a:r>
              <a:rPr lang="en-US" altLang="zh-CN" dirty="0" smtClean="0"/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目标列表达式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不仅可以为表中的属性列，也可以是表达式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79424" y="4538135"/>
            <a:ext cx="83740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算术运算：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/>
              <a:t>ABS(numeric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/>
              <a:t>MOD(num1, num2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ROUND(</a:t>
            </a:r>
            <a:r>
              <a:rPr lang="en-US" altLang="zh-CN" sz="1600" b="1" dirty="0" err="1" smtClean="0"/>
              <a:t>numeric,d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TRUNCATE(</a:t>
            </a:r>
            <a:r>
              <a:rPr lang="en-US" altLang="zh-CN" sz="1600" b="1" dirty="0" err="1" smtClean="0"/>
              <a:t>numeric,d</a:t>
            </a:r>
            <a:r>
              <a:rPr lang="en-US" altLang="zh-CN" sz="1600" b="1" dirty="0" smtClean="0"/>
              <a:t>)</a:t>
            </a:r>
          </a:p>
          <a:p>
            <a:r>
              <a:rPr lang="en-US" altLang="zh-CN" sz="1600" b="1" dirty="0"/>
              <a:t>CEIL(numeric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/>
              <a:t>FLOOR(numeric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/>
              <a:t>SQRT(numeric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TO_CHAR(</a:t>
            </a:r>
            <a:r>
              <a:rPr lang="en-US" altLang="zh-CN" sz="1600" b="1" dirty="0" err="1" smtClean="0"/>
              <a:t>numeric,format</a:t>
            </a:r>
            <a:r>
              <a:rPr lang="en-US" altLang="zh-CN" sz="1600" b="1" dirty="0" smtClean="0"/>
              <a:t>) </a:t>
            </a:r>
            <a:r>
              <a:rPr lang="zh-CN" altLang="en-US" sz="1600" b="1" dirty="0" smtClean="0"/>
              <a:t>，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DATE_FORMAT(</a:t>
            </a:r>
            <a:r>
              <a:rPr lang="en-US" altLang="zh-CN" sz="1600" b="1" dirty="0" err="1" smtClean="0"/>
              <a:t>date,format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SIGN</a:t>
            </a:r>
            <a:r>
              <a:rPr lang="zh-CN" altLang="en-US" sz="1600" b="1" dirty="0" smtClean="0"/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（见实验指导书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1-2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28-29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页 ）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200" y="5852128"/>
            <a:ext cx="759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请注意，如果任何变量包含空值，则任何涉及算术的SQL语句都将忽略</a:t>
            </a:r>
            <a:r>
              <a:rPr lang="zh-CN" altLang="en-US" dirty="0" smtClean="0">
                <a:solidFill>
                  <a:srgbClr val="FF0000"/>
                </a:solidFill>
              </a:rPr>
              <a:t>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使用列</a:t>
            </a:r>
            <a:r>
              <a:rPr lang="zh-CN" altLang="en-US" dirty="0" smtClean="0">
                <a:solidFill>
                  <a:srgbClr val="FF00FF"/>
                </a:solidFill>
              </a:rPr>
              <a:t>别名</a:t>
            </a:r>
            <a:r>
              <a:rPr lang="zh-CN" altLang="en-US" dirty="0" smtClean="0"/>
              <a:t>改变查询结果的列标题</a:t>
            </a:r>
            <a:r>
              <a:rPr lang="en-US" altLang="zh-CN" dirty="0" smtClean="0"/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</a:t>
            </a:r>
            <a:r>
              <a:rPr lang="en-US" altLang="zh-CN" sz="2000" dirty="0" smtClean="0"/>
              <a:t> SELECT </a:t>
            </a:r>
            <a:r>
              <a:rPr lang="en-US" altLang="zh-CN" sz="2000" dirty="0" err="1" smtClean="0"/>
              <a:t>Sname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FF"/>
                </a:solidFill>
              </a:rPr>
              <a:t>NAME</a:t>
            </a:r>
            <a:r>
              <a:rPr lang="zh-CN" altLang="en-US" sz="2000" dirty="0" smtClean="0"/>
              <a:t>,</a:t>
            </a:r>
            <a:r>
              <a:rPr lang="en-US" altLang="zh-CN" sz="2000" dirty="0" smtClean="0"/>
              <a:t>'Year of Birth:</a:t>
            </a:r>
            <a:r>
              <a:rPr lang="zh-CN" altLang="en-US" sz="2000" dirty="0" smtClean="0"/>
              <a:t>'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D75B5B"/>
                </a:solidFill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</a:rPr>
              <a:t>BIRTH</a:t>
            </a:r>
            <a:r>
              <a:rPr lang="zh-CN" altLang="en-US" sz="2000" dirty="0" smtClean="0"/>
              <a:t>,</a:t>
            </a:r>
            <a:endParaRPr lang="zh-CN" altLang="en-US" sz="18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</a:t>
            </a:r>
            <a:r>
              <a:rPr lang="en-US" altLang="zh-CN" sz="2000" dirty="0" smtClean="0"/>
              <a:t>2014-Sage </a:t>
            </a:r>
            <a:r>
              <a:rPr lang="en-US" altLang="zh-CN" sz="2000" dirty="0" smtClean="0">
                <a:solidFill>
                  <a:srgbClr val="D75B5B"/>
                </a:solidFill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</a:rPr>
              <a:t>BIRTHDAY</a:t>
            </a:r>
            <a:r>
              <a:rPr lang="zh-CN" altLang="en-US" sz="2000" dirty="0" smtClean="0"/>
              <a:t>,</a:t>
            </a:r>
            <a:r>
              <a:rPr lang="en-US" altLang="zh-CN" sz="2000" dirty="0" smtClean="0"/>
              <a:t>LOWER</a:t>
            </a:r>
            <a:r>
              <a:rPr lang="zh-CN" altLang="en-US" sz="2000" dirty="0" smtClean="0"/>
              <a:t>(</a:t>
            </a:r>
            <a:r>
              <a:rPr lang="en-US" altLang="zh-CN" sz="2000" dirty="0" err="1" smtClean="0"/>
              <a:t>Sdept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FF"/>
                </a:solidFill>
              </a:rPr>
              <a:t>DEPARTMENT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FROM Student</a:t>
            </a:r>
            <a:r>
              <a:rPr lang="zh-CN" altLang="en-US" sz="2000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输出结果：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1800" dirty="0" smtClean="0"/>
              <a:t>NAME      BIRTH         BIRTHDAY   DEPARTMENT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李勇    </a:t>
            </a:r>
            <a:r>
              <a:rPr lang="en-US" altLang="zh-CN" sz="2000" dirty="0" smtClean="0"/>
              <a:t>Year of Birth:    1994             </a:t>
            </a:r>
            <a:r>
              <a:rPr lang="en-US" altLang="zh-CN" sz="2000" dirty="0" err="1" smtClean="0"/>
              <a:t>cs</a:t>
            </a:r>
            <a:endParaRPr lang="en-US" altLang="zh-CN" sz="20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刘晨    </a:t>
            </a:r>
            <a:r>
              <a:rPr lang="en-US" altLang="zh-CN" sz="2000" dirty="0" smtClean="0"/>
              <a:t>Year of Birth:    1995             </a:t>
            </a:r>
            <a:r>
              <a:rPr lang="en-US" altLang="zh-CN" sz="2000" dirty="0" err="1" smtClean="0"/>
              <a:t>cs</a:t>
            </a:r>
            <a:endParaRPr lang="en-US" altLang="zh-CN" sz="20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王敏    </a:t>
            </a:r>
            <a:r>
              <a:rPr lang="en-US" altLang="zh-CN" sz="2000" dirty="0" smtClean="0"/>
              <a:t>Year of Birth:    1996             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张立    </a:t>
            </a:r>
            <a:r>
              <a:rPr lang="en-US" altLang="zh-CN" sz="2000" dirty="0" smtClean="0"/>
              <a:t>Year of Birth:    1995             is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查询经过计算的值（续）</a:t>
            </a: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1260475" y="4006850"/>
            <a:ext cx="5400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25563"/>
            <a:ext cx="8229600" cy="5095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消除取值重复的行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	 如果没有指定</a:t>
            </a:r>
            <a:r>
              <a:rPr lang="en-US" altLang="zh-CN" sz="2400" dirty="0" smtClean="0">
                <a:solidFill>
                  <a:srgbClr val="FF0000"/>
                </a:solidFill>
              </a:rPr>
              <a:t>DISTINCT</a:t>
            </a:r>
            <a:r>
              <a:rPr lang="zh-CN" altLang="en-US" sz="2400" dirty="0" smtClean="0"/>
              <a:t>关键词，则缺省为</a:t>
            </a:r>
            <a:r>
              <a:rPr lang="en-US" altLang="zh-CN" sz="2400" dirty="0" smtClean="0"/>
              <a:t>ALL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3.21]  </a:t>
            </a:r>
            <a:r>
              <a:rPr lang="zh-CN" altLang="en-US" dirty="0" smtClean="0"/>
              <a:t>查询选修了课程的学生学号。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  FROM SC</a:t>
            </a:r>
            <a:r>
              <a:rPr lang="zh-CN" altLang="en-US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等价于：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SELECT ALL 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 FROM SC</a:t>
            </a:r>
            <a:r>
              <a:rPr lang="zh-CN" altLang="en-US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执行上面的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语句后，结果为：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					    </a:t>
            </a:r>
            <a:r>
              <a:rPr lang="en-US" altLang="zh-CN" sz="2000" dirty="0" err="1" smtClean="0"/>
              <a:t>Sno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201215122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 </a:t>
            </a:r>
            <a:r>
              <a:rPr lang="zh-CN" altLang="en-US" sz="3600" smtClean="0"/>
              <a:t>选择表中的若干元组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3851275" y="4651375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065927"/>
              </p:ext>
            </p:extLst>
          </p:nvPr>
        </p:nvGraphicFramePr>
        <p:xfrm>
          <a:off x="6258400" y="2792222"/>
          <a:ext cx="2885599" cy="2185668"/>
        </p:xfrm>
        <a:graphic>
          <a:graphicData uri="http://schemas.openxmlformats.org/drawingml/2006/table">
            <a:tbl>
              <a:tblPr/>
              <a:tblGrid>
                <a:gridCol w="945896"/>
                <a:gridCol w="1057041"/>
                <a:gridCol w="882662"/>
              </a:tblGrid>
              <a:tr h="5942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7161450" y="2231231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1172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消除取值重复的行（续）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37565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/>
              <a:t>指定</a:t>
            </a:r>
            <a:r>
              <a:rPr lang="en-US" altLang="zh-CN" smtClean="0"/>
              <a:t>DISTINCT</a:t>
            </a:r>
            <a:r>
              <a:rPr lang="zh-CN" altLang="en-US" smtClean="0"/>
              <a:t>关键词，去掉表中重复的行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r>
              <a:rPr lang="en-US" altLang="zh-CN" sz="2400" smtClean="0"/>
              <a:t>SELECT</a:t>
            </a:r>
            <a:r>
              <a:rPr lang="en-US" altLang="zh-CN" sz="2400" smtClean="0">
                <a:solidFill>
                  <a:srgbClr val="FF00FF"/>
                </a:solidFill>
              </a:rPr>
              <a:t> DISTINCT </a:t>
            </a:r>
            <a:r>
              <a:rPr lang="en-US" altLang="zh-CN" sz="2400" smtClean="0"/>
              <a:t>Sno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FROM SC</a:t>
            </a:r>
            <a:r>
              <a:rPr lang="zh-CN" altLang="en-US" sz="2400" smtClean="0"/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执行结果：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					    </a:t>
            </a:r>
            <a:r>
              <a:rPr lang="en-US" altLang="zh-CN" sz="2400" smtClean="0"/>
              <a:t>Sno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			201215121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			201215122</a:t>
            </a: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3915156" y="4521200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 smtClean="0"/>
              <a:t>查询满足条件的元组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143000" y="1752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1371600" y="1752600"/>
            <a:ext cx="7010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81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5866784"/>
              </p:ext>
            </p:extLst>
          </p:nvPr>
        </p:nvGraphicFramePr>
        <p:xfrm>
          <a:off x="141097" y="3240151"/>
          <a:ext cx="8640763" cy="3051175"/>
        </p:xfrm>
        <a:graphic>
          <a:graphicData uri="http://schemas.openxmlformats.org/drawingml/2006/table">
            <a:tbl>
              <a:tblPr/>
              <a:tblGrid>
                <a:gridCol w="2305050"/>
                <a:gridCol w="6335713"/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查 询 条 件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谓    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比    较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&gt;=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&lt;=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!=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!&gt;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!&lt;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NOT+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上述比较运算符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确定范围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BETWEEN AND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BETWEEN AND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确定集合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IN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字符匹配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LIKE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LIKE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空    值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IS NULL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IS NOT NULL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多重条件（逻辑运算）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NOT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55" name="Text Box 182"/>
          <p:cNvSpPr txBox="1">
            <a:spLocks noChangeArrowheads="1"/>
          </p:cNvSpPr>
          <p:nvPr/>
        </p:nvSpPr>
        <p:spPr bwMode="auto">
          <a:xfrm>
            <a:off x="2516188" y="1412875"/>
            <a:ext cx="310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表</a:t>
            </a:r>
            <a:r>
              <a:rPr lang="en-US" altLang="zh-CN" sz="2400" b="1">
                <a:latin typeface="Times New Roman" panose="02020603050405020304" pitchFamily="18" charset="0"/>
              </a:rPr>
              <a:t>3.6 </a:t>
            </a:r>
            <a:r>
              <a:rPr lang="zh-CN" altLang="en-US" sz="2400" b="1">
                <a:latin typeface="Times New Roman" panose="02020603050405020304" pitchFamily="18" charset="0"/>
              </a:rPr>
              <a:t>常用的查询条件</a:t>
            </a:r>
          </a:p>
        </p:txBody>
      </p:sp>
      <p:sp>
        <p:nvSpPr>
          <p:cNvPr id="2" name="矩形 1"/>
          <p:cNvSpPr/>
          <p:nvPr/>
        </p:nvSpPr>
        <p:spPr>
          <a:xfrm>
            <a:off x="535403" y="2276753"/>
            <a:ext cx="484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SELECT * FROM 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  </a:t>
            </a:r>
            <a:r>
              <a:rPr lang="zh-CN" altLang="en-US" dirty="0" smtClean="0"/>
              <a:t>WHERE 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r>
              <a:rPr lang="zh-CN" altLang="en-US" dirty="0" smtClean="0">
                <a:solidFill>
                  <a:srgbClr val="FF0000"/>
                </a:solidFill>
              </a:rPr>
              <a:t>；  </a:t>
            </a:r>
            <a:r>
              <a:rPr lang="en-US" altLang="zh-CN" dirty="0" smtClean="0">
                <a:solidFill>
                  <a:srgbClr val="FF0000"/>
                </a:solidFill>
              </a:rPr>
              <a:t>F </a:t>
            </a:r>
            <a:r>
              <a:rPr lang="zh-CN" altLang="en-US" dirty="0" smtClean="0">
                <a:solidFill>
                  <a:srgbClr val="FF0000"/>
                </a:solidFill>
              </a:rPr>
              <a:t>是查询条件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①</a:t>
            </a:r>
            <a:r>
              <a:rPr lang="en-US" altLang="zh-CN" sz="3600" smtClean="0"/>
              <a:t> </a:t>
            </a:r>
            <a:r>
              <a:rPr lang="zh-CN" altLang="en-US" sz="3600" smtClean="0"/>
              <a:t>比较大小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0025" y="1325563"/>
            <a:ext cx="8075612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3.22]</a:t>
            </a:r>
            <a:r>
              <a:rPr lang="zh-CN" altLang="en-US" sz="2400" dirty="0" smtClean="0"/>
              <a:t> 查询计算机科学系全体学生的名单。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FROM     Student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WHERE 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=‘CS’</a:t>
            </a:r>
            <a:r>
              <a:rPr lang="zh-CN" altLang="en-US" dirty="0" smtClean="0"/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3.23]</a:t>
            </a:r>
            <a:r>
              <a:rPr lang="zh-CN" altLang="en-US" sz="2400" dirty="0" smtClean="0"/>
              <a:t>查询所有年龄在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岁以下的学生姓名及其年龄。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,</a:t>
            </a:r>
            <a:r>
              <a:rPr lang="en-US" altLang="zh-CN" dirty="0" smtClean="0"/>
              <a:t>Sage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FROM     Student   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WHERE  Sage &lt; 20</a:t>
            </a:r>
            <a:r>
              <a:rPr lang="zh-CN" altLang="en-US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3.24]</a:t>
            </a:r>
            <a:r>
              <a:rPr lang="zh-CN" altLang="en-US" sz="2400" dirty="0" smtClean="0"/>
              <a:t>查询考试成绩有不及格的学生的学号。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SELECT </a:t>
            </a:r>
            <a:r>
              <a:rPr lang="en-US" altLang="zh-CN" sz="2400" dirty="0" smtClean="0">
                <a:solidFill>
                  <a:srgbClr val="FF00FF"/>
                </a:solidFill>
              </a:rPr>
              <a:t>DISTINCT</a:t>
            </a:r>
            <a:r>
              <a:rPr lang="en-US" altLang="zh-CN" sz="2400" dirty="0" smtClean="0"/>
              <a:t> Sn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FROM  SC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WHERE Grade&lt;60</a:t>
            </a:r>
            <a:r>
              <a:rPr lang="zh-CN" altLang="en-US" sz="2400" dirty="0" smtClean="0"/>
              <a:t>; 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11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② 确定范围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3192" y="1325563"/>
            <a:ext cx="8686800" cy="5356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谓词</a:t>
            </a:r>
            <a:r>
              <a:rPr lang="en-US" altLang="zh-CN" dirty="0" smtClean="0"/>
              <a:t>:</a:t>
            </a:r>
            <a:r>
              <a:rPr lang="en-US" altLang="zh-CN" sz="2000" dirty="0" smtClean="0"/>
              <a:t>   </a:t>
            </a:r>
            <a:r>
              <a:rPr lang="en-US" altLang="zh-CN" sz="2400" dirty="0" smtClean="0"/>
              <a:t>BETWEEN </a:t>
            </a:r>
            <a:r>
              <a:rPr lang="en-US" altLang="zh-CN" sz="2400" dirty="0" smtClean="0">
                <a:latin typeface="Courier New" panose="02070309020205020404" pitchFamily="49" charset="0"/>
              </a:rPr>
              <a:t>…</a:t>
            </a:r>
            <a:r>
              <a:rPr lang="en-US" altLang="zh-CN" sz="2400" dirty="0" smtClean="0"/>
              <a:t>  AND  </a:t>
            </a:r>
            <a:r>
              <a:rPr lang="en-US" altLang="zh-CN" sz="2400" dirty="0" smtClean="0">
                <a:latin typeface="Courier New" panose="02070309020205020404" pitchFamily="49" charset="0"/>
              </a:rPr>
              <a:t>…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    NOT BETWEEN  </a:t>
            </a:r>
            <a:r>
              <a:rPr lang="en-US" altLang="zh-CN" sz="2400" dirty="0" smtClean="0">
                <a:latin typeface="Courier New" panose="02070309020205020404" pitchFamily="49" charset="0"/>
              </a:rPr>
              <a:t>…</a:t>
            </a:r>
            <a:r>
              <a:rPr lang="en-US" altLang="zh-CN" sz="2400" dirty="0" smtClean="0"/>
              <a:t>  AND  </a:t>
            </a:r>
            <a:r>
              <a:rPr lang="en-US" altLang="zh-CN" sz="2400" dirty="0" smtClean="0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3.25]</a:t>
            </a:r>
            <a:r>
              <a:rPr lang="en-US" altLang="zh-CN" sz="1800" dirty="0" smtClean="0"/>
              <a:t> </a:t>
            </a:r>
            <a:r>
              <a:rPr lang="zh-CN" altLang="en-US" sz="2400" dirty="0" smtClean="0"/>
              <a:t>查询年龄在</a:t>
            </a:r>
            <a:r>
              <a:rPr lang="en-US" altLang="zh-CN" sz="2400" dirty="0" smtClean="0"/>
              <a:t>20~23</a:t>
            </a:r>
            <a:r>
              <a:rPr lang="zh-CN" altLang="en-US" sz="2400" dirty="0" smtClean="0"/>
              <a:t>岁（包括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岁和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岁）之间的学生的姓名、系别和年龄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, </a:t>
            </a:r>
            <a:r>
              <a:rPr lang="en-US" altLang="zh-CN" dirty="0" err="1" smtClean="0"/>
              <a:t>Sdept</a:t>
            </a:r>
            <a:r>
              <a:rPr lang="zh-CN" altLang="en-US" dirty="0" smtClean="0"/>
              <a:t>, </a:t>
            </a:r>
            <a:r>
              <a:rPr lang="en-US" altLang="zh-CN" dirty="0" smtClean="0"/>
              <a:t>Sage</a:t>
            </a:r>
          </a:p>
          <a:p>
            <a:pPr lvl="2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WHERE   Sage </a:t>
            </a:r>
            <a:r>
              <a:rPr lang="en-US" altLang="zh-CN" sz="2400" dirty="0" smtClean="0">
                <a:solidFill>
                  <a:srgbClr val="FF0000"/>
                </a:solidFill>
              </a:rPr>
              <a:t>BETWEEN 20 AND 23</a:t>
            </a:r>
            <a:r>
              <a:rPr lang="zh-CN" altLang="en-US" sz="2400" dirty="0" smtClean="0"/>
              <a:t>;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800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3.26]  </a:t>
            </a:r>
            <a:r>
              <a:rPr lang="zh-CN" altLang="en-US" sz="2400" dirty="0" smtClean="0"/>
              <a:t>查询年龄不在</a:t>
            </a:r>
            <a:r>
              <a:rPr lang="en-US" altLang="zh-CN" sz="2400" dirty="0" smtClean="0"/>
              <a:t>20~23</a:t>
            </a:r>
            <a:r>
              <a:rPr lang="zh-CN" altLang="en-US" sz="2400" dirty="0" smtClean="0"/>
              <a:t>岁之间的学生姓名、系别和年龄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	       </a:t>
            </a:r>
            <a:r>
              <a:rPr lang="en-US" altLang="zh-CN" sz="2400" dirty="0" smtClean="0"/>
              <a:t>SELECT </a:t>
            </a:r>
            <a:r>
              <a:rPr lang="en-US" altLang="zh-CN" sz="2400" dirty="0" err="1" smtClean="0"/>
              <a:t>Sname</a:t>
            </a:r>
            <a:r>
              <a:rPr lang="zh-CN" altLang="en-US" sz="2400" dirty="0" smtClean="0"/>
              <a:t>, </a:t>
            </a:r>
            <a:r>
              <a:rPr lang="en-US" altLang="zh-CN" sz="2400" dirty="0" err="1" smtClean="0"/>
              <a:t>Sdept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>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       FROM    Student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       WHERE Sage </a:t>
            </a:r>
            <a:r>
              <a:rPr lang="en-US" altLang="zh-CN" sz="2400" dirty="0" smtClean="0">
                <a:solidFill>
                  <a:srgbClr val="FF0000"/>
                </a:solidFill>
              </a:rPr>
              <a:t>NOT BETWEEN 20 AND 23</a:t>
            </a:r>
            <a:r>
              <a:rPr lang="zh-CN" altLang="en-US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0082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③</a:t>
            </a:r>
            <a:r>
              <a:rPr lang="en-US" altLang="zh-CN" sz="3600" smtClean="0"/>
              <a:t> </a:t>
            </a:r>
            <a:r>
              <a:rPr lang="zh-CN" altLang="en-US" sz="3600" smtClean="0"/>
              <a:t>确定集合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4100"/>
            <a:ext cx="8280400" cy="51847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谓词：</a:t>
            </a:r>
            <a:r>
              <a:rPr lang="en-US" altLang="zh-CN" smtClean="0"/>
              <a:t>IN &lt;</a:t>
            </a:r>
            <a:r>
              <a:rPr lang="zh-CN" altLang="en-US" smtClean="0"/>
              <a:t>值表</a:t>
            </a:r>
            <a:r>
              <a:rPr lang="en-US" altLang="zh-CN" smtClean="0"/>
              <a:t>&gt;,  NOT IN &lt;</a:t>
            </a:r>
            <a:r>
              <a:rPr lang="zh-CN" altLang="en-US" smtClean="0"/>
              <a:t>值表</a:t>
            </a:r>
            <a:r>
              <a:rPr lang="en-US" altLang="zh-CN" smtClean="0"/>
              <a:t>&gt;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>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>
                <a:ea typeface="黑体" panose="02010609060101010101" pitchFamily="49" charset="-122"/>
              </a:rPr>
              <a:t>例</a:t>
            </a:r>
            <a:r>
              <a:rPr lang="en-US" altLang="zh-CN" sz="2400" smtClean="0">
                <a:ea typeface="黑体" panose="02010609060101010101" pitchFamily="49" charset="-122"/>
              </a:rPr>
              <a:t>3.</a:t>
            </a:r>
            <a:r>
              <a:rPr lang="en-US" altLang="zh-CN" sz="2400" smtClean="0"/>
              <a:t>27]</a:t>
            </a:r>
            <a:r>
              <a:rPr lang="zh-CN" altLang="en-US" sz="2400" smtClean="0"/>
              <a:t>查询计算机科学系（</a:t>
            </a:r>
            <a:r>
              <a:rPr lang="en-US" altLang="zh-CN" sz="2400" smtClean="0"/>
              <a:t>CS</a:t>
            </a:r>
            <a:r>
              <a:rPr lang="zh-CN" altLang="en-US" sz="2400" smtClean="0"/>
              <a:t>）、数学系（</a:t>
            </a:r>
            <a:r>
              <a:rPr lang="en-US" altLang="zh-CN" sz="2400" smtClean="0"/>
              <a:t>MA</a:t>
            </a:r>
            <a:r>
              <a:rPr lang="zh-CN" altLang="en-US" sz="2400" smtClean="0"/>
              <a:t>）和信息系（</a:t>
            </a:r>
            <a:r>
              <a:rPr lang="en-US" altLang="zh-CN" sz="2400" smtClean="0"/>
              <a:t>IS</a:t>
            </a:r>
            <a:r>
              <a:rPr lang="zh-CN" altLang="en-US" sz="2400" smtClean="0"/>
              <a:t>）学生的姓名和性别。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SELECT Sname</a:t>
            </a:r>
            <a:r>
              <a:rPr lang="zh-CN" altLang="en-US" sz="2000" smtClean="0"/>
              <a:t>, </a:t>
            </a:r>
            <a:r>
              <a:rPr lang="en-US" altLang="zh-CN" sz="2000" smtClean="0"/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FROM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WHERE Sdept IN </a:t>
            </a:r>
            <a:r>
              <a:rPr lang="zh-CN" altLang="en-US" sz="2000" smtClean="0"/>
              <a:t>(</a:t>
            </a:r>
            <a:r>
              <a:rPr lang="en-US" altLang="zh-CN" sz="2000" smtClean="0"/>
              <a:t>'CS','MA’,'IS' </a:t>
            </a:r>
            <a:r>
              <a:rPr lang="zh-CN" altLang="en-US" sz="2000" smtClean="0"/>
              <a:t>)</a:t>
            </a:r>
            <a:r>
              <a:rPr lang="en-US" altLang="zh-CN" sz="200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>
                <a:ea typeface="黑体" panose="02010609060101010101" pitchFamily="49" charset="-122"/>
              </a:rPr>
              <a:t>例</a:t>
            </a:r>
            <a:r>
              <a:rPr lang="en-US" altLang="zh-CN" sz="2400" smtClean="0">
                <a:ea typeface="黑体" panose="02010609060101010101" pitchFamily="49" charset="-122"/>
              </a:rPr>
              <a:t>3.</a:t>
            </a:r>
            <a:r>
              <a:rPr lang="en-US" altLang="zh-CN" sz="2400" smtClean="0"/>
              <a:t>28]</a:t>
            </a:r>
            <a:r>
              <a:rPr lang="zh-CN" altLang="en-US" sz="2400" smtClean="0"/>
              <a:t>查询既不是计算机科学系、数学系，也不是信息系的学生的姓名和性别。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SELECT Sname</a:t>
            </a:r>
            <a:r>
              <a:rPr lang="zh-CN" altLang="en-US" sz="2000" smtClean="0"/>
              <a:t>, </a:t>
            </a:r>
            <a:r>
              <a:rPr lang="en-US" altLang="zh-CN" sz="2000" smtClean="0"/>
              <a:t>Ssex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FROM Student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  </a:t>
            </a:r>
            <a:r>
              <a:rPr lang="zh-CN" altLang="en-US" sz="2000" smtClean="0"/>
              <a:t>    </a:t>
            </a:r>
            <a:r>
              <a:rPr lang="en-US" altLang="zh-CN" sz="2000" smtClean="0"/>
              <a:t>WHERE Sdept NOT IN </a:t>
            </a:r>
            <a:r>
              <a:rPr lang="zh-CN" altLang="en-US" sz="2000" smtClean="0"/>
              <a:t>(</a:t>
            </a:r>
            <a:r>
              <a:rPr lang="en-US" altLang="zh-CN" sz="2000" smtClean="0"/>
              <a:t>'IS','MA’,'CS' </a:t>
            </a:r>
            <a:r>
              <a:rPr lang="zh-CN" altLang="en-US" sz="2000" smtClean="0"/>
              <a:t>)</a:t>
            </a:r>
            <a:r>
              <a:rPr lang="en-US" altLang="zh-CN" sz="200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13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④ 字符匹配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820150" cy="4495800"/>
          </a:xfrm>
        </p:spPr>
        <p:txBody>
          <a:bodyPr>
            <a:normAutofit/>
          </a:bodyPr>
          <a:lstStyle/>
          <a:p>
            <a:pPr marL="533400" indent="-5334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谓词： </a:t>
            </a:r>
            <a:r>
              <a:rPr lang="en-US" altLang="zh-CN" dirty="0" smtClean="0"/>
              <a:t>[NOT] LIKE  ‘&lt;</a:t>
            </a:r>
            <a:r>
              <a:rPr lang="zh-CN" altLang="en-US" dirty="0" smtClean="0"/>
              <a:t>匹配串</a:t>
            </a:r>
            <a:r>
              <a:rPr lang="en-US" altLang="zh-CN" dirty="0" smtClean="0"/>
              <a:t>&gt;’</a:t>
            </a:r>
            <a:r>
              <a:rPr lang="en-US" altLang="zh-CN" dirty="0"/>
              <a:t> [ESCAPE ‘ &lt;</a:t>
            </a:r>
            <a:r>
              <a:rPr lang="zh-CN" altLang="en-US" dirty="0"/>
              <a:t>换码字符</a:t>
            </a:r>
            <a:r>
              <a:rPr lang="en-US" altLang="zh-CN" dirty="0"/>
              <a:t>&gt;’]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2400" dirty="0" smtClean="0"/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匹配串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可以是一个完整的字符串，也可以含有通配符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 _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/>
              <a:t>% （</a:t>
            </a:r>
            <a:r>
              <a:rPr lang="zh-CN" altLang="en-US" dirty="0" smtClean="0"/>
              <a:t>百分号</a:t>
            </a:r>
            <a:r>
              <a:rPr lang="en-US" altLang="zh-CN" dirty="0" smtClean="0"/>
              <a:t>）  </a:t>
            </a:r>
            <a:r>
              <a:rPr lang="zh-CN" altLang="en-US" dirty="0" smtClean="0"/>
              <a:t>代表任意长度（长度可以为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）的字符串</a:t>
            </a:r>
            <a:endParaRPr lang="en-US" altLang="zh-CN" dirty="0" smtClean="0"/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例如</a:t>
            </a:r>
            <a:r>
              <a:rPr lang="en-US" altLang="zh-CN" sz="2200" dirty="0" err="1" smtClean="0"/>
              <a:t>a%b</a:t>
            </a:r>
            <a:r>
              <a:rPr lang="zh-CN" altLang="en-US" sz="2200" dirty="0" smtClean="0"/>
              <a:t>表示以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开头，以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结尾的任意长度的字符串</a:t>
            </a:r>
            <a:endParaRPr lang="en-US" altLang="zh-CN" sz="2200" dirty="0" smtClean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/>
              <a:t>_ （</a:t>
            </a:r>
            <a:r>
              <a:rPr lang="zh-CN" altLang="en-US" dirty="0" smtClean="0"/>
              <a:t>下横线</a:t>
            </a:r>
            <a:r>
              <a:rPr lang="en-US" altLang="zh-CN" dirty="0" smtClean="0"/>
              <a:t>）  </a:t>
            </a:r>
            <a:r>
              <a:rPr lang="zh-CN" altLang="en-US" dirty="0" smtClean="0"/>
              <a:t>代表任意单个字符。</a:t>
            </a:r>
            <a:endParaRPr lang="en-US" altLang="zh-CN" dirty="0" smtClean="0"/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例如</a:t>
            </a:r>
            <a:r>
              <a:rPr lang="en-US" altLang="zh-CN" sz="2200" dirty="0" err="1" smtClean="0"/>
              <a:t>a_b</a:t>
            </a:r>
            <a:r>
              <a:rPr lang="zh-CN" altLang="en-US" sz="2200" dirty="0" smtClean="0"/>
              <a:t>表示以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开头，以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结尾的长度为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的任意字符串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920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字符匹配（续）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3998"/>
            <a:ext cx="8229600" cy="5095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匹配串为含通配符的字符串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3.30]  </a:t>
            </a:r>
            <a:r>
              <a:rPr lang="zh-CN" altLang="en-US" sz="2400" dirty="0" smtClean="0"/>
              <a:t>查询所有姓刘学生的姓名、学号和性别。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, 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, </a:t>
            </a:r>
            <a:r>
              <a:rPr lang="en-US" altLang="zh-CN" dirty="0" err="1" smtClean="0"/>
              <a:t>Ssex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WHERE 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FF"/>
                </a:solidFill>
              </a:rPr>
              <a:t>LIKE </a:t>
            </a:r>
            <a:r>
              <a:rPr lang="zh-CN" altLang="en-US" dirty="0" smtClean="0">
                <a:solidFill>
                  <a:srgbClr val="FF00FF"/>
                </a:solidFill>
              </a:rPr>
              <a:t>'刘</a:t>
            </a:r>
            <a:r>
              <a:rPr lang="en-US" altLang="zh-CN" dirty="0" smtClean="0">
                <a:solidFill>
                  <a:srgbClr val="FF00FF"/>
                </a:solidFill>
              </a:rPr>
              <a:t>%</a:t>
            </a:r>
            <a:r>
              <a:rPr lang="zh-CN" altLang="en-US" dirty="0" smtClean="0">
                <a:solidFill>
                  <a:srgbClr val="FF00FF"/>
                </a:solidFill>
              </a:rPr>
              <a:t>'</a:t>
            </a:r>
            <a:r>
              <a:rPr lang="zh-CN" altLang="en-US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3.31]  </a:t>
            </a:r>
            <a:r>
              <a:rPr lang="zh-CN" altLang="en-US" sz="2400" dirty="0" smtClean="0"/>
              <a:t>查询姓</a:t>
            </a:r>
            <a:r>
              <a:rPr lang="en-US" altLang="zh-CN" sz="2400" dirty="0" smtClean="0"/>
              <a:t>"</a:t>
            </a:r>
            <a:r>
              <a:rPr lang="zh-CN" altLang="en-US" sz="2400" dirty="0" smtClean="0"/>
              <a:t>欧阳</a:t>
            </a:r>
            <a:r>
              <a:rPr lang="en-US" altLang="zh-CN" sz="2400" dirty="0" smtClean="0"/>
              <a:t>"</a:t>
            </a:r>
            <a:r>
              <a:rPr lang="zh-CN" altLang="en-US" sz="2400" dirty="0" smtClean="0"/>
              <a:t>且全名为三个汉字的学生的姓名。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FROM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WHERE 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FF"/>
                </a:solidFill>
              </a:rPr>
              <a:t>LIKE '</a:t>
            </a:r>
            <a:r>
              <a:rPr lang="zh-CN" altLang="en-US" dirty="0" smtClean="0">
                <a:solidFill>
                  <a:srgbClr val="FF00FF"/>
                </a:solidFill>
              </a:rPr>
              <a:t>欧阳</a:t>
            </a:r>
            <a:r>
              <a:rPr lang="en-US" altLang="zh-CN" dirty="0" smtClean="0">
                <a:solidFill>
                  <a:srgbClr val="FF00FF"/>
                </a:solidFill>
              </a:rPr>
              <a:t>__'</a:t>
            </a:r>
            <a:r>
              <a:rPr lang="zh-CN" alt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215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单表查询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选择表中的若干列</a:t>
            </a:r>
          </a:p>
          <a:p>
            <a:pPr marL="457200" lvl="1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</a:p>
          <a:p>
            <a:pPr marL="457200" lvl="1" indent="0"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</a:p>
          <a:p>
            <a:pPr marL="457200" lvl="1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</a:p>
          <a:p>
            <a:pPr marL="457200" lvl="1" indent="0"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64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字符匹配（续）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3.32]  </a:t>
            </a:r>
            <a:r>
              <a:rPr lang="zh-CN" altLang="en-US" sz="2400" smtClean="0"/>
              <a:t>查询名字中第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个字为</a:t>
            </a:r>
            <a:r>
              <a:rPr lang="en-US" altLang="zh-CN" sz="2400" smtClean="0"/>
              <a:t>"</a:t>
            </a:r>
            <a:r>
              <a:rPr lang="zh-CN" altLang="en-US" sz="2400" smtClean="0"/>
              <a:t>阳</a:t>
            </a:r>
            <a:r>
              <a:rPr lang="en-US" altLang="zh-CN" sz="2400" smtClean="0"/>
              <a:t>"</a:t>
            </a:r>
            <a:r>
              <a:rPr lang="zh-CN" altLang="en-US" sz="2400" smtClean="0"/>
              <a:t>字的学生的姓名和学号。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</a:t>
            </a:r>
            <a:r>
              <a:rPr lang="zh-CN" altLang="en-US" smtClean="0"/>
              <a:t> </a:t>
            </a:r>
            <a:r>
              <a:rPr lang="en-US" altLang="zh-CN" smtClean="0"/>
              <a:t>SELECT Sname</a:t>
            </a:r>
            <a:r>
              <a:rPr lang="zh-CN" altLang="en-US" smtClean="0"/>
              <a:t>，</a:t>
            </a:r>
            <a:r>
              <a:rPr lang="en-US" altLang="zh-CN" smtClean="0"/>
              <a:t>Sno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WHERE  Sname </a:t>
            </a:r>
            <a:r>
              <a:rPr lang="en-US" altLang="zh-CN" smtClean="0">
                <a:solidFill>
                  <a:srgbClr val="FF00FF"/>
                </a:solidFill>
              </a:rPr>
              <a:t>LIKE </a:t>
            </a:r>
            <a:r>
              <a:rPr lang="zh-CN" altLang="en-US" smtClean="0">
                <a:solidFill>
                  <a:srgbClr val="FF00FF"/>
                </a:solidFill>
              </a:rPr>
              <a:t>'</a:t>
            </a:r>
            <a:r>
              <a:rPr lang="en-US" altLang="zh-CN" smtClean="0">
                <a:solidFill>
                  <a:srgbClr val="FF00FF"/>
                </a:solidFill>
              </a:rPr>
              <a:t>__</a:t>
            </a:r>
            <a:r>
              <a:rPr lang="zh-CN" altLang="en-US" smtClean="0">
                <a:solidFill>
                  <a:srgbClr val="FF00FF"/>
                </a:solidFill>
              </a:rPr>
              <a:t>阳</a:t>
            </a:r>
            <a:r>
              <a:rPr lang="en-US" altLang="zh-CN" smtClean="0">
                <a:solidFill>
                  <a:srgbClr val="FF00FF"/>
                </a:solidFill>
              </a:rPr>
              <a:t>%</a:t>
            </a:r>
            <a:r>
              <a:rPr lang="zh-CN" altLang="en-US" smtClean="0">
                <a:solidFill>
                  <a:srgbClr val="FF00FF"/>
                </a:solidFill>
              </a:rPr>
              <a:t>'</a:t>
            </a:r>
            <a:r>
              <a:rPr lang="zh-CN" altLang="en-US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3.33]  </a:t>
            </a:r>
            <a:r>
              <a:rPr lang="zh-CN" altLang="en-US" sz="2400" smtClean="0"/>
              <a:t>查询所有不姓刘的学生姓名、学号和性别。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</a:t>
            </a:r>
            <a:r>
              <a:rPr lang="en-US" altLang="zh-CN" smtClean="0"/>
              <a:t>SELECT Sname</a:t>
            </a:r>
            <a:r>
              <a:rPr lang="zh-CN" altLang="en-US" smtClean="0"/>
              <a:t>, </a:t>
            </a:r>
            <a:r>
              <a:rPr lang="en-US" altLang="zh-CN" smtClean="0"/>
              <a:t>Sno</a:t>
            </a:r>
            <a:r>
              <a:rPr lang="zh-CN" altLang="en-US" smtClean="0"/>
              <a:t>, </a:t>
            </a:r>
            <a:r>
              <a:rPr lang="en-US" altLang="zh-CN" smtClean="0"/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WHERE  Sname </a:t>
            </a:r>
            <a:r>
              <a:rPr lang="en-US" altLang="zh-CN" smtClean="0">
                <a:solidFill>
                  <a:srgbClr val="FF00FF"/>
                </a:solidFill>
              </a:rPr>
              <a:t>NOT LIKE '</a:t>
            </a:r>
            <a:r>
              <a:rPr lang="zh-CN" altLang="en-US" smtClean="0">
                <a:solidFill>
                  <a:srgbClr val="FF00FF"/>
                </a:solidFill>
              </a:rPr>
              <a:t>刘</a:t>
            </a:r>
            <a:r>
              <a:rPr lang="en-US" altLang="zh-CN" smtClean="0">
                <a:solidFill>
                  <a:srgbClr val="FF00FF"/>
                </a:solidFill>
              </a:rPr>
              <a:t>%'</a:t>
            </a:r>
            <a:r>
              <a:rPr lang="zh-CN" altLang="en-US" smtClean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13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字符匹配（续）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] </a:t>
            </a:r>
            <a:r>
              <a:rPr lang="en-US" altLang="zh-CN" dirty="0"/>
              <a:t>To match strings with that begin with ‘</a:t>
            </a:r>
            <a:r>
              <a:rPr lang="en-US" altLang="zh-CN" dirty="0" err="1"/>
              <a:t>zhang</a:t>
            </a:r>
            <a:r>
              <a:rPr lang="en-US" altLang="zh-CN" dirty="0"/>
              <a:t>’ consisting of exactly eight characters </a:t>
            </a:r>
          </a:p>
          <a:p>
            <a:pPr>
              <a:buNone/>
            </a:pPr>
            <a:r>
              <a:rPr lang="en-US" altLang="zh-CN" dirty="0" smtClean="0"/>
              <a:t>           SELECT </a:t>
            </a:r>
            <a:r>
              <a:rPr lang="en-US" altLang="zh-CN" dirty="0"/>
              <a:t>SNAME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FROM STUDENT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WHERE SNAME LIKE '</a:t>
            </a:r>
            <a:r>
              <a:rPr lang="en-US" altLang="zh-CN" dirty="0" err="1"/>
              <a:t>zhang</a:t>
            </a:r>
            <a:r>
              <a:rPr lang="en-US" altLang="zh-CN" dirty="0"/>
              <a:t> _ _ _’;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]</a:t>
            </a:r>
            <a:r>
              <a:rPr lang="en-US" altLang="zh-CN" dirty="0"/>
              <a:t> To match strings that there are must be exactly four characters in the string, the END of which must be an  ‘g’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SELECT SNAME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FROM STUDENT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WHERE SNAME LIKE ' _ _ _g’;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3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字符匹配（续）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85863"/>
            <a:ext cx="8229600" cy="57991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mtClean="0"/>
              <a:t> </a:t>
            </a:r>
            <a:r>
              <a:rPr lang="zh-CN" altLang="en-US" sz="2400" smtClean="0"/>
              <a:t>使用换码字符将通配符转义为普通字符</a:t>
            </a:r>
            <a:endParaRPr lang="zh-CN" altLang="en-US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</a:t>
            </a: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3.34] </a:t>
            </a:r>
            <a:r>
              <a:rPr lang="en-US" altLang="zh-CN" sz="2000" smtClean="0"/>
              <a:t> </a:t>
            </a:r>
            <a:r>
              <a:rPr lang="zh-CN" altLang="en-US" sz="2400" smtClean="0"/>
              <a:t>查询</a:t>
            </a:r>
            <a:r>
              <a:rPr lang="en-US" altLang="zh-CN" sz="2400" smtClean="0"/>
              <a:t>DB_Design</a:t>
            </a:r>
            <a:r>
              <a:rPr lang="zh-CN" altLang="en-US" sz="2400" smtClean="0"/>
              <a:t>课程的课程号和学分。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SELECT Cno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Ccredit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FROM 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WHERE  Cname LIKE 'DB</a:t>
            </a:r>
            <a:r>
              <a:rPr lang="en-US" altLang="zh-CN" sz="2400" smtClean="0">
                <a:solidFill>
                  <a:srgbClr val="852121"/>
                </a:solidFill>
              </a:rPr>
              <a:t>\</a:t>
            </a:r>
            <a:r>
              <a:rPr lang="en-US" altLang="zh-CN" sz="2400" smtClean="0"/>
              <a:t>_Design' </a:t>
            </a:r>
            <a:r>
              <a:rPr lang="en-US" altLang="zh-CN" sz="2400" smtClean="0">
                <a:solidFill>
                  <a:srgbClr val="FF00FF"/>
                </a:solidFill>
              </a:rPr>
              <a:t>ESCAPE '\ ' </a:t>
            </a:r>
            <a:r>
              <a:rPr lang="zh-CN" altLang="en-US" sz="240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3.35]  </a:t>
            </a:r>
            <a:r>
              <a:rPr lang="zh-CN" altLang="en-US" sz="2400" smtClean="0"/>
              <a:t>查询以</a:t>
            </a:r>
            <a:r>
              <a:rPr lang="en-US" altLang="zh-CN" sz="2400" smtClean="0"/>
              <a:t>"DB_"</a:t>
            </a:r>
            <a:r>
              <a:rPr lang="zh-CN" altLang="en-US" sz="2400" smtClean="0"/>
              <a:t>开头，且倒数第</a:t>
            </a:r>
            <a:r>
              <a:rPr lang="en-US" altLang="zh-CN" sz="2400" smtClean="0"/>
              <a:t>3</a:t>
            </a:r>
            <a:r>
              <a:rPr lang="zh-CN" altLang="en-US" sz="2400" smtClean="0"/>
              <a:t>个字符为 </a:t>
            </a:r>
            <a:r>
              <a:rPr lang="en-US" altLang="zh-CN" sz="2400" smtClean="0"/>
              <a:t>i</a:t>
            </a:r>
            <a:r>
              <a:rPr lang="zh-CN" altLang="en-US" sz="2400" smtClean="0"/>
              <a:t>的课程的详细情况。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SELECT  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FROM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WHERE  Cname LIKE  </a:t>
            </a:r>
            <a:r>
              <a:rPr lang="zh-CN" altLang="en-US" sz="2400" smtClean="0"/>
              <a:t>'</a:t>
            </a:r>
            <a:r>
              <a:rPr lang="en-US" altLang="zh-CN" sz="2400" smtClean="0"/>
              <a:t>DB</a:t>
            </a:r>
            <a:r>
              <a:rPr lang="en-US" altLang="zh-CN" sz="2400" smtClean="0">
                <a:solidFill>
                  <a:srgbClr val="852121"/>
                </a:solidFill>
              </a:rPr>
              <a:t>\</a:t>
            </a:r>
            <a:r>
              <a:rPr lang="en-US" altLang="zh-CN" sz="2400" smtClean="0"/>
              <a:t>_%i_ _</a:t>
            </a:r>
            <a:r>
              <a:rPr lang="zh-CN" altLang="en-US" sz="2400" smtClean="0"/>
              <a:t>'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FF00FF"/>
                </a:solidFill>
              </a:rPr>
              <a:t>ESCAPE '\ ' </a:t>
            </a:r>
            <a:r>
              <a:rPr lang="zh-CN" altLang="en-US" sz="240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9999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9999"/>
                </a:solidFill>
              </a:rPr>
              <a:t>	ESCAPE '＼' 表示“ ＼” 为换码字符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 smtClean="0">
              <a:solidFill>
                <a:srgbClr val="8521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</a:t>
            </a:r>
            <a:r>
              <a:rPr lang="zh-CN" altLang="en-US" sz="2400" smtClean="0">
                <a:solidFill>
                  <a:srgbClr val="0099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91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⑤</a:t>
            </a:r>
            <a:r>
              <a:rPr lang="en-US" altLang="zh-CN" sz="3600" smtClean="0"/>
              <a:t> </a:t>
            </a:r>
            <a:r>
              <a:rPr lang="zh-CN" altLang="en-US" sz="3600" smtClean="0"/>
              <a:t>涉及空值的查询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4625" y="1220851"/>
            <a:ext cx="8435975" cy="5330825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800" dirty="0" smtClean="0"/>
              <a:t>谓词： </a:t>
            </a:r>
            <a:r>
              <a:rPr lang="en-US" altLang="zh-CN" sz="2800" dirty="0" smtClean="0"/>
              <a:t>IS NULL </a:t>
            </a:r>
            <a:r>
              <a:rPr lang="zh-CN" altLang="en-US" sz="2800" dirty="0" smtClean="0"/>
              <a:t>或 </a:t>
            </a:r>
            <a:r>
              <a:rPr lang="en-US" altLang="zh-CN" sz="2800" dirty="0" smtClean="0"/>
              <a:t>IS NOT NULL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“IS” </a:t>
            </a:r>
            <a:r>
              <a:rPr lang="zh-CN" altLang="en-US" sz="2400" dirty="0" smtClean="0"/>
              <a:t>不能用 “</a:t>
            </a:r>
            <a:r>
              <a:rPr lang="en-US" altLang="zh-CN" sz="2400" dirty="0" smtClean="0"/>
              <a:t>=” </a:t>
            </a:r>
            <a:r>
              <a:rPr lang="zh-CN" altLang="en-US" sz="2400" dirty="0" smtClean="0"/>
              <a:t>代替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3.36]  </a:t>
            </a:r>
            <a:r>
              <a:rPr lang="zh-CN" altLang="en-US" sz="2400" dirty="0" smtClean="0"/>
              <a:t>某些学生选修课程后没有参加考试，所以有选课记录，但没 有考试成绩。查询缺少成绩的学生的学号和相应的课程号。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Cno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FROM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WHERE  Grade IS NULL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3.37]  </a:t>
            </a:r>
            <a:r>
              <a:rPr lang="zh-CN" altLang="en-US" dirty="0" smtClean="0"/>
              <a:t>查所有有成绩的学生学号和课程号。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Cno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FROM 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WHERE  Grade IS NOT NULL</a:t>
            </a:r>
            <a:r>
              <a:rPr lang="zh-CN" alt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54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⑥多重条件查询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逻辑运算符：</a:t>
            </a:r>
            <a:r>
              <a:rPr lang="en-US" altLang="zh-CN" smtClean="0"/>
              <a:t>AND</a:t>
            </a:r>
            <a:r>
              <a:rPr lang="zh-CN" altLang="en-US" smtClean="0"/>
              <a:t>和 </a:t>
            </a:r>
            <a:r>
              <a:rPr lang="en-US" altLang="zh-CN" smtClean="0"/>
              <a:t>OR</a:t>
            </a:r>
            <a:r>
              <a:rPr lang="zh-CN" altLang="en-US" smtClean="0"/>
              <a:t>来连接多个查询条件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 smtClean="0"/>
              <a:t> </a:t>
            </a:r>
            <a:r>
              <a:rPr lang="en-US" altLang="zh-CN" sz="2400" smtClean="0"/>
              <a:t>AND</a:t>
            </a:r>
            <a:r>
              <a:rPr lang="zh-CN" altLang="en-US" sz="2400" smtClean="0"/>
              <a:t>的优先级高于</a:t>
            </a:r>
            <a:r>
              <a:rPr lang="en-US" altLang="zh-CN" sz="2400" smtClean="0"/>
              <a:t>OR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smtClean="0"/>
              <a:t> </a:t>
            </a:r>
            <a:r>
              <a:rPr lang="zh-CN" altLang="en-US" sz="2400" smtClean="0"/>
              <a:t>可以用括号改变优先级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3.38]  </a:t>
            </a:r>
            <a:r>
              <a:rPr lang="zh-CN" altLang="en-US" sz="2400" smtClean="0"/>
              <a:t>查询计算机系年龄在</a:t>
            </a:r>
            <a:r>
              <a:rPr lang="en-US" altLang="zh-CN" sz="2400" smtClean="0"/>
              <a:t>20</a:t>
            </a:r>
            <a:r>
              <a:rPr lang="zh-CN" altLang="en-US" sz="2400" smtClean="0"/>
              <a:t>岁以下的学生姓名。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zh-CN" altLang="en-US" sz="3200" smtClean="0"/>
              <a:t>  </a:t>
            </a:r>
            <a:r>
              <a:rPr lang="en-US" altLang="zh-CN" sz="2400" smtClean="0"/>
              <a:t>SELECT Sname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    WHERE Sdept= 'CS' AND Sage&lt;20</a:t>
            </a:r>
            <a:r>
              <a:rPr lang="zh-CN" altLang="en-US" sz="2400" smtClean="0"/>
              <a:t>;</a:t>
            </a:r>
          </a:p>
          <a:p>
            <a:pPr lvl="2" eaLnBrk="1" hangingPunct="1">
              <a:lnSpc>
                <a:spcPct val="140000"/>
              </a:lnSpc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26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多重条件查询（续）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96975"/>
            <a:ext cx="8856662" cy="471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改写</a:t>
            </a:r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3.27]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3.27]  </a:t>
            </a:r>
            <a:r>
              <a:rPr lang="zh-CN" altLang="en-US" sz="2400" smtClean="0"/>
              <a:t>查询计算机科学系（</a:t>
            </a:r>
            <a:r>
              <a:rPr lang="en-US" altLang="zh-CN" sz="2400" smtClean="0"/>
              <a:t>CS</a:t>
            </a:r>
            <a:r>
              <a:rPr lang="zh-CN" altLang="en-US" sz="2400" smtClean="0"/>
              <a:t>）、数学系（</a:t>
            </a:r>
            <a:r>
              <a:rPr lang="en-US" altLang="zh-CN" sz="2400" smtClean="0"/>
              <a:t>MA</a:t>
            </a:r>
            <a:r>
              <a:rPr lang="zh-CN" altLang="en-US" sz="2400" smtClean="0"/>
              <a:t>）和信息系（</a:t>
            </a:r>
            <a:r>
              <a:rPr lang="en-US" altLang="zh-CN" sz="2400" smtClean="0"/>
              <a:t>IS</a:t>
            </a:r>
            <a:r>
              <a:rPr lang="zh-CN" altLang="en-US" sz="2400" smtClean="0"/>
              <a:t>）学生的姓名和性别。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SELECT Sname</a:t>
            </a:r>
            <a:r>
              <a:rPr lang="zh-CN" altLang="en-US" sz="2400" smtClean="0"/>
              <a:t>, </a:t>
            </a:r>
            <a:r>
              <a:rPr lang="en-US" altLang="zh-CN" sz="2400" smtClean="0"/>
              <a:t>Ssex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WHERE  Sdept IN </a:t>
            </a:r>
            <a:r>
              <a:rPr lang="zh-CN" altLang="en-US" sz="2400" smtClean="0"/>
              <a:t>(</a:t>
            </a:r>
            <a:r>
              <a:rPr lang="en-US" altLang="zh-CN" sz="2400" smtClean="0"/>
              <a:t>'CS ','MA ','IS'</a:t>
            </a:r>
            <a:r>
              <a:rPr lang="zh-CN" altLang="en-US" sz="2400" smtClean="0"/>
              <a:t>)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可改写为：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SELECT Sname</a:t>
            </a:r>
            <a:r>
              <a:rPr lang="zh-CN" altLang="en-US" sz="2400" smtClean="0"/>
              <a:t>, </a:t>
            </a:r>
            <a:r>
              <a:rPr lang="en-US" altLang="zh-CN" sz="2400" smtClean="0"/>
              <a:t>Ssex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WHERE  Sdept= ' CS' OR Sdept= ' MA' OR Sdept= 'IS '</a:t>
            </a:r>
            <a:r>
              <a:rPr lang="zh-CN" altLang="en-US" sz="240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6533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）单表查询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查询仅涉及一个表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选择表中的若干元组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3.ORDER BY</a:t>
            </a:r>
            <a:r>
              <a:rPr lang="zh-CN" altLang="en-US" dirty="0">
                <a:solidFill>
                  <a:srgbClr val="7030A0"/>
                </a:solidFill>
              </a:rPr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5.GROUP BY</a:t>
            </a:r>
            <a:r>
              <a:rPr lang="zh-CN" altLang="en-US" dirty="0" smtClean="0"/>
              <a:t>子句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79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3.ORDER BY</a:t>
            </a:r>
            <a:r>
              <a:rPr lang="zh-CN" altLang="en-US" sz="3600" smtClean="0"/>
              <a:t>子句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mtClean="0"/>
              <a:t>ORDER BY</a:t>
            </a:r>
            <a:r>
              <a:rPr lang="zh-CN" altLang="en-US" smtClean="0"/>
              <a:t>子句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可以按一个或多个属性列排序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升序：</a:t>
            </a:r>
            <a:r>
              <a:rPr lang="en-US" altLang="zh-CN" smtClean="0"/>
              <a:t>ASC</a:t>
            </a:r>
            <a:r>
              <a:rPr lang="zh-CN" altLang="en-US" smtClean="0"/>
              <a:t>;降序：</a:t>
            </a:r>
            <a:r>
              <a:rPr lang="en-US" altLang="zh-CN" smtClean="0"/>
              <a:t>DESC</a:t>
            </a:r>
            <a:r>
              <a:rPr lang="zh-CN" altLang="en-US" smtClean="0"/>
              <a:t>;缺省值为升序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对于空值，排序时显示的次序由具体系统实现来决定</a:t>
            </a:r>
          </a:p>
        </p:txBody>
      </p:sp>
    </p:spTree>
    <p:extLst>
      <p:ext uri="{BB962C8B-B14F-4D97-AF65-F5344CB8AC3E}">
        <p14:creationId xmlns:p14="http://schemas.microsoft.com/office/powerpoint/2010/main" val="12586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ORDER BY</a:t>
            </a:r>
            <a:r>
              <a:rPr lang="zh-CN" altLang="en-US" sz="3600" smtClean="0"/>
              <a:t>子句 （续）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89546"/>
            <a:ext cx="8229600" cy="525621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3.39]</a:t>
            </a:r>
            <a:r>
              <a:rPr lang="zh-CN" altLang="en-US" sz="2400" dirty="0" smtClean="0"/>
              <a:t>查询选修了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号课程的学生的学号及其成绩，查询结果按分数降序排列。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SELECT 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>Grade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FROM    SC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WHERE  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= ' 3 '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ORDER BY Grade DESC</a:t>
            </a:r>
            <a:r>
              <a:rPr lang="zh-CN" altLang="en-US" sz="2400" dirty="0" smtClean="0"/>
              <a:t>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3.40]</a:t>
            </a:r>
            <a:r>
              <a:rPr lang="zh-CN" altLang="en-US" sz="2400" dirty="0" smtClean="0"/>
              <a:t>查询全体学生情况，查询结果按所在系的系号升序排列，同一系中的学生按年龄降序排列。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SELECT 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ORDER BY </a:t>
            </a:r>
            <a:r>
              <a:rPr lang="en-US" altLang="zh-CN" sz="2400" dirty="0" err="1" smtClean="0"/>
              <a:t>Sdept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>Sage DESC</a:t>
            </a:r>
            <a:r>
              <a:rPr lang="zh-CN" altLang="en-US" sz="2400" dirty="0" smtClean="0"/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37288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）单表查询 </a:t>
            </a:r>
            <a:endParaRPr lang="zh-CN" altLang="en-US" sz="3600" dirty="0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3.ORDER BY</a:t>
            </a:r>
            <a:r>
              <a:rPr lang="zh-CN" altLang="en-US" dirty="0" smtClean="0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4.</a:t>
            </a:r>
            <a:r>
              <a:rPr lang="zh-CN" altLang="en-US" dirty="0" smtClean="0">
                <a:solidFill>
                  <a:srgbClr val="7030A0"/>
                </a:solidFill>
              </a:rPr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5.GROUP BY</a:t>
            </a:r>
            <a:r>
              <a:rPr lang="zh-CN" altLang="en-US" dirty="0" smtClean="0"/>
              <a:t>子句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859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数据查询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8925" y="1052513"/>
            <a:ext cx="9178925" cy="48895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语句格式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D75B5B"/>
                </a:solidFill>
              </a:rPr>
              <a:t>    </a:t>
            </a:r>
            <a:r>
              <a:rPr lang="zh-CN" altLang="en-US" sz="2000" smtClean="0">
                <a:solidFill>
                  <a:srgbClr val="FF00FF"/>
                </a:solidFill>
              </a:rPr>
              <a:t>   </a:t>
            </a:r>
            <a:r>
              <a:rPr lang="en-US" altLang="zh-CN" sz="2200" smtClean="0">
                <a:solidFill>
                  <a:srgbClr val="FF00FF"/>
                </a:solidFill>
              </a:rPr>
              <a:t>SELECT</a:t>
            </a:r>
            <a:r>
              <a:rPr lang="en-US" altLang="zh-CN" sz="2200" smtClean="0"/>
              <a:t> [ALL|DISTINCT] &lt;</a:t>
            </a:r>
            <a:r>
              <a:rPr lang="zh-CN" altLang="en-US" sz="2200" smtClean="0"/>
              <a:t>目标列表达式</a:t>
            </a:r>
            <a:r>
              <a:rPr lang="en-US" altLang="zh-CN" sz="2200" smtClean="0"/>
              <a:t>&gt;[</a:t>
            </a:r>
            <a:r>
              <a:rPr lang="zh-CN" altLang="en-US" sz="2200" smtClean="0"/>
              <a:t>,</a:t>
            </a:r>
            <a:r>
              <a:rPr lang="en-US" altLang="zh-CN" sz="2200" smtClean="0"/>
              <a:t>&lt;</a:t>
            </a:r>
            <a:r>
              <a:rPr lang="zh-CN" altLang="en-US" sz="2200" smtClean="0"/>
              <a:t>目标列表达式</a:t>
            </a:r>
            <a:r>
              <a:rPr lang="en-US" altLang="zh-CN" sz="2200" smtClean="0"/>
              <a:t>&gt;] </a:t>
            </a:r>
            <a:r>
              <a:rPr lang="en-US" altLang="zh-CN" sz="2200" smtClean="0">
                <a:latin typeface="Courier New" panose="02070309020205020404" pitchFamily="49" charset="0"/>
              </a:rPr>
              <a:t>…</a:t>
            </a:r>
            <a:endParaRPr lang="en-US" altLang="zh-CN" sz="2200" smtClean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solidFill>
                  <a:srgbClr val="D75B5B"/>
                </a:solidFill>
              </a:rPr>
              <a:t>       </a:t>
            </a:r>
            <a:r>
              <a:rPr lang="en-US" altLang="zh-CN" sz="2200" smtClean="0">
                <a:solidFill>
                  <a:srgbClr val="FF00FF"/>
                </a:solidFill>
              </a:rPr>
              <a:t>FROM </a:t>
            </a:r>
            <a:r>
              <a:rPr lang="en-US" altLang="zh-CN" sz="2200" smtClean="0"/>
              <a:t>&lt;</a:t>
            </a:r>
            <a:r>
              <a:rPr lang="zh-CN" altLang="en-US" sz="2200" smtClean="0"/>
              <a:t>表名或视图名</a:t>
            </a:r>
            <a:r>
              <a:rPr lang="en-US" altLang="zh-CN" sz="2200" smtClean="0"/>
              <a:t>&gt;[,&lt;</a:t>
            </a:r>
            <a:r>
              <a:rPr lang="zh-CN" altLang="en-US" sz="2200" smtClean="0"/>
              <a:t>表名或视图名</a:t>
            </a:r>
            <a:r>
              <a:rPr lang="en-US" altLang="zh-CN" sz="2200" smtClean="0"/>
              <a:t>&gt; ]</a:t>
            </a:r>
            <a:r>
              <a:rPr lang="en-US" altLang="zh-CN" sz="2200" smtClean="0">
                <a:latin typeface="Courier New" panose="02070309020205020404" pitchFamily="49" charset="0"/>
              </a:rPr>
              <a:t>…|</a:t>
            </a:r>
            <a:r>
              <a:rPr lang="zh-CN" altLang="en-US" sz="2200" smtClean="0">
                <a:latin typeface="Courier New" panose="02070309020205020404" pitchFamily="49" charset="0"/>
              </a:rPr>
              <a:t>(</a:t>
            </a:r>
            <a:r>
              <a:rPr lang="en-US" altLang="zh-CN" sz="2200" smtClean="0"/>
              <a:t>SELECT </a:t>
            </a:r>
            <a:r>
              <a:rPr lang="zh-CN" altLang="en-US" sz="2200" smtClean="0"/>
              <a:t>语句)  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                   </a:t>
            </a:r>
            <a:r>
              <a:rPr lang="en-US" altLang="zh-CN" sz="2200" smtClean="0"/>
              <a:t>[AS]&lt;</a:t>
            </a:r>
            <a:r>
              <a:rPr lang="zh-CN" altLang="en-US" sz="2200" smtClean="0"/>
              <a:t>别名</a:t>
            </a:r>
            <a:r>
              <a:rPr lang="en-US" altLang="zh-CN" sz="2200" smtClean="0"/>
              <a:t>&gt;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[ </a:t>
            </a:r>
            <a:r>
              <a:rPr lang="en-US" altLang="zh-CN" sz="2200" smtClean="0">
                <a:solidFill>
                  <a:srgbClr val="FF00FF"/>
                </a:solidFill>
              </a:rPr>
              <a:t>WHERE</a:t>
            </a:r>
            <a:r>
              <a:rPr lang="en-US" altLang="zh-CN" sz="2200" smtClean="0"/>
              <a:t> &lt;</a:t>
            </a:r>
            <a:r>
              <a:rPr lang="zh-CN" altLang="en-US" sz="2200" smtClean="0"/>
              <a:t>条件表达式</a:t>
            </a:r>
            <a:r>
              <a:rPr lang="en-US" altLang="zh-CN" sz="2200" smtClean="0"/>
              <a:t>&gt;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[ </a:t>
            </a:r>
            <a:r>
              <a:rPr lang="en-US" altLang="zh-CN" sz="2200" smtClean="0">
                <a:solidFill>
                  <a:srgbClr val="FF00FF"/>
                </a:solidFill>
              </a:rPr>
              <a:t>GROUP BY</a:t>
            </a:r>
            <a:r>
              <a:rPr lang="en-US" altLang="zh-CN" sz="2200" smtClean="0"/>
              <a:t> &lt;</a:t>
            </a:r>
            <a:r>
              <a:rPr lang="zh-CN" altLang="en-US" sz="2200" smtClean="0"/>
              <a:t>列名</a:t>
            </a:r>
            <a:r>
              <a:rPr lang="en-US" altLang="zh-CN" sz="2200" smtClean="0"/>
              <a:t>1&gt; [ </a:t>
            </a:r>
            <a:r>
              <a:rPr lang="en-US" altLang="zh-CN" sz="2200" smtClean="0">
                <a:solidFill>
                  <a:srgbClr val="FF00FF"/>
                </a:solidFill>
              </a:rPr>
              <a:t>HAVING</a:t>
            </a:r>
            <a:r>
              <a:rPr lang="en-US" altLang="zh-CN" sz="2200" smtClean="0"/>
              <a:t> &lt;</a:t>
            </a:r>
            <a:r>
              <a:rPr lang="zh-CN" altLang="en-US" sz="2200" smtClean="0"/>
              <a:t>条件表达式</a:t>
            </a:r>
            <a:r>
              <a:rPr lang="en-US" altLang="zh-CN" sz="2200" smtClean="0"/>
              <a:t>&gt; ]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[ </a:t>
            </a:r>
            <a:r>
              <a:rPr lang="en-US" altLang="zh-CN" sz="2200" smtClean="0">
                <a:solidFill>
                  <a:srgbClr val="FF00FF"/>
                </a:solidFill>
              </a:rPr>
              <a:t>ORDER BY</a:t>
            </a:r>
            <a:r>
              <a:rPr lang="en-US" altLang="zh-CN" sz="2200" smtClean="0"/>
              <a:t> &lt;</a:t>
            </a:r>
            <a:r>
              <a:rPr lang="zh-CN" altLang="en-US" sz="2200" smtClean="0"/>
              <a:t>列名</a:t>
            </a:r>
            <a:r>
              <a:rPr lang="en-US" altLang="zh-CN" sz="2200" smtClean="0"/>
              <a:t>2&gt; [ ASC|DESC ] ]</a:t>
            </a:r>
            <a:r>
              <a:rPr lang="zh-CN" altLang="en-US" sz="2200" smtClean="0"/>
              <a:t>;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sz="1600" smtClean="0">
                <a:latin typeface="Courier New" panose="02070309020205020404" pitchFamily="49" charset="0"/>
              </a:rPr>
              <a:t> </a:t>
            </a:r>
            <a:endParaRPr lang="zh-CN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5836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4. </a:t>
            </a:r>
            <a:r>
              <a:rPr lang="zh-CN" altLang="en-US" sz="3600" smtClean="0"/>
              <a:t>聚集函数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344" y="1478280"/>
            <a:ext cx="8229600" cy="48958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 smtClean="0"/>
              <a:t>聚集函数（</a:t>
            </a:r>
            <a:r>
              <a:rPr lang="en-US" altLang="zh-CN" dirty="0"/>
              <a:t>AGGREGATE OR GROUPING FUNCTIONS</a:t>
            </a:r>
            <a:r>
              <a:rPr lang="zh-CN" altLang="en-US" dirty="0" smtClean="0"/>
              <a:t>）：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统计元组个数</a:t>
            </a:r>
            <a:endParaRPr lang="zh-CN" altLang="en-US" sz="2800" dirty="0" smtClean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/>
              <a:t>    COUNT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*</a:t>
            </a:r>
            <a:r>
              <a:rPr lang="zh-CN" altLang="en-US" sz="2000" dirty="0" smtClean="0"/>
              <a:t>)</a:t>
            </a:r>
            <a:endParaRPr lang="zh-CN" altLang="en-US" dirty="0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统计一列中值的个数</a:t>
            </a:r>
            <a:endParaRPr lang="zh-CN" altLang="en-US" sz="2800" dirty="0" smtClean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</a:t>
            </a:r>
            <a:r>
              <a:rPr lang="en-US" altLang="zh-CN" sz="2000" dirty="0" smtClean="0"/>
              <a:t>   COUNT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[DISTINCT|</a:t>
            </a:r>
            <a:r>
              <a:rPr lang="en-US" altLang="zh-CN" sz="2000" u="sng" dirty="0" smtClean="0"/>
              <a:t>ALL</a:t>
            </a:r>
            <a:r>
              <a:rPr lang="en-US" altLang="zh-CN" sz="2000" dirty="0" smtClean="0"/>
              <a:t>] &lt;</a:t>
            </a:r>
            <a:r>
              <a:rPr lang="zh-CN" altLang="en-US" sz="2000" dirty="0" smtClean="0"/>
              <a:t>列名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)</a:t>
            </a:r>
            <a:endParaRPr lang="zh-CN" altLang="en-US" dirty="0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计算一列值的总和（此列必须为数值型）</a:t>
            </a:r>
            <a:endParaRPr lang="zh-CN" altLang="en-US" sz="2800" dirty="0" smtClean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dirty="0" smtClean="0"/>
              <a:t>SUM</a:t>
            </a:r>
            <a:r>
              <a:rPr lang="zh-CN" altLang="en-US" dirty="0" smtClean="0"/>
              <a:t>(</a:t>
            </a:r>
            <a:r>
              <a:rPr lang="en-US" altLang="zh-CN" dirty="0" smtClean="0"/>
              <a:t>[DISTINCT|</a:t>
            </a:r>
            <a:r>
              <a:rPr lang="en-US" altLang="zh-CN" u="sng" dirty="0" smtClean="0"/>
              <a:t>ALL</a:t>
            </a:r>
            <a:r>
              <a:rPr lang="en-US" altLang="zh-CN" dirty="0" smtClean="0"/>
              <a:t>] 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)</a:t>
            </a:r>
            <a:r>
              <a:rPr lang="zh-CN" altLang="en-US" sz="2400" dirty="0" smtClean="0"/>
              <a:t>	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计算一列值的平均值（此列必须为数值型）</a:t>
            </a:r>
            <a:endParaRPr lang="zh-CN" altLang="en-US" sz="2800" dirty="0" smtClean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dirty="0" smtClean="0"/>
              <a:t>AVG</a:t>
            </a:r>
            <a:r>
              <a:rPr lang="zh-CN" altLang="en-US" dirty="0" smtClean="0"/>
              <a:t>(</a:t>
            </a:r>
            <a:r>
              <a:rPr lang="en-US" altLang="zh-CN" dirty="0" smtClean="0"/>
              <a:t>[DISTINCT|</a:t>
            </a:r>
            <a:r>
              <a:rPr lang="en-US" altLang="zh-CN" u="sng" dirty="0" smtClean="0"/>
              <a:t>ALL</a:t>
            </a:r>
            <a:r>
              <a:rPr lang="en-US" altLang="zh-CN" dirty="0" smtClean="0"/>
              <a:t>] 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)</a:t>
            </a:r>
            <a:endParaRPr lang="zh-CN" altLang="en-US" sz="2400" dirty="0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求一列中的最大值和最小值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	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MAX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[DISTINCT|</a:t>
            </a:r>
            <a:r>
              <a:rPr lang="en-US" altLang="zh-CN" sz="2000" u="sng" dirty="0" smtClean="0"/>
              <a:t>ALL</a:t>
            </a:r>
            <a:r>
              <a:rPr lang="en-US" altLang="zh-CN" sz="2000" dirty="0" smtClean="0"/>
              <a:t>] &lt;</a:t>
            </a:r>
            <a:r>
              <a:rPr lang="zh-CN" altLang="en-US" sz="2000" dirty="0" smtClean="0"/>
              <a:t>列名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)</a:t>
            </a:r>
            <a:endParaRPr lang="zh-CN" altLang="en-US" dirty="0" smtClean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	 </a:t>
            </a:r>
            <a:r>
              <a:rPr lang="en-US" altLang="zh-CN" sz="2000" dirty="0" smtClean="0"/>
              <a:t>MIN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[DISTINCT|</a:t>
            </a:r>
            <a:r>
              <a:rPr lang="en-US" altLang="zh-CN" sz="2000" u="sng" dirty="0" smtClean="0"/>
              <a:t>ALL</a:t>
            </a:r>
            <a:r>
              <a:rPr lang="en-US" altLang="zh-CN" sz="2000" dirty="0" smtClean="0"/>
              <a:t>] &lt;</a:t>
            </a:r>
            <a:r>
              <a:rPr lang="zh-CN" altLang="en-US" sz="2000" dirty="0" smtClean="0"/>
              <a:t>列名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87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聚集函数（续）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25563"/>
            <a:ext cx="8229600" cy="462438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</a:t>
            </a:r>
            <a:r>
              <a:rPr lang="en-US" altLang="zh-CN" sz="2400" dirty="0" smtClean="0"/>
              <a:t>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3.41]  </a:t>
            </a:r>
            <a:r>
              <a:rPr lang="zh-CN" altLang="en-US" sz="2400" dirty="0" smtClean="0"/>
              <a:t>查询学生总人数。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600" dirty="0" smtClean="0"/>
              <a:t>    </a:t>
            </a:r>
            <a:r>
              <a:rPr lang="en-US" altLang="zh-CN" sz="2400" dirty="0" smtClean="0"/>
              <a:t>SELECT</a:t>
            </a:r>
            <a:r>
              <a:rPr lang="en-US" altLang="zh-CN" sz="2400" dirty="0" smtClean="0">
                <a:solidFill>
                  <a:srgbClr val="FF00FF"/>
                </a:solidFill>
              </a:rPr>
              <a:t> COUNT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*</a:t>
            </a:r>
            <a:r>
              <a:rPr lang="zh-CN" altLang="en-US" sz="2400" dirty="0" smtClean="0"/>
              <a:t>)</a:t>
            </a:r>
            <a:endParaRPr lang="zh-CN" altLang="en-US" sz="2800" dirty="0" smtClean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    FROM  Student</a:t>
            </a:r>
            <a:r>
              <a:rPr lang="zh-CN" altLang="en-US" sz="2400" dirty="0" smtClean="0"/>
              <a:t>;</a:t>
            </a:r>
            <a:r>
              <a:rPr lang="zh-CN" altLang="en-US" sz="2600" dirty="0" smtClean="0">
                <a:latin typeface="Courier New" panose="02070309020205020404" pitchFamily="49" charset="0"/>
              </a:rPr>
              <a:t> </a:t>
            </a:r>
            <a:endParaRPr lang="zh-CN" altLang="en-US" sz="3000" dirty="0" smtClean="0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3.42]  </a:t>
            </a:r>
            <a:r>
              <a:rPr lang="zh-CN" altLang="en-US" sz="2400" dirty="0" smtClean="0"/>
              <a:t>查询选修了课程的学生人数。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SELECT COUNT</a:t>
            </a:r>
            <a:r>
              <a:rPr lang="zh-CN" altLang="en-US" sz="2400" dirty="0" smtClean="0"/>
              <a:t>(</a:t>
            </a:r>
            <a:r>
              <a:rPr lang="en-US" altLang="zh-CN" sz="2400" dirty="0" smtClean="0">
                <a:solidFill>
                  <a:srgbClr val="FF00FF"/>
                </a:solidFill>
              </a:rPr>
              <a:t>DISTINCT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)</a:t>
            </a:r>
            <a:endParaRPr lang="zh-CN" altLang="en-US" sz="2800" dirty="0" smtClean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     FROM SC</a:t>
            </a:r>
            <a:r>
              <a:rPr lang="zh-CN" altLang="en-US" sz="2400" dirty="0" smtClean="0"/>
              <a:t>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3.43]  </a:t>
            </a:r>
            <a:r>
              <a:rPr lang="zh-CN" altLang="en-US" sz="2400" dirty="0" smtClean="0"/>
              <a:t>计算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号课程的学生平均成绩。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   </a:t>
            </a:r>
            <a:r>
              <a:rPr lang="en-US" altLang="zh-CN" dirty="0" smtClean="0"/>
              <a:t>SELECT </a:t>
            </a:r>
            <a:r>
              <a:rPr lang="en-US" altLang="zh-CN" dirty="0" smtClean="0">
                <a:solidFill>
                  <a:srgbClr val="FF00FF"/>
                </a:solidFill>
              </a:rPr>
              <a:t>AVG</a:t>
            </a:r>
            <a:r>
              <a:rPr lang="zh-CN" altLang="en-US" dirty="0" smtClean="0"/>
              <a:t>(</a:t>
            </a:r>
            <a:r>
              <a:rPr lang="en-US" altLang="zh-CN" dirty="0" smtClean="0"/>
              <a:t>Grade</a:t>
            </a:r>
            <a:r>
              <a:rPr lang="zh-CN" altLang="en-US" dirty="0" smtClean="0"/>
              <a:t>)</a:t>
            </a:r>
            <a:endParaRPr lang="zh-CN" altLang="en-US" sz="2800" dirty="0" smtClean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FROM    SC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WHERE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= ' 1 '</a:t>
            </a:r>
            <a:r>
              <a:rPr lang="zh-CN" alt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11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聚集函数 （续）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1325563"/>
            <a:ext cx="9144000" cy="58578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3.44]  </a:t>
            </a:r>
            <a:r>
              <a:rPr lang="zh-CN" altLang="en-US" sz="2400" dirty="0" smtClean="0"/>
              <a:t>查询选修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号课程的学生最高分数。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SELECT </a:t>
            </a:r>
            <a:r>
              <a:rPr lang="en-US" altLang="zh-CN" sz="2400" dirty="0" smtClean="0">
                <a:solidFill>
                  <a:srgbClr val="FF00FF"/>
                </a:solidFill>
              </a:rPr>
              <a:t>MAX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Grade</a:t>
            </a:r>
            <a:r>
              <a:rPr lang="zh-CN" altLang="en-US" sz="2400" dirty="0" smtClean="0"/>
              <a:t>)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/>
              <a:t>   FROM SC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/>
              <a:t>   WHERE 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='1'</a:t>
            </a:r>
            <a:r>
              <a:rPr lang="zh-CN" altLang="en-US" sz="2400" dirty="0" smtClean="0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3.45 ] </a:t>
            </a:r>
            <a:r>
              <a:rPr lang="zh-CN" altLang="en-US" sz="2400" dirty="0" smtClean="0"/>
              <a:t>查询学生</a:t>
            </a:r>
            <a:r>
              <a:rPr lang="en-US" altLang="zh-CN" sz="2400" dirty="0" smtClean="0"/>
              <a:t>201215012</a:t>
            </a:r>
            <a:r>
              <a:rPr lang="zh-CN" altLang="en-US" sz="2400" dirty="0" smtClean="0"/>
              <a:t>选修课程的总学分数。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	</a:t>
            </a:r>
            <a:r>
              <a:rPr lang="en-US" altLang="zh-CN" sz="2400" dirty="0" smtClean="0"/>
              <a:t>SELECT</a:t>
            </a:r>
            <a:r>
              <a:rPr lang="en-US" altLang="zh-CN" sz="2400" dirty="0" smtClean="0">
                <a:solidFill>
                  <a:srgbClr val="FF00FF"/>
                </a:solidFill>
              </a:rPr>
              <a:t> SUM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Ccredit</a:t>
            </a:r>
            <a:r>
              <a:rPr lang="zh-CN" altLang="en-US" sz="24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 FROM  </a:t>
            </a:r>
            <a:r>
              <a:rPr lang="en-US" altLang="zh-CN" sz="2400" dirty="0" err="1" smtClean="0"/>
              <a:t>SC,Course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 WHERE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='201215012' AND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SC.Cno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Course.Cno</a:t>
            </a:r>
            <a:r>
              <a:rPr lang="en-US" altLang="zh-CN" sz="2400" dirty="0" smtClean="0"/>
              <a:t>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 algn="just">
              <a:buNone/>
            </a:pPr>
            <a:r>
              <a:rPr lang="zh-CN" altLang="en-US" b="1" dirty="0" smtClean="0"/>
              <a:t>总结：</a:t>
            </a:r>
            <a:r>
              <a:rPr lang="en-US" altLang="zh-CN" b="1" dirty="0"/>
              <a:t>SELECT </a:t>
            </a:r>
            <a:r>
              <a:rPr lang="zh-CN" altLang="en-US" b="1" dirty="0" smtClean="0">
                <a:solidFill>
                  <a:srgbClr val="FF00FF"/>
                </a:solidFill>
              </a:rPr>
              <a:t>聚合函数</a:t>
            </a:r>
            <a:r>
              <a:rPr lang="en-US" altLang="zh-CN" b="1" dirty="0" smtClean="0"/>
              <a:t>   </a:t>
            </a:r>
            <a:r>
              <a:rPr lang="en-US" altLang="zh-CN" b="1" dirty="0"/>
              <a:t>FROM </a:t>
            </a:r>
            <a:r>
              <a:rPr lang="en-US" altLang="zh-CN" b="1" dirty="0" smtClean="0"/>
              <a:t> </a:t>
            </a:r>
            <a:r>
              <a:rPr lang="zh-CN" altLang="en-US" b="1" dirty="0">
                <a:solidFill>
                  <a:srgbClr val="FF00FF"/>
                </a:solidFill>
              </a:rPr>
              <a:t>表格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   </a:t>
            </a:r>
            <a:r>
              <a:rPr lang="en-US" altLang="zh-CN" b="1" dirty="0"/>
              <a:t>WHERE </a:t>
            </a:r>
            <a:r>
              <a:rPr lang="zh-CN" altLang="en-US" b="1" dirty="0">
                <a:solidFill>
                  <a:srgbClr val="FF00FF"/>
                </a:solidFill>
              </a:rPr>
              <a:t>条件;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22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(1)  </a:t>
            </a:r>
            <a:r>
              <a:rPr lang="zh-CN" altLang="en-US" sz="3600" dirty="0" smtClean="0"/>
              <a:t>单表查询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3.ORDER BY</a:t>
            </a:r>
            <a:r>
              <a:rPr lang="zh-CN" altLang="en-US" dirty="0" smtClean="0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5.GROUP BY</a:t>
            </a:r>
            <a:r>
              <a:rPr lang="zh-CN" altLang="en-US" dirty="0" smtClean="0">
                <a:solidFill>
                  <a:srgbClr val="7030A0"/>
                </a:solidFill>
              </a:rPr>
              <a:t>子句</a:t>
            </a:r>
          </a:p>
        </p:txBody>
      </p:sp>
    </p:spTree>
    <p:extLst>
      <p:ext uri="{BB962C8B-B14F-4D97-AF65-F5344CB8AC3E}">
        <p14:creationId xmlns:p14="http://schemas.microsoft.com/office/powerpoint/2010/main" val="3365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数据查询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8925" y="1052513"/>
            <a:ext cx="9178925" cy="48895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语句格式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D75B5B"/>
                </a:solidFill>
              </a:rPr>
              <a:t>    </a:t>
            </a:r>
            <a:r>
              <a:rPr lang="zh-CN" altLang="en-US" sz="2000" dirty="0" smtClean="0">
                <a:solidFill>
                  <a:srgbClr val="FF00FF"/>
                </a:solidFill>
              </a:rPr>
              <a:t>   </a:t>
            </a:r>
            <a:r>
              <a:rPr lang="en-US" altLang="zh-CN" sz="2200" dirty="0" smtClean="0">
                <a:solidFill>
                  <a:srgbClr val="FF00FF"/>
                </a:solidFill>
              </a:rPr>
              <a:t>SELECT</a:t>
            </a:r>
            <a:r>
              <a:rPr lang="en-US" altLang="zh-CN" sz="2200" dirty="0" smtClean="0"/>
              <a:t> [ALL|DISTINCT] &lt;</a:t>
            </a:r>
            <a:r>
              <a:rPr lang="zh-CN" altLang="en-US" sz="2200" dirty="0" smtClean="0"/>
              <a:t>目标列表达式</a:t>
            </a:r>
            <a:r>
              <a:rPr lang="en-US" altLang="zh-CN" sz="2200" dirty="0" smtClean="0"/>
              <a:t>&gt;[</a:t>
            </a:r>
            <a:r>
              <a:rPr lang="zh-CN" altLang="en-US" sz="2200" dirty="0" smtClean="0"/>
              <a:t>,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目标列表达式</a:t>
            </a:r>
            <a:r>
              <a:rPr lang="en-US" altLang="zh-CN" sz="2200" dirty="0" smtClean="0"/>
              <a:t>&gt;] </a:t>
            </a:r>
            <a:r>
              <a:rPr lang="en-US" altLang="zh-CN" sz="2200" dirty="0" smtClean="0">
                <a:latin typeface="Courier New" panose="02070309020205020404" pitchFamily="49" charset="0"/>
              </a:rPr>
              <a:t>…</a:t>
            </a:r>
            <a:endParaRPr lang="en-US" altLang="zh-CN" sz="2200" dirty="0" smtClean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D75B5B"/>
                </a:solidFill>
              </a:rPr>
              <a:t>       </a:t>
            </a:r>
            <a:r>
              <a:rPr lang="en-US" altLang="zh-CN" sz="2200" dirty="0" smtClean="0">
                <a:solidFill>
                  <a:srgbClr val="FF00FF"/>
                </a:solidFill>
              </a:rPr>
              <a:t>FROM 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表名或视图名</a:t>
            </a:r>
            <a:r>
              <a:rPr lang="en-US" altLang="zh-CN" sz="2200" dirty="0" smtClean="0"/>
              <a:t>&gt;[,&lt;</a:t>
            </a:r>
            <a:r>
              <a:rPr lang="zh-CN" altLang="en-US" sz="2200" dirty="0" smtClean="0"/>
              <a:t>表名或视图名</a:t>
            </a:r>
            <a:r>
              <a:rPr lang="en-US" altLang="zh-CN" sz="2200" dirty="0" smtClean="0"/>
              <a:t>&gt; ]</a:t>
            </a:r>
            <a:r>
              <a:rPr lang="en-US" altLang="zh-CN" sz="2200" dirty="0" smtClean="0">
                <a:latin typeface="Courier New" panose="02070309020205020404" pitchFamily="49" charset="0"/>
              </a:rPr>
              <a:t>…|</a:t>
            </a:r>
            <a:r>
              <a:rPr lang="zh-CN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zh-CN" sz="2200" dirty="0" smtClean="0"/>
              <a:t>SELECT </a:t>
            </a:r>
            <a:r>
              <a:rPr lang="zh-CN" altLang="en-US" sz="2200" dirty="0" smtClean="0"/>
              <a:t>语句)  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        </a:t>
            </a:r>
            <a:r>
              <a:rPr lang="en-US" altLang="zh-CN" sz="2200" dirty="0" smtClean="0"/>
              <a:t>[AS]&lt;</a:t>
            </a:r>
            <a:r>
              <a:rPr lang="zh-CN" altLang="en-US" sz="2200" dirty="0" smtClean="0"/>
              <a:t>别名</a:t>
            </a:r>
            <a:r>
              <a:rPr lang="en-US" altLang="zh-CN" sz="2200" dirty="0" smtClean="0"/>
              <a:t>&gt;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[ </a:t>
            </a:r>
            <a:r>
              <a:rPr lang="en-US" altLang="zh-CN" sz="2200" dirty="0" smtClean="0">
                <a:solidFill>
                  <a:srgbClr val="FF00FF"/>
                </a:solidFill>
              </a:rPr>
              <a:t>WHERE</a:t>
            </a:r>
            <a:r>
              <a:rPr lang="en-US" altLang="zh-CN" sz="2200" dirty="0" smtClean="0"/>
              <a:t> &lt;</a:t>
            </a:r>
            <a:r>
              <a:rPr lang="zh-CN" altLang="en-US" sz="2200" dirty="0" smtClean="0"/>
              <a:t>条件表达式</a:t>
            </a:r>
            <a:r>
              <a:rPr lang="en-US" altLang="zh-CN" sz="2200" dirty="0" smtClean="0"/>
              <a:t>&gt;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[ </a:t>
            </a:r>
            <a:r>
              <a:rPr lang="en-US" altLang="zh-CN" sz="2200" dirty="0" smtClean="0">
                <a:solidFill>
                  <a:srgbClr val="FF00FF"/>
                </a:solidFill>
              </a:rPr>
              <a:t>GROUP BY</a:t>
            </a:r>
            <a:r>
              <a:rPr lang="en-US" altLang="zh-CN" sz="2200" dirty="0" smtClean="0"/>
              <a:t> &lt;</a:t>
            </a:r>
            <a:r>
              <a:rPr lang="zh-CN" altLang="en-US" sz="2200" dirty="0" smtClean="0"/>
              <a:t>列名</a:t>
            </a:r>
            <a:r>
              <a:rPr lang="en-US" altLang="zh-CN" sz="2200" dirty="0" smtClean="0"/>
              <a:t>1&gt; [ </a:t>
            </a:r>
            <a:r>
              <a:rPr lang="en-US" altLang="zh-CN" sz="2200" dirty="0" smtClean="0">
                <a:solidFill>
                  <a:srgbClr val="FF00FF"/>
                </a:solidFill>
              </a:rPr>
              <a:t>HAVING</a:t>
            </a:r>
            <a:r>
              <a:rPr lang="en-US" altLang="zh-CN" sz="2200" dirty="0" smtClean="0"/>
              <a:t> &lt;</a:t>
            </a:r>
            <a:r>
              <a:rPr lang="zh-CN" altLang="en-US" sz="2200" dirty="0" smtClean="0"/>
              <a:t>条件表达式</a:t>
            </a:r>
            <a:r>
              <a:rPr lang="en-US" altLang="zh-CN" sz="2200" dirty="0" smtClean="0"/>
              <a:t>&gt; ]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[ </a:t>
            </a:r>
            <a:r>
              <a:rPr lang="en-US" altLang="zh-CN" sz="2200" dirty="0" smtClean="0">
                <a:solidFill>
                  <a:srgbClr val="FF00FF"/>
                </a:solidFill>
              </a:rPr>
              <a:t>ORDER BY</a:t>
            </a:r>
            <a:r>
              <a:rPr lang="en-US" altLang="zh-CN" sz="2200" dirty="0" smtClean="0"/>
              <a:t> &lt;</a:t>
            </a:r>
            <a:r>
              <a:rPr lang="zh-CN" altLang="en-US" sz="2200" dirty="0" smtClean="0"/>
              <a:t>列名</a:t>
            </a:r>
            <a:r>
              <a:rPr lang="en-US" altLang="zh-CN" sz="2200" dirty="0" smtClean="0"/>
              <a:t>2&gt; [ ASC|DESC ] ]</a:t>
            </a:r>
            <a:r>
              <a:rPr lang="zh-CN" altLang="en-US" sz="2200" dirty="0" smtClean="0"/>
              <a:t>;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Courier New" panose="02070309020205020404" pitchFamily="49" charset="0"/>
              </a:rPr>
              <a:t> 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342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5. GROUP BY</a:t>
            </a:r>
            <a:r>
              <a:rPr lang="zh-CN" altLang="en-US" sz="3600" smtClean="0"/>
              <a:t>子句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96975"/>
            <a:ext cx="8893175" cy="44084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dirty="0" smtClean="0"/>
              <a:t>GROUP BY</a:t>
            </a:r>
            <a:r>
              <a:rPr lang="zh-CN" altLang="en-US" dirty="0" smtClean="0"/>
              <a:t>子句分组：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细化聚集函数的作用对象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 如果未对查询结果分组，聚集函数将作用于整个查询结果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/>
              <a:t> 对查询结果分组后，聚集函数将分别作用于每个组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/>
              <a:t>按指定的一列或多列值分组，值相等的为一组</a:t>
            </a:r>
          </a:p>
        </p:txBody>
      </p:sp>
      <p:graphicFrame>
        <p:nvGraphicFramePr>
          <p:cNvPr id="4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009162"/>
              </p:ext>
            </p:extLst>
          </p:nvPr>
        </p:nvGraphicFramePr>
        <p:xfrm>
          <a:off x="3810466" y="4446845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85"/>
          <p:cNvSpPr>
            <a:spLocks noChangeArrowheads="1"/>
          </p:cNvSpPr>
          <p:nvPr/>
        </p:nvSpPr>
        <p:spPr bwMode="auto">
          <a:xfrm>
            <a:off x="2730966" y="5273481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8942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GROUP BY</a:t>
            </a:r>
            <a:r>
              <a:rPr lang="zh-CN" altLang="en-US" sz="3600" smtClean="0"/>
              <a:t>子句（续）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700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sz="2400" dirty="0" smtClean="0"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ea typeface="黑体" panose="02010609060101010101" pitchFamily="49" charset="-122"/>
              </a:rPr>
              <a:t>3.</a:t>
            </a:r>
            <a:r>
              <a:rPr lang="en-US" altLang="zh-CN" sz="2400" dirty="0" smtClean="0"/>
              <a:t>46]  </a:t>
            </a:r>
            <a:r>
              <a:rPr lang="zh-CN" altLang="en-US" sz="2400" dirty="0" smtClean="0"/>
              <a:t>求各个课程号及相应的选课人数。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SELECT </a:t>
            </a:r>
            <a:r>
              <a:rPr lang="en-US" altLang="zh-CN" sz="2400" dirty="0" err="1" smtClean="0"/>
              <a:t>Cno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FF00FF"/>
                </a:solidFill>
              </a:rPr>
              <a:t>COUNT</a:t>
            </a:r>
            <a:r>
              <a:rPr lang="zh-CN" altLang="en-US" sz="2400" dirty="0" smtClean="0">
                <a:solidFill>
                  <a:srgbClr val="FF00FF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Sno</a:t>
            </a:r>
            <a:r>
              <a:rPr lang="zh-CN" altLang="en-US" sz="2400" dirty="0" smtClean="0">
                <a:solidFill>
                  <a:srgbClr val="FF00FF"/>
                </a:solidFill>
              </a:rPr>
              <a:t>)</a:t>
            </a:r>
            <a:endParaRPr lang="zh-CN" altLang="en-US" dirty="0" smtClean="0">
              <a:solidFill>
                <a:srgbClr val="FF00FF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FROM    SC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GROUP BY </a:t>
            </a:r>
            <a:r>
              <a:rPr lang="en-US" altLang="zh-CN" sz="2400" dirty="0" err="1" smtClean="0"/>
              <a:t>Cno</a:t>
            </a:r>
            <a:r>
              <a:rPr lang="zh-CN" altLang="en-US" sz="2400" dirty="0" smtClean="0"/>
              <a:t>;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查询结果可能为：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        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     COUNT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)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			</a:t>
            </a:r>
            <a:r>
              <a:rPr lang="en-US" altLang="zh-CN" sz="2400" dirty="0" smtClean="0"/>
              <a:t>1             22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dirty="0" smtClean="0"/>
              <a:t>		</a:t>
            </a:r>
            <a:r>
              <a:rPr lang="en-US" altLang="zh-CN" sz="2400" dirty="0" smtClean="0"/>
              <a:t>2             34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		3             44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			4             33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		5             48</a:t>
            </a:r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2346833" y="3714623"/>
            <a:ext cx="2563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945825"/>
              </p:ext>
            </p:extLst>
          </p:nvPr>
        </p:nvGraphicFramePr>
        <p:xfrm>
          <a:off x="5712903" y="3700976"/>
          <a:ext cx="3431097" cy="2317236"/>
        </p:xfrm>
        <a:graphic>
          <a:graphicData uri="http://schemas.openxmlformats.org/drawingml/2006/table">
            <a:tbl>
              <a:tblPr/>
              <a:tblGrid>
                <a:gridCol w="1754921"/>
                <a:gridCol w="804338"/>
                <a:gridCol w="871838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6852035" y="3196151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4659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GROUP BY</a:t>
            </a:r>
            <a:r>
              <a:rPr lang="zh-CN" altLang="en-US" sz="3600" smtClean="0"/>
              <a:t>子句（续）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68413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黑体" panose="02010609060101010101" pitchFamily="49" charset="-122"/>
              </a:rPr>
              <a:t>[</a:t>
            </a:r>
            <a:r>
              <a:rPr lang="zh-CN" altLang="en-US" sz="2400" dirty="0" smtClean="0"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ea typeface="黑体" panose="02010609060101010101" pitchFamily="49" charset="-122"/>
              </a:rPr>
              <a:t>3.</a:t>
            </a:r>
            <a:r>
              <a:rPr lang="en-US" altLang="zh-CN" sz="2400" dirty="0" smtClean="0"/>
              <a:t>47]  </a:t>
            </a:r>
            <a:r>
              <a:rPr lang="zh-CN" altLang="en-US" sz="2400" dirty="0" smtClean="0"/>
              <a:t>查询选修了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门以上课程的学生学号。</a:t>
            </a:r>
          </a:p>
          <a:p>
            <a:pPr lvl="1"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Sno</a:t>
            </a:r>
            <a:endParaRPr lang="en-US" altLang="zh-CN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FROM  SC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GROUP BY </a:t>
            </a:r>
            <a:r>
              <a:rPr lang="en-US" altLang="zh-CN" dirty="0" err="1" smtClean="0"/>
              <a:t>Sno</a:t>
            </a:r>
            <a:endParaRPr lang="en-US" altLang="zh-CN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HAVING  COUNT</a:t>
            </a:r>
            <a:r>
              <a:rPr lang="zh-CN" altLang="en-US" dirty="0" smtClean="0"/>
              <a:t>(</a:t>
            </a:r>
            <a:r>
              <a:rPr lang="en-US" altLang="zh-CN" dirty="0" smtClean="0"/>
              <a:t>*</a:t>
            </a:r>
            <a:r>
              <a:rPr lang="zh-CN" altLang="en-US" dirty="0" smtClean="0"/>
              <a:t>)</a:t>
            </a:r>
            <a:r>
              <a:rPr lang="en-US" altLang="zh-CN" dirty="0" smtClean="0"/>
              <a:t> &gt;3</a:t>
            </a:r>
            <a:r>
              <a:rPr lang="zh-CN" altLang="en-US" dirty="0" smtClean="0"/>
              <a:t>;      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 </a:t>
            </a:r>
          </a:p>
        </p:txBody>
      </p:sp>
      <p:graphicFrame>
        <p:nvGraphicFramePr>
          <p:cNvPr id="4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086221"/>
              </p:ext>
            </p:extLst>
          </p:nvPr>
        </p:nvGraphicFramePr>
        <p:xfrm>
          <a:off x="5289136" y="4147721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85"/>
          <p:cNvSpPr>
            <a:spLocks noChangeArrowheads="1"/>
          </p:cNvSpPr>
          <p:nvPr/>
        </p:nvSpPr>
        <p:spPr bwMode="auto">
          <a:xfrm>
            <a:off x="6374892" y="3516313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30890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GROUP BY</a:t>
            </a:r>
            <a:r>
              <a:rPr lang="zh-CN" altLang="en-US" sz="3600" smtClean="0"/>
              <a:t>子句（续）</a:t>
            </a:r>
          </a:p>
        </p:txBody>
      </p:sp>
      <p:sp>
        <p:nvSpPr>
          <p:cNvPr id="101379" name="内容占位符 2"/>
          <p:cNvSpPr>
            <a:spLocks noGrp="1"/>
          </p:cNvSpPr>
          <p:nvPr>
            <p:ph idx="4294967295"/>
          </p:nvPr>
        </p:nvSpPr>
        <p:spPr>
          <a:xfrm>
            <a:off x="376237" y="1212850"/>
            <a:ext cx="8582025" cy="56451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3.48 ]</a:t>
            </a:r>
            <a:r>
              <a:rPr lang="zh-CN" altLang="en-US" sz="2400" dirty="0" smtClean="0"/>
              <a:t>查询平均成绩大于等于</a:t>
            </a:r>
            <a:r>
              <a:rPr lang="en-US" altLang="zh-CN" sz="2400" dirty="0" smtClean="0"/>
              <a:t>90</a:t>
            </a:r>
            <a:r>
              <a:rPr lang="zh-CN" altLang="en-US" sz="2400" dirty="0" smtClean="0"/>
              <a:t>分的学生学号和平均成绩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下面的语句是</a:t>
            </a:r>
            <a:r>
              <a:rPr lang="zh-CN" altLang="en-US" sz="2400" dirty="0" smtClean="0">
                <a:solidFill>
                  <a:srgbClr val="FF0000"/>
                </a:solidFill>
              </a:rPr>
              <a:t>不对的</a:t>
            </a:r>
            <a:r>
              <a:rPr lang="zh-CN" altLang="en-US" sz="2400" dirty="0" smtClean="0"/>
              <a:t>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SELECT 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, </a:t>
            </a:r>
            <a:r>
              <a:rPr lang="en-US" altLang="zh-CN" sz="2000" dirty="0" smtClean="0"/>
              <a:t>AVG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Grade</a:t>
            </a:r>
            <a:r>
              <a:rPr lang="zh-CN" altLang="en-US" sz="2000" dirty="0" smtClean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WHERE AVG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Grade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&gt;=90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GROUP BY 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;</a:t>
            </a:r>
            <a:endParaRPr lang="zh-CN" alt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因为</a:t>
            </a:r>
            <a:r>
              <a:rPr lang="en-US" altLang="zh-CN" sz="2400" dirty="0" smtClean="0">
                <a:solidFill>
                  <a:srgbClr val="FF00FF"/>
                </a:solidFill>
              </a:rPr>
              <a:t>WHERE</a:t>
            </a:r>
            <a:r>
              <a:rPr lang="zh-CN" altLang="en-US" sz="2400" dirty="0" smtClean="0">
                <a:solidFill>
                  <a:srgbClr val="FF00FF"/>
                </a:solidFill>
              </a:rPr>
              <a:t>子句中是不能用聚集函数作为条件表达式</a:t>
            </a:r>
            <a:endParaRPr lang="zh-CN" altLang="en-US" dirty="0" smtClean="0">
              <a:solidFill>
                <a:srgbClr val="FF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正确的查询语句应该是：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SELECT  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, </a:t>
            </a:r>
            <a:r>
              <a:rPr lang="en-US" altLang="zh-CN" sz="2000" dirty="0" smtClean="0"/>
              <a:t>AVG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Grade</a:t>
            </a:r>
            <a:r>
              <a:rPr lang="zh-CN" altLang="en-US" sz="2000" dirty="0" smtClean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GROUP BY </a:t>
            </a:r>
            <a:r>
              <a:rPr lang="en-US" altLang="zh-CN" sz="2000" dirty="0" err="1" smtClean="0"/>
              <a:t>Sno</a:t>
            </a: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HAVING AVG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Grade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&gt;=90</a:t>
            </a:r>
            <a:r>
              <a:rPr lang="zh-CN" altLang="en-US" sz="20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280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GROUP BY</a:t>
            </a:r>
            <a:r>
              <a:rPr lang="zh-CN" altLang="en-US" sz="3600" smtClean="0"/>
              <a:t>子句（续）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098550"/>
            <a:ext cx="7772400" cy="46894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FF"/>
                </a:solidFill>
              </a:rPr>
              <a:t>HAVING</a:t>
            </a:r>
            <a:r>
              <a:rPr lang="zh-CN" altLang="en-US" dirty="0" smtClean="0"/>
              <a:t>短语与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子句的区别：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作用对象不同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WHERE</a:t>
            </a:r>
            <a:r>
              <a:rPr lang="zh-CN" altLang="en-US" dirty="0" smtClean="0"/>
              <a:t>子句作用于基表或视图，从中选择满足条件的元组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HAVING</a:t>
            </a:r>
            <a:r>
              <a:rPr lang="zh-CN" altLang="en-US" dirty="0" smtClean="0"/>
              <a:t>短语作用于组，从中选择满足条件的组。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06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数据查询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4294967295"/>
          </p:nvPr>
        </p:nvSpPr>
        <p:spPr>
          <a:xfrm>
            <a:off x="323850" y="1052513"/>
            <a:ext cx="8362950" cy="4997450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40000"/>
              </a:lnSpc>
            </a:pPr>
            <a:r>
              <a:rPr lang="en-US" altLang="zh-CN" smtClean="0"/>
              <a:t>SELECT</a:t>
            </a:r>
            <a:r>
              <a:rPr lang="zh-CN" altLang="en-US" smtClean="0"/>
              <a:t>子句：指定要显示的属性列</a:t>
            </a:r>
          </a:p>
          <a:p>
            <a:pPr lvl="1" algn="just">
              <a:lnSpc>
                <a:spcPct val="140000"/>
              </a:lnSpc>
            </a:pPr>
            <a:r>
              <a:rPr lang="en-US" altLang="zh-CN" smtClean="0"/>
              <a:t>FROM</a:t>
            </a:r>
            <a:r>
              <a:rPr lang="zh-CN" altLang="en-US" smtClean="0"/>
              <a:t>子句：指定查询对象</a:t>
            </a:r>
            <a:r>
              <a:rPr lang="en-US" altLang="zh-CN" smtClean="0"/>
              <a:t>（</a:t>
            </a:r>
            <a:r>
              <a:rPr lang="zh-CN" altLang="en-US" smtClean="0"/>
              <a:t>基本表或视图</a:t>
            </a:r>
            <a:r>
              <a:rPr lang="en-US" altLang="zh-CN" smtClean="0"/>
              <a:t>）</a:t>
            </a:r>
          </a:p>
          <a:p>
            <a:pPr lvl="1" algn="just">
              <a:lnSpc>
                <a:spcPct val="140000"/>
              </a:lnSpc>
            </a:pPr>
            <a:r>
              <a:rPr lang="en-US" altLang="zh-CN" smtClean="0"/>
              <a:t>WHERE</a:t>
            </a:r>
            <a:r>
              <a:rPr lang="zh-CN" altLang="en-US" smtClean="0"/>
              <a:t>子句：指定查询条件</a:t>
            </a:r>
          </a:p>
          <a:p>
            <a:pPr lvl="1" algn="just">
              <a:lnSpc>
                <a:spcPct val="140000"/>
              </a:lnSpc>
            </a:pPr>
            <a:r>
              <a:rPr lang="en-US" altLang="zh-CN" smtClean="0"/>
              <a:t>GROUP BY</a:t>
            </a:r>
            <a:r>
              <a:rPr lang="zh-CN" altLang="en-US" smtClean="0"/>
              <a:t>子句：对查询结果按指定列的值分组，该属性列值相等的元组为一个组。通常会在每组中作用聚集函数。</a:t>
            </a:r>
          </a:p>
          <a:p>
            <a:pPr lvl="1" algn="just">
              <a:lnSpc>
                <a:spcPct val="140000"/>
              </a:lnSpc>
            </a:pPr>
            <a:r>
              <a:rPr lang="en-US" altLang="zh-CN" smtClean="0"/>
              <a:t>HAVING</a:t>
            </a:r>
            <a:r>
              <a:rPr lang="zh-CN" altLang="en-US" smtClean="0"/>
              <a:t>短语：只有满足指定条件的组才予以输出</a:t>
            </a:r>
          </a:p>
          <a:p>
            <a:pPr lvl="1">
              <a:lnSpc>
                <a:spcPct val="140000"/>
              </a:lnSpc>
            </a:pPr>
            <a:r>
              <a:rPr lang="en-US" altLang="zh-CN" smtClean="0"/>
              <a:t>ORDER BY</a:t>
            </a:r>
            <a:r>
              <a:rPr lang="zh-CN" altLang="en-US" smtClean="0"/>
              <a:t>子句：对查询结果表按指定列值的升序或降序排序 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001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>
          <a:xfrm>
            <a:off x="377000" y="284226"/>
            <a:ext cx="9391650" cy="720725"/>
          </a:xfrm>
        </p:spPr>
        <p:txBody>
          <a:bodyPr/>
          <a:lstStyle/>
          <a:p>
            <a:r>
              <a:rPr lang="zh-CN" altLang="en-US" dirty="0"/>
              <a:t>聚集</a:t>
            </a:r>
            <a:r>
              <a:rPr lang="zh-CN" altLang="en-US" dirty="0" smtClean="0"/>
              <a:t>函数使用规则</a:t>
            </a:r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1). An aggregate function must be specified for an explicitly named column or expression.</a:t>
            </a:r>
            <a:endParaRPr lang="zh-CN" altLang="zh-CN" sz="20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2). Each aggregate function returns only one value for the set of selected rows.</a:t>
            </a:r>
            <a:endParaRPr lang="zh-CN" altLang="zh-CN" sz="20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3). If you apply an aggregate function to one column in a SELECT statement, you must apply column functions to any other columns specified in the same SELECT statement, unless you also use the GROUP BY clause.</a:t>
            </a:r>
            <a:endParaRPr lang="zh-CN" altLang="zh-CN" sz="20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4). Use GROUP BY to apply an aggregate function to a group of named columns. Any other column named in the SELECT statement must be operated on by an aggregate function.</a:t>
            </a:r>
            <a:endParaRPr lang="zh-CN" altLang="zh-CN" sz="20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1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CON...</a:t>
            </a:r>
            <a:endParaRPr lang="zh-CN" altLang="en-US" smtClean="0"/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5). When using the AVG, MAX, MIN and SUM functions on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nullable</a:t>
            </a:r>
            <a:r>
              <a:rPr lang="en-US" altLang="zh-CN" sz="2000" dirty="0" smtClean="0">
                <a:ea typeface="宋体" panose="02010600030101010101" pitchFamily="2" charset="-122"/>
              </a:rPr>
              <a:t> columns, all occurrences of NULL are eliminated before applying the function.</a:t>
            </a:r>
            <a:endParaRPr lang="zh-CN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6). You can use the DISTINCT keyword with all aggregate functions to eliminate duplicates before applying the given function. DISTINCT has no effect, however, on the MAX and MIN functions.</a:t>
            </a:r>
            <a:endParaRPr lang="zh-CN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7). You can use the ALL keyword to indicate that duplicates should not be eliminated. ALL is the default.</a:t>
            </a:r>
            <a:endParaRPr lang="zh-CN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8). An aggregate function can be specified in a WHERE clause only if that clause is part of a sub query of a HAVING clause. Additionally, every column name specified in the expression of the aggregate function must be a correlated reference to the same group.</a:t>
            </a:r>
            <a:endParaRPr lang="zh-CN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5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数据查询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68413"/>
            <a:ext cx="6107112" cy="4038600"/>
          </a:xfr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B050"/>
                </a:solidFill>
              </a:rPr>
              <a:t>（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单表查询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嵌套查询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集合查询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）基于派生表的查询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Select</a:t>
            </a:r>
            <a:r>
              <a:rPr lang="zh-CN" altLang="en-US" dirty="0" smtClean="0"/>
              <a:t>语句的一般形式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7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）单表查询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查询仅涉及一个表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1.</a:t>
            </a:r>
            <a:r>
              <a:rPr lang="zh-CN" altLang="en-US" dirty="0" smtClean="0">
                <a:solidFill>
                  <a:srgbClr val="7030A0"/>
                </a:solidFill>
              </a:rPr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3.ORDER BY</a:t>
            </a:r>
            <a:r>
              <a:rPr lang="zh-CN" altLang="en-US" dirty="0" smtClean="0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5.GROUP BY</a:t>
            </a:r>
            <a:r>
              <a:rPr lang="zh-CN" altLang="en-US" dirty="0" smtClean="0"/>
              <a:t>子句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98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1.</a:t>
            </a:r>
            <a:r>
              <a:rPr lang="zh-CN" altLang="en-US" sz="3600" smtClean="0"/>
              <a:t>选择表中的若干列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zh-CN" altLang="en-US" dirty="0" smtClean="0"/>
              <a:t>查询指定列</a:t>
            </a:r>
          </a:p>
          <a:p>
            <a:pPr algn="just" eaLnBrk="1" hangingPunct="1"/>
            <a:endParaRPr lang="zh-CN" altLang="en-US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3.16]  </a:t>
            </a:r>
            <a:r>
              <a:rPr lang="zh-CN" altLang="en-US" sz="2400" dirty="0" smtClean="0"/>
              <a:t>查询全体学生的学号与姓名。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		</a:t>
            </a:r>
            <a:r>
              <a:rPr lang="en-US" altLang="zh-CN" sz="2200" dirty="0" smtClean="0"/>
              <a:t>SELECT 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,</a:t>
            </a:r>
            <a:r>
              <a:rPr lang="en-US" altLang="zh-CN" sz="2200" dirty="0" err="1" smtClean="0"/>
              <a:t>Sname</a:t>
            </a:r>
            <a:endParaRPr lang="en-US" altLang="zh-CN" sz="22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		FROM Student</a:t>
            </a:r>
            <a:r>
              <a:rPr lang="zh-CN" altLang="en-US" sz="2200" dirty="0" smtClean="0"/>
              <a:t>;</a:t>
            </a:r>
            <a:r>
              <a:rPr lang="zh-CN" altLang="en-US" sz="2000" dirty="0" smtClean="0">
                <a:latin typeface="Courier New" panose="02070309020205020404" pitchFamily="49" charset="0"/>
              </a:rPr>
              <a:t> </a:t>
            </a:r>
            <a:endParaRPr lang="en-US" altLang="zh-CN" sz="2000" dirty="0" smtClean="0">
              <a:latin typeface="Courier New" panose="02070309020205020404" pitchFamily="49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000" dirty="0">
              <a:latin typeface="Courier New" panose="02070309020205020404" pitchFamily="49" charset="0"/>
            </a:endParaRPr>
          </a:p>
          <a:p>
            <a:pPr algn="just"/>
            <a:r>
              <a:rPr lang="zh-CN" altLang="en-US" dirty="0"/>
              <a:t>查询全部列</a:t>
            </a:r>
          </a:p>
          <a:p>
            <a:pPr algn="just">
              <a:buNone/>
            </a:pPr>
            <a:endParaRPr lang="zh-CN" altLang="en-US" dirty="0"/>
          </a:p>
          <a:p>
            <a:pPr lvl="1" algn="just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3.18]  </a:t>
            </a:r>
            <a:r>
              <a:rPr lang="zh-CN" altLang="en-US" dirty="0"/>
              <a:t>查询全体学生的详细记录</a:t>
            </a:r>
          </a:p>
          <a:p>
            <a:pPr lvl="2" algn="just">
              <a:buNone/>
            </a:pPr>
            <a:r>
              <a:rPr lang="en-US" altLang="zh-CN" sz="2400" dirty="0"/>
              <a:t>SELECT  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,</a:t>
            </a:r>
            <a:r>
              <a:rPr lang="en-US" altLang="zh-CN" sz="2400" dirty="0"/>
              <a:t>Sage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Sdept</a:t>
            </a:r>
            <a:r>
              <a:rPr lang="en-US" altLang="zh-CN" sz="2400" dirty="0"/>
              <a:t> </a:t>
            </a:r>
          </a:p>
          <a:p>
            <a:pPr lvl="2" algn="just">
              <a:buNone/>
            </a:pPr>
            <a:r>
              <a:rPr lang="en-US" altLang="zh-CN" sz="2400" dirty="0"/>
              <a:t>FROM Student</a:t>
            </a:r>
            <a:r>
              <a:rPr lang="zh-CN" altLang="en-US" sz="2400" dirty="0"/>
              <a:t>; </a:t>
            </a:r>
          </a:p>
          <a:p>
            <a:pPr lvl="2" algn="just">
              <a:buNone/>
            </a:pPr>
            <a:r>
              <a:rPr lang="zh-CN" altLang="en-US" sz="2400" dirty="0"/>
              <a:t>或</a:t>
            </a:r>
          </a:p>
          <a:p>
            <a:pPr lvl="2" algn="just">
              <a:buNone/>
            </a:pPr>
            <a:r>
              <a:rPr lang="en-US" altLang="zh-CN" sz="2400" dirty="0"/>
              <a:t>SELECT  *</a:t>
            </a:r>
          </a:p>
          <a:p>
            <a:pPr lvl="2" algn="just">
              <a:buNone/>
            </a:pPr>
            <a:r>
              <a:rPr lang="en-US" altLang="zh-CN" sz="2400" dirty="0"/>
              <a:t>FROM Student</a:t>
            </a:r>
            <a:r>
              <a:rPr lang="zh-CN" altLang="en-US" sz="2400" dirty="0"/>
              <a:t>;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8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098550"/>
            <a:ext cx="8229600" cy="542607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查询经过计算的值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 smtClean="0"/>
              <a:t>SELECT</a:t>
            </a:r>
            <a:r>
              <a:rPr lang="zh-CN" altLang="en-US" dirty="0" smtClean="0"/>
              <a:t>子句的</a:t>
            </a:r>
            <a:r>
              <a:rPr lang="en-US" altLang="zh-CN" dirty="0" smtClean="0"/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目标列表达式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不仅可以为表中的属性列，也可以是表达式</a:t>
            </a:r>
            <a:endParaRPr lang="en-US" altLang="zh-CN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[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3.19]  </a:t>
            </a:r>
            <a:r>
              <a:rPr lang="zh-CN" altLang="en-US" sz="2400" dirty="0" smtClean="0"/>
              <a:t>查全体学生的姓名及其出生年份。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,</a:t>
            </a:r>
            <a:r>
              <a:rPr lang="en-US" altLang="zh-CN" dirty="0" smtClean="0"/>
              <a:t>2014-Sage          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假设当时为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年*</a:t>
            </a:r>
            <a:r>
              <a:rPr lang="en-US" altLang="zh-CN" sz="2000" dirty="0" smtClean="0"/>
              <a:t>/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FROM Student</a:t>
            </a:r>
            <a:r>
              <a:rPr lang="zh-CN" altLang="en-US" dirty="0" smtClean="0"/>
              <a:t>;</a:t>
            </a:r>
            <a:endParaRPr lang="zh-CN" altLang="en-US" sz="20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输出结果：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</a:t>
            </a:r>
            <a:r>
              <a:rPr lang="en-US" altLang="zh-CN" sz="2000" dirty="0" err="1" smtClean="0"/>
              <a:t>Sname</a:t>
            </a:r>
            <a:r>
              <a:rPr lang="en-US" altLang="zh-CN" sz="2000" dirty="0" smtClean="0"/>
              <a:t>   2014-Sage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李勇         </a:t>
            </a:r>
            <a:r>
              <a:rPr lang="en-US" altLang="zh-CN" sz="2000" dirty="0" smtClean="0"/>
              <a:t>1994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刘晨         </a:t>
            </a:r>
            <a:r>
              <a:rPr lang="en-US" altLang="zh-CN" sz="2000" dirty="0" smtClean="0"/>
              <a:t>1995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王敏         </a:t>
            </a:r>
            <a:r>
              <a:rPr lang="en-US" altLang="zh-CN" sz="2000" dirty="0" smtClean="0"/>
              <a:t>1996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张立         </a:t>
            </a:r>
            <a:r>
              <a:rPr lang="en-US" altLang="zh-CN" sz="2000" dirty="0" smtClean="0"/>
              <a:t>1995 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查询经过计算的值</a:t>
            </a:r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1138174" y="4632833"/>
            <a:ext cx="2376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4484146" y="39047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graphicFrame>
        <p:nvGraphicFramePr>
          <p:cNvPr id="6" name="Group 2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557"/>
              </p:ext>
            </p:extLst>
          </p:nvPr>
        </p:nvGraphicFramePr>
        <p:xfrm>
          <a:off x="4369796" y="4402590"/>
          <a:ext cx="4554070" cy="22235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1551"/>
                <a:gridCol w="680428"/>
                <a:gridCol w="910111"/>
                <a:gridCol w="910990"/>
                <a:gridCol w="910990"/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684" y="1325563"/>
            <a:ext cx="8280400" cy="456723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3.20] </a:t>
            </a:r>
            <a:r>
              <a:rPr lang="zh-CN" altLang="en-US" sz="2400" dirty="0" smtClean="0"/>
              <a:t>查询全体学生的姓名、出生年份和所在的院系，要求用小写字母表示系名。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SELECT </a:t>
            </a:r>
            <a:r>
              <a:rPr lang="en-US" altLang="zh-CN" sz="2000" dirty="0" err="1" smtClean="0"/>
              <a:t>Sname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'</a:t>
            </a:r>
            <a:r>
              <a:rPr lang="en-US" altLang="zh-CN" sz="2000" dirty="0" smtClean="0"/>
              <a:t>Year of Birth: </a:t>
            </a:r>
            <a:r>
              <a:rPr lang="zh-CN" altLang="en-US" sz="2000" dirty="0" smtClean="0"/>
              <a:t>'</a:t>
            </a:r>
            <a:r>
              <a:rPr lang="en-US" altLang="zh-CN" sz="2000" dirty="0" smtClean="0"/>
              <a:t>,2014-Sage,LOWER</a:t>
            </a:r>
            <a:r>
              <a:rPr lang="zh-CN" altLang="en-US" sz="2000" dirty="0" smtClean="0"/>
              <a:t>(</a:t>
            </a:r>
            <a:r>
              <a:rPr lang="en-US" altLang="zh-CN" sz="2000" dirty="0" err="1" smtClean="0"/>
              <a:t>Sdept</a:t>
            </a:r>
            <a:r>
              <a:rPr lang="zh-CN" altLang="en-US" sz="2000" dirty="0" smtClean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FROM Student</a:t>
            </a:r>
            <a:r>
              <a:rPr lang="zh-CN" altLang="en-US" sz="2000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输出结果：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</a:t>
            </a:r>
            <a:r>
              <a:rPr lang="en-US" altLang="zh-CN" sz="1800" dirty="0" err="1" smtClean="0"/>
              <a:t>Sname</a:t>
            </a:r>
            <a:r>
              <a:rPr lang="en-US" altLang="zh-CN" sz="1800" dirty="0" smtClean="0"/>
              <a:t>   'Year of Birth:'  2014-Sage   LOWER</a:t>
            </a:r>
            <a:r>
              <a:rPr lang="zh-CN" altLang="en-US" sz="1800" dirty="0" smtClean="0"/>
              <a:t>(</a:t>
            </a:r>
            <a:r>
              <a:rPr lang="en-US" altLang="zh-CN" sz="1800" dirty="0" err="1" smtClean="0"/>
              <a:t>Sdept</a:t>
            </a:r>
            <a:r>
              <a:rPr lang="zh-CN" altLang="en-US" sz="1800" dirty="0" smtClean="0"/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</a:t>
            </a:r>
            <a:r>
              <a:rPr lang="zh-CN" altLang="en-US" sz="1800" dirty="0" smtClean="0"/>
              <a:t>李勇    </a:t>
            </a:r>
            <a:r>
              <a:rPr lang="en-US" altLang="zh-CN" sz="1800" dirty="0" smtClean="0"/>
              <a:t>Year of Birth:    1994       	</a:t>
            </a:r>
            <a:r>
              <a:rPr lang="en-US" altLang="zh-CN" sz="1800" dirty="0" err="1" smtClean="0"/>
              <a:t>cs</a:t>
            </a:r>
            <a:endParaRPr lang="en-US" altLang="zh-CN" sz="18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</a:t>
            </a:r>
            <a:r>
              <a:rPr lang="zh-CN" altLang="en-US" sz="1800" dirty="0" smtClean="0"/>
              <a:t>刘晨    </a:t>
            </a:r>
            <a:r>
              <a:rPr lang="en-US" altLang="zh-CN" sz="1800" dirty="0" smtClean="0"/>
              <a:t>Year of Birth:    1995       	</a:t>
            </a:r>
            <a:r>
              <a:rPr lang="en-US" altLang="zh-CN" sz="1800" dirty="0" err="1" smtClean="0"/>
              <a:t>cs</a:t>
            </a:r>
            <a:endParaRPr lang="en-US" altLang="zh-CN" sz="18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</a:t>
            </a:r>
            <a:r>
              <a:rPr lang="zh-CN" altLang="en-US" sz="1800" dirty="0" smtClean="0"/>
              <a:t>王敏    </a:t>
            </a:r>
            <a:r>
              <a:rPr lang="en-US" altLang="zh-CN" sz="1800" dirty="0" smtClean="0"/>
              <a:t>Year of Birth:    1996       	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</a:t>
            </a:r>
            <a:r>
              <a:rPr lang="zh-CN" altLang="en-US" sz="1800" dirty="0" smtClean="0"/>
              <a:t>张立    </a:t>
            </a:r>
            <a:r>
              <a:rPr lang="en-US" altLang="zh-CN" sz="1800" dirty="0" smtClean="0"/>
              <a:t>Year of Birth:    1995         	is 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查询经过计算的值（续）</a:t>
            </a: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827088" y="4219575"/>
            <a:ext cx="5761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</TotalTime>
  <Words>2705</Words>
  <Application>Microsoft Office PowerPoint</Application>
  <PresentationFormat>全屏显示(4:3)</PresentationFormat>
  <Paragraphs>537</Paragraphs>
  <Slides>41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黑体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关系数据库标准语言SQL </vt:lpstr>
      <vt:lpstr>内容目录</vt:lpstr>
      <vt:lpstr>数据查询</vt:lpstr>
      <vt:lpstr>数据查询</vt:lpstr>
      <vt:lpstr>数据查询 </vt:lpstr>
      <vt:lpstr>（1）单表查询 </vt:lpstr>
      <vt:lpstr>1.选择表中的若干列</vt:lpstr>
      <vt:lpstr>查询经过计算的值</vt:lpstr>
      <vt:lpstr>查询经过计算的值（续）</vt:lpstr>
      <vt:lpstr>查询经过计算的值（续）</vt:lpstr>
      <vt:lpstr>查询经过计算的值（续）</vt:lpstr>
      <vt:lpstr>2. 选择表中的若干元组</vt:lpstr>
      <vt:lpstr>消除取值重复的行（续）</vt:lpstr>
      <vt:lpstr>查询满足条件的元组</vt:lpstr>
      <vt:lpstr>① 比较大小</vt:lpstr>
      <vt:lpstr>② 确定范围</vt:lpstr>
      <vt:lpstr>③ 确定集合</vt:lpstr>
      <vt:lpstr>④ 字符匹配</vt:lpstr>
      <vt:lpstr>字符匹配（续）</vt:lpstr>
      <vt:lpstr>字符匹配（续）</vt:lpstr>
      <vt:lpstr>字符匹配（续）</vt:lpstr>
      <vt:lpstr>字符匹配（续）</vt:lpstr>
      <vt:lpstr>⑤ 涉及空值的查询</vt:lpstr>
      <vt:lpstr>⑥多重条件查询</vt:lpstr>
      <vt:lpstr>多重条件查询（续）</vt:lpstr>
      <vt:lpstr>（1）单表查询 </vt:lpstr>
      <vt:lpstr>3.ORDER BY子句 </vt:lpstr>
      <vt:lpstr>ORDER BY子句 （续） </vt:lpstr>
      <vt:lpstr>（1）单表查询 </vt:lpstr>
      <vt:lpstr>4. 聚集函数 </vt:lpstr>
      <vt:lpstr>聚集函数（续）</vt:lpstr>
      <vt:lpstr>聚集函数 （续）</vt:lpstr>
      <vt:lpstr>(1)  单表查询 </vt:lpstr>
      <vt:lpstr>数据查询</vt:lpstr>
      <vt:lpstr>5. GROUP BY子句 </vt:lpstr>
      <vt:lpstr>GROUP BY子句（续）</vt:lpstr>
      <vt:lpstr>GROUP BY子句（续）</vt:lpstr>
      <vt:lpstr>GROUP BY子句（续）</vt:lpstr>
      <vt:lpstr>GROUP BY子句（续）</vt:lpstr>
      <vt:lpstr>聚集函数使用规则</vt:lpstr>
      <vt:lpstr>CON...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299</cp:revision>
  <dcterms:created xsi:type="dcterms:W3CDTF">2020-09-13T01:44:02Z</dcterms:created>
  <dcterms:modified xsi:type="dcterms:W3CDTF">2020-10-20T05:26:50Z</dcterms:modified>
</cp:coreProperties>
</file>