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48"/>
  </p:handoutMasterIdLst>
  <p:sldIdLst>
    <p:sldId id="256" r:id="rId3"/>
    <p:sldId id="698" r:id="rId4"/>
    <p:sldId id="700" r:id="rId5"/>
    <p:sldId id="787" r:id="rId7"/>
    <p:sldId id="789" r:id="rId8"/>
    <p:sldId id="791" r:id="rId9"/>
    <p:sldId id="795" r:id="rId10"/>
    <p:sldId id="797" r:id="rId11"/>
    <p:sldId id="800" r:id="rId12"/>
    <p:sldId id="798" r:id="rId13"/>
    <p:sldId id="799" r:id="rId14"/>
    <p:sldId id="801" r:id="rId15"/>
    <p:sldId id="802" r:id="rId16"/>
    <p:sldId id="804" r:id="rId17"/>
    <p:sldId id="807" r:id="rId18"/>
    <p:sldId id="808" r:id="rId19"/>
    <p:sldId id="809" r:id="rId20"/>
    <p:sldId id="812" r:id="rId21"/>
    <p:sldId id="813" r:id="rId22"/>
    <p:sldId id="814" r:id="rId23"/>
    <p:sldId id="815" r:id="rId24"/>
    <p:sldId id="816" r:id="rId25"/>
    <p:sldId id="817" r:id="rId26"/>
    <p:sldId id="818" r:id="rId27"/>
    <p:sldId id="819" r:id="rId28"/>
    <p:sldId id="820" r:id="rId29"/>
    <p:sldId id="821" r:id="rId30"/>
    <p:sldId id="822" r:id="rId31"/>
    <p:sldId id="823" r:id="rId32"/>
    <p:sldId id="824" r:id="rId33"/>
    <p:sldId id="825" r:id="rId34"/>
    <p:sldId id="826" r:id="rId35"/>
    <p:sldId id="827" r:id="rId36"/>
    <p:sldId id="828" r:id="rId37"/>
    <p:sldId id="829" r:id="rId38"/>
    <p:sldId id="830" r:id="rId39"/>
    <p:sldId id="831" r:id="rId40"/>
    <p:sldId id="832" r:id="rId41"/>
    <p:sldId id="833" r:id="rId42"/>
    <p:sldId id="834" r:id="rId43"/>
    <p:sldId id="835" r:id="rId44"/>
    <p:sldId id="836" r:id="rId45"/>
    <p:sldId id="837" r:id="rId46"/>
    <p:sldId id="838" r:id="rId47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514" autoAdjust="0"/>
  </p:normalViewPr>
  <p:slideViewPr>
    <p:cSldViewPr snapToGrid="0">
      <p:cViewPr varScale="1">
        <p:scale>
          <a:sx n="114" d="100"/>
          <a:sy n="114" d="100"/>
        </p:scale>
        <p:origin x="13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A9A8-C18D-484C-B828-6040E470E7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C43F-A4E1-4EA4-B1DA-8AFDE111FF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3777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1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授课教师：张小燕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邮箱：</a:t>
            </a:r>
            <a:r>
              <a:rPr lang="en-US" altLang="zh-CN" dirty="0" smtClean="0"/>
              <a:t>xyzhang15@szu.edu.cn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GRANT</a:t>
            </a:r>
            <a:r>
              <a:rPr lang="zh-CN" altLang="en-US" sz="3600" smtClean="0"/>
              <a:t>（续）</a:t>
            </a:r>
            <a:endParaRPr lang="zh-CN" altLang="en-US" sz="360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lvl="1" eaLnBrk="1" hangingPunct="1">
              <a:lnSpc>
                <a:spcPct val="60000"/>
              </a:lnSpc>
              <a:spcBef>
                <a:spcPct val="60000"/>
              </a:spcBef>
            </a:pPr>
            <a:endParaRPr lang="en-US" altLang="zh-CN" sz="26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smtClean="0"/>
              <a:t>发出</a:t>
            </a:r>
            <a:r>
              <a:rPr lang="en-US" altLang="zh-CN" sz="2800" smtClean="0"/>
              <a:t>GRANT</a:t>
            </a:r>
            <a:r>
              <a:rPr lang="zh-CN" altLang="en-US" sz="2800" smtClean="0"/>
              <a:t>：</a:t>
            </a:r>
            <a:endParaRPr lang="zh-CN" altLang="en-US" sz="2800" smtClean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数据库管理员</a:t>
            </a:r>
            <a:endParaRPr lang="en-US" altLang="zh-CN" sz="2200" smtClean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数据库对象创建者（即属主</a:t>
            </a:r>
            <a:r>
              <a:rPr lang="en-US" altLang="zh-CN" sz="2200" smtClean="0"/>
              <a:t>Owner</a:t>
            </a:r>
            <a:r>
              <a:rPr lang="zh-CN" altLang="en-US" sz="2200" smtClean="0"/>
              <a:t>）</a:t>
            </a:r>
            <a:endParaRPr lang="zh-CN" altLang="en-US" sz="2200" smtClean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拥有该权限的用户</a:t>
            </a:r>
            <a:endParaRPr lang="zh-CN" altLang="en-US" sz="22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smtClean="0"/>
              <a:t>按受权限的用户 </a:t>
            </a:r>
            <a:endParaRPr lang="zh-CN" altLang="en-US" sz="2800" smtClean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一个或多个具体用户</a:t>
            </a:r>
            <a:endParaRPr lang="zh-CN" altLang="en-US" sz="2200" smtClean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smtClean="0"/>
              <a:t>PUBLIC</a:t>
            </a:r>
            <a:r>
              <a:rPr lang="zh-CN" altLang="en-US" sz="2200" smtClean="0"/>
              <a:t>（即全体用户）  </a:t>
            </a:r>
            <a:endParaRPr lang="zh-CN" altLang="en-US" sz="2200" smtClean="0"/>
          </a:p>
          <a:p>
            <a:pPr algn="just" eaLnBrk="1" hangingPunct="1">
              <a:lnSpc>
                <a:spcPct val="110000"/>
              </a:lnSpc>
            </a:pPr>
            <a:endParaRPr lang="zh-CN" altLang="en-US" sz="2600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WITH GRANT OPTION</a:t>
            </a:r>
            <a:r>
              <a:rPr lang="zh-CN" altLang="en-US" sz="3600" smtClean="0"/>
              <a:t>子句</a:t>
            </a:r>
            <a:endParaRPr lang="zh-CN" altLang="en-US" sz="360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7772400" cy="44434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WITH GRANT OPTION</a:t>
            </a:r>
            <a:r>
              <a:rPr lang="zh-CN" altLang="en-US" smtClean="0"/>
              <a:t>子句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指定：可以</a:t>
            </a:r>
            <a:r>
              <a:rPr lang="zh-CN" altLang="en-US" smtClean="0">
                <a:solidFill>
                  <a:srgbClr val="E02920"/>
                </a:solidFill>
              </a:rPr>
              <a:t>再授予</a:t>
            </a:r>
            <a:endParaRPr lang="zh-CN" altLang="en-US" smtClean="0">
              <a:solidFill>
                <a:srgbClr val="E0292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没有指定：</a:t>
            </a:r>
            <a:r>
              <a:rPr lang="zh-CN" altLang="en-US" smtClean="0">
                <a:solidFill>
                  <a:srgbClr val="E02920"/>
                </a:solidFill>
              </a:rPr>
              <a:t>不能传播</a:t>
            </a:r>
            <a:endParaRPr lang="zh-CN" altLang="en-US" smtClean="0">
              <a:solidFill>
                <a:srgbClr val="E02920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z="20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不允许循环授权</a:t>
            </a:r>
            <a:endParaRPr lang="zh-CN" altLang="en-US" smtClean="0"/>
          </a:p>
        </p:txBody>
      </p:sp>
      <p:pic>
        <p:nvPicPr>
          <p:cNvPr id="50181" name="Picture 4" descr="4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437063"/>
            <a:ext cx="3744912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smtClean="0"/>
              <a:t>例题（续）</a:t>
            </a:r>
            <a:endParaRPr lang="zh-CN" altLang="zh-CN" sz="3600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3900" y="1325563"/>
            <a:ext cx="7886700" cy="435133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例4.</a:t>
            </a:r>
            <a:r>
              <a:rPr lang="en-US" altLang="zh-CN" dirty="0" smtClean="0"/>
              <a:t>2] </a:t>
            </a:r>
            <a:r>
              <a:rPr lang="zh-CN" altLang="en-US" dirty="0" smtClean="0"/>
              <a:t>把对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表和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表的全部权限授予用户</a:t>
            </a:r>
            <a:r>
              <a:rPr lang="en-US" altLang="zh-CN" dirty="0" smtClean="0"/>
              <a:t>U2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U3</a:t>
            </a:r>
            <a:endParaRPr lang="en-US" altLang="zh-CN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GRANT </a:t>
            </a:r>
            <a:r>
              <a:rPr lang="en-US" altLang="zh-CN" dirty="0" smtClean="0">
                <a:solidFill>
                  <a:srgbClr val="E02920"/>
                </a:solidFill>
              </a:rPr>
              <a:t>ALL PRIVILIGES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ON TABLE </a:t>
            </a:r>
            <a:r>
              <a:rPr lang="en-US" altLang="zh-CN" dirty="0" err="1" smtClean="0"/>
              <a:t>Student,Course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TO U2,U3;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smtClean="0"/>
              <a:t>例题（续）</a:t>
            </a:r>
            <a:endParaRPr lang="zh-CN" altLang="zh-CN" sz="360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例4.</a:t>
            </a:r>
            <a:r>
              <a:rPr lang="en-US" altLang="zh-CN" smtClean="0"/>
              <a:t>3] </a:t>
            </a:r>
            <a:r>
              <a:rPr lang="zh-CN" altLang="en-US" smtClean="0"/>
              <a:t>把对表</a:t>
            </a:r>
            <a:r>
              <a:rPr lang="en-US" altLang="zh-CN" smtClean="0"/>
              <a:t>SC</a:t>
            </a:r>
            <a:r>
              <a:rPr lang="zh-CN" altLang="en-US" smtClean="0"/>
              <a:t>的查询权限授予所有用户</a:t>
            </a:r>
            <a:endParaRPr lang="zh-CN" altLang="en-US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smtClean="0"/>
              <a:t>GRANT SELECT </a:t>
            </a:r>
            <a:endParaRPr lang="en-US" altLang="zh-CN" smtClean="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ON TABLE SC </a:t>
            </a:r>
            <a:endParaRPr lang="en-US" altLang="zh-CN" smtClean="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  TO </a:t>
            </a:r>
            <a:r>
              <a:rPr lang="en-US" altLang="zh-CN" smtClean="0">
                <a:solidFill>
                  <a:srgbClr val="E02920"/>
                </a:solidFill>
              </a:rPr>
              <a:t>PUBLIC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smtClean="0"/>
              <a:t>例题（续）</a:t>
            </a:r>
            <a:endParaRPr lang="zh-CN" altLang="zh-CN" sz="360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25538"/>
            <a:ext cx="7772400" cy="43561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en-US" altLang="zh-CN" smtClean="0"/>
              <a:t>[</a:t>
            </a:r>
            <a:r>
              <a:rPr lang="zh-CN" altLang="en-US" smtClean="0"/>
              <a:t>例4.</a:t>
            </a:r>
            <a:r>
              <a:rPr lang="en-US" altLang="zh-CN" smtClean="0"/>
              <a:t>5] </a:t>
            </a:r>
            <a:r>
              <a:rPr lang="zh-CN" altLang="en-US" smtClean="0"/>
              <a:t>把对表</a:t>
            </a:r>
            <a:r>
              <a:rPr lang="en-US" altLang="zh-CN" smtClean="0"/>
              <a:t>SC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  <a:r>
              <a:rPr lang="zh-CN" altLang="en-US" smtClean="0"/>
              <a:t>权限授予</a:t>
            </a:r>
            <a:r>
              <a:rPr lang="en-US" altLang="zh-CN" smtClean="0"/>
              <a:t>U5</a:t>
            </a:r>
            <a:r>
              <a:rPr lang="zh-CN" altLang="en-US" smtClean="0"/>
              <a:t>用户，并允许他再将此权限授予其他用户</a:t>
            </a:r>
            <a:endParaRPr lang="zh-CN" altLang="en-US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 </a:t>
            </a:r>
            <a:endParaRPr lang="zh-CN" altLang="en-US" smtClean="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GRANT INSERT </a:t>
            </a:r>
            <a:endParaRPr lang="en-US" altLang="zh-CN" smtClean="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ON TABLE SC </a:t>
            </a:r>
            <a:endParaRPr lang="en-US" altLang="zh-CN" smtClean="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TO U5</a:t>
            </a:r>
            <a:endParaRPr lang="en-US" altLang="zh-CN" smtClean="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</a:t>
            </a:r>
            <a:r>
              <a:rPr lang="en-US" altLang="zh-CN" smtClean="0">
                <a:solidFill>
                  <a:srgbClr val="E02920"/>
                </a:solidFill>
              </a:rPr>
              <a:t>WITH GRANT OPTION</a:t>
            </a:r>
            <a:r>
              <a:rPr lang="en-US" altLang="zh-CN" smtClean="0"/>
              <a:t>;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smtClean="0"/>
              <a:t>授权：授予与回收（续）</a:t>
            </a:r>
            <a:endParaRPr lang="zh-CN" altLang="zh-CN" sz="360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052513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2.REVOKE</a:t>
            </a:r>
            <a:endParaRPr lang="en-US" altLang="zh-CN" dirty="0" smtClean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授予的权限可以由数据库管理员或其他授权者用</a:t>
            </a:r>
            <a:r>
              <a:rPr lang="en-US" altLang="zh-CN" dirty="0" smtClean="0"/>
              <a:t>REVOKE</a:t>
            </a:r>
            <a:r>
              <a:rPr lang="zh-CN" altLang="en-US" dirty="0" smtClean="0"/>
              <a:t>语句收回</a:t>
            </a:r>
            <a:endParaRPr lang="zh-CN" altLang="en-US" dirty="0" smtClean="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/>
              <a:t>REVOKE</a:t>
            </a:r>
            <a:r>
              <a:rPr lang="zh-CN" altLang="en-US" sz="2400" dirty="0" smtClean="0"/>
              <a:t>语句的一般格式为：</a:t>
            </a:r>
            <a:endParaRPr lang="zh-CN" altLang="en-US" sz="2400" dirty="0" smtClean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REVOKE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权限</a:t>
            </a:r>
            <a:r>
              <a:rPr lang="en-US" altLang="zh-CN" sz="2400" dirty="0" smtClean="0"/>
              <a:t>&gt;[,&lt;</a:t>
            </a:r>
            <a:r>
              <a:rPr lang="zh-CN" altLang="en-US" sz="2400" dirty="0" smtClean="0"/>
              <a:t>权限</a:t>
            </a:r>
            <a:r>
              <a:rPr lang="en-US" altLang="zh-CN" sz="2400" dirty="0" smtClean="0"/>
              <a:t>&gt;]... </a:t>
            </a:r>
            <a:endParaRPr lang="en-US" altLang="zh-CN" sz="2400" dirty="0" smtClean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ON</a:t>
            </a:r>
            <a:r>
              <a:rPr lang="en-US" altLang="zh-CN" sz="2400" dirty="0" smtClean="0"/>
              <a:t> &lt;</a:t>
            </a:r>
            <a:r>
              <a:rPr lang="zh-CN" altLang="en-US" sz="2400" dirty="0" smtClean="0"/>
              <a:t>对象类型</a:t>
            </a:r>
            <a:r>
              <a:rPr lang="en-US" altLang="zh-CN" sz="2400" dirty="0" smtClean="0"/>
              <a:t>&gt; &lt;</a:t>
            </a:r>
            <a:r>
              <a:rPr lang="zh-CN" altLang="en-US" sz="2400" dirty="0" smtClean="0"/>
              <a:t>对象名</a:t>
            </a:r>
            <a:r>
              <a:rPr lang="en-US" altLang="zh-CN" sz="2400" dirty="0" smtClean="0"/>
              <a:t>&gt;[,&lt;</a:t>
            </a:r>
            <a:r>
              <a:rPr lang="zh-CN" altLang="en-US" sz="2400" dirty="0" smtClean="0"/>
              <a:t>对象类型</a:t>
            </a:r>
            <a:r>
              <a:rPr lang="en-US" altLang="zh-CN" sz="2400" dirty="0" smtClean="0"/>
              <a:t>&gt;&lt;</a:t>
            </a:r>
            <a:r>
              <a:rPr lang="zh-CN" altLang="en-US" sz="2400" dirty="0" smtClean="0"/>
              <a:t>对象名</a:t>
            </a:r>
            <a:r>
              <a:rPr lang="en-US" altLang="zh-CN" sz="2400" dirty="0" smtClean="0"/>
              <a:t>&gt;]…</a:t>
            </a:r>
            <a:endParaRPr lang="en-US" altLang="zh-CN" sz="2400" dirty="0" smtClean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FROM</a:t>
            </a:r>
            <a:r>
              <a:rPr lang="en-US" altLang="zh-CN" sz="2400" dirty="0" smtClean="0"/>
              <a:t> &lt;</a:t>
            </a:r>
            <a:r>
              <a:rPr lang="zh-CN" altLang="en-US" sz="2400" dirty="0" smtClean="0"/>
              <a:t>用户</a:t>
            </a:r>
            <a:r>
              <a:rPr lang="en-US" altLang="zh-CN" sz="2400" dirty="0" smtClean="0"/>
              <a:t>&gt;[,&lt;</a:t>
            </a:r>
            <a:r>
              <a:rPr lang="zh-CN" altLang="en-US" sz="2400" dirty="0" smtClean="0"/>
              <a:t>用户</a:t>
            </a:r>
            <a:r>
              <a:rPr lang="en-US" altLang="zh-CN" sz="2400" dirty="0" smtClean="0"/>
              <a:t>&gt;]</a:t>
            </a:r>
            <a:r>
              <a:rPr lang="en-US" altLang="zh-CN" sz="2400" dirty="0" smtClean="0">
                <a:solidFill>
                  <a:srgbClr val="FF0000"/>
                </a:solidFill>
              </a:rPr>
              <a:t>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REVOKE</a:t>
            </a:r>
            <a:r>
              <a:rPr lang="zh-CN" altLang="en-US" sz="3600" smtClean="0"/>
              <a:t>（续）</a:t>
            </a:r>
            <a:endParaRPr lang="zh-CN" altLang="en-US" sz="360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例4.</a:t>
            </a:r>
            <a:r>
              <a:rPr lang="en-US" altLang="zh-CN" smtClean="0"/>
              <a:t>8] </a:t>
            </a:r>
            <a:r>
              <a:rPr lang="zh-CN" altLang="en-US" smtClean="0"/>
              <a:t>把用户</a:t>
            </a:r>
            <a:r>
              <a:rPr lang="en-US" altLang="zh-CN" smtClean="0"/>
              <a:t>U4</a:t>
            </a:r>
            <a:r>
              <a:rPr lang="zh-CN" altLang="en-US" smtClean="0"/>
              <a:t>修改学生学号的权限收回</a:t>
            </a:r>
            <a:endParaRPr lang="zh-CN" altLang="en-US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	</a:t>
            </a:r>
            <a:r>
              <a:rPr lang="en-US" altLang="zh-CN" smtClean="0"/>
              <a:t>REVOKE UPDATE(Sno)</a:t>
            </a:r>
            <a:endParaRPr lang="en-US" altLang="zh-CN" smtClean="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	ON TABLE Student </a:t>
            </a:r>
            <a:endParaRPr lang="en-US" altLang="zh-CN" smtClean="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	FROM U4;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REVOKE</a:t>
            </a:r>
            <a:r>
              <a:rPr lang="zh-CN" altLang="en-US" sz="3600" smtClean="0"/>
              <a:t>（续）</a:t>
            </a:r>
            <a:endParaRPr lang="zh-CN" altLang="en-US" sz="3600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例4.</a:t>
            </a:r>
            <a:r>
              <a:rPr lang="en-US" altLang="zh-CN" smtClean="0"/>
              <a:t>9] </a:t>
            </a:r>
            <a:r>
              <a:rPr lang="zh-CN" altLang="en-US" smtClean="0"/>
              <a:t>收回所有用户对表</a:t>
            </a:r>
            <a:r>
              <a:rPr lang="en-US" altLang="zh-CN" smtClean="0"/>
              <a:t>SC</a:t>
            </a:r>
            <a:r>
              <a:rPr lang="zh-CN" altLang="en-US" smtClean="0"/>
              <a:t>的查询权限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	</a:t>
            </a:r>
            <a:r>
              <a:rPr lang="en-US" altLang="zh-CN" smtClean="0"/>
              <a:t>REVOKE SELECT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	ON TABLE SC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	FROM </a:t>
            </a:r>
            <a:r>
              <a:rPr lang="en-US" altLang="zh-CN" smtClean="0">
                <a:solidFill>
                  <a:srgbClr val="E02920"/>
                </a:solidFill>
              </a:rPr>
              <a:t>PUBLIC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46038"/>
            <a:ext cx="7772400" cy="113982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小结</a:t>
            </a:r>
            <a:r>
              <a:rPr lang="en-US" altLang="zh-CN" sz="3600" dirty="0" smtClean="0"/>
              <a:t>:</a:t>
            </a:r>
            <a:r>
              <a:rPr lang="en-US" altLang="zh-CN" sz="3600" dirty="0" smtClean="0">
                <a:latin typeface="+mn-lt"/>
              </a:rPr>
              <a:t>SQL</a:t>
            </a:r>
            <a:r>
              <a:rPr lang="zh-CN" altLang="en-US" sz="3600" dirty="0" smtClean="0">
                <a:latin typeface="宋体" panose="02010600030101010101" pitchFamily="2" charset="-122"/>
              </a:rPr>
              <a:t>灵活的授权机制</a:t>
            </a:r>
            <a:endParaRPr lang="zh-CN" altLang="en-US" sz="3600" dirty="0" smtClean="0">
              <a:latin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7314" y="1289844"/>
            <a:ext cx="7772400" cy="4895850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数据库管理员：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000" dirty="0" smtClean="0"/>
              <a:t>拥有所有对象的所有权限</a:t>
            </a:r>
            <a:endParaRPr lang="zh-CN" altLang="en-US" sz="2000" dirty="0" smtClean="0"/>
          </a:p>
          <a:p>
            <a:pPr lvl="1" eaLnBrk="1" hangingPunct="1"/>
            <a:r>
              <a:rPr lang="zh-CN" altLang="en-US" sz="2200" dirty="0" smtClean="0"/>
              <a:t>根据实际情况不同的权限授予不同的用户</a:t>
            </a:r>
            <a:endParaRPr lang="zh-CN" altLang="en-US" sz="2200" dirty="0" smtClean="0"/>
          </a:p>
          <a:p>
            <a:pPr algn="just" eaLnBrk="1" hangingPunct="1"/>
            <a:r>
              <a:rPr lang="zh-CN" altLang="en-US" sz="2400" dirty="0" smtClean="0"/>
              <a:t>用户：</a:t>
            </a:r>
            <a:endParaRPr lang="en-US" altLang="zh-CN" sz="2400" dirty="0" smtClean="0"/>
          </a:p>
          <a:p>
            <a:pPr lvl="1" algn="just" eaLnBrk="1" hangingPunct="1"/>
            <a:r>
              <a:rPr lang="zh-CN" altLang="en-US" sz="2000" dirty="0" smtClean="0"/>
              <a:t>拥有自己建立的对象的全部的操作权限</a:t>
            </a:r>
            <a:endParaRPr lang="zh-CN" altLang="en-US" sz="2000" dirty="0" smtClean="0"/>
          </a:p>
          <a:p>
            <a:pPr lvl="1" eaLnBrk="1" hangingPunct="1"/>
            <a:r>
              <a:rPr lang="zh-CN" altLang="en-US" sz="2200" dirty="0" smtClean="0"/>
              <a:t>可以使用</a:t>
            </a:r>
            <a:r>
              <a:rPr lang="en-US" altLang="zh-CN" sz="2200" dirty="0" smtClean="0"/>
              <a:t>GRANT</a:t>
            </a:r>
            <a:r>
              <a:rPr lang="zh-CN" altLang="en-US" sz="2200" dirty="0" smtClean="0"/>
              <a:t>，把权限授予其他用户</a:t>
            </a:r>
            <a:endParaRPr lang="zh-CN" altLang="en-US" sz="2200" dirty="0" smtClean="0"/>
          </a:p>
          <a:p>
            <a:pPr algn="just" eaLnBrk="1" hangingPunct="1"/>
            <a:r>
              <a:rPr lang="zh-CN" altLang="en-US" sz="2400" dirty="0" smtClean="0"/>
              <a:t>被授权的用户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200" dirty="0" smtClean="0"/>
              <a:t>如果具有“继续授权”的许可，可以把获得的权限再授予其他用户</a:t>
            </a:r>
            <a:endParaRPr lang="zh-CN" altLang="en-US" sz="2200" dirty="0" smtClean="0"/>
          </a:p>
          <a:p>
            <a:pPr eaLnBrk="1" hangingPunct="1"/>
            <a:r>
              <a:rPr lang="zh-CN" altLang="en-US" sz="2400" dirty="0" smtClean="0"/>
              <a:t>所有授予出去的权力在必要时又都可用</a:t>
            </a:r>
            <a:r>
              <a:rPr lang="en-US" altLang="zh-CN" sz="2400" dirty="0" smtClean="0"/>
              <a:t>REVOKE</a:t>
            </a:r>
            <a:r>
              <a:rPr lang="zh-CN" altLang="en-US" sz="2400" dirty="0" smtClean="0"/>
              <a:t>语句收回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视图机制</a:t>
            </a:r>
            <a:endParaRPr lang="zh-CN" altLang="en-US" sz="3600" dirty="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把要保密的数据对无权存取这些数据的用户隐藏起来，对数据提供一定程度的安全保护</a:t>
            </a:r>
            <a:r>
              <a:rPr lang="zh-CN" altLang="en-US" sz="3200" dirty="0" smtClean="0"/>
              <a:t> </a:t>
            </a:r>
            <a:endParaRPr lang="zh-CN" altLang="en-US" dirty="0" smtClean="0"/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/>
              <a:t>间接地实现支持存取谓词的用户权限定义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An Introduction to Database System</a:t>
            </a:r>
            <a:endParaRPr lang="en-US" altLang="zh-CN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目录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677987"/>
            <a:ext cx="7886700" cy="4351338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zh-CN" altLang="en-US" sz="2200" dirty="0" smtClean="0">
                <a:ea typeface="宋体" panose="02010600030101010101" pitchFamily="2" charset="-122"/>
              </a:rPr>
              <a:t>数据库安全</a:t>
            </a: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（对应第</a:t>
            </a:r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章）</a:t>
            </a:r>
            <a:endParaRPr lang="en-US" altLang="zh-CN" sz="2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 smtClean="0">
                <a:ea typeface="宋体" panose="02010600030101010101" pitchFamily="2" charset="-122"/>
              </a:rPr>
              <a:t>数据库完整性 </a:t>
            </a: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（对应第</a:t>
            </a:r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章）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 smtClean="0">
                <a:ea typeface="宋体" panose="02010600030101010101" pitchFamily="2" charset="-122"/>
              </a:rPr>
              <a:t>并发控制</a:t>
            </a: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（对应第</a:t>
            </a:r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11</a:t>
            </a: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章）</a:t>
            </a:r>
            <a:endParaRPr lang="en-US" altLang="zh-CN" sz="22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just">
              <a:lnSpc>
                <a:spcPct val="170000"/>
              </a:lnSpc>
              <a:buNone/>
            </a:pPr>
            <a:endParaRPr lang="en-US" altLang="zh-CN" sz="2800" dirty="0" smtClean="0">
              <a:ea typeface="宋体" panose="02010600030101010101" pitchFamily="2" charset="-122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dirty="0" smtClean="0"/>
              <a:t>视图机制（续）</a:t>
            </a:r>
            <a:endParaRPr lang="zh-CN" altLang="zh-CN" sz="3600" dirty="0" smtClean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485457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例4.</a:t>
            </a:r>
            <a:r>
              <a:rPr lang="en-US" altLang="zh-CN" sz="2400" dirty="0" smtClean="0"/>
              <a:t>14] </a:t>
            </a:r>
            <a:r>
              <a:rPr lang="zh-CN" altLang="en-US" sz="2400" dirty="0" smtClean="0"/>
              <a:t>建立计算机系学生的视图，把对该视图的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权限授于王平，把该视图上的所有操作权限授于张明 </a:t>
            </a: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先建立计算机系学生的视图</a:t>
            </a:r>
            <a:r>
              <a:rPr lang="en-US" altLang="zh-CN" sz="2400" dirty="0" err="1" smtClean="0"/>
              <a:t>CS_Student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dirty="0" smtClean="0"/>
              <a:t>              </a:t>
            </a:r>
            <a:r>
              <a:rPr lang="en-US" altLang="zh-CN" sz="2400" dirty="0" smtClean="0"/>
              <a:t>CREATE VIEW </a:t>
            </a:r>
            <a:r>
              <a:rPr lang="en-US" altLang="zh-CN" sz="2400" dirty="0" err="1" smtClean="0"/>
              <a:t>CS_Student</a:t>
            </a:r>
            <a:endParaRPr lang="en-US" altLang="zh-CN" sz="2400" dirty="0" smtClean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200" dirty="0" smtClean="0"/>
              <a:t>    AS </a:t>
            </a:r>
            <a:endParaRPr lang="en-US" altLang="zh-CN" sz="2200" dirty="0" smtClean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dirty="0" smtClean="0"/>
              <a:t>    SELECT  *</a:t>
            </a:r>
            <a:endParaRPr lang="en-US" altLang="zh-CN" sz="2200" baseline="-16000" dirty="0" smtClean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200" dirty="0" smtClean="0"/>
              <a:t>    FROM   Student</a:t>
            </a:r>
            <a:endParaRPr lang="en-US" altLang="zh-CN" sz="2200" dirty="0" smtClean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200" dirty="0" smtClean="0"/>
              <a:t>    WHERE  </a:t>
            </a:r>
            <a:r>
              <a:rPr lang="en-US" altLang="zh-CN" sz="2200" dirty="0" err="1" smtClean="0"/>
              <a:t>Sdept</a:t>
            </a:r>
            <a:r>
              <a:rPr lang="en-US" altLang="zh-CN" sz="2200" dirty="0" smtClean="0"/>
              <a:t>='CS';</a:t>
            </a: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smtClean="0"/>
              <a:t>视图机制（续）</a:t>
            </a:r>
            <a:endParaRPr lang="zh-CN" altLang="zh-CN" sz="3600" smtClean="0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98550"/>
            <a:ext cx="8229600" cy="4854575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200000"/>
              </a:lnSpc>
              <a:buNone/>
            </a:pPr>
            <a:r>
              <a:rPr lang="en-US" altLang="zh-CN" sz="2800" dirty="0"/>
              <a:t>[</a:t>
            </a:r>
            <a:r>
              <a:rPr lang="zh-CN" altLang="en-US" sz="2800" dirty="0"/>
              <a:t>例4.</a:t>
            </a:r>
            <a:r>
              <a:rPr lang="en-US" altLang="zh-CN" sz="2800" dirty="0"/>
              <a:t>14] </a:t>
            </a:r>
            <a:r>
              <a:rPr lang="zh-CN" altLang="en-US" sz="2800" dirty="0"/>
              <a:t>建立计算机系学生的视图，把对该视图的</a:t>
            </a:r>
            <a:r>
              <a:rPr lang="en-US" altLang="zh-CN" sz="2800" dirty="0"/>
              <a:t>SELECT</a:t>
            </a:r>
            <a:r>
              <a:rPr lang="zh-CN" altLang="en-US" sz="2800" dirty="0"/>
              <a:t>权限授于王平，把该视图上的所有操作权限授于张明 </a:t>
            </a:r>
            <a:endParaRPr lang="zh-CN" altLang="en-US" sz="2800" dirty="0"/>
          </a:p>
          <a:p>
            <a:pPr lvl="2"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在</a:t>
            </a:r>
            <a:r>
              <a:rPr lang="zh-CN" altLang="en-US" sz="2400" dirty="0" smtClean="0"/>
              <a:t>视图上进一步定义存取权限</a:t>
            </a:r>
            <a:endParaRPr lang="zh-CN" altLang="en-US" sz="2400" dirty="0" smtClean="0"/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GRANT  SELECT</a:t>
            </a:r>
            <a:endParaRPr lang="en-US" altLang="zh-CN" sz="2400" dirty="0" smtClean="0"/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     ON  </a:t>
            </a:r>
            <a:r>
              <a:rPr lang="en-US" altLang="zh-CN" sz="2400" dirty="0" err="1" smtClean="0"/>
              <a:t>CS_Student</a:t>
            </a:r>
            <a:r>
              <a:rPr lang="en-US" altLang="zh-CN" sz="2400" dirty="0" smtClean="0"/>
              <a:t>  </a:t>
            </a:r>
            <a:endParaRPr lang="en-US" altLang="zh-CN" sz="2400" dirty="0" smtClean="0"/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     TO </a:t>
            </a:r>
            <a:r>
              <a:rPr lang="zh-CN" altLang="en-US" sz="2400" dirty="0" smtClean="0"/>
              <a:t>王平</a:t>
            </a:r>
            <a:r>
              <a:rPr lang="en-US" altLang="zh-CN" sz="2400" dirty="0" smtClean="0"/>
              <a:t>;</a:t>
            </a:r>
            <a:endParaRPr lang="zh-CN" altLang="en-US" sz="2400" dirty="0" smtClean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/>
              <a:t>     </a:t>
            </a:r>
            <a:endParaRPr lang="zh-CN" altLang="en-US" sz="2400" dirty="0" smtClean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GRANT ALL PRIVILIGES</a:t>
            </a:r>
            <a:endParaRPr lang="en-US" altLang="zh-CN" sz="2400" dirty="0" smtClean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/>
              <a:t>     ON  </a:t>
            </a:r>
            <a:r>
              <a:rPr lang="en-US" altLang="zh-CN" sz="2400" dirty="0" err="1" smtClean="0"/>
              <a:t>CS_Student</a:t>
            </a:r>
            <a:r>
              <a:rPr lang="en-US" altLang="zh-CN" sz="2400" dirty="0" smtClean="0"/>
              <a:t>  </a:t>
            </a:r>
            <a:endParaRPr lang="en-US" altLang="zh-CN" sz="2400" dirty="0" smtClean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/>
              <a:t>     TO  </a:t>
            </a:r>
            <a:r>
              <a:rPr lang="zh-CN" altLang="en-US" sz="2400" dirty="0" smtClean="0"/>
              <a:t>张明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 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76951" y="1214710"/>
            <a:ext cx="9144000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视图可以是一个具体信息定义</a:t>
            </a:r>
            <a:r>
              <a:rPr lang="en-GB" altLang="zh-CN" sz="2000" dirty="0" smtClean="0"/>
              <a:t>:</a:t>
            </a:r>
            <a:endParaRPr lang="en-GB" altLang="zh-CN" sz="2000" dirty="0"/>
          </a:p>
          <a:p>
            <a:pPr eaLnBrk="1" hangingPunct="1"/>
            <a:endParaRPr lang="en-GB" altLang="zh-CN" sz="2000" dirty="0"/>
          </a:p>
          <a:p>
            <a:pPr eaLnBrk="1" hangingPunct="1"/>
            <a:r>
              <a:rPr lang="en-GB" altLang="zh-CN" sz="2000" dirty="0"/>
              <a:t>          CREATE VIEW </a:t>
            </a:r>
            <a:r>
              <a:rPr lang="en-GB" altLang="zh-CN" sz="2000" dirty="0" err="1"/>
              <a:t>zwu</a:t>
            </a:r>
            <a:r>
              <a:rPr lang="en-GB" altLang="zh-CN" sz="2000" dirty="0"/>
              <a:t> (name, address, salary)</a:t>
            </a:r>
            <a:endParaRPr lang="en-GB" altLang="zh-CN" sz="2000" dirty="0"/>
          </a:p>
          <a:p>
            <a:pPr eaLnBrk="1" hangingPunct="1"/>
            <a:r>
              <a:rPr lang="en-GB" altLang="zh-CN" sz="2000" dirty="0"/>
              <a:t>          AS </a:t>
            </a:r>
            <a:endParaRPr lang="en-GB" altLang="zh-CN" sz="2000" dirty="0"/>
          </a:p>
          <a:p>
            <a:pPr eaLnBrk="1" hangingPunct="1"/>
            <a:r>
              <a:rPr lang="en-GB" altLang="zh-CN" sz="2000" dirty="0"/>
              <a:t>	  SELECT Name, Address, Salary</a:t>
            </a:r>
            <a:endParaRPr lang="en-GB" altLang="zh-CN" sz="2000" dirty="0"/>
          </a:p>
          <a:p>
            <a:pPr eaLnBrk="1" hangingPunct="1"/>
            <a:r>
              <a:rPr lang="en-GB" altLang="zh-CN" sz="2000" dirty="0"/>
              <a:t>	  FROM personnel</a:t>
            </a:r>
            <a:endParaRPr lang="en-GB" altLang="zh-CN" sz="2000" dirty="0"/>
          </a:p>
          <a:p>
            <a:pPr eaLnBrk="1" hangingPunct="1"/>
            <a:r>
              <a:rPr lang="en-GB" altLang="zh-CN" sz="2000" dirty="0"/>
              <a:t>	  WHERE </a:t>
            </a:r>
            <a:r>
              <a:rPr lang="en-GB" altLang="zh-CN" sz="2000" dirty="0" err="1"/>
              <a:t>personnel.Name</a:t>
            </a:r>
            <a:r>
              <a:rPr lang="en-GB" altLang="zh-CN" sz="2000" dirty="0"/>
              <a:t> = "</a:t>
            </a:r>
            <a:r>
              <a:rPr lang="en-GB" altLang="zh-CN" sz="2000" dirty="0" err="1"/>
              <a:t>Zimin</a:t>
            </a:r>
            <a:r>
              <a:rPr lang="en-GB" altLang="zh-CN" sz="2000" dirty="0"/>
              <a:t> Wu";</a:t>
            </a:r>
            <a:endParaRPr lang="en-GB" altLang="zh-CN" sz="2000" dirty="0"/>
          </a:p>
          <a:p>
            <a:pPr eaLnBrk="1" hangingPunct="1"/>
            <a:endParaRPr lang="en-GB" altLang="zh-CN" sz="2000" dirty="0"/>
          </a:p>
          <a:p>
            <a:pPr eaLnBrk="1" hangingPunct="1"/>
            <a:r>
              <a:rPr lang="en-GB" altLang="zh-CN" sz="2000" dirty="0" smtClean="0"/>
              <a:t>           GRANT </a:t>
            </a:r>
            <a:r>
              <a:rPr lang="en-GB" altLang="zh-CN" sz="2000" dirty="0"/>
              <a:t>select ON </a:t>
            </a:r>
            <a:r>
              <a:rPr lang="en-GB" altLang="zh-CN" sz="2000" dirty="0" err="1"/>
              <a:t>zwu</a:t>
            </a:r>
            <a:r>
              <a:rPr lang="en-GB" altLang="zh-CN" sz="2000" dirty="0"/>
              <a:t> TO </a:t>
            </a:r>
            <a:r>
              <a:rPr lang="en-GB" altLang="zh-CN" sz="2000" dirty="0" err="1"/>
              <a:t>Zimin</a:t>
            </a:r>
            <a:r>
              <a:rPr lang="en-GB" altLang="zh-CN" sz="2000" dirty="0"/>
              <a:t>;</a:t>
            </a:r>
            <a:endParaRPr lang="en-GB" altLang="zh-CN" sz="2000" dirty="0"/>
          </a:p>
          <a:p>
            <a:pPr eaLnBrk="1" hangingPunct="1"/>
            <a:endParaRPr lang="en-GB" altLang="zh-CN" sz="2000" dirty="0"/>
          </a:p>
          <a:p>
            <a:pPr eaLnBrk="1" hangingPunct="1"/>
            <a:r>
              <a:rPr lang="zh-CN" altLang="en-US" sz="2000" dirty="0" smtClean="0"/>
              <a:t>也可以是一个统计信息</a:t>
            </a:r>
            <a:endParaRPr lang="en-US" altLang="zh-CN" sz="2000" dirty="0" smtClean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GB" altLang="zh-CN" sz="2000" dirty="0" smtClean="0"/>
              <a:t>            </a:t>
            </a:r>
            <a:r>
              <a:rPr lang="en-GB" altLang="zh-CN" sz="2000" dirty="0"/>
              <a:t>CREATE VIEW </a:t>
            </a:r>
            <a:r>
              <a:rPr lang="en-GB" altLang="zh-CN" sz="2000" dirty="0" err="1"/>
              <a:t>salary_summary</a:t>
            </a:r>
            <a:r>
              <a:rPr lang="en-GB" altLang="zh-CN" sz="2000" dirty="0"/>
              <a:t> (</a:t>
            </a:r>
            <a:r>
              <a:rPr lang="en-GB" altLang="zh-CN" sz="2000" dirty="0" err="1"/>
              <a:t>total_salary</a:t>
            </a:r>
            <a:r>
              <a:rPr lang="en-GB" altLang="zh-CN" sz="2000" dirty="0"/>
              <a:t>)</a:t>
            </a:r>
            <a:endParaRPr lang="en-GB" altLang="zh-CN" sz="2000" dirty="0"/>
          </a:p>
          <a:p>
            <a:pPr eaLnBrk="1" hangingPunct="1"/>
            <a:r>
              <a:rPr lang="en-GB" altLang="zh-CN" sz="2000" dirty="0"/>
              <a:t>            AS SELECT sum(Salary)</a:t>
            </a:r>
            <a:endParaRPr lang="en-GB" altLang="zh-CN" sz="2000" dirty="0"/>
          </a:p>
          <a:p>
            <a:pPr eaLnBrk="1" hangingPunct="1"/>
            <a:r>
              <a:rPr lang="en-GB" altLang="zh-CN" sz="2000" dirty="0"/>
              <a:t>            FROM personnel;</a:t>
            </a:r>
            <a:endParaRPr lang="en-GB" altLang="zh-CN" sz="2000" dirty="0"/>
          </a:p>
          <a:p>
            <a:pPr eaLnBrk="1" hangingPunct="1"/>
            <a:endParaRPr lang="en-GB" altLang="zh-CN" sz="2000" dirty="0"/>
          </a:p>
          <a:p>
            <a:pPr eaLnBrk="1" hangingPunct="1"/>
            <a:r>
              <a:rPr lang="en-GB" altLang="zh-CN" sz="2000" dirty="0"/>
              <a:t>            GRANT select ON </a:t>
            </a:r>
            <a:r>
              <a:rPr lang="en-GB" altLang="zh-CN" sz="2000" dirty="0" err="1"/>
              <a:t>salary_summary</a:t>
            </a:r>
            <a:r>
              <a:rPr lang="en-GB" altLang="zh-CN" sz="2000" dirty="0"/>
              <a:t> TO </a:t>
            </a:r>
            <a:r>
              <a:rPr lang="en-GB" altLang="zh-CN" sz="2000" dirty="0" err="1"/>
              <a:t>bank_manager</a:t>
            </a:r>
            <a:r>
              <a:rPr lang="en-GB" altLang="zh-CN" sz="2000" dirty="0"/>
              <a:t>;</a:t>
            </a:r>
            <a:endParaRPr lang="en-GB" altLang="zh-CN" sz="2000" dirty="0"/>
          </a:p>
          <a:p>
            <a:pPr eaLnBrk="1" hangingPunct="1"/>
            <a:br>
              <a:rPr lang="en-GB" altLang="zh-CN" b="1" dirty="0"/>
            </a:br>
            <a:endParaRPr lang="en-US" altLang="zh-CN" b="1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视图机制（续）</a:t>
            </a:r>
            <a:endParaRPr lang="zh-CN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actual scenario</a:t>
            </a:r>
            <a:endParaRPr lang="en-US" altLang="zh-CN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Suppose a teacher asks the teaching assistant (TA)to key in the scores of those students who have taken the re-sit exam of Database(2701) for him in a database system. What solution should the teacher have in order to protect the privacy of each student? (Hint: show only necessary information and grant proper privileges to the TA) 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Student information Table 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Score{</a:t>
            </a:r>
            <a:r>
              <a:rPr lang="en-US" altLang="zh-CN" sz="2800" u="sng" dirty="0" err="1" smtClean="0"/>
              <a:t>SID,CID</a:t>
            </a:r>
            <a:r>
              <a:rPr lang="en-US" altLang="zh-CN" sz="2800" dirty="0" err="1" smtClean="0"/>
              <a:t>,score,resit,sname</a:t>
            </a:r>
            <a:r>
              <a:rPr lang="en-US" altLang="zh-CN" sz="2800" dirty="0" smtClean="0"/>
              <a:t>}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smtClean="0"/>
              <a:t>数据库完整性</a:t>
            </a:r>
            <a:endParaRPr lang="zh-CN" altLang="zh-CN" sz="36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98550"/>
            <a:ext cx="8362950" cy="51387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数据库的完整性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数据的</a:t>
            </a:r>
            <a:r>
              <a:rPr lang="zh-CN" altLang="en-US" smtClean="0">
                <a:solidFill>
                  <a:srgbClr val="FF00FF"/>
                </a:solidFill>
              </a:rPr>
              <a:t>正确性</a:t>
            </a:r>
            <a:endParaRPr lang="en-US" altLang="zh-CN" smtClean="0">
              <a:solidFill>
                <a:srgbClr val="FF00FF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是指数据是符合现实世界语义，反映了当前实际状况的</a:t>
            </a:r>
            <a:endParaRPr lang="zh-CN" altLang="en-US" sz="220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数据的</a:t>
            </a:r>
            <a:r>
              <a:rPr lang="zh-CN" altLang="en-US" smtClean="0">
                <a:solidFill>
                  <a:srgbClr val="FF00FF"/>
                </a:solidFill>
              </a:rPr>
              <a:t>相容性</a:t>
            </a:r>
            <a:endParaRPr lang="en-US" altLang="zh-CN" smtClean="0">
              <a:solidFill>
                <a:srgbClr val="FF00FF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是指数据库同一对象在不同关系表中的数据是符合逻辑的</a:t>
            </a:r>
            <a:endParaRPr lang="en-US" altLang="zh-CN" sz="220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smtClean="0"/>
              <a:t>例如，</a:t>
            </a:r>
            <a:endParaRPr lang="en-US" altLang="zh-CN" sz="2200" smtClean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学生的学号必须唯一</a:t>
            </a:r>
            <a:endParaRPr lang="en-US" altLang="zh-CN" sz="2200" smtClean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性别只能是男或女</a:t>
            </a:r>
            <a:endParaRPr lang="en-US" altLang="zh-CN" sz="2200" smtClean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本科学生年龄的取值范围为</a:t>
            </a:r>
            <a:r>
              <a:rPr lang="en-US" altLang="zh-CN" sz="2200" smtClean="0"/>
              <a:t>14~50</a:t>
            </a:r>
            <a:r>
              <a:rPr lang="zh-CN" altLang="en-US" sz="2200" smtClean="0"/>
              <a:t>的整数</a:t>
            </a:r>
            <a:endParaRPr lang="en-US" altLang="zh-CN" sz="2200" smtClean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学生所选的课程必须是学校开设的课程，学生所在的院系必须是学校已成立的院系</a:t>
            </a:r>
            <a:endParaRPr lang="en-US" altLang="zh-CN" sz="2200" smtClean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等</a:t>
            </a:r>
            <a:endParaRPr lang="zh-CN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数据库完整性（续）</a:t>
            </a:r>
            <a:endParaRPr lang="zh-CN" altLang="en-US" sz="36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25538"/>
            <a:ext cx="836295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数据的完整性和安全性是两个不同概念</a:t>
            </a:r>
            <a:endParaRPr lang="zh-CN" altLang="en-US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数据的完整性</a:t>
            </a:r>
            <a:endParaRPr lang="zh-CN" altLang="en-US" smtClean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防止数据库中存在不符合语义的数据，也就是防止数据库中存在不正确的数据</a:t>
            </a:r>
            <a:endParaRPr lang="zh-CN" altLang="en-US" sz="2200" smtClean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防范对象：不合语义的、不正确的数据</a:t>
            </a:r>
            <a:endParaRPr lang="zh-CN" altLang="en-US" sz="22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数据的安全性</a:t>
            </a:r>
            <a:endParaRPr lang="zh-CN" altLang="en-US" smtClean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保护数据库 防止恶意的破坏和非法的存取</a:t>
            </a:r>
            <a:endParaRPr lang="zh-CN" altLang="en-US" sz="2200" smtClean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防范对象：非法用户和非法操作</a:t>
            </a:r>
            <a:endParaRPr lang="zh-CN" altLang="en-US" sz="22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dirty="0" smtClean="0"/>
              <a:t>数据库完整性</a:t>
            </a:r>
            <a:endParaRPr lang="zh-CN" altLang="zh-CN" sz="3600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1934" y="1373188"/>
            <a:ext cx="7859712" cy="5329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66FF"/>
                </a:solidFill>
              </a:rPr>
              <a:t>1  </a:t>
            </a:r>
            <a:r>
              <a:rPr lang="zh-CN" altLang="en-US" dirty="0" smtClean="0">
                <a:solidFill>
                  <a:srgbClr val="0066FF"/>
                </a:solidFill>
              </a:rPr>
              <a:t>实体完整性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  </a:t>
            </a:r>
            <a:r>
              <a:rPr lang="zh-CN" altLang="en-US" dirty="0" smtClean="0"/>
              <a:t>参照完整性</a:t>
            </a:r>
            <a:endParaRPr lang="zh-CN" altLang="en-US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3  </a:t>
            </a:r>
            <a:r>
              <a:rPr lang="zh-CN" altLang="en-US" dirty="0" smtClean="0"/>
              <a:t>用户定义的完整性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1 </a:t>
            </a:r>
            <a:r>
              <a:rPr lang="zh-CN" altLang="en-US" sz="3600" dirty="0" smtClean="0"/>
              <a:t>实体完整性定义</a:t>
            </a:r>
            <a:endParaRPr lang="zh-CN" altLang="en-US" sz="36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 smtClean="0"/>
              <a:t>关系模型的实体完整性</a:t>
            </a:r>
            <a:endParaRPr lang="zh-CN" altLang="en-US" dirty="0" smtClean="0"/>
          </a:p>
          <a:p>
            <a:pPr lvl="1" eaLnBrk="1" hangingPunct="1">
              <a:lnSpc>
                <a:spcPct val="140000"/>
              </a:lnSpc>
            </a:pPr>
            <a:r>
              <a:rPr lang="en-US" altLang="zh-CN" dirty="0" smtClean="0"/>
              <a:t>CREATE  TABLE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PRIMARY KEY</a:t>
            </a:r>
            <a:r>
              <a:rPr lang="zh-CN" altLang="en-US" dirty="0" smtClean="0"/>
              <a:t>定义</a:t>
            </a:r>
            <a:endParaRPr lang="zh-CN" altLang="en-US" dirty="0" smtClean="0"/>
          </a:p>
          <a:p>
            <a:pPr eaLnBrk="1" hangingPunct="1">
              <a:lnSpc>
                <a:spcPct val="140000"/>
              </a:lnSpc>
            </a:pPr>
            <a:r>
              <a:rPr lang="zh-CN" altLang="en-US" dirty="0" smtClean="0"/>
              <a:t>单属性构成的码有两种说明方法 </a:t>
            </a:r>
            <a:endParaRPr lang="zh-CN" altLang="en-US" dirty="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/>
              <a:t>定义为列级约束条件</a:t>
            </a:r>
            <a:endParaRPr lang="zh-CN" altLang="en-US" dirty="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/>
              <a:t>定义为表级约束条件</a:t>
            </a:r>
            <a:endParaRPr lang="zh-CN" altLang="en-US" dirty="0" smtClean="0"/>
          </a:p>
          <a:p>
            <a:pPr eaLnBrk="1" hangingPunct="1">
              <a:lnSpc>
                <a:spcPct val="140000"/>
              </a:lnSpc>
            </a:pPr>
            <a:r>
              <a:rPr lang="zh-CN" altLang="en-US" dirty="0" smtClean="0"/>
              <a:t>对多个属性构成的码只有一种说明方法</a:t>
            </a:r>
            <a:endParaRPr lang="zh-CN" altLang="en-US" dirty="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/>
              <a:t>定义为表级约束条件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实体完整性定义</a:t>
            </a:r>
            <a:r>
              <a:rPr lang="en-US" altLang="zh-CN" sz="3600" smtClean="0"/>
              <a:t>（</a:t>
            </a:r>
            <a:r>
              <a:rPr lang="zh-CN" altLang="en-US" sz="3600" smtClean="0"/>
              <a:t>续</a:t>
            </a:r>
            <a:r>
              <a:rPr lang="en-US" altLang="zh-CN" sz="3600" smtClean="0"/>
              <a:t>）</a:t>
            </a:r>
            <a:endParaRPr lang="en-US" altLang="zh-CN" sz="360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例5.</a:t>
            </a:r>
            <a:r>
              <a:rPr lang="en-US" altLang="zh-CN" sz="2400" dirty="0" smtClean="0"/>
              <a:t>1]</a:t>
            </a:r>
            <a:r>
              <a:rPr lang="zh-CN" altLang="en-US" sz="2400" dirty="0" smtClean="0"/>
              <a:t> 将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表中的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属性定义为码</a:t>
            </a: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（1）</a:t>
            </a:r>
            <a:r>
              <a:rPr lang="zh-CN" altLang="en-US" sz="2400" dirty="0" smtClean="0"/>
              <a:t>在列级定义主码              </a:t>
            </a:r>
            <a:endParaRPr lang="zh-CN" altLang="en-US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  </a:t>
            </a:r>
            <a:r>
              <a:rPr lang="en-US" altLang="zh-CN" sz="2400" dirty="0" smtClean="0"/>
              <a:t>CREATE TABLE Student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    </a:t>
            </a:r>
            <a:r>
              <a:rPr lang="zh-CN" altLang="en-US" sz="2400" dirty="0" smtClean="0"/>
              <a:t>(  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Sno</a:t>
            </a:r>
            <a:r>
              <a:rPr lang="en-US" altLang="zh-CN" sz="2400" dirty="0" smtClean="0">
                <a:solidFill>
                  <a:srgbClr val="FF00FF"/>
                </a:solidFill>
              </a:rPr>
              <a:t>  CHAR</a:t>
            </a:r>
            <a:r>
              <a:rPr lang="zh-CN" altLang="en-US" sz="2400" dirty="0" smtClean="0">
                <a:solidFill>
                  <a:srgbClr val="FF00FF"/>
                </a:solidFill>
              </a:rPr>
              <a:t>(</a:t>
            </a:r>
            <a:r>
              <a:rPr lang="en-US" altLang="zh-CN" sz="2400" dirty="0" smtClean="0">
                <a:solidFill>
                  <a:srgbClr val="FF00FF"/>
                </a:solidFill>
              </a:rPr>
              <a:t>9</a:t>
            </a:r>
            <a:r>
              <a:rPr lang="zh-CN" altLang="en-US" sz="2400" dirty="0" smtClean="0">
                <a:solidFill>
                  <a:srgbClr val="FF00FF"/>
                </a:solidFill>
              </a:rPr>
              <a:t>)</a:t>
            </a:r>
            <a:r>
              <a:rPr lang="en-US" altLang="zh-CN" sz="2400" dirty="0" smtClean="0">
                <a:solidFill>
                  <a:srgbClr val="FF00FF"/>
                </a:solidFill>
              </a:rPr>
              <a:t>  PRIMARY KEY</a:t>
            </a:r>
            <a:r>
              <a:rPr lang="zh-CN" altLang="en-US" sz="2400" dirty="0" smtClean="0">
                <a:solidFill>
                  <a:srgbClr val="FF00FF"/>
                </a:solidFill>
              </a:rPr>
              <a:t>,</a:t>
            </a:r>
            <a:endParaRPr lang="zh-CN" altLang="en-US" sz="2400" dirty="0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      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NOT NULL</a:t>
            </a:r>
            <a:r>
              <a:rPr lang="zh-CN" altLang="en-US" sz="2400" dirty="0" smtClean="0"/>
              <a:t>,     </a:t>
            </a:r>
            <a:endParaRPr lang="zh-CN" altLang="en-US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       </a:t>
            </a:r>
            <a:r>
              <a:rPr lang="en-US" altLang="zh-CN" sz="2400" dirty="0" err="1" smtClean="0"/>
              <a:t>Ssex</a:t>
            </a:r>
            <a:r>
              <a:rPr lang="en-US" altLang="zh-CN" sz="2400" dirty="0" smtClean="0"/>
              <a:t>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),</a:t>
            </a:r>
            <a:endParaRPr lang="zh-CN" altLang="en-US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       </a:t>
            </a:r>
            <a:r>
              <a:rPr lang="en-US" altLang="zh-CN" sz="2400" dirty="0" smtClean="0"/>
              <a:t>Sage  SMALLINT</a:t>
            </a:r>
            <a:r>
              <a:rPr lang="zh-CN" altLang="en-US" sz="2400" dirty="0" smtClean="0"/>
              <a:t>,</a:t>
            </a:r>
            <a:endParaRPr lang="zh-CN" altLang="en-US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       </a:t>
            </a:r>
            <a:r>
              <a:rPr lang="en-US" altLang="zh-CN" sz="2400" dirty="0" err="1" smtClean="0"/>
              <a:t>Sdept</a:t>
            </a:r>
            <a:r>
              <a:rPr lang="en-US" altLang="zh-CN" sz="2400" dirty="0" smtClean="0"/>
              <a:t>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)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    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实体完整性定义</a:t>
            </a:r>
            <a:r>
              <a:rPr lang="en-US" altLang="zh-CN" sz="3600" smtClean="0"/>
              <a:t>（</a:t>
            </a:r>
            <a:r>
              <a:rPr lang="zh-CN" altLang="en-US" sz="3600" smtClean="0"/>
              <a:t>续</a:t>
            </a:r>
            <a:r>
              <a:rPr lang="en-US" altLang="zh-CN" sz="3600" smtClean="0"/>
              <a:t>）</a:t>
            </a:r>
            <a:endParaRPr lang="en-US" altLang="zh-CN" sz="360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457325"/>
            <a:ext cx="8229600" cy="50244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（2）</a:t>
            </a:r>
            <a:r>
              <a:rPr lang="zh-CN" altLang="en-US" sz="2400" smtClean="0"/>
              <a:t>在表级定义主码</a:t>
            </a: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    </a:t>
            </a:r>
            <a:r>
              <a:rPr lang="en-US" altLang="zh-CN" sz="2400" smtClean="0"/>
              <a:t>CREATE TABLE Student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     </a:t>
            </a:r>
            <a:r>
              <a:rPr lang="zh-CN" altLang="en-US" sz="2400" smtClean="0"/>
              <a:t>(  </a:t>
            </a:r>
            <a:r>
              <a:rPr lang="en-US" altLang="zh-CN" sz="2400" smtClean="0"/>
              <a:t>Sno  CHAR</a:t>
            </a:r>
            <a:r>
              <a:rPr lang="zh-CN" altLang="en-US" sz="2400" smtClean="0"/>
              <a:t>(</a:t>
            </a:r>
            <a:r>
              <a:rPr lang="en-US" altLang="zh-CN" sz="2400" smtClean="0"/>
              <a:t>9</a:t>
            </a:r>
            <a:r>
              <a:rPr lang="zh-CN" altLang="en-US" sz="2400" smtClean="0"/>
              <a:t>),  </a:t>
            </a: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         	</a:t>
            </a:r>
            <a:r>
              <a:rPr lang="en-US" altLang="zh-CN" sz="2400" smtClean="0"/>
              <a:t>Sname  CHAR</a:t>
            </a:r>
            <a:r>
              <a:rPr lang="zh-CN" altLang="en-US" sz="2400" smtClean="0"/>
              <a:t>(</a:t>
            </a:r>
            <a:r>
              <a:rPr lang="en-US" altLang="zh-CN" sz="2400" smtClean="0"/>
              <a:t>20</a:t>
            </a:r>
            <a:r>
              <a:rPr lang="zh-CN" altLang="en-US" sz="2400" smtClean="0"/>
              <a:t>)</a:t>
            </a:r>
            <a:r>
              <a:rPr lang="en-US" altLang="zh-CN" sz="2400" smtClean="0"/>
              <a:t> NOT NULL</a:t>
            </a:r>
            <a:r>
              <a:rPr lang="zh-CN" altLang="en-US" sz="2400" smtClean="0"/>
              <a:t>,</a:t>
            </a: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           </a:t>
            </a:r>
            <a:r>
              <a:rPr lang="en-US" altLang="zh-CN" sz="2400" smtClean="0"/>
              <a:t>Ssex  CHAR</a:t>
            </a:r>
            <a:r>
              <a:rPr lang="zh-CN" altLang="en-US" sz="2400" smtClean="0"/>
              <a:t>(</a:t>
            </a:r>
            <a:r>
              <a:rPr lang="en-US" altLang="zh-CN" sz="2400" smtClean="0"/>
              <a:t>2</a:t>
            </a:r>
            <a:r>
              <a:rPr lang="zh-CN" altLang="en-US" sz="2400" smtClean="0"/>
              <a:t>),</a:t>
            </a: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           </a:t>
            </a:r>
            <a:r>
              <a:rPr lang="en-US" altLang="zh-CN" sz="2400" smtClean="0"/>
              <a:t>Sage  SMALLINT</a:t>
            </a:r>
            <a:r>
              <a:rPr lang="zh-CN" altLang="en-US" sz="2400" smtClean="0"/>
              <a:t>,</a:t>
            </a: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           </a:t>
            </a:r>
            <a:r>
              <a:rPr lang="en-US" altLang="zh-CN" sz="2400" smtClean="0"/>
              <a:t>Sdept  CHAR</a:t>
            </a:r>
            <a:r>
              <a:rPr lang="zh-CN" altLang="en-US" sz="2400" smtClean="0"/>
              <a:t>(</a:t>
            </a:r>
            <a:r>
              <a:rPr lang="en-US" altLang="zh-CN" sz="2400" smtClean="0"/>
              <a:t>20</a:t>
            </a:r>
            <a:r>
              <a:rPr lang="zh-CN" altLang="en-US" sz="2400" smtClean="0"/>
              <a:t>),</a:t>
            </a: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           </a:t>
            </a:r>
            <a:r>
              <a:rPr lang="en-US" altLang="zh-CN" sz="2400" smtClean="0">
                <a:solidFill>
                  <a:srgbClr val="FF00FF"/>
                </a:solidFill>
              </a:rPr>
              <a:t>PRIMARY KEY </a:t>
            </a:r>
            <a:r>
              <a:rPr lang="zh-CN" altLang="en-US" sz="2400" smtClean="0">
                <a:solidFill>
                  <a:srgbClr val="FF00FF"/>
                </a:solidFill>
              </a:rPr>
              <a:t>(</a:t>
            </a:r>
            <a:r>
              <a:rPr lang="en-US" altLang="zh-CN" sz="2400" smtClean="0">
                <a:solidFill>
                  <a:srgbClr val="FF00FF"/>
                </a:solidFill>
              </a:rPr>
              <a:t>Sno</a:t>
            </a:r>
            <a:r>
              <a:rPr lang="zh-CN" altLang="en-US" sz="2400" smtClean="0">
                <a:solidFill>
                  <a:srgbClr val="FF00FF"/>
                </a:solidFill>
              </a:rPr>
              <a:t>)</a:t>
            </a:r>
            <a:endParaRPr lang="zh-CN" altLang="en-US" sz="2400" smtClean="0">
              <a:solidFill>
                <a:srgbClr val="FF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   </a:t>
            </a:r>
            <a:r>
              <a:rPr lang="zh-CN" altLang="en-US" sz="2400" smtClean="0"/>
              <a:t>   )</a:t>
            </a:r>
            <a:r>
              <a:rPr lang="en-US" altLang="zh-CN" sz="2400" smtClean="0"/>
              <a:t>; 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数据库管理</a:t>
            </a:r>
            <a:endParaRPr lang="zh-CN" altLang="en-US" sz="36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2450" y="1325563"/>
            <a:ext cx="8229600" cy="5095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Database </a:t>
            </a:r>
            <a:r>
              <a:rPr lang="en-US" altLang="zh-CN" dirty="0"/>
              <a:t>System = Database + </a:t>
            </a:r>
            <a:r>
              <a:rPr lang="en-US" altLang="zh-CN" dirty="0" smtClean="0"/>
              <a:t>DBMS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DBMS </a:t>
            </a:r>
            <a:r>
              <a:rPr lang="zh-CN" altLang="en-US" dirty="0" smtClean="0"/>
              <a:t>（</a:t>
            </a:r>
            <a:r>
              <a:rPr lang="en-US" altLang="zh-CN" b="1" dirty="0">
                <a:solidFill>
                  <a:schemeClr val="hlink"/>
                </a:solidFill>
              </a:rPr>
              <a:t> database management system</a:t>
            </a:r>
            <a:r>
              <a:rPr lang="en-US" altLang="zh-CN" b="1" dirty="0"/>
              <a:t> </a:t>
            </a:r>
            <a:r>
              <a:rPr lang="zh-CN" altLang="en-US" dirty="0" smtClean="0"/>
              <a:t>）数据库管理系统</a:t>
            </a:r>
            <a:endParaRPr lang="en-US" altLang="zh-CN" dirty="0" smtClean="0"/>
          </a:p>
          <a:p>
            <a:pPr algn="just">
              <a:lnSpc>
                <a:spcPct val="17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数据库安全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（对应第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章）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dirty="0">
                <a:ea typeface="宋体" panose="02010600030101010101" pitchFamily="2" charset="-122"/>
              </a:rPr>
              <a:t>数据库完整性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（对应第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章）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实体完整性定义</a:t>
            </a:r>
            <a:r>
              <a:rPr lang="en-US" altLang="zh-CN" sz="3600" smtClean="0"/>
              <a:t>（</a:t>
            </a:r>
            <a:r>
              <a:rPr lang="zh-CN" altLang="en-US" sz="3600" smtClean="0"/>
              <a:t>续</a:t>
            </a:r>
            <a:r>
              <a:rPr lang="en-US" altLang="zh-CN" sz="3600" smtClean="0"/>
              <a:t>）</a:t>
            </a:r>
            <a:endParaRPr lang="en-US" altLang="zh-CN" sz="360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例5.</a:t>
            </a:r>
            <a:r>
              <a:rPr lang="en-US" altLang="zh-CN" sz="2400" smtClean="0"/>
              <a:t>2] </a:t>
            </a:r>
            <a:r>
              <a:rPr lang="zh-CN" altLang="en-US" sz="2400" smtClean="0"/>
              <a:t>将</a:t>
            </a:r>
            <a:r>
              <a:rPr lang="en-US" altLang="zh-CN" sz="2400" smtClean="0"/>
              <a:t>SC</a:t>
            </a:r>
            <a:r>
              <a:rPr lang="zh-CN" altLang="en-US" sz="2400" smtClean="0"/>
              <a:t>表中的</a:t>
            </a:r>
            <a:r>
              <a:rPr lang="en-US" altLang="zh-CN" sz="2400" smtClean="0"/>
              <a:t>Sno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Cno</a:t>
            </a:r>
            <a:r>
              <a:rPr lang="zh-CN" altLang="en-US" sz="2400" smtClean="0"/>
              <a:t>属性组定义为码</a:t>
            </a:r>
            <a:endParaRPr lang="zh-CN" altLang="en-US" sz="2400" smtClean="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CREATE TABLE SC</a:t>
            </a:r>
            <a:endParaRPr lang="en-US" altLang="zh-CN" sz="2400" smtClean="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     </a:t>
            </a:r>
            <a:r>
              <a:rPr lang="zh-CN" altLang="en-US" sz="2400" smtClean="0"/>
              <a:t>(  </a:t>
            </a:r>
            <a:r>
              <a:rPr lang="en-US" altLang="zh-CN" sz="2400" smtClean="0"/>
              <a:t>Sno   CHAR</a:t>
            </a:r>
            <a:r>
              <a:rPr lang="zh-CN" altLang="en-US" sz="2400" smtClean="0"/>
              <a:t>(</a:t>
            </a:r>
            <a:r>
              <a:rPr lang="en-US" altLang="zh-CN" sz="2400" smtClean="0"/>
              <a:t>9</a:t>
            </a:r>
            <a:r>
              <a:rPr lang="zh-CN" altLang="en-US" sz="2400" smtClean="0"/>
              <a:t>)</a:t>
            </a:r>
            <a:r>
              <a:rPr lang="en-US" altLang="zh-CN" sz="2400" smtClean="0"/>
              <a:t>  NOT NULL</a:t>
            </a:r>
            <a:r>
              <a:rPr lang="zh-CN" altLang="en-US" sz="2400" smtClean="0"/>
              <a:t>, </a:t>
            </a:r>
            <a:endParaRPr lang="zh-CN" altLang="en-US" sz="2400" smtClean="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         </a:t>
            </a:r>
            <a:r>
              <a:rPr lang="en-US" altLang="zh-CN" sz="2400" smtClean="0"/>
              <a:t>Cno  CHAR</a:t>
            </a:r>
            <a:r>
              <a:rPr lang="zh-CN" altLang="en-US" sz="2400" smtClean="0"/>
              <a:t>(</a:t>
            </a:r>
            <a:r>
              <a:rPr lang="en-US" altLang="zh-CN" sz="2400" smtClean="0"/>
              <a:t>4</a:t>
            </a:r>
            <a:r>
              <a:rPr lang="zh-CN" altLang="en-US" sz="2400" smtClean="0"/>
              <a:t>)</a:t>
            </a:r>
            <a:r>
              <a:rPr lang="en-US" altLang="zh-CN" sz="2400" smtClean="0"/>
              <a:t>  NOT NULL</a:t>
            </a:r>
            <a:r>
              <a:rPr lang="zh-CN" altLang="en-US" sz="2400" smtClean="0"/>
              <a:t>,  </a:t>
            </a:r>
            <a:endParaRPr lang="zh-CN" altLang="en-US" sz="2400" smtClean="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         </a:t>
            </a:r>
            <a:r>
              <a:rPr lang="en-US" altLang="zh-CN" sz="2400" smtClean="0"/>
              <a:t>Grade    SMALLINT</a:t>
            </a:r>
            <a:r>
              <a:rPr lang="zh-CN" altLang="en-US" sz="2400" smtClean="0"/>
              <a:t>,</a:t>
            </a:r>
            <a:endParaRPr lang="zh-CN" altLang="en-US" sz="2400" smtClean="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         </a:t>
            </a:r>
            <a:r>
              <a:rPr lang="en-US" altLang="zh-CN" sz="2400" smtClean="0">
                <a:solidFill>
                  <a:srgbClr val="FF00FF"/>
                </a:solidFill>
              </a:rPr>
              <a:t>PRIMARY KEY </a:t>
            </a:r>
            <a:r>
              <a:rPr lang="zh-CN" altLang="en-US" sz="2400" smtClean="0">
                <a:solidFill>
                  <a:srgbClr val="FF00FF"/>
                </a:solidFill>
              </a:rPr>
              <a:t>(</a:t>
            </a:r>
            <a:r>
              <a:rPr lang="en-US" altLang="zh-CN" sz="2400" smtClean="0">
                <a:solidFill>
                  <a:srgbClr val="FF00FF"/>
                </a:solidFill>
              </a:rPr>
              <a:t>Sno</a:t>
            </a:r>
            <a:r>
              <a:rPr lang="zh-CN" altLang="en-US" sz="2400" smtClean="0">
                <a:solidFill>
                  <a:srgbClr val="FF00FF"/>
                </a:solidFill>
              </a:rPr>
              <a:t>,</a:t>
            </a:r>
            <a:r>
              <a:rPr lang="en-US" altLang="zh-CN" sz="2400" smtClean="0">
                <a:solidFill>
                  <a:srgbClr val="FF00FF"/>
                </a:solidFill>
              </a:rPr>
              <a:t>Cno</a:t>
            </a:r>
            <a:r>
              <a:rPr lang="zh-CN" altLang="en-US" sz="2400" smtClean="0">
                <a:solidFill>
                  <a:srgbClr val="FF00FF"/>
                </a:solidFill>
              </a:rPr>
              <a:t>)  </a:t>
            </a:r>
            <a:r>
              <a:rPr lang="en-US" altLang="zh-CN" sz="2000" smtClean="0">
                <a:solidFill>
                  <a:srgbClr val="FF00FF"/>
                </a:solidFill>
              </a:rPr>
              <a:t>  /*</a:t>
            </a:r>
            <a:r>
              <a:rPr lang="zh-CN" altLang="en-US" sz="2000" smtClean="0">
                <a:solidFill>
                  <a:srgbClr val="FF00FF"/>
                </a:solidFill>
              </a:rPr>
              <a:t>只能在表级定义主码*</a:t>
            </a:r>
            <a:r>
              <a:rPr lang="en-US" altLang="zh-CN" sz="2000" smtClean="0">
                <a:solidFill>
                  <a:srgbClr val="FF00FF"/>
                </a:solidFill>
              </a:rPr>
              <a:t>/</a:t>
            </a:r>
            <a:endParaRPr lang="en-US" altLang="zh-CN" sz="2000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    </a:t>
            </a:r>
            <a:r>
              <a:rPr lang="zh-CN" altLang="en-US" sz="2400" smtClean="0"/>
              <a:t> )</a:t>
            </a:r>
            <a:r>
              <a:rPr lang="en-US" altLang="zh-CN" sz="2400" smtClean="0"/>
              <a:t>; 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实体完整性检查和违约处理</a:t>
            </a:r>
            <a:endParaRPr lang="zh-CN" altLang="en-US" sz="3600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098550"/>
            <a:ext cx="8569325" cy="5095875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dirty="0" smtClean="0"/>
              <a:t>插入或对主码列进行更新操作时，关系数据库管理系统按照实体完整性规则自动进行检查。包括：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检查主码值是否唯一，如果不唯一则拒绝插入或修改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检查主码的各个属性是否为空，只要有一个为空就拒绝插入或修改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2 </a:t>
            </a:r>
            <a:r>
              <a:rPr lang="zh-CN" altLang="en-US" sz="3600" dirty="0" smtClean="0"/>
              <a:t>参照完整性定义</a:t>
            </a:r>
            <a:endParaRPr lang="zh-CN" altLang="en-US" sz="3600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smtClean="0"/>
              <a:t>关系模型的参照完整性定义</a:t>
            </a:r>
            <a:endParaRPr lang="zh-CN" altLang="en-US" smtClean="0"/>
          </a:p>
          <a:p>
            <a:pPr lvl="1" eaLnBrk="1" hangingPunct="1">
              <a:lnSpc>
                <a:spcPct val="180000"/>
              </a:lnSpc>
            </a:pPr>
            <a:r>
              <a:rPr lang="zh-CN" altLang="en-US" smtClean="0"/>
              <a:t>在</a:t>
            </a:r>
            <a:r>
              <a:rPr lang="en-US" altLang="zh-CN" smtClean="0"/>
              <a:t>CREATE  TABLE</a:t>
            </a:r>
            <a:r>
              <a:rPr lang="zh-CN" altLang="en-US" smtClean="0"/>
              <a:t>中用</a:t>
            </a:r>
            <a:r>
              <a:rPr lang="en-US" altLang="zh-CN" smtClean="0">
                <a:solidFill>
                  <a:srgbClr val="FF00FF"/>
                </a:solidFill>
              </a:rPr>
              <a:t>FOREIGN KEY</a:t>
            </a:r>
            <a:r>
              <a:rPr lang="zh-CN" altLang="en-US" smtClean="0"/>
              <a:t>短语定义哪些列为外码</a:t>
            </a:r>
            <a:endParaRPr lang="zh-CN" altLang="en-US" smtClean="0"/>
          </a:p>
          <a:p>
            <a:pPr lvl="1" eaLnBrk="1" hangingPunct="1">
              <a:lnSpc>
                <a:spcPct val="180000"/>
              </a:lnSpc>
            </a:pPr>
            <a:r>
              <a:rPr lang="zh-CN" altLang="en-US" smtClean="0"/>
              <a:t>用</a:t>
            </a:r>
            <a:r>
              <a:rPr lang="en-US" altLang="zh-CN" smtClean="0">
                <a:solidFill>
                  <a:srgbClr val="FF00FF"/>
                </a:solidFill>
              </a:rPr>
              <a:t>REFERENCES</a:t>
            </a:r>
            <a:r>
              <a:rPr lang="zh-CN" altLang="en-US" smtClean="0"/>
              <a:t>短语指明这些外码参照哪些表的主码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参照完整性定义</a:t>
            </a:r>
            <a:r>
              <a:rPr lang="en-US" altLang="zh-CN" sz="3600" smtClean="0"/>
              <a:t>（</a:t>
            </a:r>
            <a:r>
              <a:rPr lang="zh-CN" altLang="en-US" sz="3600" smtClean="0"/>
              <a:t>续</a:t>
            </a:r>
            <a:r>
              <a:rPr lang="en-US" altLang="zh-CN" sz="3600" smtClean="0"/>
              <a:t>）</a:t>
            </a:r>
            <a:endParaRPr lang="en-US" altLang="zh-CN" sz="360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3543" y="1314450"/>
            <a:ext cx="8507413" cy="554355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例如，关系</a:t>
            </a:r>
            <a:r>
              <a:rPr lang="en-US" altLang="zh-CN" sz="2000" dirty="0" smtClean="0"/>
              <a:t>SC</a:t>
            </a:r>
            <a:r>
              <a:rPr lang="zh-CN" altLang="en-US" sz="2000" dirty="0" smtClean="0"/>
              <a:t>中（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Cno</a:t>
            </a:r>
            <a:r>
              <a:rPr lang="zh-CN" altLang="en-US" sz="2000" dirty="0" smtClean="0"/>
              <a:t>）是主码。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Cno</a:t>
            </a:r>
            <a:r>
              <a:rPr lang="zh-CN" altLang="en-US" sz="2000" dirty="0" smtClean="0"/>
              <a:t>分别参照</a:t>
            </a:r>
            <a:r>
              <a:rPr lang="en-US" altLang="zh-CN" sz="2000" dirty="0" smtClean="0"/>
              <a:t>Student</a:t>
            </a:r>
            <a:r>
              <a:rPr lang="zh-CN" altLang="en-US" sz="2000" dirty="0" smtClean="0"/>
              <a:t>表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</a:t>
            </a:r>
            <a:r>
              <a:rPr lang="zh-CN" altLang="en-US" sz="2000" dirty="0" smtClean="0"/>
              <a:t>的主码和</a:t>
            </a:r>
            <a:r>
              <a:rPr lang="en-US" altLang="zh-CN" sz="2000" dirty="0" smtClean="0"/>
              <a:t>Course</a:t>
            </a:r>
            <a:r>
              <a:rPr lang="zh-CN" altLang="en-US" sz="2000" dirty="0" smtClean="0"/>
              <a:t>表的主码 </a:t>
            </a:r>
            <a:endParaRPr lang="zh-CN" altLang="en-US" sz="20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例5.</a:t>
            </a:r>
            <a:r>
              <a:rPr lang="en-US" altLang="zh-CN" sz="2400" dirty="0" smtClean="0"/>
              <a:t>3]</a:t>
            </a:r>
            <a:r>
              <a:rPr lang="zh-CN" altLang="en-US" sz="2400" dirty="0" smtClean="0"/>
              <a:t>定义</a:t>
            </a:r>
            <a:r>
              <a:rPr lang="en-US" altLang="zh-CN" sz="2400" dirty="0" smtClean="0"/>
              <a:t>SC</a:t>
            </a:r>
            <a:r>
              <a:rPr lang="zh-CN" altLang="en-US" sz="2400" dirty="0" smtClean="0"/>
              <a:t>中的参照完整性</a:t>
            </a: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</a:t>
            </a:r>
            <a:r>
              <a:rPr lang="en-US" altLang="zh-CN" sz="2200" dirty="0" smtClean="0"/>
              <a:t>CREATE TABLE SC</a:t>
            </a:r>
            <a:endParaRPr lang="en-US" altLang="zh-CN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</a:t>
            </a:r>
            <a:r>
              <a:rPr lang="zh-CN" altLang="en-US" sz="2200" dirty="0" smtClean="0"/>
              <a:t>(  </a:t>
            </a:r>
            <a:r>
              <a:rPr lang="en-US" altLang="zh-CN" sz="2200" dirty="0" err="1" smtClean="0"/>
              <a:t>Sno</a:t>
            </a:r>
            <a:r>
              <a:rPr lang="en-US" altLang="zh-CN" sz="2200" dirty="0" smtClean="0"/>
              <a:t>    CHAR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)</a:t>
            </a:r>
            <a:r>
              <a:rPr lang="en-US" altLang="zh-CN" sz="2200" dirty="0" smtClean="0"/>
              <a:t>  NOT NULL</a:t>
            </a:r>
            <a:r>
              <a:rPr lang="zh-CN" altLang="en-US" sz="2200" dirty="0" smtClean="0"/>
              <a:t>, </a:t>
            </a:r>
            <a:endParaRPr lang="zh-CN" altLang="en-US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 </a:t>
            </a:r>
            <a:r>
              <a:rPr lang="en-US" altLang="zh-CN" sz="2200" dirty="0" err="1" smtClean="0"/>
              <a:t>Cno</a:t>
            </a:r>
            <a:r>
              <a:rPr lang="en-US" altLang="zh-CN" sz="2200" dirty="0" smtClean="0"/>
              <a:t>     CHAR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)</a:t>
            </a:r>
            <a:r>
              <a:rPr lang="en-US" altLang="zh-CN" sz="2200" dirty="0" smtClean="0"/>
              <a:t>  NOT NULL</a:t>
            </a:r>
            <a:r>
              <a:rPr lang="zh-CN" altLang="en-US" sz="2200" dirty="0" smtClean="0"/>
              <a:t>,  </a:t>
            </a:r>
            <a:endParaRPr lang="zh-CN" altLang="en-US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 </a:t>
            </a:r>
            <a:r>
              <a:rPr lang="en-US" altLang="zh-CN" sz="2200" dirty="0" smtClean="0"/>
              <a:t>Grade    SMALLINT</a:t>
            </a:r>
            <a:r>
              <a:rPr lang="zh-CN" altLang="en-US" sz="2200" dirty="0" smtClean="0"/>
              <a:t>,</a:t>
            </a:r>
            <a:endParaRPr lang="zh-CN" altLang="en-US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 </a:t>
            </a:r>
            <a:r>
              <a:rPr lang="en-US" altLang="zh-CN" sz="2200" dirty="0" smtClean="0">
                <a:solidFill>
                  <a:srgbClr val="FF00FF"/>
                </a:solidFill>
              </a:rPr>
              <a:t>PRIMARY KEY </a:t>
            </a:r>
            <a:r>
              <a:rPr lang="zh-CN" altLang="en-US" sz="2200" dirty="0" smtClean="0">
                <a:solidFill>
                  <a:srgbClr val="FF00FF"/>
                </a:solidFill>
              </a:rPr>
              <a:t>(</a:t>
            </a:r>
            <a:r>
              <a:rPr lang="en-US" altLang="zh-CN" sz="2200" dirty="0" err="1" smtClean="0">
                <a:solidFill>
                  <a:srgbClr val="FF00FF"/>
                </a:solidFill>
              </a:rPr>
              <a:t>Sno</a:t>
            </a:r>
            <a:r>
              <a:rPr lang="zh-CN" altLang="en-US" sz="2200" dirty="0" smtClean="0">
                <a:solidFill>
                  <a:srgbClr val="FF00FF"/>
                </a:solidFill>
              </a:rPr>
              <a:t>, </a:t>
            </a:r>
            <a:r>
              <a:rPr lang="en-US" altLang="zh-CN" sz="2200" dirty="0" err="1" smtClean="0">
                <a:solidFill>
                  <a:srgbClr val="FF00FF"/>
                </a:solidFill>
              </a:rPr>
              <a:t>Cno</a:t>
            </a:r>
            <a:r>
              <a:rPr lang="zh-CN" altLang="en-US" sz="2200" dirty="0" smtClean="0">
                <a:solidFill>
                  <a:srgbClr val="FF00FF"/>
                </a:solidFill>
              </a:rPr>
              <a:t>)</a:t>
            </a:r>
            <a:r>
              <a:rPr lang="zh-CN" altLang="en-US" sz="1800" dirty="0" smtClean="0"/>
              <a:t>,   </a:t>
            </a:r>
            <a:r>
              <a:rPr lang="en-US" altLang="zh-CN" sz="1800" dirty="0" smtClean="0">
                <a:solidFill>
                  <a:srgbClr val="FF00FF"/>
                </a:solidFill>
              </a:rPr>
              <a:t>/*</a:t>
            </a:r>
            <a:r>
              <a:rPr lang="zh-CN" altLang="en-US" sz="1800" dirty="0" smtClean="0">
                <a:solidFill>
                  <a:srgbClr val="FF00FF"/>
                </a:solidFill>
              </a:rPr>
              <a:t>在表级定义实体完整性*</a:t>
            </a:r>
            <a:r>
              <a:rPr lang="en-US" altLang="zh-CN" sz="1800" dirty="0" smtClean="0">
                <a:solidFill>
                  <a:srgbClr val="FF00FF"/>
                </a:solidFill>
              </a:rPr>
              <a:t>/</a:t>
            </a:r>
            <a:endParaRPr lang="en-US" altLang="zh-CN" sz="1800" dirty="0" smtClean="0">
              <a:solidFill>
                <a:srgbClr val="FF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      </a:t>
            </a:r>
            <a:r>
              <a:rPr lang="zh-CN" altLang="en-US" sz="1800" dirty="0" smtClean="0"/>
              <a:t>   </a:t>
            </a:r>
            <a:r>
              <a:rPr lang="en-US" altLang="zh-CN" sz="2200" dirty="0" smtClean="0">
                <a:solidFill>
                  <a:srgbClr val="72BE2C"/>
                </a:solidFill>
              </a:rPr>
              <a:t>FOREIGN KEY </a:t>
            </a:r>
            <a:r>
              <a:rPr lang="zh-CN" altLang="en-US" sz="2200" dirty="0" smtClean="0">
                <a:solidFill>
                  <a:srgbClr val="72BE2C"/>
                </a:solidFill>
              </a:rPr>
              <a:t>(</a:t>
            </a:r>
            <a:r>
              <a:rPr lang="en-US" altLang="zh-CN" sz="2200" dirty="0" err="1" smtClean="0">
                <a:solidFill>
                  <a:srgbClr val="72BE2C"/>
                </a:solidFill>
              </a:rPr>
              <a:t>Sno</a:t>
            </a:r>
            <a:r>
              <a:rPr lang="zh-CN" altLang="en-US" sz="2200" dirty="0" smtClean="0">
                <a:solidFill>
                  <a:srgbClr val="72BE2C"/>
                </a:solidFill>
              </a:rPr>
              <a:t>)</a:t>
            </a:r>
            <a:r>
              <a:rPr lang="en-US" altLang="zh-CN" sz="2200" dirty="0" smtClean="0">
                <a:solidFill>
                  <a:srgbClr val="72BE2C"/>
                </a:solidFill>
              </a:rPr>
              <a:t> REFERENCES Student</a:t>
            </a:r>
            <a:r>
              <a:rPr lang="zh-CN" altLang="en-US" sz="2200" dirty="0" smtClean="0">
                <a:solidFill>
                  <a:srgbClr val="72BE2C"/>
                </a:solidFill>
              </a:rPr>
              <a:t>(</a:t>
            </a:r>
            <a:r>
              <a:rPr lang="en-US" altLang="zh-CN" sz="2200" dirty="0" err="1" smtClean="0">
                <a:solidFill>
                  <a:srgbClr val="72BE2C"/>
                </a:solidFill>
              </a:rPr>
              <a:t>Sno</a:t>
            </a:r>
            <a:r>
              <a:rPr lang="zh-CN" altLang="en-US" sz="2200" dirty="0" smtClean="0">
                <a:solidFill>
                  <a:srgbClr val="72BE2C"/>
                </a:solidFill>
              </a:rPr>
              <a:t>)</a:t>
            </a:r>
            <a:r>
              <a:rPr lang="zh-CN" altLang="en-US" sz="2200" dirty="0" smtClean="0"/>
              <a:t>,</a:t>
            </a:r>
            <a:r>
              <a:rPr lang="zh-CN" altLang="en-US" sz="1800" dirty="0" smtClean="0"/>
              <a:t>  </a:t>
            </a:r>
            <a:endParaRPr lang="zh-CN" altLang="en-US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dirty="0" smtClean="0"/>
              <a:t>                </a:t>
            </a:r>
            <a:r>
              <a:rPr lang="zh-CN" altLang="en-US" sz="1800" dirty="0" smtClean="0"/>
              <a:t>  </a:t>
            </a:r>
            <a:r>
              <a:rPr lang="en-US" altLang="zh-CN" sz="1800" dirty="0" smtClean="0"/>
              <a:t>/*</a:t>
            </a:r>
            <a:r>
              <a:rPr lang="zh-CN" altLang="en-US" sz="1800" dirty="0" smtClean="0"/>
              <a:t>在表级定义参照完整性*</a:t>
            </a:r>
            <a:r>
              <a:rPr lang="en-US" altLang="zh-CN" sz="1800" dirty="0" smtClean="0"/>
              <a:t>/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      </a:t>
            </a:r>
            <a:r>
              <a:rPr lang="zh-CN" altLang="en-US" sz="1800" dirty="0" smtClean="0"/>
              <a:t>   </a:t>
            </a:r>
            <a:r>
              <a:rPr lang="en-US" altLang="zh-CN" sz="2200" dirty="0" smtClean="0">
                <a:solidFill>
                  <a:srgbClr val="72BE2C"/>
                </a:solidFill>
              </a:rPr>
              <a:t>FOREIGN KEY </a:t>
            </a:r>
            <a:r>
              <a:rPr lang="zh-CN" altLang="en-US" sz="2200" dirty="0" smtClean="0">
                <a:solidFill>
                  <a:srgbClr val="72BE2C"/>
                </a:solidFill>
              </a:rPr>
              <a:t>(</a:t>
            </a:r>
            <a:r>
              <a:rPr lang="en-US" altLang="zh-CN" sz="2200" dirty="0" err="1" smtClean="0">
                <a:solidFill>
                  <a:srgbClr val="72BE2C"/>
                </a:solidFill>
              </a:rPr>
              <a:t>Cno</a:t>
            </a:r>
            <a:r>
              <a:rPr lang="zh-CN" altLang="en-US" sz="2200" dirty="0" smtClean="0">
                <a:solidFill>
                  <a:srgbClr val="72BE2C"/>
                </a:solidFill>
              </a:rPr>
              <a:t>)</a:t>
            </a:r>
            <a:r>
              <a:rPr lang="en-US" altLang="zh-CN" sz="2200" dirty="0" smtClean="0">
                <a:solidFill>
                  <a:srgbClr val="72BE2C"/>
                </a:solidFill>
              </a:rPr>
              <a:t> REFERENCES Course</a:t>
            </a:r>
            <a:r>
              <a:rPr lang="zh-CN" altLang="en-US" sz="2200" dirty="0" smtClean="0">
                <a:solidFill>
                  <a:srgbClr val="72BE2C"/>
                </a:solidFill>
              </a:rPr>
              <a:t>(</a:t>
            </a:r>
            <a:r>
              <a:rPr lang="en-US" altLang="zh-CN" sz="2200" dirty="0" err="1" smtClean="0">
                <a:solidFill>
                  <a:srgbClr val="72BE2C"/>
                </a:solidFill>
              </a:rPr>
              <a:t>Cno</a:t>
            </a:r>
            <a:r>
              <a:rPr lang="zh-CN" altLang="en-US" sz="2200" dirty="0" smtClean="0">
                <a:solidFill>
                  <a:srgbClr val="72BE2C"/>
                </a:solidFill>
              </a:rPr>
              <a:t>)</a:t>
            </a:r>
            <a:r>
              <a:rPr lang="en-US" altLang="zh-CN" sz="2200" dirty="0" smtClean="0"/>
              <a:t>    </a:t>
            </a:r>
            <a:endParaRPr lang="en-US" altLang="zh-CN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       </a:t>
            </a:r>
            <a:r>
              <a:rPr lang="zh-CN" altLang="en-US" sz="1800" dirty="0" smtClean="0"/>
              <a:t>     </a:t>
            </a:r>
            <a:r>
              <a:rPr lang="en-US" altLang="zh-CN" sz="1800" dirty="0" smtClean="0"/>
              <a:t>/*</a:t>
            </a:r>
            <a:r>
              <a:rPr lang="zh-CN" altLang="en-US" sz="1800" dirty="0" smtClean="0"/>
              <a:t>在表级定义参照完整性*</a:t>
            </a:r>
            <a:r>
              <a:rPr lang="en-US" altLang="zh-CN" sz="1800" dirty="0" smtClean="0"/>
              <a:t>/</a:t>
            </a: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</a:t>
            </a:r>
            <a:r>
              <a:rPr lang="zh-CN" altLang="en-US" sz="1800" dirty="0" smtClean="0"/>
              <a:t>       )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参照完整性检查和违约处理</a:t>
            </a:r>
            <a:endParaRPr lang="zh-CN" altLang="en-US" sz="36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4854575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smtClean="0"/>
              <a:t>一个参照完整性将两个表中的相应元组联系起来</a:t>
            </a:r>
            <a:endParaRPr lang="zh-CN" altLang="en-US" smtClean="0"/>
          </a:p>
          <a:p>
            <a:pPr>
              <a:lnSpc>
                <a:spcPct val="180000"/>
              </a:lnSpc>
            </a:pPr>
            <a:r>
              <a:rPr lang="zh-CN" altLang="en-US" smtClean="0"/>
              <a:t>对被参照表和参照表进行增删改操作时有可能破坏参照完整性，必须进行检查 </a:t>
            </a:r>
            <a:endParaRPr lang="zh-CN" altLang="en-US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" t="14363" r="6996"/>
          <a:stretch>
            <a:fillRect/>
          </a:stretch>
        </p:blipFill>
        <p:spPr>
          <a:xfrm>
            <a:off x="100668" y="3933462"/>
            <a:ext cx="8925888" cy="2189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参照完整性检查和违约处理</a:t>
            </a:r>
            <a:r>
              <a:rPr lang="en-US" altLang="zh-CN" sz="3600" smtClean="0"/>
              <a:t>（</a:t>
            </a:r>
            <a:r>
              <a:rPr lang="zh-CN" altLang="en-US" sz="3600" smtClean="0"/>
              <a:t>续</a:t>
            </a:r>
            <a:r>
              <a:rPr lang="en-US" altLang="zh-CN" sz="3600" smtClean="0"/>
              <a:t>）</a:t>
            </a:r>
            <a:endParaRPr lang="en-US" altLang="zh-CN" sz="36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4650" y="1054100"/>
            <a:ext cx="8769350" cy="56165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mtClean="0"/>
              <a:t>例如，对表</a:t>
            </a:r>
            <a:r>
              <a:rPr lang="en-US" altLang="zh-CN" smtClean="0"/>
              <a:t>SC</a:t>
            </a:r>
            <a:r>
              <a:rPr lang="zh-CN" altLang="en-US" smtClean="0"/>
              <a:t>和</a:t>
            </a:r>
            <a:r>
              <a:rPr lang="en-US" altLang="zh-CN" smtClean="0"/>
              <a:t>Student</a:t>
            </a:r>
            <a:r>
              <a:rPr lang="zh-CN" altLang="en-US" smtClean="0"/>
              <a:t>有四种可能破坏参照完整性的情况 :</a:t>
            </a:r>
            <a:endParaRPr lang="zh-CN" altLang="en-US" smtClean="0"/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smtClean="0">
                <a:solidFill>
                  <a:srgbClr val="FF00FF"/>
                </a:solidFill>
              </a:rPr>
              <a:t>SC</a:t>
            </a:r>
            <a:r>
              <a:rPr lang="zh-CN" altLang="en-US" smtClean="0">
                <a:solidFill>
                  <a:srgbClr val="FF00FF"/>
                </a:solidFill>
              </a:rPr>
              <a:t>表中增加一个元组</a:t>
            </a:r>
            <a:r>
              <a:rPr lang="zh-CN" altLang="en-US" smtClean="0"/>
              <a:t>，该元组的</a:t>
            </a:r>
            <a:r>
              <a:rPr lang="en-US" altLang="zh-CN" smtClean="0"/>
              <a:t>Sno</a:t>
            </a:r>
            <a:r>
              <a:rPr lang="zh-CN" altLang="en-US" smtClean="0"/>
              <a:t>属性的值在表</a:t>
            </a:r>
            <a:r>
              <a:rPr lang="en-US" altLang="zh-CN" smtClean="0"/>
              <a:t>Student</a:t>
            </a:r>
            <a:r>
              <a:rPr lang="zh-CN" altLang="en-US" smtClean="0"/>
              <a:t>中找不到一个元组，其</a:t>
            </a:r>
            <a:r>
              <a:rPr lang="en-US" altLang="zh-CN" smtClean="0"/>
              <a:t>Sno</a:t>
            </a:r>
            <a:r>
              <a:rPr lang="zh-CN" altLang="en-US" smtClean="0"/>
              <a:t>属性的值与之相等。</a:t>
            </a:r>
            <a:endParaRPr lang="zh-CN" altLang="en-US" smtClean="0"/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mtClean="0">
                <a:solidFill>
                  <a:srgbClr val="FF00FF"/>
                </a:solidFill>
              </a:rPr>
              <a:t>修改</a:t>
            </a:r>
            <a:r>
              <a:rPr lang="en-US" altLang="zh-CN" smtClean="0">
                <a:solidFill>
                  <a:srgbClr val="FF00FF"/>
                </a:solidFill>
              </a:rPr>
              <a:t>SC</a:t>
            </a:r>
            <a:r>
              <a:rPr lang="zh-CN" altLang="en-US" smtClean="0">
                <a:solidFill>
                  <a:srgbClr val="FF00FF"/>
                </a:solidFill>
              </a:rPr>
              <a:t>表中的一个元组</a:t>
            </a:r>
            <a:r>
              <a:rPr lang="zh-CN" altLang="en-US" smtClean="0"/>
              <a:t>，修改后该元组的</a:t>
            </a:r>
            <a:r>
              <a:rPr lang="en-US" altLang="zh-CN" smtClean="0"/>
              <a:t>Sno</a:t>
            </a:r>
            <a:r>
              <a:rPr lang="zh-CN" altLang="en-US" smtClean="0"/>
              <a:t>属性的值在表</a:t>
            </a:r>
            <a:r>
              <a:rPr lang="en-US" altLang="zh-CN" smtClean="0"/>
              <a:t>Student</a:t>
            </a:r>
            <a:r>
              <a:rPr lang="zh-CN" altLang="en-US" smtClean="0"/>
              <a:t>中找不到一个元组，其</a:t>
            </a:r>
            <a:r>
              <a:rPr lang="en-US" altLang="zh-CN" smtClean="0"/>
              <a:t>Sno</a:t>
            </a:r>
            <a:r>
              <a:rPr lang="zh-CN" altLang="en-US" smtClean="0"/>
              <a:t>属性的值与之相等。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参照完整性检查和违约处理</a:t>
            </a:r>
            <a:r>
              <a:rPr lang="en-US" altLang="zh-CN" sz="3600" smtClean="0"/>
              <a:t>（</a:t>
            </a:r>
            <a:r>
              <a:rPr lang="zh-CN" altLang="en-US" sz="3600" smtClean="0"/>
              <a:t>续</a:t>
            </a:r>
            <a:r>
              <a:rPr lang="en-US" altLang="zh-CN" sz="3600" smtClean="0"/>
              <a:t>）</a:t>
            </a:r>
            <a:endParaRPr lang="en-US" altLang="zh-CN" sz="36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4650" y="1054100"/>
            <a:ext cx="8769350" cy="56165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mtClean="0"/>
              <a:t>例如，对表</a:t>
            </a:r>
            <a:r>
              <a:rPr lang="en-US" altLang="zh-CN" smtClean="0"/>
              <a:t>SC</a:t>
            </a:r>
            <a:r>
              <a:rPr lang="zh-CN" altLang="en-US" smtClean="0"/>
              <a:t>和</a:t>
            </a:r>
            <a:r>
              <a:rPr lang="en-US" altLang="zh-CN" smtClean="0"/>
              <a:t>Student</a:t>
            </a:r>
            <a:r>
              <a:rPr lang="zh-CN" altLang="en-US" smtClean="0"/>
              <a:t>有四种可能破坏参照完整性的情况 （续）:</a:t>
            </a:r>
            <a:endParaRPr lang="zh-CN" altLang="en-US" smtClean="0"/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mtClean="0">
                <a:solidFill>
                  <a:srgbClr val="FF00FF"/>
                </a:solidFill>
              </a:rPr>
              <a:t>从</a:t>
            </a:r>
            <a:r>
              <a:rPr lang="en-US" altLang="zh-CN" smtClean="0">
                <a:solidFill>
                  <a:srgbClr val="FF00FF"/>
                </a:solidFill>
              </a:rPr>
              <a:t>Student</a:t>
            </a:r>
            <a:r>
              <a:rPr lang="zh-CN" altLang="en-US" smtClean="0">
                <a:solidFill>
                  <a:srgbClr val="FF00FF"/>
                </a:solidFill>
              </a:rPr>
              <a:t>表中删除一个元组</a:t>
            </a:r>
            <a:r>
              <a:rPr lang="zh-CN" altLang="en-US" smtClean="0"/>
              <a:t>，造成</a:t>
            </a:r>
            <a:r>
              <a:rPr lang="en-US" altLang="zh-CN" smtClean="0"/>
              <a:t>SC</a:t>
            </a:r>
            <a:r>
              <a:rPr lang="zh-CN" altLang="en-US" smtClean="0"/>
              <a:t>表中某些元组的</a:t>
            </a:r>
            <a:r>
              <a:rPr lang="en-US" altLang="zh-CN" smtClean="0"/>
              <a:t>Sno</a:t>
            </a:r>
            <a:r>
              <a:rPr lang="zh-CN" altLang="en-US" smtClean="0"/>
              <a:t>属性的值在表</a:t>
            </a:r>
            <a:r>
              <a:rPr lang="en-US" altLang="zh-CN" smtClean="0"/>
              <a:t>Student</a:t>
            </a:r>
            <a:r>
              <a:rPr lang="zh-CN" altLang="en-US" smtClean="0"/>
              <a:t>中找不到一个元组，其</a:t>
            </a:r>
            <a:r>
              <a:rPr lang="en-US" altLang="zh-CN" smtClean="0"/>
              <a:t>Sno</a:t>
            </a:r>
            <a:r>
              <a:rPr lang="zh-CN" altLang="en-US" smtClean="0"/>
              <a:t>属性的值与之相等。</a:t>
            </a:r>
            <a:endParaRPr lang="zh-CN" altLang="en-US" smtClean="0"/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smtClean="0">
                <a:solidFill>
                  <a:srgbClr val="FF00FF"/>
                </a:solidFill>
              </a:rPr>
              <a:t>修改</a:t>
            </a:r>
            <a:r>
              <a:rPr lang="en-US" altLang="zh-CN" smtClean="0">
                <a:solidFill>
                  <a:srgbClr val="FF00FF"/>
                </a:solidFill>
              </a:rPr>
              <a:t>Student</a:t>
            </a:r>
            <a:r>
              <a:rPr lang="zh-CN" altLang="en-US" smtClean="0">
                <a:solidFill>
                  <a:srgbClr val="FF00FF"/>
                </a:solidFill>
              </a:rPr>
              <a:t>表中一个元组的</a:t>
            </a:r>
            <a:r>
              <a:rPr lang="en-US" altLang="zh-CN" smtClean="0">
                <a:solidFill>
                  <a:srgbClr val="FF00FF"/>
                </a:solidFill>
              </a:rPr>
              <a:t>Sno</a:t>
            </a:r>
            <a:r>
              <a:rPr lang="zh-CN" altLang="en-US" smtClean="0">
                <a:solidFill>
                  <a:srgbClr val="FF00FF"/>
                </a:solidFill>
              </a:rPr>
              <a:t>属性</a:t>
            </a:r>
            <a:r>
              <a:rPr lang="zh-CN" altLang="en-US" smtClean="0"/>
              <a:t>，造成</a:t>
            </a:r>
            <a:r>
              <a:rPr lang="en-US" altLang="zh-CN" smtClean="0"/>
              <a:t>SC</a:t>
            </a:r>
            <a:r>
              <a:rPr lang="zh-CN" altLang="en-US" smtClean="0"/>
              <a:t>表中某些元组的</a:t>
            </a:r>
            <a:r>
              <a:rPr lang="en-US" altLang="zh-CN" smtClean="0"/>
              <a:t>Sno</a:t>
            </a:r>
            <a:r>
              <a:rPr lang="zh-CN" altLang="en-US" smtClean="0"/>
              <a:t>属性的值在表</a:t>
            </a:r>
            <a:r>
              <a:rPr lang="en-US" altLang="zh-CN" smtClean="0"/>
              <a:t>Student</a:t>
            </a:r>
            <a:r>
              <a:rPr lang="zh-CN" altLang="en-US" smtClean="0"/>
              <a:t>中找不到一个元组，其</a:t>
            </a:r>
            <a:r>
              <a:rPr lang="en-US" altLang="zh-CN" smtClean="0"/>
              <a:t>Sno</a:t>
            </a:r>
            <a:r>
              <a:rPr lang="zh-CN" altLang="en-US" smtClean="0"/>
              <a:t>属性的值与之相等 。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参照完整性检查和违约处理</a:t>
            </a:r>
            <a:r>
              <a:rPr lang="en-US" altLang="zh-CN" sz="3600" smtClean="0"/>
              <a:t>（</a:t>
            </a:r>
            <a:r>
              <a:rPr lang="zh-CN" altLang="en-US" sz="3600" smtClean="0"/>
              <a:t>续</a:t>
            </a:r>
            <a:r>
              <a:rPr lang="en-US" altLang="zh-CN" sz="3600" smtClean="0"/>
              <a:t>）</a:t>
            </a:r>
            <a:endParaRPr lang="en-US" altLang="zh-CN" sz="360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2588" y="1301750"/>
            <a:ext cx="8228012" cy="54006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参照完整性违约处理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拒绝</a:t>
            </a:r>
            <a:r>
              <a:rPr lang="en-US" altLang="zh-CN" dirty="0" smtClean="0"/>
              <a:t>（NO ACTION）</a:t>
            </a:r>
            <a:r>
              <a:rPr lang="zh-CN" altLang="en-US" dirty="0" smtClean="0"/>
              <a:t>执行</a:t>
            </a:r>
            <a:endParaRPr lang="zh-CN" altLang="en-US" dirty="0" smtClean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不允许该操作执行。该策略一般设置为默认策略</a:t>
            </a:r>
            <a:endParaRPr lang="zh-CN" altLang="en-US" sz="2200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级联</a:t>
            </a:r>
            <a:r>
              <a:rPr lang="en-US" altLang="zh-CN" dirty="0" smtClean="0"/>
              <a:t>（CASCADE）</a:t>
            </a:r>
            <a:r>
              <a:rPr lang="zh-CN" altLang="en-US" dirty="0" smtClean="0"/>
              <a:t>操作</a:t>
            </a:r>
            <a:endParaRPr lang="zh-CN" altLang="en-US" sz="2800" dirty="0" smtClean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当删除或修改被参照表</a:t>
            </a:r>
            <a:r>
              <a:rPr lang="en-US" altLang="zh-CN" sz="2200" dirty="0" smtClean="0"/>
              <a:t>（Student）</a:t>
            </a:r>
            <a:r>
              <a:rPr lang="zh-CN" altLang="en-US" sz="2200" dirty="0" smtClean="0"/>
              <a:t>的一个元组造成了与参照表</a:t>
            </a:r>
            <a:r>
              <a:rPr lang="en-US" altLang="zh-CN" sz="2200" dirty="0" smtClean="0"/>
              <a:t>（SC）</a:t>
            </a:r>
            <a:r>
              <a:rPr lang="zh-CN" altLang="en-US" sz="2200" dirty="0" smtClean="0"/>
              <a:t>的不一致，则删除或修改参照表中的所有造成不一致的元组</a:t>
            </a:r>
            <a:endParaRPr lang="zh-CN" altLang="en-US" sz="2200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）设置为空值（</a:t>
            </a:r>
            <a:r>
              <a:rPr lang="en-US" altLang="zh-CN" dirty="0" smtClean="0"/>
              <a:t>SET-NULL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当删除或修改被参照表的一个元组时造成了不一致，则将参照表中的所有造成不一致的元组的对应属性设置为空值。</a:t>
            </a:r>
            <a:endParaRPr lang="zh-CN" altLang="en-US" sz="2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参照完整性检查和违约处理</a:t>
            </a:r>
            <a:r>
              <a:rPr lang="en-US" altLang="zh-CN" sz="3600" smtClean="0"/>
              <a:t>（</a:t>
            </a:r>
            <a:r>
              <a:rPr lang="zh-CN" altLang="en-US" sz="3600" smtClean="0"/>
              <a:t>续</a:t>
            </a:r>
            <a:r>
              <a:rPr lang="en-US" altLang="zh-CN" sz="3600" smtClean="0"/>
              <a:t>）</a:t>
            </a:r>
            <a:endParaRPr lang="en-US" altLang="zh-CN" sz="360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325563"/>
            <a:ext cx="8229600" cy="54006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例5.</a:t>
            </a:r>
            <a:r>
              <a:rPr lang="en-US" altLang="zh-CN" sz="2400" dirty="0" smtClean="0"/>
              <a:t>4]</a:t>
            </a:r>
            <a:r>
              <a:rPr lang="zh-CN" altLang="en-US" sz="2400" dirty="0" smtClean="0"/>
              <a:t>  显式说明参照完整性的违约处理示例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</a:t>
            </a:r>
            <a:r>
              <a:rPr lang="en-US" altLang="zh-CN" sz="2000" dirty="0" smtClean="0"/>
              <a:t>CREATE TABLE SC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(  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   CHAR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  NOT NULL</a:t>
            </a:r>
            <a:r>
              <a:rPr lang="zh-CN" altLang="en-US" sz="2000" dirty="0" smtClean="0"/>
              <a:t>，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    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   CHAR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  NOT NULL</a:t>
            </a:r>
            <a:r>
              <a:rPr lang="zh-CN" altLang="en-US" sz="2000" dirty="0" smtClean="0"/>
              <a:t>，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    </a:t>
            </a:r>
            <a:r>
              <a:rPr lang="en-US" altLang="zh-CN" sz="2000" dirty="0" smtClean="0"/>
              <a:t>Grade  SMALLINT</a:t>
            </a:r>
            <a:r>
              <a:rPr lang="zh-CN" altLang="en-US" sz="2000" dirty="0" smtClean="0"/>
              <a:t>,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    </a:t>
            </a:r>
            <a:r>
              <a:rPr lang="en-US" altLang="zh-CN" sz="2000" dirty="0" smtClean="0"/>
              <a:t>PRIMARY KEY</a:t>
            </a:r>
            <a:r>
              <a:rPr lang="zh-CN" altLang="en-US" sz="2000" dirty="0" smtClean="0"/>
              <a:t>(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,</a:t>
            </a:r>
            <a:r>
              <a:rPr lang="en-US" altLang="zh-CN" sz="2000" dirty="0" err="1" smtClean="0"/>
              <a:t>Cno</a:t>
            </a:r>
            <a:r>
              <a:rPr lang="zh-CN" altLang="en-US" sz="2000" dirty="0" smtClean="0"/>
              <a:t>)， 			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    </a:t>
            </a:r>
            <a:r>
              <a:rPr lang="en-US" altLang="zh-CN" sz="2000" dirty="0" smtClean="0"/>
              <a:t>FOREIGN KEY </a:t>
            </a:r>
            <a:r>
              <a:rPr lang="zh-CN" altLang="en-US" sz="2000" dirty="0" smtClean="0"/>
              <a:t>(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 REFERENCES Student</a:t>
            </a:r>
            <a:r>
              <a:rPr lang="zh-CN" altLang="en-US" sz="2000" dirty="0" smtClean="0"/>
              <a:t>(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ON DELETE CASCADE       </a:t>
            </a:r>
            <a:r>
              <a:rPr lang="en-US" altLang="zh-CN" sz="1600" dirty="0" smtClean="0"/>
              <a:t> </a:t>
            </a:r>
            <a:r>
              <a:rPr lang="en-US" altLang="zh-CN" sz="1800" dirty="0" smtClean="0"/>
              <a:t>/*</a:t>
            </a:r>
            <a:r>
              <a:rPr lang="zh-CN" altLang="en-US" sz="1800" dirty="0" smtClean="0">
                <a:solidFill>
                  <a:srgbClr val="FF00FF"/>
                </a:solidFill>
              </a:rPr>
              <a:t>级联删除</a:t>
            </a:r>
            <a:r>
              <a:rPr lang="en-US" altLang="zh-CN" sz="1800" dirty="0" smtClean="0"/>
              <a:t>SC</a:t>
            </a:r>
            <a:r>
              <a:rPr lang="zh-CN" altLang="en-US" sz="1800" dirty="0" smtClean="0"/>
              <a:t>表中相应的元组*</a:t>
            </a:r>
            <a:r>
              <a:rPr lang="en-US" altLang="zh-CN" sz="1800" dirty="0" smtClean="0"/>
              <a:t>/</a:t>
            </a: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ON UPDATE CASCADE</a:t>
            </a:r>
            <a:r>
              <a:rPr lang="zh-CN" altLang="en-US" sz="2000" dirty="0" smtClean="0"/>
              <a:t>,      </a:t>
            </a:r>
            <a:r>
              <a:rPr lang="en-US" altLang="zh-CN" sz="1800" dirty="0" smtClean="0"/>
              <a:t>/*</a:t>
            </a:r>
            <a:r>
              <a:rPr lang="zh-CN" altLang="en-US" sz="1800" dirty="0" smtClean="0">
                <a:solidFill>
                  <a:srgbClr val="FF00FF"/>
                </a:solidFill>
              </a:rPr>
              <a:t>级联更新</a:t>
            </a:r>
            <a:r>
              <a:rPr lang="en-US" altLang="zh-CN" sz="1800" dirty="0" smtClean="0"/>
              <a:t>SC</a:t>
            </a:r>
            <a:r>
              <a:rPr lang="zh-CN" altLang="en-US" sz="1800" dirty="0" smtClean="0"/>
              <a:t>表中相应的元组*</a:t>
            </a:r>
            <a:r>
              <a:rPr lang="en-US" altLang="zh-CN" sz="1800" dirty="0" smtClean="0"/>
              <a:t>/</a:t>
            </a:r>
            <a:endParaRPr lang="en-US" altLang="zh-CN" sz="1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FOREIGN KEY </a:t>
            </a:r>
            <a:r>
              <a:rPr lang="zh-CN" altLang="en-US" sz="2000" dirty="0" smtClean="0"/>
              <a:t>(</a:t>
            </a:r>
            <a:r>
              <a:rPr lang="en-US" altLang="zh-CN" sz="2000" dirty="0" err="1" smtClean="0"/>
              <a:t>Cno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 REFERENCES Course</a:t>
            </a:r>
            <a:r>
              <a:rPr lang="zh-CN" altLang="en-US" sz="2000" dirty="0" smtClean="0"/>
              <a:t>(</a:t>
            </a:r>
            <a:r>
              <a:rPr lang="en-US" altLang="zh-CN" sz="2000" dirty="0" err="1" smtClean="0"/>
              <a:t>Cno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	                    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ON DELETE NO ACTION 	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           /*</a:t>
            </a:r>
            <a:r>
              <a:rPr lang="zh-CN" altLang="en-US" sz="1800" dirty="0" smtClean="0"/>
              <a:t>当删除</a:t>
            </a:r>
            <a:r>
              <a:rPr lang="en-US" altLang="zh-CN" sz="1800" dirty="0" smtClean="0"/>
              <a:t>course </a:t>
            </a:r>
            <a:r>
              <a:rPr lang="zh-CN" altLang="en-US" sz="1800" dirty="0" smtClean="0"/>
              <a:t>表中的元组造成了与</a:t>
            </a:r>
            <a:r>
              <a:rPr lang="en-US" altLang="zh-CN" sz="1800" dirty="0" smtClean="0"/>
              <a:t>SC</a:t>
            </a:r>
            <a:r>
              <a:rPr lang="zh-CN" altLang="en-US" sz="1800" dirty="0" smtClean="0"/>
              <a:t>表不一致时</a:t>
            </a:r>
            <a:r>
              <a:rPr lang="zh-CN" altLang="en-US" sz="1800" dirty="0" smtClean="0">
                <a:solidFill>
                  <a:srgbClr val="FF00FF"/>
                </a:solidFill>
              </a:rPr>
              <a:t>拒绝删除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/</a:t>
            </a:r>
            <a:endParaRPr lang="en-US" altLang="zh-CN" sz="1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ON UPDATE CASCADE   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	</a:t>
            </a:r>
            <a:r>
              <a:rPr lang="en-US" altLang="zh-CN" sz="1800" dirty="0" smtClean="0"/>
              <a:t>  /*</a:t>
            </a:r>
            <a:r>
              <a:rPr lang="zh-CN" altLang="en-US" sz="1800" dirty="0" smtClean="0"/>
              <a:t>当更新</a:t>
            </a:r>
            <a:r>
              <a:rPr lang="en-US" altLang="zh-CN" sz="1800" dirty="0" smtClean="0"/>
              <a:t>course</a:t>
            </a:r>
            <a:r>
              <a:rPr lang="zh-CN" altLang="en-US" sz="1800" dirty="0" smtClean="0"/>
              <a:t>表中的</a:t>
            </a:r>
            <a:r>
              <a:rPr lang="en-US" altLang="zh-CN" sz="1800" dirty="0" err="1" smtClean="0"/>
              <a:t>cno</a:t>
            </a:r>
            <a:r>
              <a:rPr lang="zh-CN" altLang="en-US" sz="1800" dirty="0" smtClean="0"/>
              <a:t>时，</a:t>
            </a:r>
            <a:r>
              <a:rPr lang="zh-CN" altLang="en-US" sz="1800" dirty="0" smtClean="0">
                <a:solidFill>
                  <a:srgbClr val="FF00FF"/>
                </a:solidFill>
              </a:rPr>
              <a:t>级联更新</a:t>
            </a:r>
            <a:r>
              <a:rPr lang="en-US" altLang="zh-CN" sz="1800" dirty="0" smtClean="0"/>
              <a:t>SC</a:t>
            </a:r>
            <a:r>
              <a:rPr lang="zh-CN" altLang="en-US" sz="1800" dirty="0" smtClean="0"/>
              <a:t>表中相应的元组*</a:t>
            </a:r>
            <a:r>
              <a:rPr lang="en-US" altLang="zh-CN" sz="1800" dirty="0" smtClean="0"/>
              <a:t>/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  </a:t>
            </a:r>
            <a:r>
              <a:rPr lang="zh-CN" altLang="en-US" sz="2000" dirty="0" smtClean="0"/>
              <a:t> );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3  </a:t>
            </a:r>
            <a:r>
              <a:rPr lang="zh-CN" altLang="en-US" sz="3600" dirty="0" smtClean="0"/>
              <a:t>用户定义的完整性</a:t>
            </a:r>
            <a:endParaRPr lang="zh-CN" altLang="en-US" sz="3600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smtClean="0"/>
              <a:t>用户定义的完整性是：针对</a:t>
            </a:r>
            <a:r>
              <a:rPr lang="zh-CN" altLang="en-US" smtClean="0">
                <a:solidFill>
                  <a:srgbClr val="FF00FF"/>
                </a:solidFill>
              </a:rPr>
              <a:t>某一具体应用</a:t>
            </a:r>
            <a:r>
              <a:rPr lang="zh-CN" altLang="en-US" smtClean="0"/>
              <a:t>的数据必须满足的语义要求 </a:t>
            </a:r>
            <a:endParaRPr lang="zh-CN" altLang="en-US" smtClean="0"/>
          </a:p>
          <a:p>
            <a:pPr eaLnBrk="1" hangingPunct="1">
              <a:lnSpc>
                <a:spcPct val="170000"/>
              </a:lnSpc>
            </a:pPr>
            <a:r>
              <a:rPr lang="zh-CN" altLang="en-US" smtClean="0"/>
              <a:t>关系数据库管理系统提供了定义和检验用户定义完整性的机制，不必由应用程序承担</a:t>
            </a:r>
            <a:endParaRPr lang="zh-CN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dirty="0" smtClean="0"/>
              <a:t>数据库安全性控制</a:t>
            </a:r>
            <a:endParaRPr lang="zh-CN" altLang="zh-CN" sz="3600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2"/>
            <a:ext cx="7772400" cy="550989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zh-CN" altLang="en-US" dirty="0"/>
              <a:t>数据库系统中的数据共享不能是无条件的共享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计算机系统中，安全措施是一级一级层层设置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  <a:p>
            <a:r>
              <a:rPr lang="zh-CN" altLang="en-US" dirty="0"/>
              <a:t>数据库安全性控制的常用方法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用户标识和鉴定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存取控制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视图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审计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数据加密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</p:txBody>
      </p:sp>
      <p:pic>
        <p:nvPicPr>
          <p:cNvPr id="31749" name="Picture 17" descr="4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7" y="2593975"/>
            <a:ext cx="7058025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属性上约束条件的定义</a:t>
            </a:r>
            <a:endParaRPr lang="zh-CN" altLang="en-US" sz="3600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CREATE TABLE</a:t>
            </a:r>
            <a:r>
              <a:rPr lang="zh-CN" altLang="en-US" dirty="0" smtClean="0"/>
              <a:t>时</a:t>
            </a:r>
            <a:r>
              <a:rPr lang="zh-CN" altLang="en-US" dirty="0" smtClean="0">
                <a:solidFill>
                  <a:srgbClr val="FF00FF"/>
                </a:solidFill>
              </a:rPr>
              <a:t>定义属性上的约束条件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列值非空（</a:t>
            </a:r>
            <a:r>
              <a:rPr lang="en-US" altLang="zh-CN" dirty="0" smtClean="0"/>
              <a:t>NOT NULL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列值唯一（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检查列值是否满足一个条件表达式（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属性上约束条件的定义</a:t>
            </a:r>
            <a:r>
              <a:rPr lang="en-US" altLang="zh-CN" sz="3600" smtClean="0"/>
              <a:t>（</a:t>
            </a:r>
            <a:r>
              <a:rPr lang="zh-CN" altLang="en-US" sz="3600" smtClean="0"/>
              <a:t>续</a:t>
            </a:r>
            <a:r>
              <a:rPr lang="en-US" altLang="zh-CN" sz="3600" smtClean="0"/>
              <a:t>）</a:t>
            </a:r>
            <a:endParaRPr lang="en-US" altLang="zh-CN" sz="360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（1）</a:t>
            </a:r>
            <a:r>
              <a:rPr lang="zh-CN" altLang="en-US" smtClean="0"/>
              <a:t>不允许取空值 </a:t>
            </a:r>
            <a:endParaRPr lang="zh-CN" altLang="en-US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[</a:t>
            </a:r>
            <a:r>
              <a:rPr lang="zh-CN" altLang="en-US" sz="2400" smtClean="0"/>
              <a:t>例5.</a:t>
            </a:r>
            <a:r>
              <a:rPr lang="en-US" altLang="zh-CN" sz="2400" smtClean="0"/>
              <a:t>5]</a:t>
            </a:r>
            <a:r>
              <a:rPr lang="zh-CN" altLang="en-US" sz="2400" smtClean="0"/>
              <a:t>  在定义</a:t>
            </a:r>
            <a:r>
              <a:rPr lang="en-US" altLang="zh-CN" sz="2400" smtClean="0"/>
              <a:t>SC</a:t>
            </a:r>
            <a:r>
              <a:rPr lang="zh-CN" altLang="en-US" sz="2400" smtClean="0"/>
              <a:t>表时，说明</a:t>
            </a:r>
            <a:r>
              <a:rPr lang="en-US" altLang="zh-CN" sz="2400" smtClean="0"/>
              <a:t>Sno</a:t>
            </a:r>
            <a:r>
              <a:rPr lang="zh-CN" altLang="en-US" sz="2400" smtClean="0"/>
              <a:t>、</a:t>
            </a:r>
            <a:r>
              <a:rPr lang="en-US" altLang="zh-CN" sz="2400" smtClean="0"/>
              <a:t>Cno</a:t>
            </a:r>
            <a:r>
              <a:rPr lang="zh-CN" altLang="en-US" sz="2400" smtClean="0"/>
              <a:t>、</a:t>
            </a:r>
            <a:r>
              <a:rPr lang="en-US" altLang="zh-CN" sz="2400" smtClean="0"/>
              <a:t>Grade</a:t>
            </a:r>
            <a:r>
              <a:rPr lang="zh-CN" altLang="en-US" sz="2400" smtClean="0"/>
              <a:t>属性不允许取空值。</a:t>
            </a: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smtClean="0"/>
              <a:t>        </a:t>
            </a:r>
            <a:r>
              <a:rPr lang="en-US" altLang="zh-CN" sz="2200" smtClean="0"/>
              <a:t>CREATE TABLE SC</a:t>
            </a:r>
            <a:endParaRPr lang="en-US" altLang="zh-CN" sz="2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      </a:t>
            </a:r>
            <a:r>
              <a:rPr lang="zh-CN" altLang="en-US" sz="2200" smtClean="0"/>
              <a:t>(  </a:t>
            </a:r>
            <a:r>
              <a:rPr lang="en-US" altLang="zh-CN" sz="2200" smtClean="0"/>
              <a:t>Sno CHAR</a:t>
            </a:r>
            <a:r>
              <a:rPr lang="zh-CN" altLang="en-US" sz="2200" smtClean="0"/>
              <a:t>(</a:t>
            </a:r>
            <a:r>
              <a:rPr lang="en-US" altLang="zh-CN" sz="2200" smtClean="0"/>
              <a:t>9</a:t>
            </a:r>
            <a:r>
              <a:rPr lang="zh-CN" altLang="en-US" sz="2200" smtClean="0"/>
              <a:t>)</a:t>
            </a:r>
            <a:r>
              <a:rPr lang="en-US" altLang="zh-CN" sz="2200" smtClean="0"/>
              <a:t>  </a:t>
            </a:r>
            <a:r>
              <a:rPr lang="en-US" altLang="zh-CN" sz="2200" smtClean="0">
                <a:solidFill>
                  <a:srgbClr val="FF00FF"/>
                </a:solidFill>
              </a:rPr>
              <a:t>NOT NULL</a:t>
            </a:r>
            <a:r>
              <a:rPr lang="zh-CN" altLang="en-US" sz="2200" smtClean="0"/>
              <a:t>,	</a:t>
            </a:r>
            <a:endParaRPr lang="zh-CN" altLang="en-US" sz="2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smtClean="0"/>
              <a:t>           </a:t>
            </a:r>
            <a:r>
              <a:rPr lang="en-US" altLang="zh-CN" sz="2200" smtClean="0"/>
              <a:t>Cno CHAR</a:t>
            </a:r>
            <a:r>
              <a:rPr lang="zh-CN" altLang="en-US" sz="2200" smtClean="0"/>
              <a:t>(</a:t>
            </a:r>
            <a:r>
              <a:rPr lang="en-US" altLang="zh-CN" sz="2200" smtClean="0"/>
              <a:t>4</a:t>
            </a:r>
            <a:r>
              <a:rPr lang="zh-CN" altLang="en-US" sz="2200" smtClean="0"/>
              <a:t>)</a:t>
            </a:r>
            <a:r>
              <a:rPr lang="en-US" altLang="zh-CN" sz="2200" smtClean="0"/>
              <a:t>  </a:t>
            </a:r>
            <a:r>
              <a:rPr lang="en-US" altLang="zh-CN" sz="2200" smtClean="0">
                <a:solidFill>
                  <a:srgbClr val="FF00FF"/>
                </a:solidFill>
              </a:rPr>
              <a:t>NOT NULL</a:t>
            </a:r>
            <a:r>
              <a:rPr lang="zh-CN" altLang="en-US" sz="2200" smtClean="0"/>
              <a:t>,	</a:t>
            </a:r>
            <a:endParaRPr lang="zh-CN" altLang="en-US" sz="2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smtClean="0"/>
              <a:t>           </a:t>
            </a:r>
            <a:r>
              <a:rPr lang="en-US" altLang="zh-CN" sz="2200" smtClean="0"/>
              <a:t>Grade  SMALLINT </a:t>
            </a:r>
            <a:r>
              <a:rPr lang="en-US" altLang="zh-CN" sz="2200" smtClean="0">
                <a:solidFill>
                  <a:srgbClr val="FF00FF"/>
                </a:solidFill>
              </a:rPr>
              <a:t>NOT NULL</a:t>
            </a:r>
            <a:r>
              <a:rPr lang="zh-CN" altLang="en-US" sz="2200" smtClean="0"/>
              <a:t>,	</a:t>
            </a:r>
            <a:endParaRPr lang="zh-CN" altLang="en-US" sz="2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smtClean="0"/>
              <a:t>           </a:t>
            </a:r>
            <a:r>
              <a:rPr lang="en-US" altLang="zh-CN" sz="2200" smtClean="0"/>
              <a:t>PRIMARY KEY </a:t>
            </a:r>
            <a:r>
              <a:rPr lang="zh-CN" altLang="en-US" sz="2200" smtClean="0"/>
              <a:t>(</a:t>
            </a:r>
            <a:r>
              <a:rPr lang="en-US" altLang="zh-CN" sz="2200" smtClean="0"/>
              <a:t>Sno</a:t>
            </a:r>
            <a:r>
              <a:rPr lang="zh-CN" altLang="en-US" sz="2200" smtClean="0"/>
              <a:t>, </a:t>
            </a:r>
            <a:r>
              <a:rPr lang="en-US" altLang="zh-CN" sz="2200" smtClean="0"/>
              <a:t>Cno</a:t>
            </a:r>
            <a:r>
              <a:rPr lang="zh-CN" altLang="en-US" sz="2200" smtClean="0"/>
              <a:t>),  </a:t>
            </a:r>
            <a:endParaRPr lang="zh-CN" altLang="en-US" sz="2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        </a:t>
            </a:r>
            <a:r>
              <a:rPr lang="en-US" altLang="zh-CN" sz="2000" smtClean="0"/>
              <a:t>…</a:t>
            </a:r>
            <a:r>
              <a:rPr lang="zh-CN" altLang="en-US" sz="2000" smtClean="0"/>
              <a:t> 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         </a:t>
            </a:r>
            <a:r>
              <a:rPr lang="zh-CN" altLang="en-US" sz="1800" smtClean="0"/>
              <a:t> </a:t>
            </a:r>
            <a:r>
              <a:rPr lang="en-US" altLang="zh-CN" sz="1800" smtClean="0"/>
              <a:t> </a:t>
            </a:r>
            <a:r>
              <a:rPr lang="zh-CN" altLang="en-US" sz="1800" smtClean="0"/>
              <a:t> </a:t>
            </a:r>
            <a:r>
              <a:rPr lang="en-US" altLang="zh-CN" sz="1800" smtClean="0"/>
              <a:t>/* </a:t>
            </a:r>
            <a:r>
              <a:rPr lang="zh-CN" altLang="en-US" sz="1800" smtClean="0"/>
              <a:t>如果在表级定义实体完整性，隐含了</a:t>
            </a:r>
            <a:r>
              <a:rPr lang="en-US" altLang="zh-CN" sz="1800" smtClean="0"/>
              <a:t>Sno</a:t>
            </a:r>
            <a:r>
              <a:rPr lang="zh-CN" altLang="en-US" sz="1800" smtClean="0"/>
              <a:t>，</a:t>
            </a:r>
            <a:r>
              <a:rPr lang="en-US" altLang="zh-CN" sz="1800" smtClean="0"/>
              <a:t>Cno</a:t>
            </a:r>
            <a:r>
              <a:rPr lang="zh-CN" altLang="en-US" sz="1800" smtClean="0"/>
              <a:t>不允许取空值，则在  </a:t>
            </a:r>
            <a:endParaRPr lang="en-US" altLang="zh-CN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           </a:t>
            </a:r>
            <a:r>
              <a:rPr lang="zh-CN" altLang="en-US" sz="1800" smtClean="0"/>
              <a:t>列级不允许取空值的定义 可以不写 * </a:t>
            </a:r>
            <a:r>
              <a:rPr lang="en-US" altLang="zh-CN" sz="1800" smtClean="0"/>
              <a:t>/</a:t>
            </a:r>
            <a:endParaRPr lang="en-US" altLang="zh-CN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      </a:t>
            </a:r>
            <a:r>
              <a:rPr lang="zh-CN" altLang="en-US" sz="2200" smtClean="0"/>
              <a:t> ); </a:t>
            </a:r>
            <a:endParaRPr lang="zh-CN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属性上约束条件的定义</a:t>
            </a:r>
            <a:r>
              <a:rPr lang="en-US" altLang="zh-CN" sz="3600" smtClean="0"/>
              <a:t>（</a:t>
            </a:r>
            <a:r>
              <a:rPr lang="zh-CN" altLang="en-US" sz="3600" smtClean="0"/>
              <a:t>续</a:t>
            </a:r>
            <a:r>
              <a:rPr lang="en-US" altLang="zh-CN" sz="3600" smtClean="0"/>
              <a:t>）</a:t>
            </a:r>
            <a:endParaRPr lang="en-US" altLang="zh-CN" sz="360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（2）</a:t>
            </a:r>
            <a:r>
              <a:rPr lang="zh-CN" altLang="en-US" smtClean="0"/>
              <a:t>列值唯一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[</a:t>
            </a:r>
            <a:r>
              <a:rPr lang="zh-CN" altLang="en-US" sz="2400" smtClean="0"/>
              <a:t>例5.</a:t>
            </a:r>
            <a:r>
              <a:rPr lang="en-US" altLang="zh-CN" sz="2400" smtClean="0"/>
              <a:t>6]</a:t>
            </a:r>
            <a:r>
              <a:rPr lang="zh-CN" altLang="en-US" sz="2400" smtClean="0"/>
              <a:t>建立部门表</a:t>
            </a:r>
            <a:r>
              <a:rPr lang="en-US" altLang="zh-CN" sz="2400" smtClean="0"/>
              <a:t>DEPT</a:t>
            </a:r>
            <a:r>
              <a:rPr lang="zh-CN" altLang="en-US" sz="2400" smtClean="0"/>
              <a:t>，要求部门名称</a:t>
            </a:r>
            <a:r>
              <a:rPr lang="en-US" altLang="zh-CN" sz="2400" smtClean="0"/>
              <a:t>Dname</a:t>
            </a:r>
            <a:r>
              <a:rPr lang="zh-CN" altLang="en-US" sz="2400" smtClean="0"/>
              <a:t>列取值唯一，部门编号</a:t>
            </a:r>
            <a:r>
              <a:rPr lang="en-US" altLang="zh-CN" sz="2400" smtClean="0"/>
              <a:t>Deptno</a:t>
            </a:r>
            <a:r>
              <a:rPr lang="zh-CN" altLang="en-US" sz="2400" smtClean="0"/>
              <a:t>列为主码</a:t>
            </a:r>
            <a:endParaRPr lang="zh-CN" altLang="en-US" sz="24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    </a:t>
            </a:r>
            <a:r>
              <a:rPr lang="en-US" altLang="zh-CN" sz="2200" smtClean="0"/>
              <a:t>CREATE TABLE DEPT</a:t>
            </a:r>
            <a:endParaRPr lang="en-US" altLang="zh-CN" sz="22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        </a:t>
            </a:r>
            <a:r>
              <a:rPr lang="zh-CN" altLang="en-US" sz="2200" smtClean="0"/>
              <a:t>(   </a:t>
            </a:r>
            <a:r>
              <a:rPr lang="en-US" altLang="zh-CN" sz="2200" smtClean="0"/>
              <a:t>Deptno  NUMERIC</a:t>
            </a:r>
            <a:r>
              <a:rPr lang="zh-CN" altLang="en-US" sz="2200" smtClean="0"/>
              <a:t>(</a:t>
            </a:r>
            <a:r>
              <a:rPr lang="en-US" altLang="zh-CN" sz="2200" smtClean="0"/>
              <a:t>2</a:t>
            </a:r>
            <a:r>
              <a:rPr lang="zh-CN" altLang="en-US" sz="2200" smtClean="0"/>
              <a:t>),</a:t>
            </a:r>
            <a:endParaRPr lang="zh-CN" altLang="en-US" sz="22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            </a:t>
            </a:r>
            <a:r>
              <a:rPr lang="en-US" altLang="zh-CN" sz="2200" smtClean="0"/>
              <a:t>Dname  CHAR</a:t>
            </a:r>
            <a:r>
              <a:rPr lang="zh-CN" altLang="en-US" sz="2200" smtClean="0"/>
              <a:t>(</a:t>
            </a:r>
            <a:r>
              <a:rPr lang="en-US" altLang="zh-CN" sz="2200" smtClean="0"/>
              <a:t>9</a:t>
            </a:r>
            <a:r>
              <a:rPr lang="zh-CN" altLang="en-US" sz="2200" smtClean="0"/>
              <a:t>)</a:t>
            </a:r>
            <a:r>
              <a:rPr lang="en-US" altLang="zh-CN" sz="2200" smtClean="0"/>
              <a:t>  </a:t>
            </a:r>
            <a:r>
              <a:rPr lang="en-US" altLang="zh-CN" sz="2200" smtClean="0">
                <a:solidFill>
                  <a:srgbClr val="FF00FF"/>
                </a:solidFill>
              </a:rPr>
              <a:t>UNIQUE NOT NULL</a:t>
            </a:r>
            <a:r>
              <a:rPr lang="zh-CN" altLang="en-US" sz="2200" smtClean="0"/>
              <a:t>，</a:t>
            </a:r>
            <a:endParaRPr lang="en-US" altLang="zh-CN" sz="22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  </a:t>
            </a:r>
            <a:r>
              <a:rPr lang="zh-CN" altLang="en-US" sz="2000" smtClean="0"/>
              <a:t>   </a:t>
            </a:r>
            <a:r>
              <a:rPr lang="en-US" altLang="zh-CN" sz="2000" smtClean="0"/>
              <a:t>                            /*</a:t>
            </a:r>
            <a:r>
              <a:rPr lang="zh-CN" altLang="en-US" sz="2000" smtClean="0"/>
              <a:t>要求</a:t>
            </a:r>
            <a:r>
              <a:rPr lang="en-US" altLang="zh-CN" sz="2000" smtClean="0"/>
              <a:t>Dname</a:t>
            </a:r>
            <a:r>
              <a:rPr lang="zh-CN" altLang="en-US" sz="2000" smtClean="0"/>
              <a:t>列值唯一</a:t>
            </a:r>
            <a:r>
              <a:rPr lang="en-US" altLang="zh-CN" sz="2000" smtClean="0"/>
              <a:t>,</a:t>
            </a:r>
            <a:r>
              <a:rPr lang="zh-CN" altLang="en-US" sz="2000" smtClean="0"/>
              <a:t> 并且不能取空值*</a:t>
            </a:r>
            <a:r>
              <a:rPr lang="en-US" altLang="zh-CN" sz="2000" smtClean="0"/>
              <a:t>/</a:t>
            </a:r>
            <a:endParaRPr lang="en-US" altLang="zh-CN" sz="20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          </a:t>
            </a:r>
            <a:r>
              <a:rPr lang="zh-CN" altLang="en-US" sz="2200" smtClean="0"/>
              <a:t>  </a:t>
            </a:r>
            <a:r>
              <a:rPr lang="en-US" altLang="zh-CN" sz="2200" smtClean="0"/>
              <a:t>Location  CHAR</a:t>
            </a:r>
            <a:r>
              <a:rPr lang="zh-CN" altLang="en-US" sz="2200" smtClean="0"/>
              <a:t>(</a:t>
            </a:r>
            <a:r>
              <a:rPr lang="en-US" altLang="zh-CN" sz="2200" smtClean="0"/>
              <a:t>10</a:t>
            </a:r>
            <a:r>
              <a:rPr lang="zh-CN" altLang="en-US" sz="2200" smtClean="0"/>
              <a:t>),</a:t>
            </a:r>
            <a:endParaRPr lang="zh-CN" altLang="en-US" sz="22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            </a:t>
            </a:r>
            <a:r>
              <a:rPr lang="en-US" altLang="zh-CN" sz="2200" smtClean="0"/>
              <a:t>PRIMARY KEY </a:t>
            </a:r>
            <a:r>
              <a:rPr lang="zh-CN" altLang="en-US" sz="2200" smtClean="0"/>
              <a:t>(</a:t>
            </a:r>
            <a:r>
              <a:rPr lang="en-US" altLang="zh-CN" sz="2200" smtClean="0"/>
              <a:t>Deptno</a:t>
            </a:r>
            <a:r>
              <a:rPr lang="zh-CN" altLang="en-US" sz="2200" smtClean="0"/>
              <a:t>)</a:t>
            </a:r>
            <a:endParaRPr lang="zh-CN" altLang="en-US" sz="22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       </a:t>
            </a:r>
            <a:r>
              <a:rPr lang="zh-CN" altLang="en-US" sz="2200" smtClean="0"/>
              <a:t>  );</a:t>
            </a:r>
            <a:endParaRPr lang="zh-CN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属性上约束条件的定义</a:t>
            </a:r>
            <a:r>
              <a:rPr lang="en-US" altLang="zh-CN" sz="3600" smtClean="0"/>
              <a:t>（</a:t>
            </a:r>
            <a:r>
              <a:rPr lang="zh-CN" altLang="en-US" sz="3600" smtClean="0"/>
              <a:t>续</a:t>
            </a:r>
            <a:r>
              <a:rPr lang="en-US" altLang="zh-CN" sz="3600" smtClean="0"/>
              <a:t>）</a:t>
            </a:r>
            <a:endParaRPr lang="en-US" altLang="zh-CN" sz="360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2850"/>
            <a:ext cx="8229600" cy="50958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（3）</a:t>
            </a:r>
            <a:r>
              <a:rPr lang="zh-CN" altLang="en-US" smtClean="0"/>
              <a:t>用</a:t>
            </a:r>
            <a:r>
              <a:rPr lang="en-US" altLang="zh-CN" smtClean="0"/>
              <a:t>CHECK</a:t>
            </a:r>
            <a:r>
              <a:rPr lang="zh-CN" altLang="en-US" smtClean="0"/>
              <a:t>短语指定列值应该满足的条件</a:t>
            </a:r>
            <a:endParaRPr lang="en-US" altLang="zh-CN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[</a:t>
            </a:r>
            <a:r>
              <a:rPr lang="zh-CN" altLang="en-US" sz="2400" smtClean="0"/>
              <a:t>例5.</a:t>
            </a:r>
            <a:r>
              <a:rPr lang="en-US" altLang="zh-CN" sz="2400" smtClean="0"/>
              <a:t>7]</a:t>
            </a:r>
            <a:r>
              <a:rPr lang="zh-CN" altLang="en-US" sz="2400" smtClean="0"/>
              <a:t>  </a:t>
            </a:r>
            <a:r>
              <a:rPr lang="en-US" altLang="zh-CN" sz="2400" smtClean="0"/>
              <a:t>Student</a:t>
            </a:r>
            <a:r>
              <a:rPr lang="zh-CN" altLang="en-US" sz="2400" smtClean="0"/>
              <a:t>表的</a:t>
            </a:r>
            <a:r>
              <a:rPr lang="en-US" altLang="zh-CN" sz="2400" smtClean="0"/>
              <a:t>Ssex</a:t>
            </a:r>
            <a:r>
              <a:rPr lang="zh-CN" altLang="en-US" sz="2400" smtClean="0"/>
              <a:t>只允许取“男”或“女”。</a:t>
            </a:r>
            <a:endParaRPr lang="zh-CN" altLang="en-US" sz="24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     </a:t>
            </a:r>
            <a:r>
              <a:rPr lang="en-US" altLang="zh-CN" sz="2200" smtClean="0"/>
              <a:t>CREATE TABLE Student</a:t>
            </a:r>
            <a:endParaRPr lang="en-US" altLang="zh-CN" sz="22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          </a:t>
            </a:r>
            <a:r>
              <a:rPr lang="zh-CN" altLang="en-US" sz="2200" smtClean="0"/>
              <a:t>( </a:t>
            </a:r>
            <a:r>
              <a:rPr lang="en-US" altLang="zh-CN" sz="2200" smtClean="0"/>
              <a:t>Sno  CHAR</a:t>
            </a:r>
            <a:r>
              <a:rPr lang="zh-CN" altLang="en-US" sz="2200" smtClean="0"/>
              <a:t>(</a:t>
            </a:r>
            <a:r>
              <a:rPr lang="en-US" altLang="zh-CN" sz="2200" smtClean="0"/>
              <a:t>9</a:t>
            </a:r>
            <a:r>
              <a:rPr lang="zh-CN" altLang="en-US" sz="2200" smtClean="0"/>
              <a:t>)</a:t>
            </a:r>
            <a:r>
              <a:rPr lang="en-US" altLang="zh-CN" sz="2200" smtClean="0"/>
              <a:t> PRIMARY KEY</a:t>
            </a:r>
            <a:r>
              <a:rPr lang="zh-CN" altLang="en-US" sz="2200" smtClean="0"/>
              <a:t>,</a:t>
            </a:r>
            <a:endParaRPr lang="zh-CN" altLang="en-US" sz="22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            </a:t>
            </a:r>
            <a:r>
              <a:rPr lang="en-US" altLang="zh-CN" sz="2200" smtClean="0"/>
              <a:t>Sname CHAR</a:t>
            </a:r>
            <a:r>
              <a:rPr lang="zh-CN" altLang="en-US" sz="2200" smtClean="0"/>
              <a:t>(</a:t>
            </a:r>
            <a:r>
              <a:rPr lang="en-US" altLang="zh-CN" sz="2200" smtClean="0"/>
              <a:t>8</a:t>
            </a:r>
            <a:r>
              <a:rPr lang="zh-CN" altLang="en-US" sz="2200" smtClean="0"/>
              <a:t>)</a:t>
            </a:r>
            <a:r>
              <a:rPr lang="en-US" altLang="zh-CN" sz="2200" smtClean="0"/>
              <a:t> NOT NULL</a:t>
            </a:r>
            <a:r>
              <a:rPr lang="zh-CN" altLang="en-US" sz="2200" smtClean="0"/>
              <a:t>,                     </a:t>
            </a:r>
            <a:endParaRPr lang="zh-CN" altLang="en-US" sz="22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            </a:t>
            </a:r>
            <a:r>
              <a:rPr lang="en-US" altLang="zh-CN" sz="2200" smtClean="0"/>
              <a:t>Ssex  CHAR</a:t>
            </a:r>
            <a:r>
              <a:rPr lang="zh-CN" altLang="en-US" sz="2200" smtClean="0"/>
              <a:t>(</a:t>
            </a:r>
            <a:r>
              <a:rPr lang="en-US" altLang="zh-CN" sz="2200" smtClean="0"/>
              <a:t>2</a:t>
            </a:r>
            <a:r>
              <a:rPr lang="zh-CN" altLang="en-US" sz="2200" smtClean="0"/>
              <a:t>)</a:t>
            </a:r>
            <a:r>
              <a:rPr lang="en-US" altLang="zh-CN" sz="2200" smtClean="0"/>
              <a:t>  </a:t>
            </a:r>
            <a:r>
              <a:rPr lang="en-US" altLang="zh-CN" sz="2200" smtClean="0">
                <a:solidFill>
                  <a:srgbClr val="FF00FF"/>
                </a:solidFill>
              </a:rPr>
              <a:t>CHECK （Ssex IN （‘</a:t>
            </a:r>
            <a:r>
              <a:rPr lang="zh-CN" altLang="en-US" sz="2200" smtClean="0">
                <a:solidFill>
                  <a:srgbClr val="FF00FF"/>
                </a:solidFill>
              </a:rPr>
              <a:t>男</a:t>
            </a:r>
            <a:r>
              <a:rPr lang="en-US" altLang="zh-CN" sz="2200" smtClean="0">
                <a:solidFill>
                  <a:srgbClr val="FF00FF"/>
                </a:solidFill>
              </a:rPr>
              <a:t>’,’</a:t>
            </a:r>
            <a:r>
              <a:rPr lang="zh-CN" altLang="en-US" sz="2200" smtClean="0">
                <a:solidFill>
                  <a:srgbClr val="FF00FF"/>
                </a:solidFill>
              </a:rPr>
              <a:t>女</a:t>
            </a:r>
            <a:r>
              <a:rPr lang="en-US" altLang="zh-CN" sz="2200" smtClean="0">
                <a:solidFill>
                  <a:srgbClr val="FF00FF"/>
                </a:solidFill>
              </a:rPr>
              <a:t>’））</a:t>
            </a:r>
            <a:r>
              <a:rPr lang="zh-CN" altLang="en-US" sz="2200" smtClean="0"/>
              <a:t>，           </a:t>
            </a:r>
            <a:endParaRPr lang="zh-CN" altLang="en-US" sz="22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                                                     </a:t>
            </a:r>
            <a:r>
              <a:rPr lang="en-US" altLang="zh-CN" sz="2000" smtClean="0"/>
              <a:t>/*</a:t>
            </a:r>
            <a:r>
              <a:rPr lang="zh-CN" altLang="en-US" sz="2000" smtClean="0"/>
              <a:t>性别属性</a:t>
            </a:r>
            <a:r>
              <a:rPr lang="en-US" altLang="zh-CN" sz="2000" smtClean="0"/>
              <a:t>Ssex</a:t>
            </a:r>
            <a:r>
              <a:rPr lang="zh-CN" altLang="en-US" sz="2000" smtClean="0"/>
              <a:t>只允许取</a:t>
            </a:r>
            <a:r>
              <a:rPr lang="en-US" altLang="zh-CN" sz="2000" smtClean="0"/>
              <a:t>'</a:t>
            </a:r>
            <a:r>
              <a:rPr lang="zh-CN" altLang="en-US" sz="2000" smtClean="0"/>
              <a:t>男</a:t>
            </a:r>
            <a:r>
              <a:rPr lang="en-US" altLang="zh-CN" sz="2000" smtClean="0"/>
              <a:t>'</a:t>
            </a:r>
            <a:r>
              <a:rPr lang="zh-CN" altLang="en-US" sz="2000" smtClean="0"/>
              <a:t>或</a:t>
            </a:r>
            <a:r>
              <a:rPr lang="en-US" altLang="zh-CN" sz="2000" smtClean="0"/>
              <a:t>'</a:t>
            </a:r>
            <a:r>
              <a:rPr lang="zh-CN" altLang="en-US" sz="2000" smtClean="0"/>
              <a:t>女</a:t>
            </a:r>
            <a:r>
              <a:rPr lang="en-US" altLang="zh-CN" sz="2000" smtClean="0"/>
              <a:t>' */</a:t>
            </a:r>
            <a:endParaRPr lang="en-US" altLang="zh-CN" sz="20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          </a:t>
            </a:r>
            <a:r>
              <a:rPr lang="zh-CN" altLang="en-US" sz="2200" smtClean="0"/>
              <a:t>  </a:t>
            </a:r>
            <a:r>
              <a:rPr lang="en-US" altLang="zh-CN" sz="2200" smtClean="0"/>
              <a:t>Sage  SMALLINT</a:t>
            </a:r>
            <a:r>
              <a:rPr lang="zh-CN" altLang="en-US" sz="2200" smtClean="0"/>
              <a:t>,</a:t>
            </a:r>
            <a:endParaRPr lang="zh-CN" altLang="en-US" sz="22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            </a:t>
            </a:r>
            <a:r>
              <a:rPr lang="en-US" altLang="zh-CN" sz="2200" smtClean="0"/>
              <a:t>Sdept  CHAR</a:t>
            </a:r>
            <a:r>
              <a:rPr lang="zh-CN" altLang="en-US" sz="2200" smtClean="0"/>
              <a:t>(</a:t>
            </a:r>
            <a:r>
              <a:rPr lang="en-US" altLang="zh-CN" sz="2200" smtClean="0"/>
              <a:t>20</a:t>
            </a:r>
            <a:r>
              <a:rPr lang="zh-CN" altLang="en-US" sz="2200" smtClean="0"/>
              <a:t>)</a:t>
            </a:r>
            <a:endParaRPr lang="zh-CN" altLang="en-US" sz="22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        </a:t>
            </a:r>
            <a:r>
              <a:rPr lang="zh-CN" altLang="en-US" sz="2200" smtClean="0"/>
              <a:t>  )</a:t>
            </a:r>
            <a:r>
              <a:rPr lang="en-US" altLang="zh-CN" sz="2200" smtClean="0"/>
              <a:t>;</a:t>
            </a:r>
            <a:endParaRPr lang="en-US" altLang="zh-CN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9939" name="Rectangle 2"/>
          <p:cNvSpPr txBox="1">
            <a:spLocks noChangeArrowheads="1"/>
          </p:cNvSpPr>
          <p:nvPr/>
        </p:nvSpPr>
        <p:spPr bwMode="auto">
          <a:xfrm>
            <a:off x="457200" y="-28575"/>
            <a:ext cx="82296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</a:rPr>
              <a:t>属性上约束条件的定义</a:t>
            </a:r>
            <a:r>
              <a:rPr lang="en-US" altLang="zh-CN" sz="3600" b="1">
                <a:solidFill>
                  <a:schemeClr val="bg1"/>
                </a:solidFill>
              </a:rPr>
              <a:t>（</a:t>
            </a:r>
            <a:r>
              <a:rPr lang="zh-CN" altLang="en-US" sz="3600" b="1">
                <a:solidFill>
                  <a:schemeClr val="bg1"/>
                </a:solidFill>
              </a:rPr>
              <a:t>续</a:t>
            </a:r>
            <a:r>
              <a:rPr lang="en-US" altLang="zh-CN" sz="3600" b="1">
                <a:solidFill>
                  <a:schemeClr val="bg1"/>
                </a:solidFill>
              </a:rPr>
              <a:t>）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39940" name="Rectangle 3"/>
          <p:cNvSpPr txBox="1">
            <a:spLocks noChangeArrowheads="1"/>
          </p:cNvSpPr>
          <p:nvPr/>
        </p:nvSpPr>
        <p:spPr bwMode="auto">
          <a:xfrm>
            <a:off x="323850" y="1339850"/>
            <a:ext cx="9001125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[</a:t>
            </a:r>
            <a:r>
              <a:rPr lang="zh-CN" altLang="en-US" sz="2400" b="1"/>
              <a:t>例</a:t>
            </a:r>
            <a:r>
              <a:rPr lang="en-US" altLang="zh-CN" sz="2400" b="1"/>
              <a:t>5.8]  SC</a:t>
            </a:r>
            <a:r>
              <a:rPr lang="zh-CN" altLang="en-US" sz="2400" b="1"/>
              <a:t>表的</a:t>
            </a:r>
            <a:r>
              <a:rPr lang="en-US" altLang="zh-CN" sz="2400" b="1"/>
              <a:t>Grade</a:t>
            </a:r>
            <a:r>
              <a:rPr lang="zh-CN" altLang="en-US" sz="2400" b="1"/>
              <a:t>的值应该在</a:t>
            </a:r>
            <a:r>
              <a:rPr lang="en-US" altLang="zh-CN" sz="2400" b="1"/>
              <a:t>0</a:t>
            </a:r>
            <a:r>
              <a:rPr lang="zh-CN" altLang="en-US" sz="2400" b="1"/>
              <a:t>和</a:t>
            </a:r>
            <a:r>
              <a:rPr lang="en-US" altLang="zh-CN" sz="2400" b="1"/>
              <a:t>100</a:t>
            </a:r>
            <a:r>
              <a:rPr lang="zh-CN" altLang="en-US" sz="2400" b="1"/>
              <a:t>之间。</a:t>
            </a:r>
            <a:endParaRPr lang="zh-CN" altLang="en-US" sz="2400" b="1"/>
          </a:p>
          <a:p>
            <a:pPr eaLnBrk="1" hangingPunct="1">
              <a:lnSpc>
                <a:spcPct val="120000"/>
              </a:lnSpc>
            </a:pPr>
            <a:r>
              <a:rPr lang="en-US" altLang="zh-CN" sz="2400" b="1"/>
              <a:t>   </a:t>
            </a:r>
            <a:r>
              <a:rPr lang="en-US" altLang="zh-CN" sz="2200" b="1"/>
              <a:t>CREATE TABLE  SC</a:t>
            </a:r>
            <a:endParaRPr lang="zh-CN" altLang="en-US" sz="2200" b="1"/>
          </a:p>
          <a:p>
            <a:pPr eaLnBrk="1" hangingPunct="1"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(  </a:t>
            </a:r>
            <a:r>
              <a:rPr lang="en-US" altLang="zh-CN" sz="2200" b="1"/>
              <a:t>Sno     CHAR</a:t>
            </a:r>
            <a:r>
              <a:rPr lang="zh-CN" altLang="en-US" sz="2200" b="1"/>
              <a:t>(</a:t>
            </a:r>
            <a:r>
              <a:rPr lang="en-US" altLang="zh-CN" sz="2200" b="1"/>
              <a:t>9</a:t>
            </a:r>
            <a:r>
              <a:rPr lang="zh-CN" altLang="en-US" sz="2200" b="1"/>
              <a:t>)</a:t>
            </a:r>
            <a:r>
              <a:rPr lang="en-US" altLang="zh-CN" sz="2200" b="1"/>
              <a:t> </a:t>
            </a:r>
            <a:r>
              <a:rPr lang="zh-CN" altLang="en-US" sz="2200" b="1"/>
              <a:t>,</a:t>
            </a:r>
            <a:endParaRPr lang="zh-CN" altLang="en-US" sz="2200" b="1"/>
          </a:p>
          <a:p>
            <a:pPr eaLnBrk="1" hangingPunct="1"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Cno    CHAR</a:t>
            </a:r>
            <a:r>
              <a:rPr lang="zh-CN" altLang="en-US" sz="2200" b="1"/>
              <a:t>(</a:t>
            </a:r>
            <a:r>
              <a:rPr lang="en-US" altLang="zh-CN" sz="2200" b="1"/>
              <a:t>4</a:t>
            </a:r>
            <a:r>
              <a:rPr lang="zh-CN" altLang="en-US" sz="2200" b="1"/>
              <a:t>),</a:t>
            </a:r>
            <a:endParaRPr lang="zh-CN" altLang="en-US" sz="2200" b="1"/>
          </a:p>
          <a:p>
            <a:pPr eaLnBrk="1" hangingPunct="1">
              <a:lnSpc>
                <a:spcPct val="120000"/>
              </a:lnSpc>
            </a:pPr>
            <a:r>
              <a:rPr lang="en-US" altLang="zh-CN" sz="2200" b="1"/>
              <a:t>	Grade   SMALLINT </a:t>
            </a:r>
            <a:r>
              <a:rPr lang="en-US" altLang="zh-CN" sz="2200" b="1">
                <a:solidFill>
                  <a:srgbClr val="FF00FF"/>
                </a:solidFill>
              </a:rPr>
              <a:t>CHECK </a:t>
            </a:r>
            <a:r>
              <a:rPr lang="zh-CN" altLang="en-US" sz="2200" b="1">
                <a:solidFill>
                  <a:srgbClr val="FF00FF"/>
                </a:solidFill>
              </a:rPr>
              <a:t>(</a:t>
            </a:r>
            <a:r>
              <a:rPr lang="en-US" altLang="zh-CN" sz="2200" b="1">
                <a:solidFill>
                  <a:srgbClr val="FF00FF"/>
                </a:solidFill>
              </a:rPr>
              <a:t>Grade&gt;=0 AND Grade &lt;=100</a:t>
            </a:r>
            <a:r>
              <a:rPr lang="zh-CN" altLang="en-US" sz="2200" b="1">
                <a:solidFill>
                  <a:srgbClr val="FF00FF"/>
                </a:solidFill>
              </a:rPr>
              <a:t>)</a:t>
            </a:r>
            <a:r>
              <a:rPr lang="zh-CN" altLang="en-US" sz="2200" b="1"/>
              <a:t>，</a:t>
            </a:r>
            <a:r>
              <a:rPr lang="en-US" altLang="zh-CN" sz="2200" b="1"/>
              <a:t>			      </a:t>
            </a:r>
            <a:r>
              <a:rPr lang="en-US" altLang="zh-CN" sz="2000" b="1"/>
              <a:t>/*Grade</a:t>
            </a:r>
            <a:r>
              <a:rPr lang="zh-CN" altLang="en-US" sz="2000" b="1"/>
              <a:t>取值范围是</a:t>
            </a:r>
            <a:r>
              <a:rPr lang="en-US" altLang="zh-CN" sz="2000" b="1"/>
              <a:t>0</a:t>
            </a:r>
            <a:r>
              <a:rPr lang="zh-CN" altLang="en-US" sz="2000" b="1"/>
              <a:t>到</a:t>
            </a:r>
            <a:r>
              <a:rPr lang="en-US" altLang="zh-CN" sz="2000" b="1"/>
              <a:t>100*/</a:t>
            </a:r>
            <a:endParaRPr lang="zh-CN" altLang="en-US" sz="2000" b="1"/>
          </a:p>
          <a:p>
            <a:pPr eaLnBrk="1" hangingPunct="1"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PRIMARY KEY </a:t>
            </a:r>
            <a:r>
              <a:rPr lang="zh-CN" altLang="en-US" sz="2200" b="1"/>
              <a:t>(</a:t>
            </a:r>
            <a:r>
              <a:rPr lang="en-US" altLang="zh-CN" sz="2200" b="1"/>
              <a:t>Sno</a:t>
            </a:r>
            <a:r>
              <a:rPr lang="zh-CN" altLang="en-US" sz="2200" b="1"/>
              <a:t>,</a:t>
            </a:r>
            <a:r>
              <a:rPr lang="en-US" altLang="zh-CN" sz="2200" b="1"/>
              <a:t>Cno</a:t>
            </a:r>
            <a:r>
              <a:rPr lang="zh-CN" altLang="en-US" sz="2200" b="1"/>
              <a:t>),</a:t>
            </a:r>
            <a:endParaRPr lang="zh-CN" altLang="en-US" sz="2200" b="1"/>
          </a:p>
          <a:p>
            <a:pPr eaLnBrk="1" hangingPunct="1"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FOREIGN KEY </a:t>
            </a:r>
            <a:r>
              <a:rPr lang="zh-CN" altLang="en-US" sz="2200" b="1"/>
              <a:t>(</a:t>
            </a:r>
            <a:r>
              <a:rPr lang="en-US" altLang="zh-CN" sz="2200" b="1"/>
              <a:t>Sno</a:t>
            </a:r>
            <a:r>
              <a:rPr lang="zh-CN" altLang="en-US" sz="2200" b="1"/>
              <a:t>)</a:t>
            </a:r>
            <a:r>
              <a:rPr lang="en-US" altLang="zh-CN" sz="2200" b="1"/>
              <a:t> REFERENCES Student</a:t>
            </a:r>
            <a:r>
              <a:rPr lang="zh-CN" altLang="en-US" sz="2200" b="1"/>
              <a:t>(</a:t>
            </a:r>
            <a:r>
              <a:rPr lang="en-US" altLang="zh-CN" sz="2200" b="1"/>
              <a:t>Sno</a:t>
            </a:r>
            <a:r>
              <a:rPr lang="zh-CN" altLang="en-US" sz="2200" b="1"/>
              <a:t>),</a:t>
            </a:r>
            <a:endParaRPr lang="zh-CN" altLang="en-US" sz="2200" b="1"/>
          </a:p>
          <a:p>
            <a:pPr eaLnBrk="1" hangingPunct="1"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 </a:t>
            </a:r>
            <a:r>
              <a:rPr lang="en-US" altLang="zh-CN" sz="2200" b="1"/>
              <a:t>FOREIGN KEY </a:t>
            </a:r>
            <a:r>
              <a:rPr lang="zh-CN" altLang="en-US" sz="2200" b="1"/>
              <a:t>(</a:t>
            </a:r>
            <a:r>
              <a:rPr lang="en-US" altLang="zh-CN" sz="2200" b="1"/>
              <a:t>Cno</a:t>
            </a:r>
            <a:r>
              <a:rPr lang="zh-CN" altLang="en-US" sz="2200" b="1"/>
              <a:t>)</a:t>
            </a:r>
            <a:r>
              <a:rPr lang="en-US" altLang="zh-CN" sz="2200" b="1"/>
              <a:t> REFERENCES Course</a:t>
            </a:r>
            <a:r>
              <a:rPr lang="zh-CN" altLang="en-US" sz="2200" b="1"/>
              <a:t>(</a:t>
            </a:r>
            <a:r>
              <a:rPr lang="en-US" altLang="zh-CN" sz="2200" b="1"/>
              <a:t>Cno</a:t>
            </a:r>
            <a:r>
              <a:rPr lang="zh-CN" altLang="en-US" sz="2200" b="1"/>
              <a:t>)</a:t>
            </a:r>
            <a:endParaRPr lang="zh-CN" altLang="en-US" sz="2200" b="1"/>
          </a:p>
          <a:p>
            <a:pPr eaLnBrk="1" hangingPunct="1">
              <a:lnSpc>
                <a:spcPct val="120000"/>
              </a:lnSpc>
            </a:pPr>
            <a:r>
              <a:rPr lang="en-US" altLang="zh-CN" sz="2200" b="1"/>
              <a:t>         </a:t>
            </a:r>
            <a:r>
              <a:rPr lang="zh-CN" altLang="en-US" sz="2200" b="1"/>
              <a:t>  )</a:t>
            </a:r>
            <a:r>
              <a:rPr lang="en-US" altLang="zh-CN" sz="2200" b="1"/>
              <a:t>;</a:t>
            </a:r>
            <a:endParaRPr lang="zh-CN" altLang="en-US" sz="2200" b="1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endParaRPr lang="en-US" altLang="zh-CN" sz="2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600" dirty="0"/>
              <a:t>数据库安全性控制</a:t>
            </a:r>
            <a:endParaRPr lang="zh-CN" altLang="en-US" sz="3600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3263" y="1098550"/>
            <a:ext cx="7772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用户身份鉴别  （</a:t>
            </a:r>
            <a:r>
              <a:rPr lang="en-US" altLang="zh-CN" dirty="0" smtClean="0"/>
              <a:t>Identification &amp;  Authentication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 eaLnBrk="1" hangingPunct="1">
              <a:lnSpc>
                <a:spcPct val="190000"/>
              </a:lnSpc>
            </a:pPr>
            <a:r>
              <a:rPr lang="zh-CN" altLang="en-US" dirty="0" smtClean="0"/>
              <a:t>系统提供的</a:t>
            </a:r>
            <a:r>
              <a:rPr lang="zh-CN" altLang="en-US" dirty="0" smtClean="0">
                <a:solidFill>
                  <a:srgbClr val="FF0000"/>
                </a:solidFill>
              </a:rPr>
              <a:t>最外层安全保护措施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90000"/>
              </a:lnSpc>
            </a:pPr>
            <a:r>
              <a:rPr lang="zh-CN" altLang="en-US" dirty="0" smtClean="0"/>
              <a:t>用户标识：由用户名和用户标识号组成</a:t>
            </a:r>
            <a:endParaRPr lang="en-US" altLang="zh-CN" dirty="0" smtClean="0"/>
          </a:p>
          <a:p>
            <a:pPr lvl="1" eaLnBrk="1" hangingPunct="1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（用户标识号在系统整个生命周期内唯一）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600" dirty="0"/>
              <a:t>数据库安全性控制</a:t>
            </a:r>
            <a:endParaRPr lang="zh-CN" altLang="en-US" sz="3600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8536" y="1325563"/>
            <a:ext cx="8229600" cy="48545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存取控制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定义用户权限，</a:t>
            </a:r>
            <a:r>
              <a:rPr lang="zh-CN" altLang="zh-CN" dirty="0" smtClean="0"/>
              <a:t>并将用户权限登记到数据字典中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通过 </a:t>
            </a:r>
            <a:r>
              <a:rPr lang="en-US" altLang="zh-CN" dirty="0"/>
              <a:t>SQL 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FF00FF"/>
                </a:solidFill>
              </a:rPr>
              <a:t>GRANT</a:t>
            </a:r>
            <a:r>
              <a:rPr lang="en-US" altLang="zh-CN" dirty="0"/>
              <a:t> </a:t>
            </a:r>
            <a:r>
              <a:rPr lang="zh-CN" altLang="en-US" dirty="0"/>
              <a:t>语句和</a:t>
            </a:r>
            <a:r>
              <a:rPr lang="en-US" altLang="zh-CN" dirty="0">
                <a:solidFill>
                  <a:srgbClr val="FF00FF"/>
                </a:solidFill>
              </a:rPr>
              <a:t>REVOKE</a:t>
            </a:r>
            <a:r>
              <a:rPr lang="en-US" altLang="zh-CN" dirty="0"/>
              <a:t> </a:t>
            </a:r>
            <a:r>
              <a:rPr lang="zh-CN" altLang="en-US" dirty="0"/>
              <a:t>语句实现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用户权限组成</a:t>
            </a:r>
            <a:endParaRPr lang="zh-CN" altLang="en-US" dirty="0"/>
          </a:p>
          <a:p>
            <a:pPr lvl="2">
              <a:lnSpc>
                <a:spcPct val="1500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/>
              <a:t>数据对象</a:t>
            </a:r>
            <a:endParaRPr lang="zh-CN" altLang="en-US" sz="2400" dirty="0"/>
          </a:p>
          <a:p>
            <a:pPr lvl="2">
              <a:lnSpc>
                <a:spcPct val="1500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/>
              <a:t>操作类型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定义</a:t>
            </a:r>
            <a:r>
              <a:rPr lang="zh-CN" altLang="en-US" dirty="0"/>
              <a:t>存取权限称为</a:t>
            </a:r>
            <a:r>
              <a:rPr lang="zh-CN" altLang="en-US" dirty="0">
                <a:solidFill>
                  <a:srgbClr val="FF00FF"/>
                </a:solidFill>
              </a:rPr>
              <a:t>授权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5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600" dirty="0"/>
              <a:t>数据库安全性控制</a:t>
            </a:r>
            <a:endParaRPr lang="zh-CN" altLang="zh-CN" sz="3600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216978"/>
            <a:ext cx="8218488" cy="1960562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关系数据库系统中存取控制对象 </a:t>
            </a:r>
            <a:endParaRPr lang="zh-CN" altLang="zh-CN" dirty="0" smtClean="0"/>
          </a:p>
        </p:txBody>
      </p:sp>
      <p:graphicFrame>
        <p:nvGraphicFramePr>
          <p:cNvPr id="30725" name="Group 5"/>
          <p:cNvGraphicFramePr>
            <a:graphicFrameLocks noGrp="1"/>
          </p:cNvGraphicFramePr>
          <p:nvPr>
            <p:ph sz="half" idx="4294967295"/>
          </p:nvPr>
        </p:nvGraphicFramePr>
        <p:xfrm>
          <a:off x="457200" y="2197259"/>
          <a:ext cx="8578850" cy="3413125"/>
        </p:xfrm>
        <a:graphic>
          <a:graphicData uri="http://schemas.openxmlformats.org/drawingml/2006/table">
            <a:tbl>
              <a:tblPr/>
              <a:tblGrid>
                <a:gridCol w="1234416"/>
                <a:gridCol w="1038651"/>
                <a:gridCol w="6305783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对象类型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对象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操 作 类 型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数据库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模式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模式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SCHEMA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基本表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TABLE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ALTER TABLE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视图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VIEW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索引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INDEX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基本表和视图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UPDATE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DELETE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REFERENCES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 PRIVILEGES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属性列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UPDATE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REFERENCES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 PRIVILEGES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15" name="Rectangle 247"/>
          <p:cNvSpPr>
            <a:spLocks noChangeArrowheads="1"/>
          </p:cNvSpPr>
          <p:nvPr/>
        </p:nvSpPr>
        <p:spPr bwMode="auto">
          <a:xfrm>
            <a:off x="2700338" y="5732463"/>
            <a:ext cx="2903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</a:rPr>
              <a:t>关系数据库系统中的存取权限 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授权：授予与回收</a:t>
            </a:r>
            <a:endParaRPr lang="zh-CN" altLang="en-US" sz="3600" dirty="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098550"/>
            <a:ext cx="8353425" cy="48133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1.GRANT</a:t>
            </a:r>
            <a:endParaRPr lang="en-US" altLang="zh-CN" dirty="0" smtClean="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 smtClean="0"/>
              <a:t>GRANT</a:t>
            </a:r>
            <a:r>
              <a:rPr lang="zh-CN" altLang="en-US" sz="2400" dirty="0" smtClean="0"/>
              <a:t>语句的一般格式：</a:t>
            </a:r>
            <a:endParaRPr lang="zh-CN" altLang="en-US" sz="2400" dirty="0" smtClean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GRANT</a:t>
            </a:r>
            <a:r>
              <a:rPr lang="en-US" altLang="zh-CN" sz="2400" dirty="0" smtClean="0"/>
              <a:t> &lt;</a:t>
            </a:r>
            <a:r>
              <a:rPr lang="zh-CN" altLang="en-US" sz="2400" dirty="0" smtClean="0"/>
              <a:t>权限</a:t>
            </a:r>
            <a:r>
              <a:rPr lang="en-US" altLang="zh-CN" sz="2400" dirty="0" smtClean="0"/>
              <a:t>&gt;[,&lt;</a:t>
            </a:r>
            <a:r>
              <a:rPr lang="zh-CN" altLang="en-US" sz="2400" dirty="0" smtClean="0"/>
              <a:t>权限</a:t>
            </a:r>
            <a:r>
              <a:rPr lang="en-US" altLang="zh-CN" sz="2400" dirty="0" smtClean="0"/>
              <a:t>&gt;]... </a:t>
            </a:r>
            <a:endParaRPr lang="en-US" altLang="zh-CN" sz="2400" dirty="0" smtClean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ON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对象类型</a:t>
            </a:r>
            <a:r>
              <a:rPr lang="en-US" altLang="zh-CN" sz="2400" dirty="0" smtClean="0"/>
              <a:t>&gt; &lt;</a:t>
            </a:r>
            <a:r>
              <a:rPr lang="zh-CN" altLang="en-US" sz="2400" dirty="0" smtClean="0"/>
              <a:t>对象名</a:t>
            </a:r>
            <a:r>
              <a:rPr lang="en-US" altLang="zh-CN" sz="2400" dirty="0" smtClean="0"/>
              <a:t>&gt;[,&lt;</a:t>
            </a:r>
            <a:r>
              <a:rPr lang="zh-CN" altLang="en-US" sz="2400" dirty="0" smtClean="0"/>
              <a:t>对象类型</a:t>
            </a:r>
            <a:r>
              <a:rPr lang="en-US" altLang="zh-CN" sz="2400" dirty="0" smtClean="0"/>
              <a:t>&gt; &lt;</a:t>
            </a:r>
            <a:r>
              <a:rPr lang="zh-CN" altLang="en-US" sz="2400" dirty="0" smtClean="0"/>
              <a:t>对象名</a:t>
            </a:r>
            <a:r>
              <a:rPr lang="en-US" altLang="zh-CN" sz="2400" dirty="0" smtClean="0"/>
              <a:t>&gt;]…</a:t>
            </a:r>
            <a:endParaRPr lang="en-US" altLang="zh-CN" sz="2400" dirty="0" smtClean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TO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用户</a:t>
            </a:r>
            <a:r>
              <a:rPr lang="en-US" altLang="zh-CN" sz="2400" dirty="0" smtClean="0"/>
              <a:t>&gt;[,&lt;</a:t>
            </a:r>
            <a:r>
              <a:rPr lang="zh-CN" altLang="en-US" sz="2400" dirty="0" smtClean="0"/>
              <a:t>用户</a:t>
            </a:r>
            <a:r>
              <a:rPr lang="en-US" altLang="zh-CN" sz="2400" dirty="0" smtClean="0"/>
              <a:t>&gt;]...</a:t>
            </a:r>
            <a:endParaRPr lang="en-US" altLang="zh-CN" sz="2400" dirty="0" smtClean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[WITH GRANT OPTION];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/>
              <a:t>语义：将对指定操作对象的指定操作权限授予指定的用户 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3600" smtClean="0"/>
              <a:t>例题</a:t>
            </a:r>
            <a:endParaRPr lang="zh-CN" altLang="zh-CN" sz="360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en-US" altLang="zh-CN" smtClean="0"/>
              <a:t>[</a:t>
            </a:r>
            <a:r>
              <a:rPr lang="zh-CN" altLang="en-US" smtClean="0">
                <a:latin typeface="宋体" panose="02010600030101010101" pitchFamily="2" charset="-122"/>
              </a:rPr>
              <a:t>例</a:t>
            </a:r>
            <a:r>
              <a:rPr lang="zh-CN" altLang="en-US" smtClean="0">
                <a:ea typeface="Arial Unicode MS" panose="020B0604020202020204" pitchFamily="34" charset="-122"/>
              </a:rPr>
              <a:t>4.1</a:t>
            </a:r>
            <a:r>
              <a:rPr lang="en-US" altLang="zh-CN" smtClean="0"/>
              <a:t>]</a:t>
            </a:r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zh-CN" altLang="en-US" smtClean="0">
                <a:latin typeface="宋体" panose="02010600030101010101" pitchFamily="2" charset="-122"/>
              </a:rPr>
              <a:t>把查询</a:t>
            </a:r>
            <a:r>
              <a:rPr lang="en-US" altLang="zh-CN" smtClean="0"/>
              <a:t>Student</a:t>
            </a:r>
            <a:r>
              <a:rPr lang="zh-CN" altLang="en-US" smtClean="0">
                <a:latin typeface="宋体" panose="02010600030101010101" pitchFamily="2" charset="-122"/>
              </a:rPr>
              <a:t>表权限授给用户</a:t>
            </a:r>
            <a:r>
              <a:rPr lang="en-US" altLang="zh-CN" smtClean="0"/>
              <a:t>U1</a:t>
            </a:r>
            <a:endParaRPr lang="en-US" altLang="zh-CN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mtClean="0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GRANT   SELECT </a:t>
            </a:r>
            <a:endParaRPr lang="en-US" altLang="zh-CN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ON   TABLE   Student </a:t>
            </a:r>
            <a:endParaRPr lang="en-US" altLang="zh-CN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TO   U1;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7797</Words>
  <Application>WPS 演示</Application>
  <PresentationFormat>全屏显示(4:3)</PresentationFormat>
  <Paragraphs>502</Paragraphs>
  <Slides>44</Slides>
  <Notes>6</Notes>
  <HiddenSlides>4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Arial Unicode MS</vt:lpstr>
      <vt:lpstr>Calibri Light</vt:lpstr>
      <vt:lpstr>Calibri</vt:lpstr>
      <vt:lpstr>微软雅黑</vt:lpstr>
      <vt:lpstr>Office 主题</vt:lpstr>
      <vt:lpstr>数据库管理1</vt:lpstr>
      <vt:lpstr>目录</vt:lpstr>
      <vt:lpstr>数据库管理</vt:lpstr>
      <vt:lpstr>数据库安全性控制</vt:lpstr>
      <vt:lpstr>数据库安全性控制</vt:lpstr>
      <vt:lpstr>数据库安全性控制</vt:lpstr>
      <vt:lpstr>数据库安全性控制</vt:lpstr>
      <vt:lpstr>授权：授予与回收</vt:lpstr>
      <vt:lpstr>例题</vt:lpstr>
      <vt:lpstr>GRANT（续）</vt:lpstr>
      <vt:lpstr>WITH GRANT OPTION子句</vt:lpstr>
      <vt:lpstr>例题（续）</vt:lpstr>
      <vt:lpstr>例题（续）</vt:lpstr>
      <vt:lpstr>例题（续）</vt:lpstr>
      <vt:lpstr>授权：授予与回收（续）</vt:lpstr>
      <vt:lpstr>REVOKE（续）</vt:lpstr>
      <vt:lpstr>REVOKE（续）</vt:lpstr>
      <vt:lpstr>小结:SQL灵活的授权机制</vt:lpstr>
      <vt:lpstr>视图机制</vt:lpstr>
      <vt:lpstr>视图机制（续）</vt:lpstr>
      <vt:lpstr>视图机制（续）</vt:lpstr>
      <vt:lpstr>视图机制（续）</vt:lpstr>
      <vt:lpstr>A actual scenario</vt:lpstr>
      <vt:lpstr>数据库完整性</vt:lpstr>
      <vt:lpstr>数据库完整性（续）</vt:lpstr>
      <vt:lpstr>数据库完整性</vt:lpstr>
      <vt:lpstr>1 实体完整性定义</vt:lpstr>
      <vt:lpstr>实体完整性定义（续）</vt:lpstr>
      <vt:lpstr>实体完整性定义（续）</vt:lpstr>
      <vt:lpstr>实体完整性定义（续）</vt:lpstr>
      <vt:lpstr>实体完整性检查和违约处理</vt:lpstr>
      <vt:lpstr>2 参照完整性定义</vt:lpstr>
      <vt:lpstr>参照完整性定义（续）</vt:lpstr>
      <vt:lpstr>参照完整性检查和违约处理</vt:lpstr>
      <vt:lpstr>参照完整性检查和违约处理（续）</vt:lpstr>
      <vt:lpstr>参照完整性检查和违约处理（续）</vt:lpstr>
      <vt:lpstr>参照完整性检查和违约处理（续）</vt:lpstr>
      <vt:lpstr>参照完整性检查和违约处理（续）</vt:lpstr>
      <vt:lpstr>3  用户定义的完整性</vt:lpstr>
      <vt:lpstr>属性上约束条件的定义</vt:lpstr>
      <vt:lpstr>属性上约束条件的定义（续）</vt:lpstr>
      <vt:lpstr>属性上约束条件的定义（续）</vt:lpstr>
      <vt:lpstr>属性上约束条件的定义（续）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duzh</cp:lastModifiedBy>
  <cp:revision>759</cp:revision>
  <cp:lastPrinted>2020-11-03T04:09:00Z</cp:lastPrinted>
  <dcterms:created xsi:type="dcterms:W3CDTF">2020-09-13T01:44:00Z</dcterms:created>
  <dcterms:modified xsi:type="dcterms:W3CDTF">2023-12-05T12:35:13Z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BC2006C12E624893B6316546C3FC89A5_13</vt:lpwstr>
  </property>
  <property fmtid="{D5CDD505-2E9C-101B-9397-08002B2CF9AE}" pid="3" name="KSOProductBuildVer">
    <vt:lpwstr>2052-12.1.0.15374</vt:lpwstr>
  </property>
</Properties>
</file>