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68"/>
  </p:handoutMasterIdLst>
  <p:sldIdLst>
    <p:sldId id="256" r:id="rId3"/>
    <p:sldId id="959" r:id="rId4"/>
    <p:sldId id="914" r:id="rId5"/>
    <p:sldId id="915" r:id="rId6"/>
    <p:sldId id="917" r:id="rId7"/>
    <p:sldId id="839" r:id="rId8"/>
    <p:sldId id="840" r:id="rId9"/>
    <p:sldId id="841" r:id="rId10"/>
    <p:sldId id="842" r:id="rId11"/>
    <p:sldId id="843" r:id="rId12"/>
    <p:sldId id="848" r:id="rId13"/>
    <p:sldId id="846" r:id="rId14"/>
    <p:sldId id="847" r:id="rId15"/>
    <p:sldId id="849" r:id="rId16"/>
    <p:sldId id="851" r:id="rId17"/>
    <p:sldId id="853" r:id="rId18"/>
    <p:sldId id="855" r:id="rId19"/>
    <p:sldId id="856" r:id="rId20"/>
    <p:sldId id="858" r:id="rId21"/>
    <p:sldId id="861" r:id="rId22"/>
    <p:sldId id="863" r:id="rId23"/>
    <p:sldId id="864" r:id="rId24"/>
    <p:sldId id="922" r:id="rId25"/>
    <p:sldId id="924" r:id="rId26"/>
    <p:sldId id="923" r:id="rId27"/>
    <p:sldId id="932" r:id="rId28"/>
    <p:sldId id="933" r:id="rId29"/>
    <p:sldId id="934" r:id="rId30"/>
    <p:sldId id="935" r:id="rId31"/>
    <p:sldId id="936" r:id="rId32"/>
    <p:sldId id="937" r:id="rId33"/>
    <p:sldId id="938" r:id="rId35"/>
    <p:sldId id="939" r:id="rId36"/>
    <p:sldId id="940" r:id="rId37"/>
    <p:sldId id="943" r:id="rId38"/>
    <p:sldId id="942" r:id="rId39"/>
    <p:sldId id="925" r:id="rId40"/>
    <p:sldId id="926" r:id="rId41"/>
    <p:sldId id="927" r:id="rId42"/>
    <p:sldId id="928" r:id="rId43"/>
    <p:sldId id="929" r:id="rId44"/>
    <p:sldId id="930" r:id="rId45"/>
    <p:sldId id="931" r:id="rId46"/>
    <p:sldId id="909" r:id="rId47"/>
    <p:sldId id="911" r:id="rId48"/>
    <p:sldId id="912" r:id="rId49"/>
    <p:sldId id="944" r:id="rId50"/>
    <p:sldId id="946" r:id="rId51"/>
    <p:sldId id="947" r:id="rId52"/>
    <p:sldId id="949" r:id="rId53"/>
    <p:sldId id="948" r:id="rId54"/>
    <p:sldId id="950" r:id="rId55"/>
    <p:sldId id="952" r:id="rId56"/>
    <p:sldId id="953" r:id="rId57"/>
    <p:sldId id="954" r:id="rId58"/>
    <p:sldId id="955" r:id="rId59"/>
    <p:sldId id="956" r:id="rId60"/>
    <p:sldId id="957" r:id="rId61"/>
    <p:sldId id="958" r:id="rId62"/>
    <p:sldId id="960" r:id="rId63"/>
    <p:sldId id="961" r:id="rId64"/>
    <p:sldId id="962" r:id="rId65"/>
    <p:sldId id="963" r:id="rId66"/>
    <p:sldId id="964" r:id="rId67"/>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2" autoAdjust="0"/>
    <p:restoredTop sz="71514" autoAdjust="0"/>
  </p:normalViewPr>
  <p:slideViewPr>
    <p:cSldViewPr snapToGrid="0">
      <p:cViewPr varScale="1">
        <p:scale>
          <a:sx n="114" d="100"/>
          <a:sy n="114" d="100"/>
        </p:scale>
        <p:origin x="12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6991A9A8-C18D-484C-B828-6040E470E756}"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3DCBC43F-A4E1-4EA4-B1DA-8AFDE111FFC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D8014743-55CB-4535-BFA3-9EBD9B1C88C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C358177-CB7F-483B-8710-93D2E5EA716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r>
              <a:rPr lang="zh-CN" altLang="zh-CN" dirty="0" smtClean="0"/>
              <a:t>数据库系统</a:t>
            </a:r>
            <a:endParaRPr lang="zh-CN" altLang="en-US" dirty="0"/>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0"/>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23900" y="1663701"/>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zh-CN" dirty="0" smtClean="0"/>
              <a:t>数据库系统</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1637770"/>
          </a:xfrm>
        </p:spPr>
        <p:txBody>
          <a:bodyPr>
            <a:normAutofit fontScale="90000"/>
          </a:bodyPr>
          <a:lstStyle/>
          <a:p>
            <a:r>
              <a:rPr lang="zh-CN" altLang="en-US" dirty="0" smtClean="0"/>
              <a:t>数据库</a:t>
            </a:r>
            <a:r>
              <a:rPr lang="zh-CN" altLang="en-US" dirty="0" smtClean="0"/>
              <a:t>管理</a:t>
            </a:r>
            <a:r>
              <a:rPr lang="en-US" altLang="zh-CN" dirty="0" smtClean="0"/>
              <a:t>2</a:t>
            </a:r>
            <a:br>
              <a:rPr lang="en-US" altLang="zh-CN" dirty="0" smtClean="0"/>
            </a:br>
            <a:r>
              <a:rPr lang="zh-CN" altLang="en-US" dirty="0" smtClean="0"/>
              <a:t>并发控制</a:t>
            </a:r>
            <a:endParaRPr lang="zh-CN" altLang="en-US" sz="4400" dirty="0"/>
          </a:p>
        </p:txBody>
      </p:sp>
      <p:sp>
        <p:nvSpPr>
          <p:cNvPr id="3" name="副标题 2"/>
          <p:cNvSpPr>
            <a:spLocks noGrp="1"/>
          </p:cNvSpPr>
          <p:nvPr>
            <p:ph type="subTitle" idx="1"/>
          </p:nvPr>
        </p:nvSpPr>
        <p:spPr/>
        <p:txBody>
          <a:bodyPr/>
          <a:lstStyle/>
          <a:p>
            <a:pPr>
              <a:lnSpc>
                <a:spcPct val="110000"/>
              </a:lnSpc>
            </a:pPr>
            <a:r>
              <a:rPr lang="zh-CN" altLang="en-US" dirty="0"/>
              <a:t>授课教师：张小燕</a:t>
            </a:r>
            <a:endParaRPr lang="en-US" altLang="zh-CN" dirty="0"/>
          </a:p>
          <a:p>
            <a:pPr>
              <a:lnSpc>
                <a:spcPct val="110000"/>
              </a:lnSpc>
            </a:pPr>
            <a:r>
              <a:rPr lang="zh-CN" altLang="en-US" dirty="0" smtClean="0"/>
              <a:t>邮箱：</a:t>
            </a:r>
            <a:r>
              <a:rPr lang="en-US" altLang="zh-CN" dirty="0" smtClean="0"/>
              <a:t>xyzhang15@szu.edu.cn</a:t>
            </a:r>
            <a:endParaRPr lang="en-US" altLang="zh-CN" dirty="0" smtClean="0"/>
          </a:p>
          <a:p>
            <a:pPr>
              <a:lnSpc>
                <a:spcPct val="110000"/>
              </a:lnSpc>
            </a:pPr>
            <a:r>
              <a:rPr lang="zh-CN" altLang="en-US" dirty="0" smtClean="0"/>
              <a:t>深圳大学 计算机与软件学院</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184150"/>
            <a:ext cx="7391400" cy="563563"/>
          </a:xfrm>
        </p:spPr>
        <p:txBody>
          <a:bodyPr>
            <a:normAutofit fontScale="90000"/>
          </a:bodyPr>
          <a:lstStyle/>
          <a:p>
            <a:pPr eaLnBrk="1" hangingPunct="1"/>
            <a:r>
              <a:rPr lang="zh-CN" altLang="zh-CN" sz="3600" smtClean="0"/>
              <a:t>并发控制（续）</a:t>
            </a:r>
            <a:endParaRPr lang="zh-CN" altLang="zh-CN" sz="3600" smtClean="0"/>
          </a:p>
        </p:txBody>
      </p:sp>
      <p:sp>
        <p:nvSpPr>
          <p:cNvPr id="9219" name="Rectangle 3"/>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smtClean="0"/>
              <a:t>事务并发执行带来的问题</a:t>
            </a:r>
            <a:endParaRPr lang="zh-CN" altLang="en-US" smtClean="0"/>
          </a:p>
          <a:p>
            <a:pPr lvl="1" algn="just" eaLnBrk="1" hangingPunct="1">
              <a:lnSpc>
                <a:spcPct val="130000"/>
              </a:lnSpc>
            </a:pPr>
            <a:r>
              <a:rPr lang="zh-CN" altLang="en-US" smtClean="0"/>
              <a:t>会产生多个事务同时存取同一数据的情况 </a:t>
            </a:r>
            <a:endParaRPr lang="zh-CN" altLang="en-US" smtClean="0"/>
          </a:p>
          <a:p>
            <a:pPr lvl="1" algn="just" eaLnBrk="1" hangingPunct="1">
              <a:lnSpc>
                <a:spcPct val="130000"/>
              </a:lnSpc>
            </a:pPr>
            <a:r>
              <a:rPr lang="zh-CN" altLang="en-US" smtClean="0"/>
              <a:t>可能会存取和存储不正确的数据，破坏事务隔离性和数据库的一致性</a:t>
            </a:r>
            <a:endParaRPr lang="zh-CN" altLang="en-US" smtClean="0"/>
          </a:p>
          <a:p>
            <a:pPr algn="just" eaLnBrk="1" hangingPunct="1">
              <a:lnSpc>
                <a:spcPct val="130000"/>
              </a:lnSpc>
              <a:spcBef>
                <a:spcPct val="60000"/>
              </a:spcBef>
            </a:pPr>
            <a:r>
              <a:rPr lang="zh-CN" altLang="en-US" smtClean="0"/>
              <a:t>数据库管理系统必须提供并发控制机制</a:t>
            </a:r>
            <a:endParaRPr lang="zh-CN" altLang="en-US" smtClean="0"/>
          </a:p>
          <a:p>
            <a:pPr algn="just" eaLnBrk="1" hangingPunct="1">
              <a:lnSpc>
                <a:spcPct val="130000"/>
              </a:lnSpc>
              <a:spcBef>
                <a:spcPct val="60000"/>
              </a:spcBef>
            </a:pPr>
            <a:r>
              <a:rPr lang="zh-CN" altLang="en-US" smtClean="0"/>
              <a:t>并发控制机制是衡量一个数据库管理系统性能的重要标志之一</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并发控制概述（续）</a:t>
            </a:r>
            <a:endParaRPr lang="zh-CN" altLang="zh-CN" sz="3600" smtClean="0"/>
          </a:p>
        </p:txBody>
      </p:sp>
      <p:sp>
        <p:nvSpPr>
          <p:cNvPr id="14339" name="Rectangle 3"/>
          <p:cNvSpPr>
            <a:spLocks noGrp="1" noChangeArrowheads="1"/>
          </p:cNvSpPr>
          <p:nvPr>
            <p:ph type="body" idx="4294967295"/>
          </p:nvPr>
        </p:nvSpPr>
        <p:spPr>
          <a:xfrm>
            <a:off x="457200" y="1125538"/>
            <a:ext cx="8229600" cy="4840287"/>
          </a:xfrm>
        </p:spPr>
        <p:txBody>
          <a:bodyPr/>
          <a:lstStyle/>
          <a:p>
            <a:pPr algn="just" eaLnBrk="1" hangingPunct="1">
              <a:lnSpc>
                <a:spcPct val="150000"/>
              </a:lnSpc>
              <a:defRPr/>
            </a:pPr>
            <a:r>
              <a:rPr lang="zh-CN" altLang="en-US" dirty="0" smtClean="0"/>
              <a:t>并发操作带来的数据不一致性</a:t>
            </a:r>
            <a:endParaRPr lang="zh-CN" altLang="en-US" dirty="0" smtClean="0"/>
          </a:p>
          <a:p>
            <a:pPr marL="457200" lvl="1" indent="0" algn="just" eaLnBrk="1" hangingPunct="1">
              <a:lnSpc>
                <a:spcPct val="150000"/>
              </a:lnSpc>
              <a:buFont typeface="Wingdings" panose="05000000000000000000" pitchFamily="2" charset="2"/>
              <a:buNone/>
              <a:defRPr/>
            </a:pPr>
            <a:r>
              <a:rPr lang="zh-CN" altLang="en-US" dirty="0" smtClean="0"/>
              <a:t>（</a:t>
            </a:r>
            <a:r>
              <a:rPr lang="en-US" altLang="zh-CN" dirty="0" smtClean="0"/>
              <a:t>1</a:t>
            </a:r>
            <a:r>
              <a:rPr lang="zh-CN" altLang="en-US" dirty="0" smtClean="0"/>
              <a:t>）丢失修改（</a:t>
            </a:r>
            <a:r>
              <a:rPr lang="en-US" altLang="zh-CN" dirty="0" smtClean="0"/>
              <a:t>Lost Update</a:t>
            </a:r>
            <a:r>
              <a:rPr lang="zh-CN" altLang="en-US" dirty="0" smtClean="0"/>
              <a:t>）</a:t>
            </a:r>
            <a:endParaRPr lang="zh-CN" altLang="en-US" dirty="0" smtClean="0"/>
          </a:p>
          <a:p>
            <a:pPr marL="457200" lvl="1" indent="0" algn="just" eaLnBrk="1" hangingPunct="1">
              <a:lnSpc>
                <a:spcPct val="150000"/>
              </a:lnSpc>
              <a:buFont typeface="Wingdings" panose="05000000000000000000" pitchFamily="2" charset="2"/>
              <a:buNone/>
              <a:defRPr/>
            </a:pPr>
            <a:r>
              <a:rPr lang="zh-CN" altLang="en-US" dirty="0" smtClean="0"/>
              <a:t>（</a:t>
            </a:r>
            <a:r>
              <a:rPr lang="en-US" altLang="zh-CN" dirty="0" smtClean="0"/>
              <a:t>2</a:t>
            </a:r>
            <a:r>
              <a:rPr lang="zh-CN" altLang="en-US" dirty="0" smtClean="0"/>
              <a:t>）不可重复读（</a:t>
            </a:r>
            <a:r>
              <a:rPr lang="en-US" altLang="zh-CN" dirty="0" smtClean="0"/>
              <a:t>Non-repeatable Read</a:t>
            </a:r>
            <a:r>
              <a:rPr lang="zh-CN" altLang="en-US" dirty="0" smtClean="0"/>
              <a:t>）</a:t>
            </a:r>
            <a:endParaRPr lang="zh-CN" altLang="en-US" dirty="0" smtClean="0"/>
          </a:p>
          <a:p>
            <a:pPr marL="457200" lvl="1" indent="0" algn="just" eaLnBrk="1" hangingPunct="1">
              <a:lnSpc>
                <a:spcPct val="150000"/>
              </a:lnSpc>
              <a:buFont typeface="Wingdings" panose="05000000000000000000" pitchFamily="2" charset="2"/>
              <a:buNone/>
              <a:defRPr/>
            </a:pPr>
            <a:r>
              <a:rPr lang="zh-CN" altLang="en-US" dirty="0" smtClean="0"/>
              <a:t>（</a:t>
            </a:r>
            <a:r>
              <a:rPr lang="en-US" altLang="zh-CN" dirty="0" smtClean="0"/>
              <a:t>3</a:t>
            </a:r>
            <a:r>
              <a:rPr lang="zh-CN" altLang="en-US" dirty="0" smtClean="0"/>
              <a:t>）读“脏”数据（</a:t>
            </a:r>
            <a:r>
              <a:rPr lang="en-US" altLang="zh-CN" dirty="0" smtClean="0"/>
              <a:t>Dirty Read</a:t>
            </a:r>
            <a:r>
              <a:rPr lang="zh-CN" altLang="en-US" dirty="0" smtClean="0"/>
              <a:t>）</a:t>
            </a:r>
            <a:endParaRPr lang="zh-CN" altLang="en-US" dirty="0" smtClean="0"/>
          </a:p>
          <a:p>
            <a:pPr algn="just" eaLnBrk="1" hangingPunct="1">
              <a:lnSpc>
                <a:spcPct val="150000"/>
              </a:lnSpc>
              <a:defRPr/>
            </a:pPr>
            <a:r>
              <a:rPr lang="zh-CN" altLang="en-US" dirty="0" smtClean="0"/>
              <a:t>记号</a:t>
            </a:r>
            <a:endParaRPr lang="zh-CN" altLang="en-US" dirty="0" smtClean="0"/>
          </a:p>
          <a:p>
            <a:pPr lvl="1" algn="just" eaLnBrk="1" hangingPunct="1">
              <a:lnSpc>
                <a:spcPct val="150000"/>
              </a:lnSpc>
              <a:defRPr/>
            </a:pPr>
            <a:r>
              <a:rPr lang="en-US" altLang="zh-CN" dirty="0" smtClean="0"/>
              <a:t>R(x):</a:t>
            </a:r>
            <a:r>
              <a:rPr lang="zh-CN" altLang="en-US" dirty="0" smtClean="0"/>
              <a:t>读数据</a:t>
            </a:r>
            <a:r>
              <a:rPr lang="en-US" altLang="zh-CN" dirty="0" smtClean="0"/>
              <a:t>x</a:t>
            </a:r>
            <a:endParaRPr lang="en-US" altLang="zh-CN" dirty="0" smtClean="0"/>
          </a:p>
          <a:p>
            <a:pPr lvl="1" algn="just" eaLnBrk="1" hangingPunct="1">
              <a:lnSpc>
                <a:spcPct val="150000"/>
              </a:lnSpc>
              <a:defRPr/>
            </a:pPr>
            <a:r>
              <a:rPr lang="en-US" altLang="zh-CN" dirty="0" smtClean="0"/>
              <a:t>W(x):</a:t>
            </a:r>
            <a:r>
              <a:rPr lang="zh-CN" altLang="en-US" dirty="0" smtClean="0"/>
              <a:t>写数据</a:t>
            </a:r>
            <a:r>
              <a:rPr lang="en-US" altLang="zh-CN" dirty="0" smtClean="0"/>
              <a:t>x </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143000" y="5105400"/>
            <a:ext cx="7772400" cy="1143000"/>
          </a:xfrm>
        </p:spPr>
        <p:txBody>
          <a:bodyPr/>
          <a:lstStyle/>
          <a:p>
            <a:pPr eaLnBrk="1" hangingPunct="1"/>
            <a:r>
              <a:rPr lang="en-US" altLang="zh-CN" sz="2400" smtClean="0"/>
              <a:t>T1</a:t>
            </a:r>
            <a:r>
              <a:rPr lang="zh-CN" altLang="en-US" sz="2400" smtClean="0"/>
              <a:t>的修改被</a:t>
            </a:r>
            <a:r>
              <a:rPr lang="en-US" altLang="zh-CN" sz="2400" smtClean="0"/>
              <a:t>T2</a:t>
            </a:r>
            <a:r>
              <a:rPr lang="zh-CN" altLang="en-US" sz="2400" smtClean="0"/>
              <a:t>覆盖了！</a:t>
            </a:r>
            <a:endParaRPr lang="zh-CN" altLang="en-US" smtClean="0"/>
          </a:p>
        </p:txBody>
      </p:sp>
      <p:sp>
        <p:nvSpPr>
          <p:cNvPr id="12291" name="Rectangle 14"/>
          <p:cNvSpPr>
            <a:spLocks noChangeArrowheads="1"/>
          </p:cNvSpPr>
          <p:nvPr/>
        </p:nvSpPr>
        <p:spPr bwMode="auto">
          <a:xfrm>
            <a:off x="1908175" y="190500"/>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3600" b="1">
                <a:solidFill>
                  <a:schemeClr val="bg1"/>
                </a:solidFill>
                <a:latin typeface="宋体" panose="02010600030101010101" pitchFamily="2" charset="-122"/>
              </a:rPr>
              <a:t>并发控制概述（续）</a:t>
            </a:r>
            <a:endParaRPr lang="zh-CN" altLang="zh-CN" sz="3600" b="1">
              <a:solidFill>
                <a:schemeClr val="bg1"/>
              </a:solidFill>
              <a:latin typeface="宋体" panose="02010600030101010101" pitchFamily="2" charset="-122"/>
            </a:endParaRPr>
          </a:p>
        </p:txBody>
      </p:sp>
      <p:sp>
        <p:nvSpPr>
          <p:cNvPr id="12292" name="Rectangle 16"/>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anose="05000000000000000000" pitchFamily="2" charset="2"/>
              <a:buNone/>
            </a:pPr>
            <a:r>
              <a:rPr lang="zh-CN" altLang="en-US" sz="2400" smtClean="0"/>
              <a:t>并发操作带来数据的不一致性实例</a:t>
            </a:r>
            <a:endParaRPr lang="zh-CN" altLang="en-US" sz="2400" smtClean="0"/>
          </a:p>
          <a:p>
            <a:pPr eaLnBrk="1" hangingPunct="1">
              <a:lnSpc>
                <a:spcPct val="150000"/>
              </a:lnSpc>
              <a:spcBef>
                <a:spcPct val="0"/>
              </a:spcBef>
              <a:buFont typeface="Wingdings" panose="05000000000000000000" pitchFamily="2" charset="2"/>
              <a:buNone/>
            </a:pPr>
            <a:r>
              <a:rPr lang="en-US" altLang="zh-CN" sz="2400" smtClean="0"/>
              <a:t>[</a:t>
            </a:r>
            <a:r>
              <a:rPr lang="zh-CN" altLang="en-US" sz="2400" smtClean="0"/>
              <a:t>例</a:t>
            </a:r>
            <a:r>
              <a:rPr lang="en-US" altLang="zh-CN" sz="2400" smtClean="0"/>
              <a:t>1</a:t>
            </a:r>
            <a:r>
              <a:rPr lang="zh-CN" altLang="en-US" sz="2400" smtClean="0"/>
              <a:t>1.1</a:t>
            </a:r>
            <a:r>
              <a:rPr lang="en-US" altLang="zh-CN" sz="2400" smtClean="0"/>
              <a:t>]</a:t>
            </a:r>
            <a:r>
              <a:rPr lang="zh-CN" altLang="en-US" sz="2400" smtClean="0"/>
              <a:t>飞机订票系统中的一个活动序列 </a:t>
            </a:r>
            <a:endParaRPr lang="zh-CN" altLang="en-US" sz="2400" smtClean="0"/>
          </a:p>
          <a:p>
            <a:pPr lvl="1" eaLnBrk="1" hangingPunct="1">
              <a:lnSpc>
                <a:spcPct val="150000"/>
              </a:lnSpc>
              <a:buFont typeface="Wingdings" panose="05000000000000000000" pitchFamily="2" charset="2"/>
              <a:buNone/>
            </a:pPr>
            <a:r>
              <a:rPr lang="zh-CN" altLang="en-US" sz="2200" smtClean="0"/>
              <a:t>① 甲售票点</a:t>
            </a:r>
            <a:r>
              <a:rPr lang="en-US" altLang="zh-CN" sz="2200" smtClean="0"/>
              <a:t>(</a:t>
            </a:r>
            <a:r>
              <a:rPr lang="zh-CN" altLang="en-US" sz="2200" smtClean="0"/>
              <a:t>事务</a:t>
            </a:r>
            <a:r>
              <a:rPr lang="en-US" altLang="zh-CN" sz="2200" smtClean="0"/>
              <a:t>T</a:t>
            </a:r>
            <a:r>
              <a:rPr lang="en-US" altLang="zh-CN" sz="2200" baseline="-25000" smtClean="0"/>
              <a:t>1</a:t>
            </a:r>
            <a:r>
              <a:rPr lang="en-US" altLang="zh-CN" sz="2200" smtClean="0"/>
              <a:t>)</a:t>
            </a:r>
            <a:r>
              <a:rPr lang="zh-CN" altLang="en-US" sz="2200" smtClean="0"/>
              <a:t>读出某航班的机票余额</a:t>
            </a:r>
            <a:r>
              <a:rPr lang="en-US" altLang="zh-CN" sz="2200" smtClean="0"/>
              <a:t>A</a:t>
            </a:r>
            <a:r>
              <a:rPr lang="zh-CN" altLang="en-US" sz="2200" smtClean="0"/>
              <a:t>，设</a:t>
            </a:r>
            <a:r>
              <a:rPr lang="en-US" altLang="zh-CN" sz="2200" smtClean="0"/>
              <a:t>A=16</a:t>
            </a:r>
            <a:r>
              <a:rPr lang="zh-CN" altLang="en-US" sz="2200" smtClean="0"/>
              <a:t>；</a:t>
            </a:r>
            <a:endParaRPr lang="zh-CN" altLang="en-US" sz="2200" smtClean="0"/>
          </a:p>
          <a:p>
            <a:pPr lvl="1" eaLnBrk="1" hangingPunct="1">
              <a:lnSpc>
                <a:spcPct val="150000"/>
              </a:lnSpc>
              <a:buFont typeface="Wingdings" panose="05000000000000000000" pitchFamily="2" charset="2"/>
              <a:buNone/>
            </a:pPr>
            <a:r>
              <a:rPr lang="zh-CN" altLang="en-US" sz="2200" smtClean="0"/>
              <a:t>② 乙售票点</a:t>
            </a:r>
            <a:r>
              <a:rPr lang="en-US" altLang="zh-CN" sz="2200" smtClean="0"/>
              <a:t>(</a:t>
            </a:r>
            <a:r>
              <a:rPr lang="zh-CN" altLang="en-US" sz="2200" smtClean="0"/>
              <a:t>事务</a:t>
            </a:r>
            <a:r>
              <a:rPr lang="en-US" altLang="zh-CN" sz="2200" smtClean="0"/>
              <a:t>T</a:t>
            </a:r>
            <a:r>
              <a:rPr lang="en-US" altLang="zh-CN" sz="2200" baseline="-25000" smtClean="0"/>
              <a:t>2</a:t>
            </a:r>
            <a:r>
              <a:rPr lang="en-US" altLang="zh-CN" sz="2200" smtClean="0"/>
              <a:t>)</a:t>
            </a:r>
            <a:r>
              <a:rPr lang="zh-CN" altLang="en-US" sz="2200" smtClean="0"/>
              <a:t>读出同一航班的机票余额</a:t>
            </a:r>
            <a:r>
              <a:rPr lang="en-US" altLang="zh-CN" sz="2200" smtClean="0"/>
              <a:t>A</a:t>
            </a:r>
            <a:r>
              <a:rPr lang="zh-CN" altLang="en-US" sz="2200" smtClean="0"/>
              <a:t>，也为</a:t>
            </a:r>
            <a:r>
              <a:rPr lang="en-US" altLang="zh-CN" sz="2200" smtClean="0"/>
              <a:t>16</a:t>
            </a:r>
            <a:r>
              <a:rPr lang="zh-CN" altLang="en-US" sz="2200" smtClean="0"/>
              <a:t>；</a:t>
            </a:r>
            <a:endParaRPr lang="zh-CN" altLang="en-US" sz="2200" smtClean="0"/>
          </a:p>
          <a:p>
            <a:pPr lvl="1" eaLnBrk="1" hangingPunct="1">
              <a:lnSpc>
                <a:spcPct val="150000"/>
              </a:lnSpc>
              <a:buFont typeface="Wingdings" panose="05000000000000000000" pitchFamily="2" charset="2"/>
              <a:buNone/>
            </a:pPr>
            <a:r>
              <a:rPr lang="zh-CN" altLang="en-US" sz="2200" smtClean="0"/>
              <a:t>③ 甲售票点卖出一张机票，修改余额</a:t>
            </a:r>
            <a:r>
              <a:rPr lang="en-US" altLang="zh-CN" sz="2200" smtClean="0"/>
              <a:t>A←A-1</a:t>
            </a:r>
            <a:r>
              <a:rPr lang="zh-CN" altLang="en-US" sz="2200" smtClean="0"/>
              <a:t>，所以</a:t>
            </a:r>
            <a:r>
              <a:rPr lang="en-US" altLang="zh-CN" sz="2200" smtClean="0"/>
              <a:t>A</a:t>
            </a:r>
            <a:r>
              <a:rPr lang="zh-CN" altLang="en-US" sz="2200" smtClean="0"/>
              <a:t>为</a:t>
            </a:r>
            <a:r>
              <a:rPr lang="en-US" altLang="zh-CN" sz="2200" smtClean="0"/>
              <a:t>15</a:t>
            </a:r>
            <a:r>
              <a:rPr lang="zh-CN" altLang="en-US" sz="2200" smtClean="0"/>
              <a:t>，把</a:t>
            </a:r>
            <a:r>
              <a:rPr lang="en-US" altLang="zh-CN" sz="2200" smtClean="0"/>
              <a:t>A</a:t>
            </a:r>
            <a:r>
              <a:rPr lang="zh-CN" altLang="en-US" sz="2200" smtClean="0"/>
              <a:t>写回数据库；</a:t>
            </a:r>
            <a:endParaRPr lang="zh-CN" altLang="en-US" sz="2200" smtClean="0"/>
          </a:p>
          <a:p>
            <a:pPr lvl="1" eaLnBrk="1" hangingPunct="1">
              <a:lnSpc>
                <a:spcPct val="150000"/>
              </a:lnSpc>
              <a:buFont typeface="Wingdings" panose="05000000000000000000" pitchFamily="2" charset="2"/>
              <a:buNone/>
            </a:pPr>
            <a:r>
              <a:rPr lang="zh-CN" altLang="en-US" sz="2200" smtClean="0"/>
              <a:t>④ 乙售票点也卖出一张机票，修改余额</a:t>
            </a:r>
            <a:r>
              <a:rPr lang="en-US" altLang="zh-CN" sz="2200" smtClean="0"/>
              <a:t>A←A-1</a:t>
            </a:r>
            <a:r>
              <a:rPr lang="zh-CN" altLang="en-US" sz="2200" smtClean="0"/>
              <a:t>，所以</a:t>
            </a:r>
            <a:r>
              <a:rPr lang="en-US" altLang="zh-CN" sz="2200" smtClean="0"/>
              <a:t>A</a:t>
            </a:r>
            <a:r>
              <a:rPr lang="zh-CN" altLang="en-US" sz="2200" smtClean="0"/>
              <a:t>为</a:t>
            </a:r>
            <a:r>
              <a:rPr lang="en-US" altLang="zh-CN" sz="2200" smtClean="0"/>
              <a:t>15</a:t>
            </a:r>
            <a:r>
              <a:rPr lang="zh-CN" altLang="en-US" sz="2200" smtClean="0"/>
              <a:t>，把</a:t>
            </a:r>
            <a:r>
              <a:rPr lang="en-US" altLang="zh-CN" sz="2200" smtClean="0"/>
              <a:t>A</a:t>
            </a:r>
            <a:r>
              <a:rPr lang="zh-CN" altLang="en-US" sz="2200" smtClean="0"/>
              <a:t>写回数据库 </a:t>
            </a:r>
            <a:endParaRPr lang="zh-CN" altLang="en-US" sz="2200" smtClean="0"/>
          </a:p>
          <a:p>
            <a:pPr lvl="1" eaLnBrk="1" hangingPunct="1">
              <a:lnSpc>
                <a:spcPct val="150000"/>
              </a:lnSpc>
            </a:pPr>
            <a:r>
              <a:rPr lang="zh-CN" altLang="en-US" sz="2200" smtClean="0"/>
              <a:t>结果明明卖出两张机票，数据库中机票余额只减少</a:t>
            </a:r>
            <a:r>
              <a:rPr lang="en-US" altLang="zh-CN" sz="2200" smtClean="0"/>
              <a:t>1 </a:t>
            </a:r>
            <a:endParaRPr lang="en-US" altLang="zh-CN" sz="22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并发控制概述（续）</a:t>
            </a:r>
            <a:endParaRPr lang="zh-CN" altLang="zh-CN" sz="3600" smtClean="0"/>
          </a:p>
        </p:txBody>
      </p:sp>
      <p:sp>
        <p:nvSpPr>
          <p:cNvPr id="13315" name="Rectangle 3"/>
          <p:cNvSpPr>
            <a:spLocks noGrp="1" noChangeArrowheads="1"/>
          </p:cNvSpPr>
          <p:nvPr>
            <p:ph type="body" idx="4294967295"/>
          </p:nvPr>
        </p:nvSpPr>
        <p:spPr>
          <a:xfrm>
            <a:off x="457200" y="1125538"/>
            <a:ext cx="8229600" cy="4911725"/>
          </a:xfrm>
        </p:spPr>
        <p:txBody>
          <a:bodyPr/>
          <a:lstStyle/>
          <a:p>
            <a:pPr eaLnBrk="1" hangingPunct="1">
              <a:lnSpc>
                <a:spcPct val="200000"/>
              </a:lnSpc>
              <a:spcBef>
                <a:spcPct val="0"/>
              </a:spcBef>
            </a:pPr>
            <a:r>
              <a:rPr lang="zh-CN" altLang="en-US" sz="2400" smtClean="0"/>
              <a:t>这种情况称为数据库的不一致性，是由并发操作引起的。</a:t>
            </a:r>
            <a:endParaRPr lang="zh-CN" altLang="en-US" sz="2400" smtClean="0"/>
          </a:p>
          <a:p>
            <a:pPr eaLnBrk="1" hangingPunct="1">
              <a:lnSpc>
                <a:spcPct val="200000"/>
              </a:lnSpc>
              <a:spcBef>
                <a:spcPct val="0"/>
              </a:spcBef>
            </a:pPr>
            <a:r>
              <a:rPr lang="zh-CN" altLang="en-US" sz="2400" smtClean="0"/>
              <a:t>在并发操作情况下，对</a:t>
            </a:r>
            <a:r>
              <a:rPr lang="en-US" altLang="zh-CN" sz="2400" smtClean="0"/>
              <a:t>T</a:t>
            </a:r>
            <a:r>
              <a:rPr lang="en-US" altLang="zh-CN" sz="2400" baseline="-25000" smtClean="0"/>
              <a:t>1</a:t>
            </a:r>
            <a:r>
              <a:rPr lang="zh-CN" altLang="en-US" sz="2400" smtClean="0"/>
              <a:t>、</a:t>
            </a:r>
            <a:r>
              <a:rPr lang="en-US" altLang="zh-CN" sz="2400" smtClean="0"/>
              <a:t>T</a:t>
            </a:r>
            <a:r>
              <a:rPr lang="en-US" altLang="zh-CN" sz="2400" baseline="-25000" smtClean="0"/>
              <a:t>2</a:t>
            </a:r>
            <a:r>
              <a:rPr lang="zh-CN" altLang="en-US" sz="2400" smtClean="0"/>
              <a:t>两个事务的操作序列的调度是随机的。</a:t>
            </a:r>
            <a:endParaRPr lang="zh-CN" altLang="en-US" sz="2400" smtClean="0"/>
          </a:p>
          <a:p>
            <a:pPr eaLnBrk="1" hangingPunct="1">
              <a:lnSpc>
                <a:spcPct val="200000"/>
              </a:lnSpc>
              <a:spcBef>
                <a:spcPct val="0"/>
              </a:spcBef>
            </a:pPr>
            <a:r>
              <a:rPr lang="zh-CN" altLang="en-US" sz="2400" smtClean="0"/>
              <a:t>若按上面的调度序列执行，</a:t>
            </a:r>
            <a:r>
              <a:rPr lang="en-US" altLang="zh-CN" sz="2400" smtClean="0"/>
              <a:t>T</a:t>
            </a:r>
            <a:r>
              <a:rPr lang="en-US" altLang="zh-CN" sz="2400" baseline="-25000" smtClean="0"/>
              <a:t>1</a:t>
            </a:r>
            <a:r>
              <a:rPr lang="zh-CN" altLang="en-US" sz="2400" smtClean="0"/>
              <a:t>事务的修改就被丢失。</a:t>
            </a:r>
            <a:endParaRPr lang="zh-CN" altLang="en-US" sz="2400" smtClean="0"/>
          </a:p>
          <a:p>
            <a:pPr lvl="1" eaLnBrk="1" hangingPunct="1">
              <a:lnSpc>
                <a:spcPct val="200000"/>
              </a:lnSpc>
              <a:spcBef>
                <a:spcPct val="0"/>
              </a:spcBef>
            </a:pPr>
            <a:r>
              <a:rPr lang="zh-CN" altLang="en-US" smtClean="0"/>
              <a:t>原因：第</a:t>
            </a:r>
            <a:r>
              <a:rPr lang="en-US" altLang="zh-CN" smtClean="0"/>
              <a:t>4</a:t>
            </a:r>
            <a:r>
              <a:rPr lang="zh-CN" altLang="en-US" smtClean="0"/>
              <a:t>步中</a:t>
            </a:r>
            <a:r>
              <a:rPr lang="en-US" altLang="zh-CN" smtClean="0"/>
              <a:t>T</a:t>
            </a:r>
            <a:r>
              <a:rPr lang="en-US" altLang="zh-CN" baseline="-25000" smtClean="0"/>
              <a:t>2</a:t>
            </a:r>
            <a:r>
              <a:rPr lang="zh-CN" altLang="en-US" smtClean="0"/>
              <a:t>事务修改</a:t>
            </a:r>
            <a:r>
              <a:rPr lang="en-US" altLang="zh-CN" smtClean="0"/>
              <a:t>A</a:t>
            </a:r>
            <a:r>
              <a:rPr lang="zh-CN" altLang="en-US" smtClean="0"/>
              <a:t>并写回后覆盖了</a:t>
            </a:r>
            <a:r>
              <a:rPr lang="en-US" altLang="zh-CN" smtClean="0"/>
              <a:t>T</a:t>
            </a:r>
            <a:r>
              <a:rPr lang="en-US" altLang="zh-CN" baseline="-25000" smtClean="0"/>
              <a:t>1</a:t>
            </a:r>
            <a:r>
              <a:rPr lang="zh-CN" altLang="en-US" smtClean="0"/>
              <a:t>事务的修改</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smtClean="0"/>
              <a:t>（</a:t>
            </a:r>
            <a:r>
              <a:rPr lang="en-US" altLang="zh-CN" sz="3600" dirty="0" smtClean="0"/>
              <a:t>1</a:t>
            </a:r>
            <a:r>
              <a:rPr lang="zh-CN" altLang="en-US" sz="3600" dirty="0" smtClean="0"/>
              <a:t>）丢失修改</a:t>
            </a:r>
            <a:endParaRPr lang="zh-CN" altLang="en-US" sz="3600" dirty="0" smtClean="0"/>
          </a:p>
        </p:txBody>
      </p:sp>
      <p:sp>
        <p:nvSpPr>
          <p:cNvPr id="15363" name="Rectangle 3"/>
          <p:cNvSpPr>
            <a:spLocks noGrp="1" noChangeArrowheads="1"/>
          </p:cNvSpPr>
          <p:nvPr>
            <p:ph type="body" idx="4294967295"/>
          </p:nvPr>
        </p:nvSpPr>
        <p:spPr>
          <a:xfrm>
            <a:off x="457200" y="1341438"/>
            <a:ext cx="8229600" cy="4983162"/>
          </a:xfrm>
        </p:spPr>
        <p:txBody>
          <a:bodyPr/>
          <a:lstStyle/>
          <a:p>
            <a:pPr algn="just" eaLnBrk="1" hangingPunct="1">
              <a:lnSpc>
                <a:spcPct val="130000"/>
              </a:lnSpc>
            </a:pPr>
            <a:r>
              <a:rPr lang="zh-CN" altLang="en-US" dirty="0" smtClean="0"/>
              <a:t>两个事务</a:t>
            </a:r>
            <a:r>
              <a:rPr lang="en-US" altLang="zh-CN" dirty="0" smtClean="0"/>
              <a:t>T</a:t>
            </a:r>
            <a:r>
              <a:rPr lang="en-US" altLang="zh-CN" baseline="-25000" dirty="0" smtClean="0"/>
              <a:t>1</a:t>
            </a:r>
            <a:r>
              <a:rPr lang="zh-CN" altLang="en-US" dirty="0" smtClean="0"/>
              <a:t>和</a:t>
            </a:r>
            <a:r>
              <a:rPr lang="en-US" altLang="zh-CN" dirty="0" smtClean="0"/>
              <a:t>T</a:t>
            </a:r>
            <a:r>
              <a:rPr lang="en-US" altLang="zh-CN" baseline="-25000" dirty="0" smtClean="0"/>
              <a:t>2</a:t>
            </a:r>
            <a:r>
              <a:rPr lang="zh-CN" altLang="en-US" dirty="0" smtClean="0"/>
              <a:t>读入同一数据并修改，</a:t>
            </a:r>
            <a:r>
              <a:rPr lang="en-US" altLang="zh-CN" dirty="0" smtClean="0"/>
              <a:t>T</a:t>
            </a:r>
            <a:r>
              <a:rPr lang="en-US" altLang="zh-CN" baseline="-25000" dirty="0" smtClean="0"/>
              <a:t>2</a:t>
            </a:r>
            <a:r>
              <a:rPr lang="zh-CN" altLang="en-US" dirty="0" smtClean="0"/>
              <a:t>的提交结果破坏了</a:t>
            </a:r>
            <a:r>
              <a:rPr lang="en-US" altLang="zh-CN" dirty="0" smtClean="0"/>
              <a:t>T</a:t>
            </a:r>
            <a:r>
              <a:rPr lang="en-US" altLang="zh-CN" baseline="-25000" dirty="0" smtClean="0"/>
              <a:t>1</a:t>
            </a:r>
            <a:r>
              <a:rPr lang="zh-CN" altLang="en-US" dirty="0" smtClean="0"/>
              <a:t>提交的结果，导致</a:t>
            </a:r>
            <a:r>
              <a:rPr lang="en-US" altLang="zh-CN" dirty="0" smtClean="0"/>
              <a:t>T</a:t>
            </a:r>
            <a:r>
              <a:rPr lang="en-US" altLang="zh-CN" baseline="-25000" dirty="0" smtClean="0"/>
              <a:t>1</a:t>
            </a:r>
            <a:r>
              <a:rPr lang="zh-CN" altLang="en-US" dirty="0" smtClean="0"/>
              <a:t>的修改被丢失。</a:t>
            </a:r>
            <a:endParaRPr lang="zh-CN" altLang="en-US" dirty="0" smtClean="0"/>
          </a:p>
          <a:p>
            <a:pPr algn="just" eaLnBrk="1" hangingPunct="1">
              <a:lnSpc>
                <a:spcPct val="130000"/>
              </a:lnSpc>
            </a:pPr>
            <a:r>
              <a:rPr lang="zh-CN" altLang="en-US" dirty="0" smtClean="0"/>
              <a:t>上面飞机订票例子就属此类 </a:t>
            </a:r>
            <a:endParaRPr lang="zh-CN" altLang="en-US" dirty="0" smtClean="0"/>
          </a:p>
        </p:txBody>
      </p:sp>
      <p:graphicFrame>
        <p:nvGraphicFramePr>
          <p:cNvPr id="4" name="Group 3"/>
          <p:cNvGraphicFramePr/>
          <p:nvPr/>
        </p:nvGraphicFramePr>
        <p:xfrm>
          <a:off x="4480560" y="2429690"/>
          <a:ext cx="4780824" cy="4694008"/>
        </p:xfrm>
        <a:graphic>
          <a:graphicData uri="http://schemas.openxmlformats.org/drawingml/2006/table">
            <a:tbl>
              <a:tblPr/>
              <a:tblGrid>
                <a:gridCol w="2294740"/>
                <a:gridCol w="2486084"/>
              </a:tblGrid>
              <a:tr h="38018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R(A)=16</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R(A)=16</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A←A-1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A←A-1</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8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255588"/>
            <a:ext cx="7391400" cy="563562"/>
          </a:xfrm>
        </p:spPr>
        <p:txBody>
          <a:bodyPr lIns="90170" tIns="46990" rIns="90170" bIns="46990">
            <a:normAutofit fontScale="90000"/>
          </a:bodyPr>
          <a:lstStyle/>
          <a:p>
            <a:pPr eaLnBrk="1" hangingPunct="1"/>
            <a:r>
              <a:rPr lang="zh-CN" altLang="en-US" sz="3600" dirty="0" smtClean="0"/>
              <a:t>（</a:t>
            </a:r>
            <a:r>
              <a:rPr lang="en-US" altLang="zh-CN" sz="3600" dirty="0" smtClean="0"/>
              <a:t>2</a:t>
            </a:r>
            <a:r>
              <a:rPr lang="zh-CN" altLang="en-US" sz="3600" dirty="0" smtClean="0"/>
              <a:t>）</a:t>
            </a:r>
            <a:r>
              <a:rPr lang="en-US" altLang="zh-CN" sz="3600" dirty="0" smtClean="0"/>
              <a:t> </a:t>
            </a:r>
            <a:r>
              <a:rPr lang="zh-CN" altLang="en-US" sz="3600" dirty="0" smtClean="0"/>
              <a:t>不可重复读</a:t>
            </a:r>
            <a:endParaRPr lang="zh-CN" altLang="en-US" sz="3600" dirty="0" smtClean="0"/>
          </a:p>
        </p:txBody>
      </p:sp>
      <p:sp>
        <p:nvSpPr>
          <p:cNvPr id="17411" name="Rectangle 3"/>
          <p:cNvSpPr>
            <a:spLocks noGrp="1" noChangeArrowheads="1"/>
          </p:cNvSpPr>
          <p:nvPr>
            <p:ph type="body" idx="4294967295"/>
          </p:nvPr>
        </p:nvSpPr>
        <p:spPr>
          <a:xfrm>
            <a:off x="457200" y="1268413"/>
            <a:ext cx="8229600" cy="5056187"/>
          </a:xfrm>
        </p:spPr>
        <p:txBody>
          <a:bodyPr>
            <a:normAutofit lnSpcReduction="10000"/>
          </a:bodyPr>
          <a:lstStyle/>
          <a:p>
            <a:pPr algn="just" eaLnBrk="1" hangingPunct="1">
              <a:lnSpc>
                <a:spcPct val="130000"/>
              </a:lnSpc>
            </a:pPr>
            <a:r>
              <a:rPr lang="zh-CN" altLang="en-US" dirty="0" smtClean="0"/>
              <a:t>不可重复读是指事务</a:t>
            </a:r>
            <a:r>
              <a:rPr lang="en-US" altLang="zh-CN" dirty="0" smtClean="0"/>
              <a:t>T</a:t>
            </a:r>
            <a:r>
              <a:rPr lang="en-US" altLang="zh-CN" baseline="-25000" dirty="0" smtClean="0"/>
              <a:t>1</a:t>
            </a:r>
            <a:r>
              <a:rPr lang="zh-CN" altLang="en-US" dirty="0" smtClean="0"/>
              <a:t>读取数据后，事务</a:t>
            </a:r>
            <a:r>
              <a:rPr lang="en-US" altLang="zh-CN" dirty="0" smtClean="0"/>
              <a:t>T</a:t>
            </a:r>
            <a:r>
              <a:rPr lang="en-US" altLang="zh-CN" baseline="-25000" dirty="0" smtClean="0"/>
              <a:t>2</a:t>
            </a:r>
            <a:endParaRPr lang="en-US" altLang="zh-CN" baseline="-25000" dirty="0" smtClean="0"/>
          </a:p>
          <a:p>
            <a:pPr algn="just" eaLnBrk="1" hangingPunct="1">
              <a:lnSpc>
                <a:spcPct val="130000"/>
              </a:lnSpc>
              <a:buFont typeface="Wingdings" panose="05000000000000000000" pitchFamily="2" charset="2"/>
              <a:buNone/>
            </a:pPr>
            <a:r>
              <a:rPr lang="en-US" altLang="zh-CN" dirty="0" smtClean="0"/>
              <a:t>    </a:t>
            </a:r>
            <a:r>
              <a:rPr lang="zh-CN" altLang="en-US" dirty="0" smtClean="0"/>
              <a:t>执行更新操作，使</a:t>
            </a:r>
            <a:r>
              <a:rPr lang="en-US" altLang="zh-CN" dirty="0" smtClean="0"/>
              <a:t>T</a:t>
            </a:r>
            <a:r>
              <a:rPr lang="en-US" altLang="zh-CN" baseline="-25000" dirty="0" smtClean="0"/>
              <a:t>1</a:t>
            </a:r>
            <a:r>
              <a:rPr lang="zh-CN" altLang="en-US" dirty="0" smtClean="0"/>
              <a:t>无法再现前一次读取结果。</a:t>
            </a:r>
            <a:endParaRPr lang="en-US" altLang="zh-CN" dirty="0" smtClean="0"/>
          </a:p>
          <a:p>
            <a:pPr>
              <a:lnSpc>
                <a:spcPct val="150000"/>
              </a:lnSpc>
            </a:pPr>
            <a:r>
              <a:rPr lang="zh-CN" altLang="en-US" sz="3200" dirty="0"/>
              <a:t>不可重复读包括三种情况：</a:t>
            </a:r>
            <a:endParaRPr lang="zh-CN" altLang="en-US" sz="3200" dirty="0"/>
          </a:p>
          <a:p>
            <a:pPr>
              <a:lnSpc>
                <a:spcPct val="150000"/>
              </a:lnSpc>
              <a:buNone/>
            </a:pPr>
            <a:r>
              <a:rPr lang="zh-CN" altLang="en-US" sz="3200" dirty="0"/>
              <a:t>（</a:t>
            </a:r>
            <a:r>
              <a:rPr lang="en-US" altLang="zh-CN" sz="3200" dirty="0"/>
              <a:t>1</a:t>
            </a:r>
            <a:r>
              <a:rPr lang="zh-CN" altLang="en-US" sz="3200" dirty="0"/>
              <a:t>）事务</a:t>
            </a:r>
            <a:r>
              <a:rPr lang="en-US" altLang="zh-CN" sz="3200" dirty="0"/>
              <a:t>T</a:t>
            </a:r>
            <a:r>
              <a:rPr lang="en-US" altLang="zh-CN" sz="3200" baseline="-25000" dirty="0"/>
              <a:t>1</a:t>
            </a:r>
            <a:r>
              <a:rPr lang="zh-CN" altLang="en-US" sz="3200" dirty="0"/>
              <a:t>读取某一数据后，</a:t>
            </a:r>
            <a:r>
              <a:rPr lang="zh-CN" altLang="en-US" sz="3200" dirty="0">
                <a:solidFill>
                  <a:srgbClr val="FF00FF"/>
                </a:solidFill>
              </a:rPr>
              <a:t>事务</a:t>
            </a:r>
            <a:r>
              <a:rPr lang="en-US" altLang="zh-CN" sz="3200" dirty="0">
                <a:solidFill>
                  <a:srgbClr val="FF00FF"/>
                </a:solidFill>
              </a:rPr>
              <a:t>T</a:t>
            </a:r>
            <a:r>
              <a:rPr lang="en-US" altLang="zh-CN" sz="3200" baseline="-25000" dirty="0">
                <a:solidFill>
                  <a:srgbClr val="FF00FF"/>
                </a:solidFill>
              </a:rPr>
              <a:t>2</a:t>
            </a:r>
            <a:r>
              <a:rPr lang="zh-CN" altLang="en-US" sz="3200" dirty="0">
                <a:solidFill>
                  <a:srgbClr val="FF00FF"/>
                </a:solidFill>
              </a:rPr>
              <a:t>对其做了修改</a:t>
            </a:r>
            <a:r>
              <a:rPr lang="zh-CN" altLang="en-US" sz="3200" dirty="0" smtClean="0"/>
              <a:t>，或</a:t>
            </a:r>
            <a:r>
              <a:rPr lang="zh-CN" altLang="en-US" sz="3200" dirty="0" smtClean="0">
                <a:solidFill>
                  <a:srgbClr val="FF00FF"/>
                </a:solidFill>
              </a:rPr>
              <a:t>事务</a:t>
            </a:r>
            <a:r>
              <a:rPr lang="en-US" altLang="zh-CN" sz="3200" dirty="0">
                <a:solidFill>
                  <a:srgbClr val="FF00FF"/>
                </a:solidFill>
              </a:rPr>
              <a:t>T</a:t>
            </a:r>
            <a:r>
              <a:rPr lang="en-US" altLang="zh-CN" sz="3200" baseline="-25000" dirty="0">
                <a:solidFill>
                  <a:srgbClr val="FF00FF"/>
                </a:solidFill>
              </a:rPr>
              <a:t>2</a:t>
            </a:r>
            <a:r>
              <a:rPr lang="zh-CN" altLang="en-US" sz="3200" dirty="0">
                <a:solidFill>
                  <a:srgbClr val="FF00FF"/>
                </a:solidFill>
              </a:rPr>
              <a:t>删除了其中部分</a:t>
            </a:r>
            <a:r>
              <a:rPr lang="zh-CN" altLang="en-US" sz="3200" dirty="0" smtClean="0">
                <a:solidFill>
                  <a:srgbClr val="FF00FF"/>
                </a:solidFill>
              </a:rPr>
              <a:t>记录，或事务</a:t>
            </a:r>
            <a:r>
              <a:rPr lang="en-US" altLang="zh-CN" sz="3200" dirty="0">
                <a:solidFill>
                  <a:srgbClr val="FF00FF"/>
                </a:solidFill>
              </a:rPr>
              <a:t>T</a:t>
            </a:r>
            <a:r>
              <a:rPr lang="en-US" altLang="zh-CN" sz="3200" baseline="-25000" dirty="0">
                <a:solidFill>
                  <a:srgbClr val="FF00FF"/>
                </a:solidFill>
              </a:rPr>
              <a:t>2</a:t>
            </a:r>
            <a:r>
              <a:rPr lang="zh-CN" altLang="en-US" sz="3200" dirty="0">
                <a:solidFill>
                  <a:srgbClr val="FF00FF"/>
                </a:solidFill>
              </a:rPr>
              <a:t>插入了一些</a:t>
            </a:r>
            <a:r>
              <a:rPr lang="zh-CN" altLang="en-US" sz="3200" dirty="0" smtClean="0">
                <a:solidFill>
                  <a:srgbClr val="FF00FF"/>
                </a:solidFill>
              </a:rPr>
              <a:t>记录，</a:t>
            </a:r>
            <a:r>
              <a:rPr lang="zh-CN" altLang="en-US" sz="3200" dirty="0" smtClean="0"/>
              <a:t>当</a:t>
            </a:r>
            <a:r>
              <a:rPr lang="zh-CN" altLang="en-US" sz="3200" dirty="0"/>
              <a:t>事务</a:t>
            </a:r>
            <a:r>
              <a:rPr lang="en-US" altLang="zh-CN" sz="3200" dirty="0"/>
              <a:t>T</a:t>
            </a:r>
            <a:r>
              <a:rPr lang="en-US" altLang="zh-CN" sz="3200" baseline="-25000" dirty="0"/>
              <a:t>1</a:t>
            </a:r>
            <a:r>
              <a:rPr lang="zh-CN" altLang="en-US" sz="3200" dirty="0"/>
              <a:t>再次读该数据时，得到与前一次不同的值 </a:t>
            </a:r>
            <a:endParaRPr lang="zh-CN" altLang="en-US" sz="3200" dirty="0"/>
          </a:p>
          <a:p>
            <a:pPr algn="just" eaLnBrk="1" hangingPunct="1">
              <a:lnSpc>
                <a:spcPct val="130000"/>
              </a:lnSpc>
              <a:buFont typeface="Wingdings" panose="05000000000000000000" pitchFamily="2" charset="2"/>
              <a:buNone/>
            </a:pPr>
            <a:endParaRPr lang="zh-CN" altLang="en-US" sz="3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不可重复读（续）</a:t>
            </a:r>
            <a:endParaRPr lang="zh-CN" altLang="zh-CN" sz="3600" smtClean="0"/>
          </a:p>
        </p:txBody>
      </p:sp>
      <p:sp>
        <p:nvSpPr>
          <p:cNvPr id="19459" name="Rectangle 3"/>
          <p:cNvSpPr>
            <a:spLocks noGrp="1" noChangeArrowheads="1"/>
          </p:cNvSpPr>
          <p:nvPr>
            <p:ph type="body" sz="half" idx="4294967295"/>
          </p:nvPr>
        </p:nvSpPr>
        <p:spPr>
          <a:xfrm>
            <a:off x="4859338" y="1700213"/>
            <a:ext cx="4038600" cy="4495800"/>
          </a:xfrm>
        </p:spPr>
        <p:txBody>
          <a:bodyPr/>
          <a:lstStyle/>
          <a:p>
            <a:pPr eaLnBrk="1" hangingPunct="1">
              <a:lnSpc>
                <a:spcPct val="140000"/>
              </a:lnSpc>
              <a:buFont typeface="Wingdings" panose="05000000000000000000" pitchFamily="2" charset="2"/>
              <a:buChar char="n"/>
            </a:pPr>
            <a:r>
              <a:rPr lang="en-US" altLang="zh-CN" sz="2200" smtClean="0"/>
              <a:t>T</a:t>
            </a:r>
            <a:r>
              <a:rPr lang="en-US" altLang="zh-CN" sz="2200" baseline="-25000" smtClean="0"/>
              <a:t>1</a:t>
            </a:r>
            <a:r>
              <a:rPr lang="zh-CN" altLang="en-US" sz="2200" smtClean="0"/>
              <a:t>读取</a:t>
            </a:r>
            <a:r>
              <a:rPr lang="en-US" altLang="zh-CN" sz="2200" smtClean="0"/>
              <a:t>B=100</a:t>
            </a:r>
            <a:r>
              <a:rPr lang="zh-CN" altLang="en-US" sz="2200" smtClean="0"/>
              <a:t>进行运算</a:t>
            </a:r>
            <a:endParaRPr lang="zh-CN" altLang="en-US" sz="2200" smtClean="0"/>
          </a:p>
          <a:p>
            <a:pPr eaLnBrk="1" hangingPunct="1">
              <a:lnSpc>
                <a:spcPct val="140000"/>
              </a:lnSpc>
              <a:buFont typeface="Wingdings" panose="05000000000000000000" pitchFamily="2" charset="2"/>
              <a:buChar char="n"/>
            </a:pPr>
            <a:r>
              <a:rPr lang="en-US" altLang="zh-CN" sz="2200" smtClean="0"/>
              <a:t>T</a:t>
            </a:r>
            <a:r>
              <a:rPr lang="en-US" altLang="zh-CN" sz="2200" baseline="-25000" smtClean="0"/>
              <a:t>2</a:t>
            </a:r>
            <a:r>
              <a:rPr lang="zh-CN" altLang="en-US" sz="2200" smtClean="0"/>
              <a:t>读取同一数据</a:t>
            </a:r>
            <a:r>
              <a:rPr lang="en-US" altLang="zh-CN" sz="2200" smtClean="0"/>
              <a:t>B</a:t>
            </a:r>
            <a:r>
              <a:rPr lang="zh-CN" altLang="en-US" sz="2200" smtClean="0"/>
              <a:t>，对其进行修改后将</a:t>
            </a:r>
            <a:r>
              <a:rPr lang="en-US" altLang="zh-CN" sz="2200" smtClean="0"/>
              <a:t>B=200</a:t>
            </a:r>
            <a:r>
              <a:rPr lang="zh-CN" altLang="en-US" sz="2200" smtClean="0"/>
              <a:t>写回数据库。</a:t>
            </a:r>
            <a:endParaRPr lang="zh-CN" altLang="en-US" sz="2200" smtClean="0"/>
          </a:p>
          <a:p>
            <a:pPr eaLnBrk="1" hangingPunct="1">
              <a:lnSpc>
                <a:spcPct val="140000"/>
              </a:lnSpc>
              <a:buFont typeface="Wingdings" panose="05000000000000000000" pitchFamily="2" charset="2"/>
              <a:buChar char="n"/>
            </a:pPr>
            <a:r>
              <a:rPr lang="en-US" altLang="zh-CN" sz="2200" smtClean="0"/>
              <a:t>T</a:t>
            </a:r>
            <a:r>
              <a:rPr lang="en-US" altLang="zh-CN" sz="2200" baseline="-25000" smtClean="0"/>
              <a:t>1</a:t>
            </a:r>
            <a:r>
              <a:rPr lang="zh-CN" altLang="en-US" sz="2200" smtClean="0"/>
              <a:t>为了对读取值校对重读</a:t>
            </a:r>
            <a:r>
              <a:rPr lang="en-US" altLang="zh-CN" sz="2200" smtClean="0"/>
              <a:t>B</a:t>
            </a:r>
            <a:r>
              <a:rPr lang="zh-CN" altLang="en-US" sz="2200" smtClean="0"/>
              <a:t>，</a:t>
            </a:r>
            <a:r>
              <a:rPr lang="en-US" altLang="zh-CN" sz="2200" smtClean="0"/>
              <a:t>B</a:t>
            </a:r>
            <a:r>
              <a:rPr lang="zh-CN" altLang="en-US" sz="2200" smtClean="0"/>
              <a:t>已为</a:t>
            </a:r>
            <a:r>
              <a:rPr lang="en-US" altLang="zh-CN" sz="2200" smtClean="0"/>
              <a:t>200</a:t>
            </a:r>
            <a:r>
              <a:rPr lang="zh-CN" altLang="en-US" sz="2200" smtClean="0"/>
              <a:t>，与第一次读取值不一致 </a:t>
            </a:r>
            <a:endParaRPr lang="zh-CN" altLang="en-US" sz="2200" smtClean="0"/>
          </a:p>
        </p:txBody>
      </p:sp>
      <p:graphicFrame>
        <p:nvGraphicFramePr>
          <p:cNvPr id="17412" name="Group 4"/>
          <p:cNvGraphicFramePr>
            <a:graphicFrameLocks noGrp="1"/>
          </p:cNvGraphicFramePr>
          <p:nvPr>
            <p:ph sz="half" idx="4294967295"/>
          </p:nvPr>
        </p:nvGraphicFramePr>
        <p:xfrm>
          <a:off x="642938" y="1696403"/>
          <a:ext cx="3967162" cy="4727615"/>
        </p:xfrm>
        <a:graphic>
          <a:graphicData uri="http://schemas.openxmlformats.org/drawingml/2006/table">
            <a:tbl>
              <a:tblPr/>
              <a:tblGrid>
                <a:gridCol w="1984375"/>
                <a:gridCol w="1982787"/>
              </a:tblGrid>
              <a:tr h="46033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R(A)=50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B←B*2</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(B)=200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R(A)=50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R(B)=200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验算不对</a:t>
                      </a: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19496" name="Text Box 177"/>
          <p:cNvSpPr txBox="1">
            <a:spLocks noChangeArrowheads="1"/>
          </p:cNvSpPr>
          <p:nvPr/>
        </p:nvSpPr>
        <p:spPr bwMode="auto">
          <a:xfrm>
            <a:off x="1934369" y="6491287"/>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不可重复读 </a:t>
            </a:r>
            <a:endParaRPr lang="zh-CN" altLang="zh-CN" b="1">
              <a:latin typeface="Times New Roman" panose="02020603050405020304" pitchFamily="18" charset="0"/>
            </a:endParaRPr>
          </a:p>
        </p:txBody>
      </p:sp>
      <p:sp>
        <p:nvSpPr>
          <p:cNvPr id="19497" name="Rectangle 178"/>
          <p:cNvSpPr>
            <a:spLocks noChangeArrowheads="1"/>
          </p:cNvSpPr>
          <p:nvPr/>
        </p:nvSpPr>
        <p:spPr bwMode="auto">
          <a:xfrm>
            <a:off x="262119" y="1207453"/>
            <a:ext cx="1174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SzPct val="100000"/>
              <a:buFont typeface="Wingdings" panose="05000000000000000000" pitchFamily="2" charset="2"/>
              <a:buNone/>
            </a:pPr>
            <a:r>
              <a:rPr lang="zh-CN" altLang="zh-CN" sz="2600" b="1" dirty="0">
                <a:latin typeface="Times New Roman" panose="02020603050405020304" pitchFamily="18" charset="0"/>
              </a:rPr>
              <a:t>例如：</a:t>
            </a:r>
            <a:endParaRPr lang="zh-CN" altLang="zh-CN" sz="26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14400" y="193675"/>
            <a:ext cx="7391400" cy="563563"/>
          </a:xfrm>
        </p:spPr>
        <p:txBody>
          <a:bodyPr>
            <a:normAutofit fontScale="90000"/>
          </a:bodyPr>
          <a:lstStyle/>
          <a:p>
            <a:pPr eaLnBrk="1" hangingPunct="1"/>
            <a:r>
              <a:rPr lang="zh-CN" altLang="en-US" sz="3600" dirty="0" smtClean="0"/>
              <a:t>（</a:t>
            </a:r>
            <a:r>
              <a:rPr lang="en-US" altLang="zh-CN" sz="3600" dirty="0" smtClean="0"/>
              <a:t>3</a:t>
            </a:r>
            <a:r>
              <a:rPr lang="zh-CN" altLang="en-US" sz="3600" dirty="0" smtClean="0"/>
              <a:t>）</a:t>
            </a:r>
            <a:r>
              <a:rPr lang="en-US" altLang="zh-CN" sz="3600" dirty="0" smtClean="0"/>
              <a:t> </a:t>
            </a:r>
            <a:r>
              <a:rPr lang="zh-CN" altLang="en-US" sz="3600" dirty="0" smtClean="0"/>
              <a:t>读“脏”数据</a:t>
            </a:r>
            <a:endParaRPr lang="zh-CN" altLang="en-US" sz="3600" dirty="0" smtClean="0"/>
          </a:p>
        </p:txBody>
      </p:sp>
      <p:sp>
        <p:nvSpPr>
          <p:cNvPr id="21507" name="Rectangle 3"/>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anose="05000000000000000000" pitchFamily="2" charset="2"/>
              <a:buNone/>
            </a:pPr>
            <a:r>
              <a:rPr lang="en-US" altLang="zh-CN" smtClean="0"/>
              <a:t>   </a:t>
            </a:r>
            <a:r>
              <a:rPr lang="zh-CN" altLang="en-US" smtClean="0"/>
              <a:t>读“脏”数据是指：</a:t>
            </a:r>
            <a:endParaRPr lang="zh-CN" altLang="en-US" smtClean="0"/>
          </a:p>
          <a:p>
            <a:pPr lvl="1" algn="just" eaLnBrk="1" hangingPunct="1">
              <a:lnSpc>
                <a:spcPct val="160000"/>
              </a:lnSpc>
            </a:pPr>
            <a:r>
              <a:rPr lang="zh-CN" altLang="en-US" smtClean="0"/>
              <a:t>事务</a:t>
            </a:r>
            <a:r>
              <a:rPr lang="en-US" altLang="zh-CN" smtClean="0"/>
              <a:t>T</a:t>
            </a:r>
            <a:r>
              <a:rPr lang="en-US" altLang="zh-CN" baseline="-25000" smtClean="0"/>
              <a:t>1</a:t>
            </a:r>
            <a:r>
              <a:rPr lang="zh-CN" altLang="en-US" smtClean="0"/>
              <a:t>修改某一数据，并将其写回磁盘</a:t>
            </a:r>
            <a:endParaRPr lang="zh-CN" altLang="en-US" smtClean="0"/>
          </a:p>
          <a:p>
            <a:pPr lvl="1" algn="just" eaLnBrk="1" hangingPunct="1">
              <a:lnSpc>
                <a:spcPct val="160000"/>
              </a:lnSpc>
            </a:pPr>
            <a:r>
              <a:rPr lang="zh-CN" altLang="en-US" smtClean="0"/>
              <a:t>事务</a:t>
            </a:r>
            <a:r>
              <a:rPr lang="en-US" altLang="zh-CN" smtClean="0"/>
              <a:t>T</a:t>
            </a:r>
            <a:r>
              <a:rPr lang="en-US" altLang="zh-CN" baseline="-25000" smtClean="0"/>
              <a:t>2</a:t>
            </a:r>
            <a:r>
              <a:rPr lang="zh-CN" altLang="en-US" smtClean="0"/>
              <a:t>读取同一数据后，</a:t>
            </a:r>
            <a:r>
              <a:rPr lang="en-US" altLang="zh-CN" smtClean="0"/>
              <a:t>T</a:t>
            </a:r>
            <a:r>
              <a:rPr lang="en-US" altLang="zh-CN" baseline="-25000" smtClean="0"/>
              <a:t>1</a:t>
            </a:r>
            <a:r>
              <a:rPr lang="zh-CN" altLang="en-US" smtClean="0"/>
              <a:t>由于某种原因被撤销</a:t>
            </a:r>
            <a:endParaRPr lang="zh-CN" altLang="en-US" smtClean="0"/>
          </a:p>
          <a:p>
            <a:pPr lvl="1" algn="just" eaLnBrk="1" hangingPunct="1">
              <a:lnSpc>
                <a:spcPct val="160000"/>
              </a:lnSpc>
            </a:pPr>
            <a:r>
              <a:rPr lang="zh-CN" altLang="en-US" smtClean="0"/>
              <a:t>这时</a:t>
            </a:r>
            <a:r>
              <a:rPr lang="en-US" altLang="zh-CN" smtClean="0"/>
              <a:t>T</a:t>
            </a:r>
            <a:r>
              <a:rPr lang="en-US" altLang="zh-CN" baseline="-25000" smtClean="0"/>
              <a:t>1</a:t>
            </a:r>
            <a:r>
              <a:rPr lang="zh-CN" altLang="en-US" smtClean="0"/>
              <a:t>已修改过的数据恢复原值，</a:t>
            </a:r>
            <a:r>
              <a:rPr lang="en-US" altLang="zh-CN" smtClean="0"/>
              <a:t>T</a:t>
            </a:r>
            <a:r>
              <a:rPr lang="en-US" altLang="zh-CN" baseline="-25000" smtClean="0"/>
              <a:t>2</a:t>
            </a:r>
            <a:r>
              <a:rPr lang="zh-CN" altLang="en-US" smtClean="0"/>
              <a:t>读到的数据就与数据库中的数据不一致</a:t>
            </a:r>
            <a:endParaRPr lang="zh-CN" altLang="en-US" smtClean="0"/>
          </a:p>
          <a:p>
            <a:pPr lvl="1" algn="just" eaLnBrk="1" hangingPunct="1">
              <a:lnSpc>
                <a:spcPct val="160000"/>
              </a:lnSpc>
            </a:pPr>
            <a:r>
              <a:rPr lang="en-US" altLang="zh-CN" smtClean="0"/>
              <a:t>T</a:t>
            </a:r>
            <a:r>
              <a:rPr lang="en-US" altLang="zh-CN" baseline="-25000" smtClean="0"/>
              <a:t>2</a:t>
            </a:r>
            <a:r>
              <a:rPr lang="zh-CN" altLang="en-US" smtClean="0"/>
              <a:t>读到的数据就为“脏”数据，即不正确的数据 </a:t>
            </a: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读“脏”数据（续）</a:t>
            </a:r>
            <a:endParaRPr lang="zh-CN" altLang="zh-CN" sz="3600" smtClean="0"/>
          </a:p>
        </p:txBody>
      </p:sp>
      <p:graphicFrame>
        <p:nvGraphicFramePr>
          <p:cNvPr id="20483" name="Group 3"/>
          <p:cNvGraphicFramePr>
            <a:graphicFrameLocks noGrp="1"/>
          </p:cNvGraphicFramePr>
          <p:nvPr>
            <p:ph idx="4294967295"/>
          </p:nvPr>
        </p:nvGraphicFramePr>
        <p:xfrm>
          <a:off x="689769" y="1548401"/>
          <a:ext cx="4103687" cy="4545014"/>
        </p:xfrm>
        <a:graphic>
          <a:graphicData uri="http://schemas.openxmlformats.org/drawingml/2006/table">
            <a:tbl>
              <a:tblPr/>
              <a:tblGrid>
                <a:gridCol w="2303611"/>
                <a:gridCol w="1800076"/>
              </a:tblGrid>
              <a:tr h="46040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R(C)=100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C←C*2</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W(C)=200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R(C)=200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109735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ROLLBACK</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恢复为</a:t>
                      </a: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22562" name="Text Box 177"/>
          <p:cNvSpPr txBox="1">
            <a:spLocks noChangeArrowheads="1"/>
          </p:cNvSpPr>
          <p:nvPr/>
        </p:nvSpPr>
        <p:spPr bwMode="auto">
          <a:xfrm>
            <a:off x="585063" y="1091201"/>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zh-CN" sz="2400" b="1" dirty="0">
                <a:latin typeface="Times New Roman" panose="02020603050405020304" pitchFamily="18" charset="0"/>
              </a:rPr>
              <a:t>例如</a:t>
            </a:r>
            <a:endParaRPr lang="zh-CN" altLang="zh-CN" sz="2400" b="1" dirty="0">
              <a:latin typeface="Times New Roman" panose="02020603050405020304" pitchFamily="18" charset="0"/>
            </a:endParaRPr>
          </a:p>
        </p:txBody>
      </p:sp>
      <p:sp>
        <p:nvSpPr>
          <p:cNvPr id="22563" name="Rectangle 178"/>
          <p:cNvSpPr>
            <a:spLocks noChangeArrowheads="1"/>
          </p:cNvSpPr>
          <p:nvPr/>
        </p:nvSpPr>
        <p:spPr bwMode="auto">
          <a:xfrm>
            <a:off x="2049463" y="6092825"/>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zh-CN" b="1">
                <a:latin typeface="Times New Roman" panose="02020603050405020304" pitchFamily="18" charset="0"/>
              </a:rPr>
              <a:t>读“脏”数据 </a:t>
            </a:r>
            <a:endParaRPr lang="zh-CN" altLang="zh-CN" b="1">
              <a:latin typeface="Times New Roman" panose="02020603050405020304" pitchFamily="18" charset="0"/>
            </a:endParaRPr>
          </a:p>
        </p:txBody>
      </p:sp>
      <p:sp>
        <p:nvSpPr>
          <p:cNvPr id="22564" name="Text Box 180"/>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22565" name="Text Box 181"/>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22566" name="Text Box 182"/>
          <p:cNvSpPr txBox="1">
            <a:spLocks noChangeArrowheads="1"/>
          </p:cNvSpPr>
          <p:nvPr/>
        </p:nvSpPr>
        <p:spPr bwMode="auto">
          <a:xfrm>
            <a:off x="5003800" y="1293813"/>
            <a:ext cx="36004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将</a:t>
            </a:r>
            <a:r>
              <a:rPr lang="en-US" altLang="zh-CN" sz="2200" b="1">
                <a:latin typeface="Times New Roman" panose="02020603050405020304" pitchFamily="18" charset="0"/>
              </a:rPr>
              <a:t>C</a:t>
            </a:r>
            <a:r>
              <a:rPr lang="zh-CN" altLang="en-US" sz="2200" b="1">
                <a:latin typeface="Times New Roman" panose="02020603050405020304" pitchFamily="18" charset="0"/>
              </a:rPr>
              <a:t>值修改为</a:t>
            </a:r>
            <a:r>
              <a:rPr lang="en-US" altLang="zh-CN" sz="2200" b="1">
                <a:latin typeface="Times New Roman" panose="02020603050405020304" pitchFamily="18" charset="0"/>
              </a:rPr>
              <a:t>200</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endParaRPr lang="en-US" altLang="zh-CN" sz="2200" b="1">
              <a:latin typeface="Times New Roman" panose="02020603050405020304" pitchFamily="18" charset="0"/>
            </a:endParaRPr>
          </a:p>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由于某种原因撤销，其修改作废，</a:t>
            </a:r>
            <a:r>
              <a:rPr lang="en-US" altLang="zh-CN" sz="2200" b="1">
                <a:latin typeface="Times New Roman" panose="02020603050405020304" pitchFamily="18" charset="0"/>
              </a:rPr>
              <a:t>C</a:t>
            </a:r>
            <a:r>
              <a:rPr lang="zh-CN" altLang="en-US" sz="2200" b="1">
                <a:latin typeface="Times New Roman" panose="02020603050405020304" pitchFamily="18" charset="0"/>
              </a:rPr>
              <a:t>恢复原值</a:t>
            </a:r>
            <a:r>
              <a:rPr lang="en-US" altLang="zh-CN" sz="2200" b="1">
                <a:latin typeface="Times New Roman" panose="02020603050405020304" pitchFamily="18" charset="0"/>
              </a:rPr>
              <a:t>100</a:t>
            </a:r>
            <a:endParaRPr lang="en-US" altLang="zh-CN" sz="2200" b="1">
              <a:latin typeface="Times New Roman" panose="02020603050405020304" pitchFamily="18" charset="0"/>
            </a:endParaRPr>
          </a:p>
          <a:p>
            <a:pPr eaLnBrk="1" hangingPunct="1">
              <a:lnSpc>
                <a:spcPct val="140000"/>
              </a:lnSpc>
              <a:buSzPct val="85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r>
              <a:rPr lang="zh-CN" altLang="en-US" sz="2200" b="1">
                <a:latin typeface="Times New Roman" panose="02020603050405020304" pitchFamily="18" charset="0"/>
              </a:rPr>
              <a:t>，与数据库内容不一致，就是“脏”数据 </a:t>
            </a:r>
            <a:endParaRPr lang="zh-CN" altLang="en-US" sz="22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并发控制概述（续）</a:t>
            </a:r>
            <a:endParaRPr lang="zh-CN" altLang="zh-CN" sz="3600" smtClean="0"/>
          </a:p>
        </p:txBody>
      </p:sp>
      <p:sp>
        <p:nvSpPr>
          <p:cNvPr id="24579" name="Rectangle 3"/>
          <p:cNvSpPr>
            <a:spLocks noGrp="1" noChangeArrowheads="1"/>
          </p:cNvSpPr>
          <p:nvPr>
            <p:ph type="body" idx="4294967295"/>
          </p:nvPr>
        </p:nvSpPr>
        <p:spPr>
          <a:xfrm>
            <a:off x="457200" y="1196975"/>
            <a:ext cx="8229600" cy="4697413"/>
          </a:xfrm>
        </p:spPr>
        <p:txBody>
          <a:bodyPr>
            <a:normAutofit/>
          </a:bodyPr>
          <a:lstStyle/>
          <a:p>
            <a:pPr>
              <a:lnSpc>
                <a:spcPct val="170000"/>
              </a:lnSpc>
            </a:pPr>
            <a:r>
              <a:rPr lang="zh-CN" altLang="zh-CN" dirty="0"/>
              <a:t>并发控制就是要用</a:t>
            </a:r>
            <a:r>
              <a:rPr lang="zh-CN" altLang="zh-CN" dirty="0">
                <a:solidFill>
                  <a:srgbClr val="FF00FF"/>
                </a:solidFill>
              </a:rPr>
              <a:t>正确的方式调度并发操作</a:t>
            </a:r>
            <a:r>
              <a:rPr lang="zh-CN" altLang="zh-CN" dirty="0"/>
              <a:t>，使一个用户事务的执行不受其他事务的干扰，从而避免造成数据的</a:t>
            </a:r>
            <a:r>
              <a:rPr lang="zh-CN" altLang="zh-CN" dirty="0" smtClean="0"/>
              <a:t>不一致性</a:t>
            </a:r>
            <a:endParaRPr lang="en-US" altLang="zh-CN" dirty="0"/>
          </a:p>
          <a:p>
            <a:pPr eaLnBrk="1" hangingPunct="1">
              <a:lnSpc>
                <a:spcPct val="170000"/>
              </a:lnSpc>
            </a:pPr>
            <a:r>
              <a:rPr lang="zh-CN" altLang="en-US" dirty="0" smtClean="0"/>
              <a:t>并发控制的主要技术</a:t>
            </a:r>
            <a:endParaRPr lang="zh-CN" altLang="en-US" dirty="0" smtClean="0"/>
          </a:p>
          <a:p>
            <a:pPr lvl="1" eaLnBrk="1" hangingPunct="1">
              <a:lnSpc>
                <a:spcPct val="170000"/>
              </a:lnSpc>
            </a:pPr>
            <a:r>
              <a:rPr lang="zh-CN" altLang="en-US" dirty="0" smtClean="0">
                <a:solidFill>
                  <a:srgbClr val="FF0000"/>
                </a:solidFill>
              </a:rPr>
              <a:t>封锁</a:t>
            </a:r>
            <a:r>
              <a:rPr lang="en-US" altLang="zh-CN" dirty="0" smtClean="0">
                <a:solidFill>
                  <a:srgbClr val="FF0000"/>
                </a:solidFill>
              </a:rPr>
              <a:t>(Locking</a:t>
            </a:r>
            <a:r>
              <a:rPr lang="en-US" altLang="zh-CN" dirty="0" smtClean="0">
                <a:solidFill>
                  <a:srgbClr val="FF0000"/>
                </a:solidFill>
              </a:rPr>
              <a:t>)</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目录</a:t>
            </a:r>
            <a:endParaRPr lang="zh-CN" altLang="zh-CN" sz="3600" dirty="0" smtClean="0"/>
          </a:p>
        </p:txBody>
      </p:sp>
      <p:sp>
        <p:nvSpPr>
          <p:cNvPr id="6148" name="Rectangle 3"/>
          <p:cNvSpPr>
            <a:spLocks noGrp="1" noChangeArrowheads="1"/>
          </p:cNvSpPr>
          <p:nvPr>
            <p:ph type="body" idx="4294967295"/>
          </p:nvPr>
        </p:nvSpPr>
        <p:spPr>
          <a:xfrm>
            <a:off x="457200" y="1196975"/>
            <a:ext cx="8229600" cy="5127625"/>
          </a:xfrm>
        </p:spPr>
        <p:txBody>
          <a:bodyPr/>
          <a:lstStyle/>
          <a:p>
            <a:pPr eaLnBrk="1" hangingPunct="1">
              <a:lnSpc>
                <a:spcPct val="90000"/>
              </a:lnSpc>
            </a:pPr>
            <a:r>
              <a:rPr lang="zh-CN" altLang="en-US" sz="2400" dirty="0" smtClean="0"/>
              <a:t>事务</a:t>
            </a:r>
            <a:endParaRPr lang="en-US" altLang="zh-CN" sz="2400" dirty="0" smtClean="0"/>
          </a:p>
          <a:p>
            <a:r>
              <a:rPr lang="zh-CN" altLang="en-US" sz="2400" dirty="0"/>
              <a:t>并发</a:t>
            </a:r>
            <a:r>
              <a:rPr lang="zh-CN" altLang="en-US" sz="2400" dirty="0" smtClean="0"/>
              <a:t>控制</a:t>
            </a:r>
            <a:endParaRPr lang="en-US" altLang="zh-CN" sz="2400" dirty="0" smtClean="0"/>
          </a:p>
          <a:p>
            <a:pPr eaLnBrk="1" hangingPunct="1">
              <a:lnSpc>
                <a:spcPct val="90000"/>
              </a:lnSpc>
            </a:pPr>
            <a:r>
              <a:rPr lang="zh-CN" altLang="en-US" sz="2400" dirty="0" smtClean="0"/>
              <a:t>封锁</a:t>
            </a:r>
            <a:endParaRPr lang="en-US" altLang="zh-CN" sz="2400" dirty="0" smtClean="0"/>
          </a:p>
          <a:p>
            <a:r>
              <a:rPr lang="zh-CN" altLang="en-US" sz="2400" dirty="0"/>
              <a:t>并发调度的</a:t>
            </a:r>
            <a:r>
              <a:rPr lang="zh-CN" altLang="en-US" sz="2400" dirty="0" smtClean="0"/>
              <a:t>可串行性</a:t>
            </a:r>
            <a:endParaRPr lang="en-US" altLang="zh-CN" sz="2400" dirty="0" smtClean="0"/>
          </a:p>
          <a:p>
            <a:r>
              <a:rPr lang="zh-CN" altLang="en-US" sz="2400" dirty="0"/>
              <a:t>两段锁</a:t>
            </a:r>
            <a:r>
              <a:rPr lang="zh-CN" altLang="en-US" sz="2400" dirty="0" smtClean="0"/>
              <a:t>协议</a:t>
            </a:r>
            <a:endParaRPr lang="en-US" altLang="zh-CN" sz="2400" dirty="0" smtClean="0"/>
          </a:p>
          <a:p>
            <a:r>
              <a:rPr lang="zh-CN" altLang="zh-CN" sz="2400" dirty="0"/>
              <a:t>封锁粒度</a:t>
            </a:r>
            <a:endParaRPr lang="en-US" altLang="zh-CN" sz="2400" dirty="0" smtClean="0"/>
          </a:p>
          <a:p>
            <a:pPr eaLnBrk="1" hangingPunct="1">
              <a:lnSpc>
                <a:spcPct val="90000"/>
              </a:lnSpc>
            </a:pPr>
            <a:endParaRPr lang="zh-CN" alt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smtClean="0"/>
              <a:t>3.</a:t>
            </a:r>
            <a:r>
              <a:rPr lang="zh-CN" altLang="zh-CN" sz="3600" dirty="0" smtClean="0"/>
              <a:t>什么是封锁</a:t>
            </a:r>
            <a:endParaRPr lang="zh-CN" altLang="zh-CN" sz="3600" dirty="0" smtClean="0"/>
          </a:p>
        </p:txBody>
      </p:sp>
      <p:sp>
        <p:nvSpPr>
          <p:cNvPr id="27651" name="Rectangle 3"/>
          <p:cNvSpPr>
            <a:spLocks noGrp="1" noChangeArrowheads="1"/>
          </p:cNvSpPr>
          <p:nvPr>
            <p:ph type="body" idx="4294967295"/>
          </p:nvPr>
        </p:nvSpPr>
        <p:spPr>
          <a:xfrm>
            <a:off x="457200" y="1196975"/>
            <a:ext cx="8229600" cy="4840288"/>
          </a:xfrm>
        </p:spPr>
        <p:txBody>
          <a:bodyPr>
            <a:normAutofit fontScale="92500" lnSpcReduction="20000"/>
          </a:bodyPr>
          <a:lstStyle/>
          <a:p>
            <a:pPr eaLnBrk="1" hangingPunct="1">
              <a:lnSpc>
                <a:spcPct val="200000"/>
              </a:lnSpc>
            </a:pPr>
            <a:r>
              <a:rPr lang="zh-CN" altLang="en-US" sz="2400" dirty="0" smtClean="0"/>
              <a:t>封锁就是事务</a:t>
            </a:r>
            <a:r>
              <a:rPr lang="en-US" altLang="zh-CN" sz="2400" dirty="0" smtClean="0"/>
              <a:t>T</a:t>
            </a:r>
            <a:r>
              <a:rPr lang="zh-CN" altLang="en-US" sz="2400" dirty="0" smtClean="0"/>
              <a:t>在对某个数据对象（例如表、记录等）操作之前，先向系统发出请求，对其加锁</a:t>
            </a:r>
            <a:endParaRPr lang="zh-CN" altLang="en-US" sz="2400" dirty="0" smtClean="0"/>
          </a:p>
          <a:p>
            <a:pPr eaLnBrk="1" hangingPunct="1">
              <a:lnSpc>
                <a:spcPct val="200000"/>
              </a:lnSpc>
            </a:pPr>
            <a:r>
              <a:rPr lang="zh-CN" altLang="en-US" sz="2400" dirty="0" smtClean="0"/>
              <a:t>加锁后事务</a:t>
            </a:r>
            <a:r>
              <a:rPr lang="en-US" altLang="zh-CN" sz="2400" dirty="0" smtClean="0"/>
              <a:t>T</a:t>
            </a:r>
            <a:r>
              <a:rPr lang="zh-CN" altLang="en-US" sz="2400" dirty="0" smtClean="0"/>
              <a:t>就对该数据对象有了一定的控制，在事务</a:t>
            </a:r>
            <a:r>
              <a:rPr lang="en-US" altLang="zh-CN" sz="2400" dirty="0" smtClean="0"/>
              <a:t>T</a:t>
            </a:r>
            <a:r>
              <a:rPr lang="zh-CN" altLang="en-US" sz="2400" dirty="0" smtClean="0"/>
              <a:t>释放它的锁之前，其它的事务不能更新此数据对象。</a:t>
            </a:r>
            <a:endParaRPr lang="zh-CN" altLang="en-US" sz="2400" dirty="0" smtClean="0"/>
          </a:p>
          <a:p>
            <a:pPr>
              <a:lnSpc>
                <a:spcPct val="190000"/>
              </a:lnSpc>
            </a:pPr>
            <a:r>
              <a:rPr lang="zh-CN" altLang="en-US" dirty="0"/>
              <a:t>基本封锁类型</a:t>
            </a:r>
            <a:endParaRPr lang="zh-CN" altLang="en-US" dirty="0"/>
          </a:p>
          <a:p>
            <a:pPr lvl="1">
              <a:lnSpc>
                <a:spcPct val="190000"/>
              </a:lnSpc>
            </a:pPr>
            <a:r>
              <a:rPr lang="zh-CN" altLang="en-US" dirty="0"/>
              <a:t>排它锁（</a:t>
            </a:r>
            <a:r>
              <a:rPr lang="en-US" altLang="zh-CN" dirty="0"/>
              <a:t>Exclusive Locks</a:t>
            </a:r>
            <a:r>
              <a:rPr lang="zh-CN" altLang="en-US" dirty="0"/>
              <a:t>，简记为</a:t>
            </a:r>
            <a:r>
              <a:rPr lang="en-US" altLang="zh-CN" dirty="0">
                <a:solidFill>
                  <a:srgbClr val="FF0000"/>
                </a:solidFill>
              </a:rPr>
              <a:t>X</a:t>
            </a:r>
            <a:r>
              <a:rPr lang="zh-CN" altLang="en-US" dirty="0">
                <a:solidFill>
                  <a:srgbClr val="FF0000"/>
                </a:solidFill>
              </a:rPr>
              <a:t>锁</a:t>
            </a:r>
            <a:r>
              <a:rPr lang="zh-CN" altLang="en-US" dirty="0"/>
              <a:t>）</a:t>
            </a:r>
            <a:endParaRPr lang="zh-CN" altLang="en-US" dirty="0"/>
          </a:p>
          <a:p>
            <a:pPr lvl="1">
              <a:lnSpc>
                <a:spcPct val="190000"/>
              </a:lnSpc>
            </a:pPr>
            <a:r>
              <a:rPr lang="zh-CN" altLang="en-US" dirty="0"/>
              <a:t>共享锁（</a:t>
            </a:r>
            <a:r>
              <a:rPr lang="en-US" altLang="zh-CN" dirty="0"/>
              <a:t>Share Locks</a:t>
            </a:r>
            <a:r>
              <a:rPr lang="zh-CN" altLang="en-US" dirty="0"/>
              <a:t>，简记为</a:t>
            </a:r>
            <a:r>
              <a:rPr lang="en-US" altLang="zh-CN" dirty="0">
                <a:solidFill>
                  <a:srgbClr val="FF0000"/>
                </a:solidFill>
              </a:rPr>
              <a:t>S</a:t>
            </a:r>
            <a:r>
              <a:rPr lang="zh-CN" altLang="en-US" dirty="0">
                <a:solidFill>
                  <a:srgbClr val="FF0000"/>
                </a:solidFill>
              </a:rPr>
              <a:t>锁</a:t>
            </a:r>
            <a:r>
              <a:rPr lang="zh-CN" altLang="en-US" dirty="0"/>
              <a:t>）</a:t>
            </a:r>
            <a:endParaRPr lang="zh-CN" altLang="en-US" dirty="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排它锁</a:t>
            </a:r>
            <a:endParaRPr lang="zh-CN" altLang="zh-CN" sz="3600" smtClean="0"/>
          </a:p>
        </p:txBody>
      </p:sp>
      <p:sp>
        <p:nvSpPr>
          <p:cNvPr id="29699" name="Rectangle 3"/>
          <p:cNvSpPr>
            <a:spLocks noGrp="1" noChangeArrowheads="1"/>
          </p:cNvSpPr>
          <p:nvPr>
            <p:ph type="body" idx="4294967295"/>
          </p:nvPr>
        </p:nvSpPr>
        <p:spPr>
          <a:xfrm>
            <a:off x="457200" y="1125538"/>
            <a:ext cx="8229600" cy="5199062"/>
          </a:xfrm>
        </p:spPr>
        <p:txBody>
          <a:bodyPr>
            <a:normAutofit/>
          </a:bodyPr>
          <a:lstStyle/>
          <a:p>
            <a:pPr>
              <a:lnSpc>
                <a:spcPct val="150000"/>
              </a:lnSpc>
              <a:spcBef>
                <a:spcPct val="60000"/>
              </a:spcBef>
            </a:pPr>
            <a:r>
              <a:rPr lang="zh-CN" altLang="en-US" dirty="0" smtClean="0"/>
              <a:t>排它锁又称为写锁（</a:t>
            </a:r>
            <a:r>
              <a:rPr lang="en-GB" altLang="zh-CN" dirty="0">
                <a:latin typeface="Tahoma" panose="020B0604030504040204" pitchFamily="34" charset="0"/>
              </a:rPr>
              <a:t>Write </a:t>
            </a:r>
            <a:r>
              <a:rPr lang="en-GB" altLang="zh-CN" dirty="0" smtClean="0">
                <a:latin typeface="Tahoma" panose="020B0604030504040204" pitchFamily="34" charset="0"/>
              </a:rPr>
              <a:t>Locks</a:t>
            </a:r>
            <a:r>
              <a:rPr lang="zh-CN" altLang="en-US" dirty="0" smtClean="0"/>
              <a:t>）</a:t>
            </a:r>
            <a:endParaRPr lang="zh-CN" altLang="en-US" dirty="0" smtClean="0"/>
          </a:p>
          <a:p>
            <a:pPr eaLnBrk="1" hangingPunct="1">
              <a:lnSpc>
                <a:spcPct val="150000"/>
              </a:lnSpc>
              <a:spcBef>
                <a:spcPct val="60000"/>
              </a:spcBef>
            </a:pPr>
            <a:r>
              <a:rPr lang="zh-CN" altLang="en-US" dirty="0" smtClean="0"/>
              <a:t>若事务</a:t>
            </a:r>
            <a:r>
              <a:rPr lang="en-US" altLang="zh-CN" dirty="0" smtClean="0"/>
              <a:t>T</a:t>
            </a:r>
            <a:r>
              <a:rPr lang="zh-CN" altLang="en-US" dirty="0" smtClean="0"/>
              <a:t>对数据对象</a:t>
            </a:r>
            <a:r>
              <a:rPr lang="en-US" altLang="zh-CN" dirty="0" smtClean="0"/>
              <a:t>A</a:t>
            </a:r>
            <a:r>
              <a:rPr lang="zh-CN" altLang="en-US" dirty="0" smtClean="0"/>
              <a:t>加上</a:t>
            </a:r>
            <a:r>
              <a:rPr lang="en-US" altLang="zh-CN" dirty="0" smtClean="0"/>
              <a:t>X</a:t>
            </a:r>
            <a:r>
              <a:rPr lang="zh-CN" altLang="en-US" dirty="0" smtClean="0"/>
              <a:t>锁，则只允许</a:t>
            </a:r>
            <a:r>
              <a:rPr lang="en-US" altLang="zh-CN" dirty="0" smtClean="0"/>
              <a:t>T</a:t>
            </a:r>
            <a:r>
              <a:rPr lang="zh-CN" altLang="en-US" dirty="0" smtClean="0"/>
              <a:t>读取和修改</a:t>
            </a:r>
            <a:r>
              <a:rPr lang="en-US" altLang="zh-CN" dirty="0" smtClean="0"/>
              <a:t>A</a:t>
            </a:r>
            <a:r>
              <a:rPr lang="zh-CN" altLang="en-US" dirty="0" smtClean="0"/>
              <a:t>，其它任何事务都不能再对</a:t>
            </a:r>
            <a:r>
              <a:rPr lang="en-US" altLang="zh-CN" dirty="0" smtClean="0"/>
              <a:t>A</a:t>
            </a:r>
            <a:r>
              <a:rPr lang="zh-CN" altLang="en-US" dirty="0" smtClean="0"/>
              <a:t>加任何类型的锁，直到</a:t>
            </a:r>
            <a:r>
              <a:rPr lang="en-US" altLang="zh-CN" dirty="0" smtClean="0"/>
              <a:t>T</a:t>
            </a:r>
            <a:r>
              <a:rPr lang="zh-CN" altLang="en-US" dirty="0" smtClean="0"/>
              <a:t>释放</a:t>
            </a:r>
            <a:r>
              <a:rPr lang="en-US" altLang="zh-CN" dirty="0" smtClean="0"/>
              <a:t>A</a:t>
            </a:r>
            <a:r>
              <a:rPr lang="zh-CN" altLang="en-US" dirty="0" smtClean="0"/>
              <a:t>上的锁</a:t>
            </a:r>
            <a:endParaRPr lang="zh-CN" altLang="en-US" dirty="0" smtClean="0"/>
          </a:p>
          <a:p>
            <a:pPr eaLnBrk="1" hangingPunct="1">
              <a:lnSpc>
                <a:spcPct val="150000"/>
              </a:lnSpc>
              <a:spcBef>
                <a:spcPct val="60000"/>
              </a:spcBef>
            </a:pPr>
            <a:r>
              <a:rPr lang="zh-CN" altLang="en-US" dirty="0" smtClean="0"/>
              <a:t>保证其他事务在</a:t>
            </a:r>
            <a:r>
              <a:rPr lang="en-US" altLang="zh-CN" dirty="0" smtClean="0"/>
              <a:t>T</a:t>
            </a:r>
            <a:r>
              <a:rPr lang="zh-CN" altLang="en-US" dirty="0" smtClean="0"/>
              <a:t>释放</a:t>
            </a:r>
            <a:r>
              <a:rPr lang="en-US" altLang="zh-CN" dirty="0" smtClean="0"/>
              <a:t>A</a:t>
            </a:r>
            <a:r>
              <a:rPr lang="zh-CN" altLang="en-US" dirty="0" smtClean="0"/>
              <a:t>上的锁之前不能再读取和修改</a:t>
            </a:r>
            <a:r>
              <a:rPr lang="en-US" altLang="zh-CN" dirty="0" smtClean="0"/>
              <a:t>A </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共享锁</a:t>
            </a:r>
            <a:endParaRPr lang="zh-CN" altLang="zh-CN" sz="3600" smtClean="0"/>
          </a:p>
        </p:txBody>
      </p:sp>
      <p:sp>
        <p:nvSpPr>
          <p:cNvPr id="30723" name="Rectangle 3"/>
          <p:cNvSpPr>
            <a:spLocks noGrp="1" noChangeArrowheads="1"/>
          </p:cNvSpPr>
          <p:nvPr>
            <p:ph type="body" idx="4294967295"/>
          </p:nvPr>
        </p:nvSpPr>
        <p:spPr>
          <a:xfrm>
            <a:off x="457200" y="1268413"/>
            <a:ext cx="8229600" cy="5056187"/>
          </a:xfrm>
        </p:spPr>
        <p:txBody>
          <a:bodyPr>
            <a:normAutofit/>
          </a:bodyPr>
          <a:lstStyle/>
          <a:p>
            <a:pPr>
              <a:lnSpc>
                <a:spcPct val="150000"/>
              </a:lnSpc>
            </a:pPr>
            <a:r>
              <a:rPr lang="zh-CN" altLang="en-US" dirty="0" smtClean="0"/>
              <a:t>共享锁又称为读锁（</a:t>
            </a:r>
            <a:r>
              <a:rPr lang="en-GB" altLang="zh-CN" dirty="0">
                <a:latin typeface="Tahoma" panose="020B0604030504040204" pitchFamily="34" charset="0"/>
              </a:rPr>
              <a:t>Read </a:t>
            </a:r>
            <a:r>
              <a:rPr lang="en-GB" altLang="zh-CN" dirty="0" smtClean="0">
                <a:latin typeface="Tahoma" panose="020B0604030504040204" pitchFamily="34" charset="0"/>
              </a:rPr>
              <a:t>Locks</a:t>
            </a:r>
            <a:r>
              <a:rPr lang="zh-CN" altLang="en-US" dirty="0" smtClean="0"/>
              <a:t>）</a:t>
            </a:r>
            <a:endParaRPr lang="zh-CN" altLang="en-US" dirty="0" smtClean="0"/>
          </a:p>
          <a:p>
            <a:pPr eaLnBrk="1" hangingPunct="1">
              <a:lnSpc>
                <a:spcPct val="150000"/>
              </a:lnSpc>
              <a:spcBef>
                <a:spcPct val="60000"/>
              </a:spcBef>
            </a:pPr>
            <a:r>
              <a:rPr lang="zh-CN" altLang="en-US" dirty="0" smtClean="0"/>
              <a:t>若事务</a:t>
            </a:r>
            <a:r>
              <a:rPr lang="en-US" altLang="zh-CN" dirty="0" smtClean="0"/>
              <a:t>T</a:t>
            </a:r>
            <a:r>
              <a:rPr lang="zh-CN" altLang="en-US" dirty="0" smtClean="0"/>
              <a:t>对数据对象</a:t>
            </a:r>
            <a:r>
              <a:rPr lang="en-US" altLang="zh-CN" dirty="0" smtClean="0"/>
              <a:t>A</a:t>
            </a:r>
            <a:r>
              <a:rPr lang="zh-CN" altLang="en-US" dirty="0" smtClean="0"/>
              <a:t>加上</a:t>
            </a:r>
            <a:r>
              <a:rPr lang="en-US" altLang="zh-CN" dirty="0" smtClean="0"/>
              <a:t>S</a:t>
            </a:r>
            <a:r>
              <a:rPr lang="zh-CN" altLang="en-US" dirty="0" smtClean="0"/>
              <a:t>锁，则事务</a:t>
            </a:r>
            <a:r>
              <a:rPr lang="en-US" altLang="zh-CN" dirty="0" smtClean="0"/>
              <a:t>T</a:t>
            </a:r>
            <a:r>
              <a:rPr lang="zh-CN" altLang="en-US" dirty="0" smtClean="0"/>
              <a:t>可以读</a:t>
            </a:r>
            <a:r>
              <a:rPr lang="en-US" altLang="zh-CN" dirty="0" smtClean="0"/>
              <a:t>A</a:t>
            </a:r>
            <a:r>
              <a:rPr lang="zh-CN" altLang="en-US" dirty="0" smtClean="0"/>
              <a:t>但不能修改</a:t>
            </a:r>
            <a:r>
              <a:rPr lang="en-US" altLang="zh-CN" dirty="0" smtClean="0"/>
              <a:t>A</a:t>
            </a:r>
            <a:r>
              <a:rPr lang="zh-CN" altLang="en-US" dirty="0" smtClean="0"/>
              <a:t>，其它事务只能再对</a:t>
            </a:r>
            <a:r>
              <a:rPr lang="en-US" altLang="zh-CN" dirty="0" smtClean="0"/>
              <a:t>A</a:t>
            </a:r>
            <a:r>
              <a:rPr lang="zh-CN" altLang="en-US" dirty="0" smtClean="0"/>
              <a:t>加</a:t>
            </a:r>
            <a:r>
              <a:rPr lang="en-US" altLang="zh-CN" dirty="0" smtClean="0"/>
              <a:t>S</a:t>
            </a:r>
            <a:r>
              <a:rPr lang="zh-CN" altLang="en-US" dirty="0" smtClean="0"/>
              <a:t>锁，而不能加</a:t>
            </a:r>
            <a:r>
              <a:rPr lang="en-US" altLang="zh-CN" dirty="0" smtClean="0"/>
              <a:t>X</a:t>
            </a:r>
            <a:r>
              <a:rPr lang="zh-CN" altLang="en-US" dirty="0" smtClean="0"/>
              <a:t>锁，直到</a:t>
            </a:r>
            <a:r>
              <a:rPr lang="en-US" altLang="zh-CN" dirty="0" smtClean="0"/>
              <a:t>T</a:t>
            </a:r>
            <a:r>
              <a:rPr lang="zh-CN" altLang="en-US" dirty="0" smtClean="0"/>
              <a:t>释放</a:t>
            </a:r>
            <a:r>
              <a:rPr lang="en-US" altLang="zh-CN" dirty="0" smtClean="0"/>
              <a:t>A</a:t>
            </a:r>
            <a:r>
              <a:rPr lang="zh-CN" altLang="en-US" dirty="0" smtClean="0"/>
              <a:t>上的</a:t>
            </a:r>
            <a:r>
              <a:rPr lang="en-US" altLang="zh-CN" dirty="0" smtClean="0"/>
              <a:t>S</a:t>
            </a:r>
            <a:r>
              <a:rPr lang="zh-CN" altLang="en-US" dirty="0" smtClean="0"/>
              <a:t>锁</a:t>
            </a:r>
            <a:endParaRPr lang="zh-CN" altLang="en-US" dirty="0" smtClean="0"/>
          </a:p>
          <a:p>
            <a:pPr eaLnBrk="1" hangingPunct="1">
              <a:lnSpc>
                <a:spcPct val="150000"/>
              </a:lnSpc>
              <a:spcBef>
                <a:spcPct val="60000"/>
              </a:spcBef>
            </a:pPr>
            <a:r>
              <a:rPr lang="zh-CN" altLang="en-US" dirty="0" smtClean="0"/>
              <a:t>保证其他事务可以读</a:t>
            </a:r>
            <a:r>
              <a:rPr lang="en-US" altLang="zh-CN" dirty="0" smtClean="0"/>
              <a:t>A</a:t>
            </a:r>
            <a:r>
              <a:rPr lang="zh-CN" altLang="en-US" dirty="0" smtClean="0"/>
              <a:t>，但在</a:t>
            </a:r>
            <a:r>
              <a:rPr lang="en-US" altLang="zh-CN" dirty="0" smtClean="0"/>
              <a:t>T</a:t>
            </a:r>
            <a:r>
              <a:rPr lang="zh-CN" altLang="en-US" dirty="0" smtClean="0"/>
              <a:t>释放</a:t>
            </a:r>
            <a:r>
              <a:rPr lang="en-US" altLang="zh-CN" dirty="0" smtClean="0"/>
              <a:t>A</a:t>
            </a:r>
            <a:r>
              <a:rPr lang="zh-CN" altLang="en-US" dirty="0" smtClean="0"/>
              <a:t>上的</a:t>
            </a:r>
            <a:r>
              <a:rPr lang="en-US" altLang="zh-CN" dirty="0" smtClean="0"/>
              <a:t>S</a:t>
            </a:r>
            <a:r>
              <a:rPr lang="zh-CN" altLang="en-US" dirty="0" smtClean="0"/>
              <a:t>锁之前不能对</a:t>
            </a:r>
            <a:r>
              <a:rPr lang="en-US" altLang="zh-CN" dirty="0" smtClean="0"/>
              <a:t>A</a:t>
            </a:r>
            <a:r>
              <a:rPr lang="zh-CN" altLang="en-US" dirty="0" smtClean="0"/>
              <a:t>做任何修改 </a:t>
            </a:r>
            <a:endParaRPr lang="zh-CN" altLang="en-US" dirty="0" smtClean="0"/>
          </a:p>
          <a:p>
            <a:pPr eaLnBrk="1" hangingPunct="1">
              <a:lnSpc>
                <a:spcPct val="110000"/>
              </a:lnSpc>
              <a:spcBef>
                <a:spcPct val="60000"/>
              </a:spcBef>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使用封锁机制解决丢失修改问题</a:t>
            </a:r>
            <a:endParaRPr lang="zh-CN" altLang="zh-CN" sz="3600" smtClean="0"/>
          </a:p>
        </p:txBody>
      </p:sp>
      <p:graphicFrame>
        <p:nvGraphicFramePr>
          <p:cNvPr id="35843" name="Group 3"/>
          <p:cNvGraphicFramePr>
            <a:graphicFrameLocks noGrp="1"/>
          </p:cNvGraphicFramePr>
          <p:nvPr>
            <p:ph idx="4294967295"/>
          </p:nvPr>
        </p:nvGraphicFramePr>
        <p:xfrm>
          <a:off x="865982" y="1199291"/>
          <a:ext cx="4546600" cy="5546856"/>
        </p:xfrm>
        <a:graphic>
          <a:graphicData uri="http://schemas.openxmlformats.org/drawingml/2006/table">
            <a:tbl>
              <a:tblPr/>
              <a:tblGrid>
                <a:gridCol w="2278063"/>
                <a:gridCol w="2268537"/>
              </a:tblGrid>
              <a:tr h="39619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Xlock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    R(A)=16</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A←A-1</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Commit</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获得</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R(A)=15</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A←A-1</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⑤</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W(A)=14</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37937" name="Text Box 194"/>
          <p:cNvSpPr txBox="1">
            <a:spLocks noChangeArrowheads="1"/>
          </p:cNvSpPr>
          <p:nvPr/>
        </p:nvSpPr>
        <p:spPr bwMode="auto">
          <a:xfrm>
            <a:off x="221457" y="1227931"/>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dirty="0">
                <a:latin typeface="Times New Roman" panose="02020603050405020304" pitchFamily="18" charset="0"/>
              </a:rPr>
              <a:t>例：</a:t>
            </a:r>
            <a:endParaRPr lang="zh-CN" altLang="zh-CN" b="1" dirty="0">
              <a:latin typeface="Times New Roman" panose="02020603050405020304" pitchFamily="18" charset="0"/>
            </a:endParaRPr>
          </a:p>
        </p:txBody>
      </p:sp>
      <p:sp>
        <p:nvSpPr>
          <p:cNvPr id="37938" name="Text Box 240"/>
          <p:cNvSpPr txBox="1">
            <a:spLocks noChangeArrowheads="1"/>
          </p:cNvSpPr>
          <p:nvPr/>
        </p:nvSpPr>
        <p:spPr bwMode="auto">
          <a:xfrm>
            <a:off x="5580063" y="1557338"/>
            <a:ext cx="34559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在读</a:t>
            </a:r>
            <a:r>
              <a:rPr lang="en-US" altLang="zh-CN" sz="2200" b="1">
                <a:latin typeface="Times New Roman" panose="02020603050405020304" pitchFamily="18" charset="0"/>
              </a:rPr>
              <a:t>A</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a:t>
            </a:r>
            <a:endParaRPr lang="zh-CN" altLang="en-US" sz="2200" b="1">
              <a:latin typeface="Times New Roman" panose="02020603050405020304" pitchFamily="18" charset="0"/>
            </a:endParaRP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当</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再请求对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锁时被拒绝</a:t>
            </a:r>
            <a:endParaRPr lang="zh-CN" altLang="en-US" sz="2200" b="1">
              <a:latin typeface="Times New Roman" panose="02020603050405020304" pitchFamily="18" charset="0"/>
            </a:endParaRP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A</a:t>
            </a:r>
            <a:r>
              <a:rPr lang="zh-CN" altLang="en-US" sz="2200" b="1">
                <a:latin typeface="Times New Roman" panose="02020603050405020304" pitchFamily="18" charset="0"/>
              </a:rPr>
              <a:t>上的锁后获得对</a:t>
            </a:r>
            <a:r>
              <a:rPr lang="en-US" altLang="zh-CN" sz="2200" b="1">
                <a:latin typeface="Times New Roman" panose="02020603050405020304" pitchFamily="18" charset="0"/>
              </a:rPr>
              <a:t>A</a:t>
            </a:r>
            <a:r>
              <a:rPr lang="zh-CN" altLang="en-US" sz="2200" b="1">
                <a:latin typeface="Times New Roman" panose="02020603050405020304" pitchFamily="18" charset="0"/>
              </a:rPr>
              <a:t>的</a:t>
            </a:r>
            <a:r>
              <a:rPr lang="en-US" altLang="zh-CN" sz="2200" b="1">
                <a:latin typeface="Times New Roman" panose="02020603050405020304" pitchFamily="18" charset="0"/>
              </a:rPr>
              <a:t>X</a:t>
            </a:r>
            <a:r>
              <a:rPr lang="zh-CN" altLang="en-US" sz="2200" b="1">
                <a:latin typeface="Times New Roman" panose="02020603050405020304" pitchFamily="18" charset="0"/>
              </a:rPr>
              <a:t>锁</a:t>
            </a:r>
            <a:endParaRPr lang="zh-CN" altLang="en-US" sz="2200" b="1">
              <a:latin typeface="Times New Roman" panose="02020603050405020304" pitchFamily="18" charset="0"/>
            </a:endParaRP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A</a:t>
            </a:r>
            <a:r>
              <a:rPr lang="zh-CN" altLang="en-US" sz="2200" b="1">
                <a:latin typeface="Times New Roman" panose="02020603050405020304" pitchFamily="18" charset="0"/>
              </a:rPr>
              <a:t>已经是</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更新过的值</a:t>
            </a:r>
            <a:r>
              <a:rPr lang="en-US" altLang="zh-CN" sz="2200" b="1">
                <a:latin typeface="Times New Roman" panose="02020603050405020304" pitchFamily="18" charset="0"/>
              </a:rPr>
              <a:t>15</a:t>
            </a:r>
            <a:endParaRPr lang="en-US" altLang="zh-CN" sz="2200" b="1">
              <a:latin typeface="Times New Roman" panose="02020603050405020304" pitchFamily="18" charset="0"/>
            </a:endParaRP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按此新的</a:t>
            </a:r>
            <a:r>
              <a:rPr lang="en-US" altLang="zh-CN" sz="2200" b="1">
                <a:latin typeface="Times New Roman" panose="02020603050405020304" pitchFamily="18" charset="0"/>
              </a:rPr>
              <a:t>A</a:t>
            </a:r>
            <a:r>
              <a:rPr lang="zh-CN" altLang="en-US" sz="2200" b="1">
                <a:latin typeface="Times New Roman" panose="02020603050405020304" pitchFamily="18" charset="0"/>
              </a:rPr>
              <a:t>值进行运算，并将结果值</a:t>
            </a:r>
            <a:r>
              <a:rPr lang="en-US" altLang="zh-CN" sz="2200" b="1">
                <a:latin typeface="Times New Roman" panose="02020603050405020304" pitchFamily="18" charset="0"/>
              </a:rPr>
              <a:t>A=14</a:t>
            </a:r>
            <a:r>
              <a:rPr lang="zh-CN" altLang="en-US" sz="2200" b="1">
                <a:latin typeface="Times New Roman" panose="02020603050405020304" pitchFamily="18" charset="0"/>
              </a:rPr>
              <a:t>写回到磁盘。避免了丢失</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的更新。</a:t>
            </a:r>
            <a:endParaRPr lang="zh-CN" altLang="en-US" sz="2200" b="1">
              <a:latin typeface="Times New Roman" panose="02020603050405020304" pitchFamily="18" charset="0"/>
            </a:endParaRPr>
          </a:p>
        </p:txBody>
      </p:sp>
      <p:sp>
        <p:nvSpPr>
          <p:cNvPr id="37939" name="Text Box 241"/>
          <p:cNvSpPr txBox="1">
            <a:spLocks noChangeArrowheads="1"/>
          </p:cNvSpPr>
          <p:nvPr/>
        </p:nvSpPr>
        <p:spPr bwMode="auto">
          <a:xfrm>
            <a:off x="5804352" y="1127125"/>
            <a:ext cx="2376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200" b="1" dirty="0">
                <a:solidFill>
                  <a:schemeClr val="tx2"/>
                </a:solidFill>
                <a:latin typeface="Times New Roman" panose="02020603050405020304" pitchFamily="18" charset="0"/>
              </a:rPr>
              <a:t>没有丢失修改</a:t>
            </a:r>
            <a:endParaRPr lang="zh-CN" altLang="zh-CN" sz="2200" b="1" dirty="0">
              <a:solidFill>
                <a:schemeClr val="tx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900113" y="188913"/>
            <a:ext cx="7391400" cy="563562"/>
          </a:xfrm>
          <a:noFill/>
        </p:spPr>
        <p:txBody>
          <a:bodyPr>
            <a:normAutofit fontScale="90000"/>
          </a:bodyPr>
          <a:lstStyle/>
          <a:p>
            <a:pPr eaLnBrk="1" hangingPunct="1"/>
            <a:r>
              <a:rPr lang="zh-CN" altLang="zh-CN" sz="3600" smtClean="0"/>
              <a:t>使用封锁机制解决不可重复读问题</a:t>
            </a:r>
            <a:endParaRPr lang="zh-CN" altLang="zh-CN" sz="3600" smtClean="0"/>
          </a:p>
        </p:txBody>
      </p:sp>
      <p:graphicFrame>
        <p:nvGraphicFramePr>
          <p:cNvPr id="41987" name="Group 3"/>
          <p:cNvGraphicFramePr>
            <a:graphicFrameLocks noGrp="1"/>
          </p:cNvGraphicFramePr>
          <p:nvPr>
            <p:ph idx="4294967295"/>
          </p:nvPr>
        </p:nvGraphicFramePr>
        <p:xfrm>
          <a:off x="500019" y="1252538"/>
          <a:ext cx="3025775" cy="5576895"/>
        </p:xfrm>
        <a:graphic>
          <a:graphicData uri="http://schemas.openxmlformats.org/drawingml/2006/table">
            <a:tbl>
              <a:tblPr/>
              <a:tblGrid>
                <a:gridCol w="1482725"/>
                <a:gridCol w="1543050"/>
              </a:tblGrid>
              <a:tr h="3127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Slock A</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Slock 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R(A)=50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endPar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②</a:t>
                      </a:r>
                      <a:endPar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R(A)=50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921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Commit</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A</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获得</a:t>
                      </a: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B←B*2</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⑤</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W(B)=200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42049" name="Text Box 773"/>
          <p:cNvSpPr txBox="1">
            <a:spLocks noChangeArrowheads="1"/>
          </p:cNvSpPr>
          <p:nvPr/>
        </p:nvSpPr>
        <p:spPr bwMode="auto">
          <a:xfrm>
            <a:off x="4067175" y="1411288"/>
            <a:ext cx="446563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事务</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在读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之前，先对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a:t>
            </a:r>
            <a:endParaRPr lang="zh-CN" altLang="en-US" sz="20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其他事务只能再对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锁，而不能加</a:t>
            </a:r>
            <a:r>
              <a:rPr lang="en-US" altLang="zh-CN" sz="2000" b="1">
                <a:latin typeface="Times New Roman" panose="02020603050405020304" pitchFamily="18" charset="0"/>
              </a:rPr>
              <a:t>X</a:t>
            </a:r>
            <a:r>
              <a:rPr lang="zh-CN" altLang="en-US" sz="2000" b="1">
                <a:latin typeface="Times New Roman" panose="02020603050405020304" pitchFamily="18" charset="0"/>
              </a:rPr>
              <a:t>锁，即其他事务只能读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，而不能修改</a:t>
            </a:r>
            <a:endParaRPr lang="zh-CN" altLang="en-US" sz="20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当</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为修改</a:t>
            </a:r>
            <a:r>
              <a:rPr lang="en-US" altLang="zh-CN" sz="2000" b="1">
                <a:latin typeface="Times New Roman" panose="02020603050405020304" pitchFamily="18" charset="0"/>
              </a:rPr>
              <a:t>B</a:t>
            </a:r>
            <a:r>
              <a:rPr lang="zh-CN" altLang="en-US" sz="2000" b="1">
                <a:latin typeface="Times New Roman" panose="02020603050405020304" pitchFamily="18" charset="0"/>
              </a:rPr>
              <a:t>而申请对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锁时被拒绝只能等待</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释放</a:t>
            </a:r>
            <a:r>
              <a:rPr lang="en-US" altLang="zh-CN" sz="2000" b="1">
                <a:latin typeface="Times New Roman" panose="02020603050405020304" pitchFamily="18" charset="0"/>
              </a:rPr>
              <a:t>B</a:t>
            </a:r>
            <a:r>
              <a:rPr lang="zh-CN" altLang="en-US" sz="2000" b="1">
                <a:latin typeface="Times New Roman" panose="02020603050405020304" pitchFamily="18" charset="0"/>
              </a:rPr>
              <a:t>上的锁</a:t>
            </a:r>
            <a:endParaRPr lang="zh-CN" altLang="en-US" sz="20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为验算再读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，这时读出的</a:t>
            </a:r>
            <a:r>
              <a:rPr lang="en-US" altLang="zh-CN" sz="2000" b="1">
                <a:latin typeface="Times New Roman" panose="02020603050405020304" pitchFamily="18" charset="0"/>
              </a:rPr>
              <a:t>B</a:t>
            </a:r>
            <a:r>
              <a:rPr lang="zh-CN" altLang="en-US" sz="2000" b="1">
                <a:latin typeface="Times New Roman" panose="02020603050405020304" pitchFamily="18" charset="0"/>
              </a:rPr>
              <a:t>仍是</a:t>
            </a:r>
            <a:r>
              <a:rPr lang="en-US" altLang="zh-CN" sz="2000" b="1">
                <a:latin typeface="Times New Roman" panose="02020603050405020304" pitchFamily="18" charset="0"/>
              </a:rPr>
              <a:t>100</a:t>
            </a:r>
            <a:r>
              <a:rPr lang="zh-CN" altLang="en-US" sz="2000" b="1">
                <a:latin typeface="Times New Roman" panose="02020603050405020304" pitchFamily="18" charset="0"/>
              </a:rPr>
              <a:t>，求和结果仍为</a:t>
            </a:r>
            <a:r>
              <a:rPr lang="en-US" altLang="zh-CN" sz="2000" b="1">
                <a:latin typeface="Times New Roman" panose="02020603050405020304" pitchFamily="18" charset="0"/>
              </a:rPr>
              <a:t>150</a:t>
            </a:r>
            <a:r>
              <a:rPr lang="zh-CN" altLang="en-US" sz="2000" b="1">
                <a:latin typeface="Times New Roman" panose="02020603050405020304" pitchFamily="18" charset="0"/>
              </a:rPr>
              <a:t>，即可重复读</a:t>
            </a:r>
            <a:endParaRPr lang="zh-CN" altLang="en-US" sz="20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结束才释放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上的</a:t>
            </a:r>
            <a:r>
              <a:rPr lang="en-US" altLang="zh-CN" sz="2000" b="1">
                <a:latin typeface="Times New Roman" panose="02020603050405020304" pitchFamily="18" charset="0"/>
              </a:rPr>
              <a:t>S</a:t>
            </a:r>
            <a:r>
              <a:rPr lang="zh-CN" altLang="en-US" sz="2000" b="1">
                <a:latin typeface="Times New Roman" panose="02020603050405020304" pitchFamily="18" charset="0"/>
              </a:rPr>
              <a:t>锁。</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才获得对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 </a:t>
            </a:r>
            <a:endParaRPr lang="zh-CN" altLang="en-US" sz="2000" b="1">
              <a:latin typeface="Times New Roman" panose="02020603050405020304" pitchFamily="18" charset="0"/>
            </a:endParaRPr>
          </a:p>
        </p:txBody>
      </p:sp>
      <p:sp>
        <p:nvSpPr>
          <p:cNvPr id="42050" name="Text Box 774"/>
          <p:cNvSpPr txBox="1">
            <a:spLocks noChangeArrowheads="1"/>
          </p:cNvSpPr>
          <p:nvPr/>
        </p:nvSpPr>
        <p:spPr bwMode="auto">
          <a:xfrm>
            <a:off x="4371975" y="10525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000" b="1">
                <a:solidFill>
                  <a:schemeClr val="tx2"/>
                </a:solidFill>
                <a:latin typeface="Times New Roman" panose="02020603050405020304" pitchFamily="18" charset="0"/>
              </a:rPr>
              <a:t>可重复读</a:t>
            </a:r>
            <a:endParaRPr lang="zh-CN" altLang="zh-CN" sz="2000" b="1">
              <a:solidFill>
                <a:schemeClr val="tx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68313" y="188913"/>
            <a:ext cx="7991475" cy="563562"/>
          </a:xfrm>
        </p:spPr>
        <p:txBody>
          <a:bodyPr>
            <a:normAutofit fontScale="90000"/>
          </a:bodyPr>
          <a:lstStyle/>
          <a:p>
            <a:pPr eaLnBrk="1" hangingPunct="1"/>
            <a:r>
              <a:rPr lang="zh-CN" altLang="zh-CN" sz="3600" smtClean="0"/>
              <a:t>使用封锁机制解决读“脏”数据问题</a:t>
            </a:r>
            <a:endParaRPr lang="zh-CN" altLang="zh-CN" sz="3600" smtClean="0"/>
          </a:p>
        </p:txBody>
      </p:sp>
      <p:graphicFrame>
        <p:nvGraphicFramePr>
          <p:cNvPr id="38915" name="Group 3"/>
          <p:cNvGraphicFramePr>
            <a:graphicFrameLocks noGrp="1"/>
          </p:cNvGraphicFramePr>
          <p:nvPr>
            <p:ph idx="4294967295"/>
          </p:nvPr>
        </p:nvGraphicFramePr>
        <p:xfrm>
          <a:off x="765175" y="1249363"/>
          <a:ext cx="3786188" cy="5556248"/>
        </p:xfrm>
        <a:graphic>
          <a:graphicData uri="http://schemas.openxmlformats.org/drawingml/2006/table">
            <a:tbl>
              <a:tblPr/>
              <a:tblGrid>
                <a:gridCol w="2069828"/>
                <a:gridCol w="1716360"/>
              </a:tblGrid>
              <a:tr h="4048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a:t>
                      </a:r>
                      <a:r>
                        <a:rPr kumimoji="0" lang="en-US"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R(C)=100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C←C*2</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W(C)=200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③</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ROLLBACK</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恢复为</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获得</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R(C)=100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⑤</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C</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39985" name="Text Box 222"/>
          <p:cNvSpPr txBox="1">
            <a:spLocks noChangeArrowheads="1"/>
          </p:cNvSpPr>
          <p:nvPr/>
        </p:nvSpPr>
        <p:spPr bwMode="auto">
          <a:xfrm>
            <a:off x="223044" y="121537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400" b="1">
                <a:latin typeface="Times New Roman" panose="02020603050405020304" pitchFamily="18" charset="0"/>
              </a:rPr>
              <a:t>例</a:t>
            </a:r>
            <a:endParaRPr lang="zh-CN" altLang="zh-CN" sz="2400" b="1">
              <a:latin typeface="Times New Roman" panose="02020603050405020304" pitchFamily="18" charset="0"/>
            </a:endParaRPr>
          </a:p>
        </p:txBody>
      </p:sp>
      <p:sp>
        <p:nvSpPr>
          <p:cNvPr id="39986" name="Text Box 225"/>
          <p:cNvSpPr txBox="1">
            <a:spLocks noChangeArrowheads="1"/>
          </p:cNvSpPr>
          <p:nvPr/>
        </p:nvSpPr>
        <p:spPr bwMode="auto">
          <a:xfrm>
            <a:off x="4787900" y="1477963"/>
            <a:ext cx="42481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在对</a:t>
            </a:r>
            <a:r>
              <a:rPr lang="en-US" altLang="zh-CN" sz="2200" b="1">
                <a:latin typeface="Times New Roman" panose="02020603050405020304" pitchFamily="18" charset="0"/>
              </a:rPr>
              <a:t>C</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C</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锁，修改其值后写回磁盘</a:t>
            </a:r>
            <a:endParaRPr lang="zh-CN" altLang="en-US" sz="22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请求在</a:t>
            </a:r>
            <a:r>
              <a:rPr lang="en-US" altLang="zh-CN" sz="2200" b="1">
                <a:latin typeface="Times New Roman" panose="02020603050405020304" pitchFamily="18" charset="0"/>
              </a:rPr>
              <a:t>C</a:t>
            </a:r>
            <a:r>
              <a:rPr lang="zh-CN" altLang="en-US" sz="2200" b="1">
                <a:latin typeface="Times New Roman" panose="02020603050405020304" pitchFamily="18" charset="0"/>
              </a:rPr>
              <a:t>上加</a:t>
            </a:r>
            <a:r>
              <a:rPr lang="en-US" altLang="zh-CN" sz="2200" b="1">
                <a:latin typeface="Times New Roman" panose="02020603050405020304" pitchFamily="18" charset="0"/>
              </a:rPr>
              <a:t>S</a:t>
            </a:r>
            <a:r>
              <a:rPr lang="zh-CN" altLang="en-US" sz="2200" b="1">
                <a:latin typeface="Times New Roman" panose="02020603050405020304" pitchFamily="18" charset="0"/>
              </a:rPr>
              <a:t>锁，因</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已在</a:t>
            </a:r>
            <a:r>
              <a:rPr lang="en-US" altLang="zh-CN" sz="2200" b="1">
                <a:latin typeface="Times New Roman" panose="02020603050405020304" pitchFamily="18" charset="0"/>
              </a:rPr>
              <a:t>C</a:t>
            </a:r>
            <a:r>
              <a:rPr lang="zh-CN" altLang="en-US" sz="2200" b="1">
                <a:latin typeface="Times New Roman" panose="02020603050405020304" pitchFamily="18" charset="0"/>
              </a:rPr>
              <a:t>上加了</a:t>
            </a:r>
            <a:r>
              <a:rPr lang="en-US" altLang="zh-CN" sz="2200" b="1">
                <a:latin typeface="Times New Roman" panose="02020603050405020304" pitchFamily="18" charset="0"/>
              </a:rPr>
              <a:t>X</a:t>
            </a:r>
            <a:r>
              <a:rPr lang="zh-CN" altLang="en-US" sz="2200" b="1">
                <a:latin typeface="Times New Roman" panose="02020603050405020304" pitchFamily="18" charset="0"/>
              </a:rPr>
              <a:t>锁，</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endParaRPr lang="zh-CN" altLang="en-US" sz="22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因某种原因被撤销，</a:t>
            </a:r>
            <a:r>
              <a:rPr lang="en-US" altLang="zh-CN" sz="2200" b="1">
                <a:latin typeface="Times New Roman" panose="02020603050405020304" pitchFamily="18" charset="0"/>
              </a:rPr>
              <a:t>C</a:t>
            </a:r>
            <a:r>
              <a:rPr lang="zh-CN" altLang="en-US" sz="2200" b="1">
                <a:latin typeface="Times New Roman" panose="02020603050405020304" pitchFamily="18" charset="0"/>
              </a:rPr>
              <a:t>恢复为原值</a:t>
            </a:r>
            <a:r>
              <a:rPr lang="en-US" altLang="zh-CN" sz="2200" b="1">
                <a:latin typeface="Times New Roman" panose="02020603050405020304" pitchFamily="18" charset="0"/>
              </a:rPr>
              <a:t>100</a:t>
            </a:r>
            <a:endParaRPr lang="en-US" altLang="zh-CN" sz="2200" b="1">
              <a:latin typeface="Times New Roman" panose="02020603050405020304" pitchFamily="18" charset="0"/>
            </a:endParaRP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X</a:t>
            </a:r>
            <a:r>
              <a:rPr lang="zh-CN" altLang="en-US" sz="2200" b="1">
                <a:latin typeface="Times New Roman" panose="02020603050405020304" pitchFamily="18" charset="0"/>
              </a:rPr>
              <a:t>锁后</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获得</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S</a:t>
            </a:r>
            <a:r>
              <a:rPr lang="zh-CN" altLang="en-US" sz="2200" b="1">
                <a:latin typeface="Times New Roman" panose="02020603050405020304" pitchFamily="18" charset="0"/>
              </a:rPr>
              <a:t>锁，读</a:t>
            </a:r>
            <a:r>
              <a:rPr lang="en-US" altLang="zh-CN" sz="2200" b="1">
                <a:latin typeface="Times New Roman" panose="02020603050405020304" pitchFamily="18" charset="0"/>
              </a:rPr>
              <a:t>C=100</a:t>
            </a:r>
            <a:r>
              <a:rPr lang="zh-CN" altLang="en-US" sz="2200" b="1">
                <a:latin typeface="Times New Roman" panose="02020603050405020304" pitchFamily="18" charset="0"/>
              </a:rPr>
              <a:t>。避免了</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读“脏”数据</a:t>
            </a:r>
            <a:endParaRPr lang="zh-CN" altLang="en-US" sz="2200" b="1">
              <a:latin typeface="Times New Roman" panose="02020603050405020304" pitchFamily="18" charset="0"/>
            </a:endParaRPr>
          </a:p>
        </p:txBody>
      </p:sp>
      <p:sp>
        <p:nvSpPr>
          <p:cNvPr id="39987" name="Text Box 226"/>
          <p:cNvSpPr txBox="1">
            <a:spLocks noChangeArrowheads="1"/>
          </p:cNvSpPr>
          <p:nvPr/>
        </p:nvSpPr>
        <p:spPr bwMode="auto">
          <a:xfrm>
            <a:off x="4602957" y="1080651"/>
            <a:ext cx="2241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200" b="1" dirty="0">
                <a:solidFill>
                  <a:schemeClr val="tx2"/>
                </a:solidFill>
                <a:latin typeface="Times New Roman" panose="02020603050405020304" pitchFamily="18" charset="0"/>
              </a:rPr>
              <a:t>不读“脏”数据</a:t>
            </a:r>
            <a:r>
              <a:rPr lang="zh-CN" altLang="zh-CN" sz="2200" b="1" dirty="0">
                <a:latin typeface="Times New Roman" panose="02020603050405020304" pitchFamily="18" charset="0"/>
              </a:rPr>
              <a:t> </a:t>
            </a:r>
            <a:endParaRPr lang="zh-CN" altLang="zh-CN" sz="22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5"/>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47108" name="Rectangle 7"/>
          <p:cNvSpPr>
            <a:spLocks noGrp="1" noChangeArrowheads="1"/>
          </p:cNvSpPr>
          <p:nvPr>
            <p:ph type="body" idx="4294967295"/>
          </p:nvPr>
        </p:nvSpPr>
        <p:spPr>
          <a:xfrm>
            <a:off x="457200" y="1125538"/>
            <a:ext cx="8229600" cy="4768850"/>
          </a:xfrm>
        </p:spPr>
        <p:txBody>
          <a:bodyPr/>
          <a:lstStyle/>
          <a:p>
            <a:pPr eaLnBrk="1" hangingPunct="1">
              <a:lnSpc>
                <a:spcPct val="150000"/>
              </a:lnSpc>
            </a:pPr>
            <a:r>
              <a:rPr lang="zh-CN" altLang="en-US" sz="2400" dirty="0" smtClean="0"/>
              <a:t>事务</a:t>
            </a:r>
            <a:r>
              <a:rPr lang="en-US" altLang="zh-CN" sz="2400" dirty="0" smtClean="0"/>
              <a:t>T</a:t>
            </a:r>
            <a:r>
              <a:rPr lang="en-US" altLang="zh-CN" sz="2400" baseline="-25000" dirty="0" smtClean="0"/>
              <a:t>1</a:t>
            </a:r>
            <a:r>
              <a:rPr lang="zh-CN" altLang="en-US" sz="2400" dirty="0" smtClean="0"/>
              <a:t>封锁了数据</a:t>
            </a:r>
            <a:r>
              <a:rPr lang="en-US" altLang="zh-CN" sz="2400" dirty="0" smtClean="0"/>
              <a:t>R</a:t>
            </a:r>
            <a:endParaRPr lang="en-US" altLang="zh-CN" sz="2400" dirty="0" smtClean="0"/>
          </a:p>
          <a:p>
            <a:pPr eaLnBrk="1" hangingPunct="1">
              <a:lnSpc>
                <a:spcPct val="150000"/>
              </a:lnSpc>
            </a:pPr>
            <a:r>
              <a:rPr lang="zh-CN" altLang="en-US" sz="2400" dirty="0" smtClean="0"/>
              <a:t>事务</a:t>
            </a:r>
            <a:r>
              <a:rPr lang="en-US" altLang="zh-CN" sz="2400" dirty="0" smtClean="0"/>
              <a:t>T</a:t>
            </a:r>
            <a:r>
              <a:rPr lang="en-US" altLang="zh-CN" sz="2400" baseline="-25000" dirty="0" smtClean="0"/>
              <a:t>2</a:t>
            </a:r>
            <a:r>
              <a:rPr lang="zh-CN" altLang="en-US" sz="2400" dirty="0" smtClean="0"/>
              <a:t>又请求封锁</a:t>
            </a:r>
            <a:r>
              <a:rPr lang="en-US" altLang="zh-CN" sz="2400" dirty="0" smtClean="0"/>
              <a:t>R</a:t>
            </a:r>
            <a:r>
              <a:rPr lang="zh-CN" altLang="en-US" sz="2400" dirty="0" smtClean="0"/>
              <a:t>，于是</a:t>
            </a:r>
            <a:r>
              <a:rPr lang="en-US" altLang="zh-CN" sz="2400" dirty="0" smtClean="0"/>
              <a:t>T</a:t>
            </a:r>
            <a:r>
              <a:rPr lang="en-US" altLang="zh-CN" sz="2400" baseline="-25000" dirty="0" smtClean="0"/>
              <a:t>2</a:t>
            </a:r>
            <a:r>
              <a:rPr lang="zh-CN" altLang="en-US" sz="2400" dirty="0" smtClean="0"/>
              <a:t>等待。</a:t>
            </a:r>
            <a:endParaRPr lang="zh-CN" altLang="en-US" sz="2400" dirty="0" smtClean="0"/>
          </a:p>
          <a:p>
            <a:pPr eaLnBrk="1" hangingPunct="1">
              <a:lnSpc>
                <a:spcPct val="150000"/>
              </a:lnSpc>
            </a:pPr>
            <a:r>
              <a:rPr lang="en-US" altLang="zh-CN" sz="2400" dirty="0" smtClean="0"/>
              <a:t>T</a:t>
            </a:r>
            <a:r>
              <a:rPr lang="en-US" altLang="zh-CN" sz="2400" baseline="-25000" dirty="0" smtClean="0"/>
              <a:t>3</a:t>
            </a:r>
            <a:r>
              <a:rPr lang="zh-CN" altLang="en-US" sz="2400" dirty="0" smtClean="0"/>
              <a:t>也请求封锁</a:t>
            </a:r>
            <a:r>
              <a:rPr lang="en-US" altLang="zh-CN" sz="2400" dirty="0" smtClean="0"/>
              <a:t>R</a:t>
            </a:r>
            <a:r>
              <a:rPr lang="zh-CN" altLang="en-US" sz="2400" dirty="0" smtClean="0"/>
              <a:t>，当</a:t>
            </a:r>
            <a:r>
              <a:rPr lang="en-US" altLang="zh-CN" sz="2400" dirty="0" smtClean="0"/>
              <a:t>T</a:t>
            </a:r>
            <a:r>
              <a:rPr lang="en-US" altLang="zh-CN" sz="2400" baseline="-25000" dirty="0" smtClean="0"/>
              <a:t>1</a:t>
            </a:r>
            <a:r>
              <a:rPr lang="zh-CN" altLang="en-US" sz="2400" dirty="0" smtClean="0"/>
              <a:t>释放了</a:t>
            </a:r>
            <a:r>
              <a:rPr lang="en-US" altLang="zh-CN" sz="2400" dirty="0" smtClean="0"/>
              <a:t>R</a:t>
            </a:r>
            <a:r>
              <a:rPr lang="zh-CN" altLang="en-US" sz="2400" dirty="0" smtClean="0"/>
              <a:t>上的封锁之后系统首先批准了</a:t>
            </a:r>
            <a:r>
              <a:rPr lang="en-US" altLang="zh-CN" sz="2400" dirty="0" smtClean="0"/>
              <a:t>T</a:t>
            </a:r>
            <a:r>
              <a:rPr lang="en-US" altLang="zh-CN" sz="2400" baseline="-25000" dirty="0" smtClean="0"/>
              <a:t>3</a:t>
            </a:r>
            <a:r>
              <a:rPr lang="zh-CN" altLang="en-US" sz="2400" dirty="0" smtClean="0"/>
              <a:t>的请求，</a:t>
            </a:r>
            <a:r>
              <a:rPr lang="en-US" altLang="zh-CN" sz="2400" dirty="0" smtClean="0"/>
              <a:t>T</a:t>
            </a:r>
            <a:r>
              <a:rPr lang="en-US" altLang="zh-CN" sz="2400" baseline="-25000" dirty="0" smtClean="0"/>
              <a:t>2</a:t>
            </a:r>
            <a:r>
              <a:rPr lang="zh-CN" altLang="en-US" sz="2400" dirty="0" smtClean="0"/>
              <a:t>仍然等待。</a:t>
            </a:r>
            <a:endParaRPr lang="zh-CN" altLang="en-US" sz="2400" dirty="0" smtClean="0"/>
          </a:p>
          <a:p>
            <a:pPr eaLnBrk="1" hangingPunct="1">
              <a:lnSpc>
                <a:spcPct val="150000"/>
              </a:lnSpc>
            </a:pPr>
            <a:r>
              <a:rPr lang="en-US" altLang="zh-CN" sz="2400" dirty="0" smtClean="0"/>
              <a:t>T</a:t>
            </a:r>
            <a:r>
              <a:rPr lang="en-US" altLang="zh-CN" sz="2400" baseline="-25000" dirty="0" smtClean="0"/>
              <a:t>4</a:t>
            </a:r>
            <a:r>
              <a:rPr lang="zh-CN" altLang="en-US" sz="2400" dirty="0" smtClean="0"/>
              <a:t>又请求封锁</a:t>
            </a:r>
            <a:r>
              <a:rPr lang="en-US" altLang="zh-CN" sz="2400" dirty="0" smtClean="0"/>
              <a:t>R</a:t>
            </a:r>
            <a:r>
              <a:rPr lang="zh-CN" altLang="en-US" sz="2400" dirty="0" smtClean="0"/>
              <a:t>，当</a:t>
            </a:r>
            <a:r>
              <a:rPr lang="en-US" altLang="zh-CN" sz="2400" dirty="0" smtClean="0"/>
              <a:t>T</a:t>
            </a:r>
            <a:r>
              <a:rPr lang="en-US" altLang="zh-CN" sz="2400" baseline="-25000" dirty="0" smtClean="0"/>
              <a:t>3</a:t>
            </a:r>
            <a:r>
              <a:rPr lang="zh-CN" altLang="en-US" sz="2400" dirty="0" smtClean="0"/>
              <a:t>释放了</a:t>
            </a:r>
            <a:r>
              <a:rPr lang="en-US" altLang="zh-CN" sz="2400" dirty="0" smtClean="0"/>
              <a:t>R</a:t>
            </a:r>
            <a:r>
              <a:rPr lang="zh-CN" altLang="en-US" sz="2400" dirty="0" smtClean="0"/>
              <a:t>上的封锁之后系统又批准了</a:t>
            </a:r>
            <a:r>
              <a:rPr lang="en-US" altLang="zh-CN" sz="2400" dirty="0" smtClean="0"/>
              <a:t>T</a:t>
            </a:r>
            <a:r>
              <a:rPr lang="en-US" altLang="zh-CN" sz="2400" baseline="-25000" dirty="0" smtClean="0"/>
              <a:t>4</a:t>
            </a:r>
            <a:r>
              <a:rPr lang="zh-CN" altLang="en-US" sz="2400" dirty="0" smtClean="0"/>
              <a:t>的请求</a:t>
            </a:r>
            <a:r>
              <a:rPr lang="en-US" altLang="zh-CN" sz="2400" dirty="0" smtClean="0"/>
              <a:t>……</a:t>
            </a:r>
            <a:endParaRPr lang="en-US" altLang="zh-CN" sz="2400" dirty="0" smtClean="0"/>
          </a:p>
          <a:p>
            <a:pPr eaLnBrk="1" hangingPunct="1">
              <a:lnSpc>
                <a:spcPct val="150000"/>
              </a:lnSpc>
            </a:pPr>
            <a:r>
              <a:rPr lang="en-US" altLang="zh-CN" sz="2400" dirty="0" smtClean="0"/>
              <a:t>T</a:t>
            </a:r>
            <a:r>
              <a:rPr lang="en-US" altLang="zh-CN" sz="2400" baseline="-25000" dirty="0" smtClean="0"/>
              <a:t>2</a:t>
            </a:r>
            <a:r>
              <a:rPr lang="zh-CN" altLang="en-US" sz="2400" dirty="0" smtClean="0"/>
              <a:t>有可能永远等待，这就是</a:t>
            </a:r>
            <a:r>
              <a:rPr lang="zh-CN" altLang="en-US" sz="2400" dirty="0" smtClean="0">
                <a:solidFill>
                  <a:srgbClr val="FF00FF"/>
                </a:solidFill>
              </a:rPr>
              <a:t>活锁</a:t>
            </a:r>
            <a:r>
              <a:rPr lang="zh-CN" altLang="en-US" sz="2400" dirty="0" smtClean="0"/>
              <a:t>的情形 </a:t>
            </a:r>
            <a:endParaRPr lang="zh-CN" altLang="en-US" sz="2400" dirty="0" smtClean="0"/>
          </a:p>
        </p:txBody>
      </p:sp>
      <p:sp>
        <p:nvSpPr>
          <p:cNvPr id="5" name="Rectangle 2"/>
          <p:cNvSpPr txBox="1">
            <a:spLocks noChangeArrowheads="1"/>
          </p:cNvSpPr>
          <p:nvPr/>
        </p:nvSpPr>
        <p:spPr bwMode="auto">
          <a:xfrm>
            <a:off x="1053737" y="337345"/>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smtClean="0">
                <a:solidFill>
                  <a:schemeClr val="bg1"/>
                </a:solidFill>
              </a:rPr>
              <a:t>活</a:t>
            </a:r>
            <a:r>
              <a:rPr lang="zh-CN" altLang="en-US" sz="3600" b="1" dirty="0">
                <a:solidFill>
                  <a:schemeClr val="bg1"/>
                </a:solidFill>
              </a:rPr>
              <a:t>锁和死锁</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活锁（续）</a:t>
            </a:r>
            <a:endParaRPr lang="zh-CN" altLang="zh-CN" sz="3600" smtClean="0"/>
          </a:p>
        </p:txBody>
      </p:sp>
      <p:sp>
        <p:nvSpPr>
          <p:cNvPr id="48131" name="Text Box 5"/>
          <p:cNvSpPr txBox="1">
            <a:spLocks noChangeArrowheads="1"/>
          </p:cNvSpPr>
          <p:nvPr/>
        </p:nvSpPr>
        <p:spPr bwMode="auto">
          <a:xfrm>
            <a:off x="3924300" y="5989638"/>
            <a:ext cx="1127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sz="2000" b="1">
                <a:latin typeface="Times New Roman" panose="02020603050405020304" pitchFamily="18" charset="0"/>
              </a:rPr>
              <a:t>(a)</a:t>
            </a:r>
            <a:r>
              <a:rPr lang="zh-CN" altLang="zh-CN" sz="2000" b="1">
                <a:latin typeface="Times New Roman" panose="02020603050405020304" pitchFamily="18" charset="0"/>
              </a:rPr>
              <a:t>活  锁</a:t>
            </a:r>
            <a:endParaRPr lang="zh-CN" altLang="zh-CN" sz="2000" b="1">
              <a:latin typeface="Times New Roman" panose="02020603050405020304" pitchFamily="18" charset="0"/>
            </a:endParaRPr>
          </a:p>
        </p:txBody>
      </p:sp>
      <p:graphicFrame>
        <p:nvGraphicFramePr>
          <p:cNvPr id="2" name="表格 1"/>
          <p:cNvGraphicFramePr>
            <a:graphicFrameLocks noGrp="1"/>
          </p:cNvGraphicFramePr>
          <p:nvPr/>
        </p:nvGraphicFramePr>
        <p:xfrm>
          <a:off x="835024" y="1289648"/>
          <a:ext cx="7550151" cy="5035554"/>
        </p:xfrm>
        <a:graphic>
          <a:graphicData uri="http://schemas.openxmlformats.org/drawingml/2006/table">
            <a:tbl>
              <a:tblPr>
                <a:effectLst/>
                <a:tableStyleId>{5C22544A-7EE6-4342-B048-85BDC9FD1C3A}</a:tableStyleId>
              </a:tblPr>
              <a:tblGrid>
                <a:gridCol w="1554607"/>
                <a:gridCol w="1997586"/>
                <a:gridCol w="1998979"/>
                <a:gridCol w="1998979"/>
              </a:tblGrid>
              <a:tr h="335986">
                <a:tc>
                  <a:txBody>
                    <a:bodyPr/>
                    <a:lstStyle/>
                    <a:p>
                      <a:pPr algn="ctr">
                        <a:spcAft>
                          <a:spcPts val="0"/>
                        </a:spcAft>
                      </a:pPr>
                      <a:r>
                        <a:rPr lang="en-US" sz="2200" b="1" kern="100" dirty="0">
                          <a:effectLst/>
                        </a:rPr>
                        <a:t>T</a:t>
                      </a:r>
                      <a:r>
                        <a:rPr lang="en-US" sz="2200" b="1" kern="100" baseline="-25000" dirty="0">
                          <a:effectLst/>
                        </a:rPr>
                        <a:t>1</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dirty="0">
                          <a:effectLst/>
                        </a:rPr>
                        <a:t>T</a:t>
                      </a:r>
                      <a:r>
                        <a:rPr lang="en-US" sz="2200" b="1" kern="100" baseline="-25000" dirty="0">
                          <a:effectLst/>
                        </a:rPr>
                        <a:t>2</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3</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4</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r>
              <a:tr h="1005837">
                <a:tc>
                  <a:txBody>
                    <a:bodyPr/>
                    <a:lstStyle/>
                    <a:p>
                      <a:pPr algn="ctr">
                        <a:spcAft>
                          <a:spcPts val="0"/>
                        </a:spcAft>
                      </a:pPr>
                      <a:r>
                        <a:rPr lang="en-US" sz="2200" b="1" kern="100" dirty="0" smtClean="0">
                          <a:effectLst/>
                        </a:rPr>
                        <a:t>Lock </a:t>
                      </a:r>
                      <a:r>
                        <a:rPr lang="en-US" sz="2200" b="1" kern="100" dirty="0">
                          <a:effectLst/>
                        </a:rPr>
                        <a:t>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altLang="zh-CN" sz="2200" b="1" kern="100" dirty="0" smtClean="0">
                        <a:effectLst/>
                        <a:latin typeface="宋体" panose="02010600030101010101" pitchFamily="2" charset="-122"/>
                        <a:cs typeface="Courier New" panose="02070309020205020404"/>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altLang="zh-CN" sz="2200" b="1" kern="100" dirty="0" smtClean="0">
                        <a:effectLst/>
                        <a:latin typeface="宋体" panose="02010600030101010101" pitchFamily="2" charset="-122"/>
                        <a:cs typeface="Courier New" panose="02070309020205020404"/>
                      </a:endParaRPr>
                    </a:p>
                    <a:p>
                      <a:pPr algn="ctr">
                        <a:spcAft>
                          <a:spcPts val="0"/>
                        </a:spcAft>
                      </a:pPr>
                      <a:r>
                        <a:rPr 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a:t>
                      </a:r>
                      <a:r>
                        <a:rPr lang="en-US" sz="2200" b="1" kern="100" dirty="0" smtClean="0">
                          <a:effectLst/>
                        </a:rPr>
                        <a:t>ock </a:t>
                      </a:r>
                      <a:r>
                        <a:rPr lang="en-US" sz="2200" b="1" kern="100" dirty="0">
                          <a:effectLst/>
                        </a:rPr>
                        <a:t>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r>
                        <a:rPr lang="en-US" sz="2200" b="1" kern="100" dirty="0">
                          <a:effectLst/>
                        </a:rPr>
                        <a:t>Unlock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a:effectLst/>
                        </a:rPr>
                        <a:t>•</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a:effectLst/>
                        </a:rPr>
                        <a:t>Unlock</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6">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1005837">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en-US" altLang="zh-CN" sz="2200" b="1" kern="100" dirty="0" smtClean="0">
                        <a:effectLst/>
                      </a:endParaRPr>
                    </a:p>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活锁（续）</a:t>
            </a:r>
            <a:endParaRPr lang="zh-CN" altLang="zh-CN" sz="3600" smtClean="0"/>
          </a:p>
        </p:txBody>
      </p:sp>
      <p:sp>
        <p:nvSpPr>
          <p:cNvPr id="49155" name="Rectangle 3"/>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smtClean="0"/>
              <a:t>避免活锁：</a:t>
            </a:r>
            <a:r>
              <a:rPr lang="zh-CN" altLang="en-US" smtClean="0"/>
              <a:t>采用先来先服务的策略</a:t>
            </a:r>
            <a:endParaRPr lang="zh-CN" altLang="en-US" smtClean="0"/>
          </a:p>
          <a:p>
            <a:pPr lvl="1" algn="just" eaLnBrk="1" hangingPunct="1">
              <a:lnSpc>
                <a:spcPct val="170000"/>
              </a:lnSpc>
            </a:pPr>
            <a:r>
              <a:rPr lang="zh-CN" altLang="en-US" smtClean="0"/>
              <a:t>当多个事务请求封锁同一数据对象时</a:t>
            </a:r>
            <a:endParaRPr lang="zh-CN" altLang="en-US" smtClean="0"/>
          </a:p>
          <a:p>
            <a:pPr lvl="1" algn="just" eaLnBrk="1" hangingPunct="1">
              <a:lnSpc>
                <a:spcPct val="170000"/>
              </a:lnSpc>
            </a:pPr>
            <a:r>
              <a:rPr lang="zh-CN" altLang="en-US" smtClean="0"/>
              <a:t>按请求封锁的先后次序对这些事务排队</a:t>
            </a:r>
            <a:endParaRPr lang="zh-CN" altLang="en-US" smtClean="0"/>
          </a:p>
          <a:p>
            <a:pPr lvl="1" algn="just" eaLnBrk="1" hangingPunct="1">
              <a:lnSpc>
                <a:spcPct val="170000"/>
              </a:lnSpc>
            </a:pPr>
            <a:r>
              <a:rPr lang="zh-CN" altLang="en-US" smtClean="0"/>
              <a:t>该数据对象上的锁一旦释放，首先批准申请队列中第一个事务获得锁</a:t>
            </a:r>
            <a:endParaRPr lang="zh-CN" altLang="en-US" smtClean="0"/>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914400" y="260350"/>
            <a:ext cx="7391400" cy="563563"/>
          </a:xfrm>
        </p:spPr>
        <p:txBody>
          <a:bodyPr>
            <a:normAutofit fontScale="90000"/>
          </a:bodyPr>
          <a:lstStyle/>
          <a:p>
            <a:pPr eaLnBrk="1" hangingPunct="1"/>
            <a:r>
              <a:rPr lang="zh-CN" altLang="en-US" sz="3600" dirty="0" smtClean="0"/>
              <a:t>死锁</a:t>
            </a:r>
            <a:endParaRPr lang="zh-CN" altLang="en-US" sz="3600" dirty="0" smtClean="0"/>
          </a:p>
        </p:txBody>
      </p:sp>
      <p:sp>
        <p:nvSpPr>
          <p:cNvPr id="51203" name="Rectangle 10"/>
          <p:cNvSpPr>
            <a:spLocks noGrp="1" noChangeArrowheads="1"/>
          </p:cNvSpPr>
          <p:nvPr>
            <p:ph type="body" idx="4294967295"/>
          </p:nvPr>
        </p:nvSpPr>
        <p:spPr>
          <a:xfrm>
            <a:off x="457200" y="1125538"/>
            <a:ext cx="8229600" cy="4911725"/>
          </a:xfrm>
        </p:spPr>
        <p:txBody>
          <a:bodyPr/>
          <a:lstStyle/>
          <a:p>
            <a:pPr eaLnBrk="1" hangingPunct="1">
              <a:lnSpc>
                <a:spcPct val="130000"/>
              </a:lnSpc>
            </a:pPr>
            <a:r>
              <a:rPr lang="zh-CN" altLang="en-US" sz="2400" smtClean="0"/>
              <a:t>事务</a:t>
            </a:r>
            <a:r>
              <a:rPr lang="en-US" altLang="zh-CN" sz="2400" smtClean="0"/>
              <a:t>T</a:t>
            </a:r>
            <a:r>
              <a:rPr lang="en-US" altLang="zh-CN" sz="2400" baseline="-25000" smtClean="0"/>
              <a:t>1</a:t>
            </a:r>
            <a:r>
              <a:rPr lang="zh-CN" altLang="en-US" sz="2400" smtClean="0"/>
              <a:t>封锁了数据</a:t>
            </a:r>
            <a:r>
              <a:rPr lang="en-US" altLang="zh-CN" sz="2400" smtClean="0"/>
              <a:t>R</a:t>
            </a:r>
            <a:r>
              <a:rPr lang="en-US" altLang="zh-CN" sz="2400" baseline="-25000" smtClean="0"/>
              <a:t>1</a:t>
            </a:r>
            <a:endParaRPr lang="en-US" altLang="zh-CN" sz="2400" baseline="-25000" smtClean="0"/>
          </a:p>
          <a:p>
            <a:pPr eaLnBrk="1" hangingPunct="1">
              <a:lnSpc>
                <a:spcPct val="130000"/>
              </a:lnSpc>
            </a:pPr>
            <a:r>
              <a:rPr lang="en-US" altLang="zh-CN" sz="2400" smtClean="0"/>
              <a:t>T</a:t>
            </a:r>
            <a:r>
              <a:rPr lang="en-US" altLang="zh-CN" sz="2400" baseline="-25000" smtClean="0"/>
              <a:t>2</a:t>
            </a:r>
            <a:r>
              <a:rPr lang="zh-CN" altLang="en-US" sz="2400" smtClean="0"/>
              <a:t>封锁了数据</a:t>
            </a:r>
            <a:r>
              <a:rPr lang="en-US" altLang="zh-CN" sz="2400" smtClean="0"/>
              <a:t>R</a:t>
            </a:r>
            <a:r>
              <a:rPr lang="en-US" altLang="zh-CN" sz="2400" baseline="-25000" smtClean="0"/>
              <a:t>2</a:t>
            </a:r>
            <a:endParaRPr lang="en-US" altLang="zh-CN" sz="2400" baseline="-25000" smtClean="0"/>
          </a:p>
          <a:p>
            <a:pPr eaLnBrk="1" hangingPunct="1">
              <a:lnSpc>
                <a:spcPct val="130000"/>
              </a:lnSpc>
            </a:pPr>
            <a:r>
              <a:rPr lang="en-US" altLang="zh-CN" sz="2400" smtClean="0"/>
              <a:t>T</a:t>
            </a:r>
            <a:r>
              <a:rPr lang="en-US" altLang="zh-CN" sz="2400" baseline="-25000" smtClean="0"/>
              <a:t>1</a:t>
            </a:r>
            <a:r>
              <a:rPr lang="zh-CN" altLang="en-US" sz="2400" smtClean="0"/>
              <a:t>又请求封锁</a:t>
            </a:r>
            <a:r>
              <a:rPr lang="en-US" altLang="zh-CN" sz="2400" smtClean="0"/>
              <a:t>R</a:t>
            </a:r>
            <a:r>
              <a:rPr lang="en-US" altLang="zh-CN" sz="2400" baseline="-25000" smtClean="0"/>
              <a:t>2</a:t>
            </a:r>
            <a:r>
              <a:rPr lang="zh-CN" altLang="en-US" sz="2400" smtClean="0"/>
              <a:t>，因</a:t>
            </a:r>
            <a:r>
              <a:rPr lang="en-US" altLang="zh-CN" sz="2400" smtClean="0"/>
              <a:t>T</a:t>
            </a:r>
            <a:r>
              <a:rPr lang="en-US" altLang="zh-CN" sz="2400" baseline="-25000" smtClean="0"/>
              <a:t>2</a:t>
            </a:r>
            <a:r>
              <a:rPr lang="zh-CN" altLang="en-US" sz="2400" smtClean="0"/>
              <a:t>已封锁了</a:t>
            </a:r>
            <a:r>
              <a:rPr lang="en-US" altLang="zh-CN" sz="2400" smtClean="0"/>
              <a:t>R</a:t>
            </a:r>
            <a:r>
              <a:rPr lang="en-US" altLang="zh-CN" sz="2400" baseline="-25000" smtClean="0"/>
              <a:t>2</a:t>
            </a:r>
            <a:r>
              <a:rPr lang="zh-CN" altLang="en-US" sz="2400" smtClean="0"/>
              <a:t>，于是</a:t>
            </a:r>
            <a:r>
              <a:rPr lang="en-US" altLang="zh-CN" sz="2400" smtClean="0"/>
              <a:t>T</a:t>
            </a:r>
            <a:r>
              <a:rPr lang="en-US" altLang="zh-CN" sz="2400" baseline="-25000" smtClean="0"/>
              <a:t>1</a:t>
            </a:r>
            <a:r>
              <a:rPr lang="zh-CN" altLang="en-US" sz="2400" smtClean="0"/>
              <a:t>等待</a:t>
            </a:r>
            <a:r>
              <a:rPr lang="en-US" altLang="zh-CN" sz="2400" smtClean="0"/>
              <a:t>T</a:t>
            </a:r>
            <a:r>
              <a:rPr lang="en-US" altLang="zh-CN" sz="2400" baseline="-25000" smtClean="0"/>
              <a:t>2</a:t>
            </a:r>
            <a:r>
              <a:rPr lang="zh-CN" altLang="en-US" sz="2400" smtClean="0"/>
              <a:t>释放</a:t>
            </a:r>
            <a:r>
              <a:rPr lang="en-US" altLang="zh-CN" sz="2400" smtClean="0"/>
              <a:t>R</a:t>
            </a:r>
            <a:r>
              <a:rPr lang="en-US" altLang="zh-CN" sz="2400" baseline="-25000" smtClean="0"/>
              <a:t>2</a:t>
            </a:r>
            <a:r>
              <a:rPr lang="zh-CN" altLang="en-US" sz="2400" smtClean="0"/>
              <a:t>上的锁</a:t>
            </a:r>
            <a:endParaRPr lang="zh-CN" altLang="en-US" sz="2400" smtClean="0"/>
          </a:p>
          <a:p>
            <a:pPr eaLnBrk="1" hangingPunct="1">
              <a:lnSpc>
                <a:spcPct val="130000"/>
              </a:lnSpc>
            </a:pPr>
            <a:r>
              <a:rPr lang="zh-CN" altLang="en-US" sz="2400" smtClean="0"/>
              <a:t>接着</a:t>
            </a:r>
            <a:r>
              <a:rPr lang="en-US" altLang="zh-CN" sz="2400" smtClean="0"/>
              <a:t>T</a:t>
            </a:r>
            <a:r>
              <a:rPr lang="en-US" altLang="zh-CN" sz="2400" baseline="-25000" smtClean="0"/>
              <a:t>2</a:t>
            </a:r>
            <a:r>
              <a:rPr lang="zh-CN" altLang="en-US" sz="2400" smtClean="0"/>
              <a:t>又申请封锁</a:t>
            </a:r>
            <a:r>
              <a:rPr lang="en-US" altLang="zh-CN" sz="2400" smtClean="0"/>
              <a:t>R</a:t>
            </a:r>
            <a:r>
              <a:rPr lang="en-US" altLang="zh-CN" sz="2400" baseline="-25000" smtClean="0"/>
              <a:t>1</a:t>
            </a:r>
            <a:r>
              <a:rPr lang="zh-CN" altLang="en-US" sz="2400" smtClean="0"/>
              <a:t>，因</a:t>
            </a:r>
            <a:r>
              <a:rPr lang="en-US" altLang="zh-CN" sz="2400" smtClean="0"/>
              <a:t>T</a:t>
            </a:r>
            <a:r>
              <a:rPr lang="en-US" altLang="zh-CN" sz="2400" baseline="-25000" smtClean="0"/>
              <a:t>1</a:t>
            </a:r>
            <a:r>
              <a:rPr lang="zh-CN" altLang="en-US" sz="2400" smtClean="0"/>
              <a:t>已封锁了</a:t>
            </a:r>
            <a:r>
              <a:rPr lang="en-US" altLang="zh-CN" sz="2400" smtClean="0"/>
              <a:t>R</a:t>
            </a:r>
            <a:r>
              <a:rPr lang="en-US" altLang="zh-CN" sz="2400" baseline="-25000" smtClean="0"/>
              <a:t>1</a:t>
            </a:r>
            <a:r>
              <a:rPr lang="zh-CN" altLang="en-US" sz="2400" smtClean="0"/>
              <a:t>，</a:t>
            </a:r>
            <a:r>
              <a:rPr lang="en-US" altLang="zh-CN" sz="2400" smtClean="0"/>
              <a:t>T</a:t>
            </a:r>
            <a:r>
              <a:rPr lang="en-US" altLang="zh-CN" sz="2400" baseline="-25000" smtClean="0"/>
              <a:t>2</a:t>
            </a:r>
            <a:r>
              <a:rPr lang="zh-CN" altLang="en-US" sz="2400" smtClean="0"/>
              <a:t>也只能等待</a:t>
            </a:r>
            <a:r>
              <a:rPr lang="en-US" altLang="zh-CN" sz="2400" smtClean="0"/>
              <a:t>T</a:t>
            </a:r>
            <a:r>
              <a:rPr lang="en-US" altLang="zh-CN" sz="2400" baseline="-25000" smtClean="0"/>
              <a:t>1</a:t>
            </a:r>
            <a:r>
              <a:rPr lang="zh-CN" altLang="en-US" sz="2400" smtClean="0"/>
              <a:t>释放</a:t>
            </a:r>
            <a:r>
              <a:rPr lang="en-US" altLang="zh-CN" sz="2400" smtClean="0"/>
              <a:t>R</a:t>
            </a:r>
            <a:r>
              <a:rPr lang="en-US" altLang="zh-CN" sz="2400" baseline="-25000" smtClean="0"/>
              <a:t>1</a:t>
            </a:r>
            <a:r>
              <a:rPr lang="zh-CN" altLang="en-US" sz="2400" smtClean="0"/>
              <a:t>上的锁</a:t>
            </a:r>
            <a:endParaRPr lang="zh-CN" altLang="en-US" sz="2400" smtClean="0"/>
          </a:p>
          <a:p>
            <a:pPr eaLnBrk="1" hangingPunct="1">
              <a:lnSpc>
                <a:spcPct val="130000"/>
              </a:lnSpc>
            </a:pPr>
            <a:r>
              <a:rPr lang="zh-CN" altLang="en-US" sz="2400" smtClean="0"/>
              <a:t>这样</a:t>
            </a:r>
            <a:r>
              <a:rPr lang="en-US" altLang="zh-CN" sz="2400" smtClean="0"/>
              <a:t>T</a:t>
            </a:r>
            <a:r>
              <a:rPr lang="en-US" altLang="zh-CN" sz="2400" baseline="-25000" smtClean="0"/>
              <a:t>1</a:t>
            </a:r>
            <a:r>
              <a:rPr lang="zh-CN" altLang="en-US" sz="2400" smtClean="0"/>
              <a:t>在等待</a:t>
            </a:r>
            <a:r>
              <a:rPr lang="en-US" altLang="zh-CN" sz="2400" smtClean="0"/>
              <a:t>T</a:t>
            </a:r>
            <a:r>
              <a:rPr lang="en-US" altLang="zh-CN" sz="2400" baseline="-25000" smtClean="0"/>
              <a:t>2</a:t>
            </a:r>
            <a:r>
              <a:rPr lang="zh-CN" altLang="en-US" sz="2400" smtClean="0"/>
              <a:t>，而</a:t>
            </a:r>
            <a:r>
              <a:rPr lang="en-US" altLang="zh-CN" sz="2400" smtClean="0"/>
              <a:t>T</a:t>
            </a:r>
            <a:r>
              <a:rPr lang="en-US" altLang="zh-CN" sz="2400" baseline="-25000" smtClean="0"/>
              <a:t>2</a:t>
            </a:r>
            <a:r>
              <a:rPr lang="zh-CN" altLang="en-US" sz="2400" smtClean="0"/>
              <a:t>又在等待</a:t>
            </a:r>
            <a:r>
              <a:rPr lang="en-US" altLang="zh-CN" sz="2400" smtClean="0"/>
              <a:t>T</a:t>
            </a:r>
            <a:r>
              <a:rPr lang="en-US" altLang="zh-CN" sz="2400" baseline="-25000" smtClean="0"/>
              <a:t>1</a:t>
            </a:r>
            <a:r>
              <a:rPr lang="zh-CN" altLang="en-US" sz="2400" smtClean="0"/>
              <a:t>，</a:t>
            </a:r>
            <a:r>
              <a:rPr lang="en-US" altLang="zh-CN" sz="2400" smtClean="0"/>
              <a:t>T</a:t>
            </a:r>
            <a:r>
              <a:rPr lang="en-US" altLang="zh-CN" sz="2400" baseline="-25000" smtClean="0"/>
              <a:t>1</a:t>
            </a:r>
            <a:r>
              <a:rPr lang="zh-CN" altLang="en-US" sz="2400" smtClean="0"/>
              <a:t>和</a:t>
            </a:r>
            <a:r>
              <a:rPr lang="en-US" altLang="zh-CN" sz="2400" smtClean="0"/>
              <a:t>T</a:t>
            </a:r>
            <a:r>
              <a:rPr lang="en-US" altLang="zh-CN" sz="2400" baseline="-25000" smtClean="0"/>
              <a:t>2</a:t>
            </a:r>
            <a:r>
              <a:rPr lang="zh-CN" altLang="en-US" sz="2400" smtClean="0"/>
              <a:t>两个事务永远不能结束，形成</a:t>
            </a:r>
            <a:r>
              <a:rPr lang="zh-CN" altLang="en-US" sz="2400" smtClean="0">
                <a:solidFill>
                  <a:srgbClr val="FF00FF"/>
                </a:solidFill>
              </a:rPr>
              <a:t>死锁</a:t>
            </a:r>
            <a:r>
              <a:rPr lang="zh-CN" altLang="en-US" smtClean="0"/>
              <a:t> </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smtClean="0"/>
              <a:t>1.</a:t>
            </a:r>
            <a:r>
              <a:rPr lang="zh-CN" altLang="zh-CN" sz="3600" smtClean="0"/>
              <a:t>事务</a:t>
            </a:r>
            <a:endParaRPr lang="zh-CN" altLang="zh-CN" sz="3600" smtClean="0"/>
          </a:p>
        </p:txBody>
      </p:sp>
      <p:sp>
        <p:nvSpPr>
          <p:cNvPr id="6148" name="Rectangle 3"/>
          <p:cNvSpPr>
            <a:spLocks noGrp="1" noChangeArrowheads="1"/>
          </p:cNvSpPr>
          <p:nvPr>
            <p:ph type="body" idx="4294967295"/>
          </p:nvPr>
        </p:nvSpPr>
        <p:spPr>
          <a:xfrm>
            <a:off x="457200" y="1196975"/>
            <a:ext cx="8229600" cy="5127625"/>
          </a:xfrm>
        </p:spPr>
        <p:txBody>
          <a:bodyPr/>
          <a:lstStyle/>
          <a:p>
            <a:pPr eaLnBrk="1" hangingPunct="1">
              <a:lnSpc>
                <a:spcPct val="90000"/>
              </a:lnSpc>
            </a:pPr>
            <a:r>
              <a:rPr lang="zh-CN" altLang="en-US" sz="2400" dirty="0" smtClean="0"/>
              <a:t>事务</a:t>
            </a:r>
            <a:r>
              <a:rPr lang="en-US" altLang="zh-CN" sz="2400" dirty="0" smtClean="0"/>
              <a:t>(Transaction)</a:t>
            </a:r>
            <a:r>
              <a:rPr lang="zh-CN" altLang="en-US" sz="2400" dirty="0" smtClean="0"/>
              <a:t>是用户定义的一个数据库操作序列，这些操作要么全做，要么全不做，是一个不可分割的工作单位。</a:t>
            </a:r>
            <a:endParaRPr lang="zh-CN" altLang="en-US" sz="2400" dirty="0" smtClean="0"/>
          </a:p>
          <a:p>
            <a:pPr eaLnBrk="1" hangingPunct="1">
              <a:lnSpc>
                <a:spcPct val="90000"/>
              </a:lnSpc>
            </a:pPr>
            <a:endParaRPr lang="en-US" altLang="zh-CN" sz="2400" dirty="0" smtClean="0"/>
          </a:p>
          <a:p>
            <a:pPr eaLnBrk="1" hangingPunct="1">
              <a:lnSpc>
                <a:spcPct val="90000"/>
              </a:lnSpc>
            </a:pPr>
            <a:r>
              <a:rPr lang="zh-CN" altLang="en-US" sz="2400" dirty="0" smtClean="0"/>
              <a:t>事务是数据库的逻辑工作单位</a:t>
            </a:r>
            <a:endParaRPr lang="en-US" altLang="zh-CN" sz="2400" dirty="0"/>
          </a:p>
          <a:p>
            <a:pPr eaLnBrk="1" hangingPunct="1">
              <a:lnSpc>
                <a:spcPct val="90000"/>
              </a:lnSpc>
            </a:pPr>
            <a:endParaRPr lang="zh-CN" altLang="en-US" sz="2400" dirty="0" smtClean="0"/>
          </a:p>
          <a:p>
            <a:pPr eaLnBrk="1" hangingPunct="1">
              <a:lnSpc>
                <a:spcPct val="90000"/>
              </a:lnSpc>
            </a:pPr>
            <a:r>
              <a:rPr lang="zh-CN" altLang="en-US" sz="2400" dirty="0" smtClean="0"/>
              <a:t>事务和程序是两个概念</a:t>
            </a:r>
            <a:endParaRPr lang="zh-CN" altLang="en-US" sz="2400" dirty="0" smtClean="0"/>
          </a:p>
          <a:p>
            <a:pPr lvl="1" eaLnBrk="1" hangingPunct="1">
              <a:lnSpc>
                <a:spcPct val="120000"/>
              </a:lnSpc>
            </a:pPr>
            <a:r>
              <a:rPr lang="zh-CN" altLang="en-US" sz="2200" dirty="0" smtClean="0"/>
              <a:t>在关系数据库中，一个事务可以是一条</a:t>
            </a:r>
            <a:r>
              <a:rPr lang="en-US" altLang="zh-CN" sz="2200" dirty="0" smtClean="0"/>
              <a:t>SQL</a:t>
            </a:r>
            <a:r>
              <a:rPr lang="zh-CN" altLang="en-US" sz="2200" dirty="0" smtClean="0"/>
              <a:t>语句，一组</a:t>
            </a:r>
            <a:r>
              <a:rPr lang="en-US" altLang="zh-CN" sz="2200" dirty="0" smtClean="0"/>
              <a:t>SQL</a:t>
            </a:r>
            <a:r>
              <a:rPr lang="zh-CN" altLang="en-US" sz="2200" dirty="0" smtClean="0"/>
              <a:t>语句或整个程序</a:t>
            </a:r>
            <a:endParaRPr lang="zh-CN" altLang="en-US" sz="2200" dirty="0" smtClean="0"/>
          </a:p>
          <a:p>
            <a:pPr lvl="1" eaLnBrk="1" hangingPunct="1">
              <a:lnSpc>
                <a:spcPct val="120000"/>
              </a:lnSpc>
            </a:pPr>
            <a:r>
              <a:rPr lang="zh-CN" altLang="en-US" sz="2200" dirty="0" smtClean="0"/>
              <a:t>一个程序通常包含多个事务</a:t>
            </a:r>
            <a:endParaRPr lang="zh-CN" altLang="en-US" sz="2200" dirty="0" smtClean="0"/>
          </a:p>
          <a:p>
            <a:pPr lvl="1" eaLnBrk="1" hangingPunct="1">
              <a:lnSpc>
                <a:spcPct val="90000"/>
              </a:lnSpc>
            </a:pPr>
            <a:endParaRPr lang="zh-CN" altLang="en-US" sz="2200" dirty="0" smtClean="0"/>
          </a:p>
          <a:p>
            <a:pPr eaLnBrk="1" hangingPunct="1">
              <a:lnSpc>
                <a:spcPct val="90000"/>
              </a:lnSpc>
            </a:pPr>
            <a:r>
              <a:rPr lang="zh-CN" altLang="en-US" sz="2400" dirty="0" smtClean="0"/>
              <a:t>事务是恢复和并发控制的基本单位</a:t>
            </a:r>
            <a:endParaRPr lang="zh-CN" alt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死锁（续）</a:t>
            </a:r>
            <a:endParaRPr lang="zh-CN" altLang="zh-CN" sz="3600" smtClean="0"/>
          </a:p>
        </p:txBody>
      </p:sp>
      <p:graphicFrame>
        <p:nvGraphicFramePr>
          <p:cNvPr id="2" name="表格 1"/>
          <p:cNvGraphicFramePr>
            <a:graphicFrameLocks noGrp="1"/>
          </p:cNvGraphicFramePr>
          <p:nvPr/>
        </p:nvGraphicFramePr>
        <p:xfrm>
          <a:off x="1233721" y="1281026"/>
          <a:ext cx="5761037" cy="5011824"/>
        </p:xfrm>
        <a:graphic>
          <a:graphicData uri="http://schemas.openxmlformats.org/drawingml/2006/table">
            <a:tbl>
              <a:tblPr>
                <a:tableStyleId>{5C22544A-7EE6-4342-B048-85BDC9FD1C3A}</a:tableStyleId>
              </a:tblPr>
              <a:tblGrid>
                <a:gridCol w="3102097"/>
                <a:gridCol w="2658940"/>
              </a:tblGrid>
              <a:tr h="304793">
                <a:tc>
                  <a:txBody>
                    <a:bodyPr/>
                    <a:lstStyle/>
                    <a:p>
                      <a:pPr algn="ctr">
                        <a:spcAft>
                          <a:spcPts val="0"/>
                        </a:spcAft>
                      </a:pPr>
                      <a:r>
                        <a:rPr lang="en-US" sz="2000" b="1" kern="100" dirty="0">
                          <a:effectLst/>
                        </a:rPr>
                        <a:t>T</a:t>
                      </a:r>
                      <a:r>
                        <a:rPr lang="en-US" sz="2000" b="1" kern="100" baseline="-25000" dirty="0">
                          <a:effectLst/>
                        </a:rPr>
                        <a:t>1</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2000" b="1" kern="100">
                          <a:effectLst/>
                        </a:rPr>
                        <a:t>T</a:t>
                      </a:r>
                      <a:r>
                        <a:rPr lang="en-US" sz="2000" b="1" kern="100" baseline="-25000">
                          <a:effectLst/>
                        </a:rPr>
                        <a:t>2</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r>
              <a:tr h="914380">
                <a:tc>
                  <a:txBody>
                    <a:bodyPr/>
                    <a:lstStyle/>
                    <a:p>
                      <a:pPr algn="ctr">
                        <a:spcAft>
                          <a:spcPts val="0"/>
                        </a:spcAft>
                      </a:pPr>
                      <a:r>
                        <a:rPr lang="en-US" altLang="zh-CN" sz="2000" b="1" kern="100" dirty="0" smtClean="0">
                          <a:effectLst/>
                        </a:rPr>
                        <a:t>L</a:t>
                      </a:r>
                      <a:r>
                        <a:rPr lang="en-US" sz="2000" b="1" kern="100" dirty="0" smtClean="0">
                          <a:effectLst/>
                        </a:rPr>
                        <a:t>ock </a:t>
                      </a:r>
                      <a:r>
                        <a:rPr lang="en-US" sz="2000" b="1" kern="100" dirty="0">
                          <a:effectLst/>
                        </a:rPr>
                        <a:t>R</a:t>
                      </a:r>
                      <a:r>
                        <a:rPr lang="en-US" sz="2000" b="1" kern="100" baseline="-25000" dirty="0">
                          <a:effectLst/>
                        </a:rPr>
                        <a:t>1</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33539">
                <a:tc>
                  <a:txBody>
                    <a:bodyPr/>
                    <a:lstStyle/>
                    <a:p>
                      <a:pPr algn="ctr">
                        <a:spcAft>
                          <a:spcPts val="0"/>
                        </a:spcAft>
                      </a:pPr>
                      <a:r>
                        <a:rPr lang="zh-CN" sz="2000" b="1" kern="100" dirty="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2</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609587">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43210">
                <a:tc>
                  <a:txBody>
                    <a:bodyPr/>
                    <a:lstStyle/>
                    <a:p>
                      <a:pPr algn="ctr">
                        <a:spcAft>
                          <a:spcPts val="0"/>
                        </a:spcAft>
                      </a:pPr>
                      <a:r>
                        <a:rPr lang="en-US" sz="2000" b="1" kern="100" dirty="0">
                          <a:effectLst/>
                        </a:rPr>
                        <a:t>Lock </a:t>
                      </a:r>
                      <a:r>
                        <a:rPr lang="en-US" sz="2000" b="1" kern="100" dirty="0" smtClean="0">
                          <a:effectLst/>
                        </a:rPr>
                        <a:t>R</a:t>
                      </a:r>
                      <a:r>
                        <a:rPr lang="en-US" sz="2000" b="1" kern="100" baseline="-25000" dirty="0" smtClean="0">
                          <a:effectLst/>
                        </a:rPr>
                        <a:t>2</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3">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3">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72675">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1</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3">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3">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914380">
                <a:tc>
                  <a:txBody>
                    <a:bodyPr/>
                    <a:lstStyle/>
                    <a:p>
                      <a:pPr algn="ctr">
                        <a:spcAft>
                          <a:spcPts val="0"/>
                        </a:spcAft>
                      </a:pPr>
                      <a:r>
                        <a:rPr lang="en-US" sz="2000" b="1" kern="100" dirty="0">
                          <a:effectLst/>
                        </a:rPr>
                        <a:t> </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en-US" altLang="zh-CN" sz="2000" b="1" kern="100" dirty="0" smtClean="0">
                        <a:effectLst/>
                        <a:latin typeface="宋体" panose="02010600030101010101" pitchFamily="2" charset="-122"/>
                        <a:cs typeface="Courier New" panose="02070309020205020404"/>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r>
            </a:tbl>
          </a:graphicData>
        </a:graphic>
      </p:graphicFrame>
      <p:sp>
        <p:nvSpPr>
          <p:cNvPr id="4" name="矩形 3"/>
          <p:cNvSpPr/>
          <p:nvPr/>
        </p:nvSpPr>
        <p:spPr>
          <a:xfrm>
            <a:off x="3645585" y="6354676"/>
            <a:ext cx="1098550" cy="400050"/>
          </a:xfrm>
          <a:prstGeom prst="rect">
            <a:avLst/>
          </a:prstGeom>
        </p:spPr>
        <p:txBody>
          <a:bodyPr wrap="none">
            <a:spAutoFit/>
          </a:bodyPr>
          <a:lstStyle/>
          <a:p>
            <a:pPr algn="ctr">
              <a:spcAft>
                <a:spcPts val="0"/>
              </a:spcAft>
              <a:defRPr/>
            </a:pPr>
            <a:r>
              <a:rPr lang="en-US" altLang="zh-CN" sz="2000" b="1" kern="100" dirty="0"/>
              <a:t>(b) </a:t>
            </a:r>
            <a:r>
              <a:rPr lang="zh-CN" altLang="zh-CN" sz="2000" b="1" kern="100" dirty="0"/>
              <a:t>死锁</a:t>
            </a:r>
            <a:endParaRPr lang="zh-CN" altLang="zh-CN" sz="2000" b="1"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914400" y="184150"/>
            <a:ext cx="7391400" cy="563563"/>
          </a:xfrm>
        </p:spPr>
        <p:txBody>
          <a:bodyPr>
            <a:normAutofit fontScale="90000"/>
          </a:bodyPr>
          <a:lstStyle/>
          <a:p>
            <a:pPr eaLnBrk="1" hangingPunct="1"/>
            <a:r>
              <a:rPr lang="zh-CN" altLang="zh-CN" sz="3600" smtClean="0"/>
              <a:t>解决死锁的方法</a:t>
            </a:r>
            <a:endParaRPr lang="zh-CN" altLang="zh-CN" sz="3600" smtClean="0"/>
          </a:p>
        </p:txBody>
      </p:sp>
      <p:sp>
        <p:nvSpPr>
          <p:cNvPr id="53251" name="Rectangle 3"/>
          <p:cNvSpPr>
            <a:spLocks noGrp="1" noChangeArrowheads="1"/>
          </p:cNvSpPr>
          <p:nvPr>
            <p:ph type="body" idx="4294967295"/>
          </p:nvPr>
        </p:nvSpPr>
        <p:spPr>
          <a:xfrm>
            <a:off x="457200" y="1341438"/>
            <a:ext cx="8229600" cy="4983162"/>
          </a:xfrm>
        </p:spPr>
        <p:txBody>
          <a:bodyPr>
            <a:normAutofit fontScale="92500"/>
          </a:bodyPr>
          <a:lstStyle/>
          <a:p>
            <a:pPr eaLnBrk="1" hangingPunct="1">
              <a:buFont typeface="Wingdings" panose="05000000000000000000" pitchFamily="2" charset="2"/>
              <a:buNone/>
            </a:pPr>
            <a:r>
              <a:rPr lang="zh-CN" altLang="en-US" sz="3200" dirty="0" smtClean="0"/>
              <a:t>两类方法</a:t>
            </a:r>
            <a:endParaRPr lang="zh-CN" altLang="en-US" sz="3200" dirty="0" smtClean="0"/>
          </a:p>
          <a:p>
            <a:pPr marL="914400" lvl="1" indent="-457200" eaLnBrk="1" hangingPunct="1">
              <a:lnSpc>
                <a:spcPct val="150000"/>
              </a:lnSpc>
              <a:buFont typeface="Wingdings" panose="05000000000000000000" pitchFamily="2" charset="2"/>
              <a:buAutoNum type="arabicPeriod"/>
            </a:pPr>
            <a:r>
              <a:rPr lang="zh-CN" altLang="en-US" dirty="0" smtClean="0"/>
              <a:t>死锁的预防</a:t>
            </a:r>
            <a:endParaRPr lang="en-US" altLang="zh-CN" dirty="0" smtClean="0"/>
          </a:p>
          <a:p>
            <a:pPr lvl="1">
              <a:lnSpc>
                <a:spcPct val="160000"/>
              </a:lnSpc>
            </a:pPr>
            <a:r>
              <a:rPr lang="zh-CN" altLang="en-US" dirty="0"/>
              <a:t>要求每个事务必须一次将所有要使用的数据全部加锁，否则就不能继续执行</a:t>
            </a:r>
            <a:endParaRPr lang="zh-CN" altLang="en-US" dirty="0"/>
          </a:p>
          <a:p>
            <a:pPr lvl="1">
              <a:lnSpc>
                <a:spcPct val="110000"/>
              </a:lnSpc>
            </a:pPr>
            <a:r>
              <a:rPr lang="zh-CN" altLang="en-US" dirty="0"/>
              <a:t>顺序封锁法是预先对数据对象规定一个封锁顺序，所有事务都按这个顺序实行封锁。</a:t>
            </a:r>
            <a:endParaRPr lang="zh-CN" altLang="en-US" dirty="0"/>
          </a:p>
          <a:p>
            <a:pPr lvl="1" eaLnBrk="1" hangingPunct="1">
              <a:lnSpc>
                <a:spcPct val="150000"/>
              </a:lnSpc>
              <a:buFont typeface="Wingdings" panose="05000000000000000000" pitchFamily="2" charset="2"/>
              <a:buNone/>
            </a:pPr>
            <a:r>
              <a:rPr lang="en-US" altLang="zh-CN" dirty="0" smtClean="0"/>
              <a:t>2. </a:t>
            </a:r>
            <a:r>
              <a:rPr lang="zh-CN" altLang="en-US" dirty="0" smtClean="0"/>
              <a:t>死锁的诊断与解除</a:t>
            </a:r>
            <a:endParaRPr lang="en-US" altLang="zh-CN" dirty="0" smtClean="0"/>
          </a:p>
          <a:p>
            <a:pPr marL="457200" lvl="1" indent="0">
              <a:lnSpc>
                <a:spcPct val="190000"/>
              </a:lnSpc>
              <a:buNone/>
            </a:pPr>
            <a:r>
              <a:rPr lang="zh-CN" altLang="en-US" dirty="0"/>
              <a:t>（</a:t>
            </a:r>
            <a:r>
              <a:rPr lang="en-US" altLang="zh-CN" dirty="0"/>
              <a:t>1</a:t>
            </a:r>
            <a:r>
              <a:rPr lang="zh-CN" altLang="en-US" dirty="0"/>
              <a:t>）超时法</a:t>
            </a:r>
            <a:endParaRPr lang="zh-CN" altLang="en-US" dirty="0"/>
          </a:p>
          <a:p>
            <a:pPr marL="457200" lvl="1" indent="0">
              <a:lnSpc>
                <a:spcPct val="190000"/>
              </a:lnSpc>
              <a:buNone/>
            </a:pPr>
            <a:r>
              <a:rPr lang="zh-CN" altLang="en-US" dirty="0"/>
              <a:t>（</a:t>
            </a:r>
            <a:r>
              <a:rPr lang="en-US" altLang="zh-CN" dirty="0"/>
              <a:t>2</a:t>
            </a:r>
            <a:r>
              <a:rPr lang="zh-CN" altLang="en-US" dirty="0"/>
              <a:t>）等待图法 </a:t>
            </a:r>
            <a:endParaRPr lang="zh-CN" altLang="en-US" sz="2800" dirty="0"/>
          </a:p>
          <a:p>
            <a:pPr lvl="1" eaLnBrk="1" hangingPunct="1">
              <a:lnSpc>
                <a:spcPct val="150000"/>
              </a:lnSpc>
              <a:buFont typeface="Wingdings" panose="05000000000000000000" pitchFamily="2" charset="2"/>
              <a:buNone/>
            </a:pPr>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smtClean="0"/>
              <a:t>（</a:t>
            </a:r>
            <a:r>
              <a:rPr lang="en-US" altLang="zh-CN" sz="3600" smtClean="0"/>
              <a:t>1</a:t>
            </a:r>
            <a:r>
              <a:rPr lang="zh-CN" altLang="en-US" sz="3600" smtClean="0"/>
              <a:t>）</a:t>
            </a:r>
            <a:r>
              <a:rPr lang="en-US" altLang="zh-CN" sz="3600" smtClean="0"/>
              <a:t> </a:t>
            </a:r>
            <a:r>
              <a:rPr lang="zh-CN" altLang="en-US" sz="3600" smtClean="0"/>
              <a:t>超时法</a:t>
            </a:r>
            <a:endParaRPr lang="zh-CN" altLang="en-US" sz="3600" smtClean="0"/>
          </a:p>
        </p:txBody>
      </p:sp>
      <p:sp>
        <p:nvSpPr>
          <p:cNvPr id="61443" name="Rectangle 3"/>
          <p:cNvSpPr>
            <a:spLocks noGrp="1" noChangeArrowheads="1"/>
          </p:cNvSpPr>
          <p:nvPr>
            <p:ph type="body" idx="4294967295"/>
          </p:nvPr>
        </p:nvSpPr>
        <p:spPr>
          <a:xfrm>
            <a:off x="684213" y="1268413"/>
            <a:ext cx="7772400" cy="4762500"/>
          </a:xfrm>
        </p:spPr>
        <p:txBody>
          <a:bodyPr/>
          <a:lstStyle/>
          <a:p>
            <a:pPr eaLnBrk="1" hangingPunct="1">
              <a:lnSpc>
                <a:spcPct val="140000"/>
              </a:lnSpc>
            </a:pPr>
            <a:r>
              <a:rPr lang="zh-CN" altLang="en-US" sz="2400" smtClean="0"/>
              <a:t>如果一个事务的等待时间超过了规定的时限，就认为发生了死锁</a:t>
            </a:r>
            <a:endParaRPr lang="zh-CN" altLang="en-US" sz="2400" smtClean="0"/>
          </a:p>
          <a:p>
            <a:pPr eaLnBrk="1" hangingPunct="1">
              <a:lnSpc>
                <a:spcPct val="140000"/>
              </a:lnSpc>
            </a:pPr>
            <a:r>
              <a:rPr lang="zh-CN" altLang="en-US" sz="2400" smtClean="0"/>
              <a:t>优点：实现简单</a:t>
            </a:r>
            <a:endParaRPr lang="zh-CN" altLang="en-US" sz="2400" smtClean="0"/>
          </a:p>
          <a:p>
            <a:pPr eaLnBrk="1" hangingPunct="1">
              <a:lnSpc>
                <a:spcPct val="140000"/>
              </a:lnSpc>
            </a:pPr>
            <a:r>
              <a:rPr lang="zh-CN" altLang="en-US" sz="2400" smtClean="0"/>
              <a:t>缺点</a:t>
            </a:r>
            <a:endParaRPr lang="zh-CN" altLang="en-US" sz="2400" smtClean="0"/>
          </a:p>
          <a:p>
            <a:pPr lvl="1" eaLnBrk="1" hangingPunct="1">
              <a:lnSpc>
                <a:spcPct val="140000"/>
              </a:lnSpc>
            </a:pPr>
            <a:r>
              <a:rPr lang="zh-CN" altLang="en-US" smtClean="0"/>
              <a:t>有可能误判死锁</a:t>
            </a:r>
            <a:endParaRPr lang="zh-CN" altLang="en-US" smtClean="0"/>
          </a:p>
          <a:p>
            <a:pPr lvl="1" eaLnBrk="1" hangingPunct="1">
              <a:lnSpc>
                <a:spcPct val="140000"/>
              </a:lnSpc>
            </a:pPr>
            <a:r>
              <a:rPr lang="zh-CN" altLang="en-US" smtClean="0"/>
              <a:t>时限若设置得太长，死锁发生后不能及时发现</a:t>
            </a:r>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smtClean="0"/>
              <a:t>（</a:t>
            </a:r>
            <a:r>
              <a:rPr lang="en-US" altLang="zh-CN" sz="3600" smtClean="0"/>
              <a:t>2</a:t>
            </a:r>
            <a:r>
              <a:rPr lang="zh-CN" altLang="en-US" sz="3600" smtClean="0"/>
              <a:t>）等待图法</a:t>
            </a:r>
            <a:endParaRPr lang="zh-CN" altLang="en-US" sz="3600" smtClean="0"/>
          </a:p>
        </p:txBody>
      </p:sp>
      <p:sp>
        <p:nvSpPr>
          <p:cNvPr id="62467" name="Rectangle 3"/>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smtClean="0"/>
              <a:t>用事务等待图动态反映所有事务的等待情况</a:t>
            </a:r>
            <a:endParaRPr lang="zh-CN" altLang="en-US" sz="2000" smtClean="0"/>
          </a:p>
          <a:p>
            <a:pPr lvl="1" eaLnBrk="1" hangingPunct="1">
              <a:lnSpc>
                <a:spcPct val="150000"/>
              </a:lnSpc>
            </a:pPr>
            <a:r>
              <a:rPr lang="zh-CN" altLang="en-US" smtClean="0"/>
              <a:t>事务等待图是一个有向图</a:t>
            </a:r>
            <a:r>
              <a:rPr lang="en-US" altLang="zh-CN" i="1" smtClean="0"/>
              <a:t>G</a:t>
            </a:r>
            <a:r>
              <a:rPr lang="en-US" altLang="zh-CN" smtClean="0"/>
              <a:t>=(</a:t>
            </a:r>
            <a:r>
              <a:rPr lang="en-US" altLang="zh-CN" i="1" smtClean="0"/>
              <a:t>T</a:t>
            </a:r>
            <a:r>
              <a:rPr lang="zh-CN" altLang="en-US" smtClean="0"/>
              <a:t>，</a:t>
            </a:r>
            <a:r>
              <a:rPr lang="en-US" altLang="zh-CN" i="1" smtClean="0"/>
              <a:t>U</a:t>
            </a:r>
            <a:r>
              <a:rPr lang="en-US" altLang="zh-CN" smtClean="0"/>
              <a:t>)</a:t>
            </a:r>
            <a:endParaRPr lang="en-US" altLang="zh-CN" smtClean="0"/>
          </a:p>
          <a:p>
            <a:pPr lvl="1" eaLnBrk="1" hangingPunct="1">
              <a:lnSpc>
                <a:spcPct val="150000"/>
              </a:lnSpc>
            </a:pPr>
            <a:r>
              <a:rPr lang="en-US" altLang="zh-CN" i="1" smtClean="0"/>
              <a:t>T</a:t>
            </a:r>
            <a:r>
              <a:rPr lang="zh-CN" altLang="en-US" smtClean="0"/>
              <a:t>为结点的集合，每个结点表示正运行的事务</a:t>
            </a:r>
            <a:endParaRPr lang="zh-CN" altLang="en-US" smtClean="0"/>
          </a:p>
          <a:p>
            <a:pPr lvl="1" eaLnBrk="1" hangingPunct="1">
              <a:lnSpc>
                <a:spcPct val="150000"/>
              </a:lnSpc>
            </a:pPr>
            <a:r>
              <a:rPr lang="en-US" altLang="zh-CN" i="1" smtClean="0"/>
              <a:t>U</a:t>
            </a:r>
            <a:r>
              <a:rPr lang="zh-CN" altLang="en-US" smtClean="0"/>
              <a:t>为边的集合，每条边表示事务等待的情况</a:t>
            </a:r>
            <a:endParaRPr lang="zh-CN" altLang="en-US" smtClean="0"/>
          </a:p>
          <a:p>
            <a:pPr lvl="1" eaLnBrk="1" hangingPunct="1">
              <a:lnSpc>
                <a:spcPct val="150000"/>
              </a:lnSpc>
            </a:pPr>
            <a:r>
              <a:rPr lang="zh-CN" altLang="en-US" smtClean="0"/>
              <a:t>若</a:t>
            </a:r>
            <a:r>
              <a:rPr lang="en-US" altLang="zh-CN" smtClean="0"/>
              <a:t>T</a:t>
            </a:r>
            <a:r>
              <a:rPr lang="en-US" altLang="zh-CN" baseline="-25000" smtClean="0"/>
              <a:t>1</a:t>
            </a:r>
            <a:r>
              <a:rPr lang="zh-CN" altLang="en-US" smtClean="0"/>
              <a:t>等待</a:t>
            </a:r>
            <a:r>
              <a:rPr lang="en-US" altLang="zh-CN" smtClean="0"/>
              <a:t>T</a:t>
            </a:r>
            <a:r>
              <a:rPr lang="en-US" altLang="zh-CN" baseline="-25000" smtClean="0"/>
              <a:t>2</a:t>
            </a:r>
            <a:r>
              <a:rPr lang="zh-CN" altLang="en-US" smtClean="0"/>
              <a:t>，则</a:t>
            </a:r>
            <a:r>
              <a:rPr lang="en-US" altLang="zh-CN" smtClean="0"/>
              <a:t>T</a:t>
            </a:r>
            <a:r>
              <a:rPr lang="en-US" altLang="zh-CN" baseline="-25000" smtClean="0"/>
              <a:t>1</a:t>
            </a:r>
            <a:r>
              <a:rPr lang="zh-CN" altLang="en-US" smtClean="0"/>
              <a:t>，</a:t>
            </a:r>
            <a:r>
              <a:rPr lang="en-US" altLang="zh-CN" smtClean="0"/>
              <a:t>T</a:t>
            </a:r>
            <a:r>
              <a:rPr lang="en-US" altLang="zh-CN" baseline="-25000" smtClean="0"/>
              <a:t>2</a:t>
            </a:r>
            <a:r>
              <a:rPr lang="zh-CN" altLang="en-US" smtClean="0"/>
              <a:t>之间划一条有向边，从</a:t>
            </a:r>
            <a:r>
              <a:rPr lang="en-US" altLang="zh-CN" smtClean="0"/>
              <a:t>T</a:t>
            </a:r>
            <a:r>
              <a:rPr lang="en-US" altLang="zh-CN" baseline="-25000" smtClean="0"/>
              <a:t>1</a:t>
            </a:r>
            <a:r>
              <a:rPr lang="zh-CN" altLang="en-US" smtClean="0"/>
              <a:t>指向</a:t>
            </a:r>
            <a:r>
              <a:rPr lang="en-US" altLang="zh-CN" smtClean="0"/>
              <a:t>T</a:t>
            </a:r>
            <a:r>
              <a:rPr lang="en-US" altLang="zh-CN" baseline="-25000" smtClean="0"/>
              <a:t>2</a:t>
            </a:r>
            <a:endParaRPr lang="en-US" altLang="zh-CN" baseline="-25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等待图法（续）</a:t>
            </a:r>
            <a:endParaRPr lang="zh-CN" altLang="zh-CN" sz="3600" smtClean="0"/>
          </a:p>
        </p:txBody>
      </p:sp>
      <p:grpSp>
        <p:nvGrpSpPr>
          <p:cNvPr id="2" name="Group 3"/>
          <p:cNvGrpSpPr/>
          <p:nvPr/>
        </p:nvGrpSpPr>
        <p:grpSpPr bwMode="auto">
          <a:xfrm>
            <a:off x="1477963" y="1341438"/>
            <a:ext cx="6334125" cy="2455862"/>
            <a:chOff x="1" y="0"/>
            <a:chExt cx="3990" cy="1547"/>
          </a:xfrm>
        </p:grpSpPr>
        <p:graphicFrame>
          <p:nvGraphicFramePr>
            <p:cNvPr id="1026" name="Object 4"/>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2107" name="Picture" r:id="rId1" imgW="2246630" imgH="713105" progId="Word.Picture.8">
                    <p:embed/>
                  </p:oleObj>
                </mc:Choice>
                <mc:Fallback>
                  <p:oleObj name="Picture" r:id="rId1" imgW="2246630" imgH="71310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990"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0" name="Text Box 5"/>
            <p:cNvSpPr txBox="1">
              <a:spLocks noChangeArrowheads="1"/>
            </p:cNvSpPr>
            <p:nvPr/>
          </p:nvSpPr>
          <p:spPr bwMode="auto">
            <a:xfrm>
              <a:off x="1270" y="131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事务等待图</a:t>
              </a:r>
              <a:endParaRPr lang="zh-CN" altLang="zh-CN" b="1">
                <a:latin typeface="Times New Roman" panose="02020603050405020304" pitchFamily="18" charset="0"/>
              </a:endParaRPr>
            </a:p>
          </p:txBody>
        </p:sp>
      </p:grpSp>
      <p:sp>
        <p:nvSpPr>
          <p:cNvPr id="62470" name="Text Box 6"/>
          <p:cNvSpPr txBox="1">
            <a:spLocks noChangeArrowheads="1"/>
          </p:cNvSpPr>
          <p:nvPr/>
        </p:nvSpPr>
        <p:spPr bwMode="auto">
          <a:xfrm>
            <a:off x="395288" y="4076700"/>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(a)</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a:t>
            </a:r>
            <a:endParaRPr lang="zh-CN" altLang="en-US" sz="2200" b="1">
              <a:latin typeface="Times New Roman" panose="02020603050405020304" pitchFamily="18" charset="0"/>
            </a:endParaRP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又等待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 </a:t>
            </a:r>
            <a:endParaRPr lang="zh-CN" altLang="en-US" sz="2200" b="1">
              <a:latin typeface="Times New Roman" panose="02020603050405020304" pitchFamily="18" charset="0"/>
            </a:endParaRP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可能还等待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，在大回路中又有小的回路 </a:t>
            </a:r>
            <a:endParaRPr lang="zh-CN" altLang="en-US" sz="2200" b="1">
              <a:latin typeface="Times New Roman" panose="02020603050405020304" pitchFamily="18" charset="0"/>
            </a:endParaRPr>
          </a:p>
        </p:txBody>
      </p:sp>
      <p:sp>
        <p:nvSpPr>
          <p:cNvPr id="3" name="矩形 2"/>
          <p:cNvSpPr/>
          <p:nvPr/>
        </p:nvSpPr>
        <p:spPr>
          <a:xfrm>
            <a:off x="666204" y="6200775"/>
            <a:ext cx="7793583" cy="461665"/>
          </a:xfrm>
          <a:prstGeom prst="rect">
            <a:avLst/>
          </a:prstGeom>
        </p:spPr>
        <p:txBody>
          <a:bodyPr wrap="square">
            <a:spAutoFit/>
          </a:bodyPr>
          <a:lstStyle/>
          <a:p>
            <a:r>
              <a:rPr lang="zh-CN" altLang="zh-CN" sz="2400" dirty="0">
                <a:solidFill>
                  <a:srgbClr val="FF0000"/>
                </a:solidFill>
              </a:rPr>
              <a:t>如果发现图中存在回路，则表示系统中出现了死锁。</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52450" y="228600"/>
            <a:ext cx="8077200" cy="609600"/>
          </a:xfrm>
        </p:spPr>
        <p:txBody>
          <a:bodyPr>
            <a:normAutofit fontScale="90000"/>
          </a:bodyPr>
          <a:lstStyle/>
          <a:p>
            <a:pPr eaLnBrk="1" hangingPunct="1"/>
            <a:r>
              <a:rPr lang="zh-CN" altLang="en-US" dirty="0" smtClean="0"/>
              <a:t>那个发生了死锁？？</a:t>
            </a:r>
            <a:endParaRPr lang="en-US" altLang="zh-CN" dirty="0" smtClean="0"/>
          </a:p>
        </p:txBody>
      </p:sp>
      <p:pic>
        <p:nvPicPr>
          <p:cNvPr id="706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450" y="1320800"/>
            <a:ext cx="3990975" cy="344805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02404" name="Text Box 4"/>
          <p:cNvSpPr txBox="1">
            <a:spLocks noChangeArrowheads="1"/>
          </p:cNvSpPr>
          <p:nvPr/>
        </p:nvSpPr>
        <p:spPr bwMode="auto">
          <a:xfrm>
            <a:off x="147638" y="5081588"/>
            <a:ext cx="4532312" cy="457200"/>
          </a:xfrm>
          <a:prstGeom prst="rect">
            <a:avLst/>
          </a:prstGeom>
          <a:noFill/>
          <a:ln w="9525">
            <a:noFill/>
            <a:miter lim="800000"/>
          </a:ln>
          <a:effectLst/>
        </p:spPr>
        <p:txBody>
          <a:bodyPr wrap="none">
            <a:spAutoFit/>
          </a:bodyPr>
          <a:lstStyle/>
          <a:p>
            <a:pPr eaLnBrk="0" hangingPunct="0">
              <a:defRPr/>
            </a:pPr>
            <a:r>
              <a:rPr lang="en-US" altLang="zh-CN" sz="2400" b="1">
                <a:solidFill>
                  <a:srgbClr val="000099"/>
                </a:solidFill>
                <a:effectLst>
                  <a:outerShdw blurRad="38100" dist="38100" dir="2700000" algn="tl">
                    <a:srgbClr val="C0C0C0"/>
                  </a:outerShdw>
                </a:effectLst>
                <a:latin typeface="Arial" panose="020B0604020202020204" pitchFamily="34" charset="0"/>
              </a:rPr>
              <a:t>Wait-for graph without a cycle</a:t>
            </a:r>
            <a:endParaRPr lang="en-US" altLang="zh-CN" sz="2400" b="1">
              <a:solidFill>
                <a:srgbClr val="000099"/>
              </a:solidFill>
              <a:effectLst>
                <a:outerShdw blurRad="38100" dist="38100" dir="2700000" algn="tl">
                  <a:srgbClr val="C0C0C0"/>
                </a:outerShdw>
              </a:effectLst>
              <a:latin typeface="Arial" panose="020B0604020202020204" pitchFamily="34" charset="0"/>
            </a:endParaRPr>
          </a:p>
        </p:txBody>
      </p:sp>
      <p:sp>
        <p:nvSpPr>
          <p:cNvPr id="102405" name="Text Box 5"/>
          <p:cNvSpPr txBox="1">
            <a:spLocks noChangeArrowheads="1"/>
          </p:cNvSpPr>
          <p:nvPr/>
        </p:nvSpPr>
        <p:spPr bwMode="auto">
          <a:xfrm>
            <a:off x="4770438" y="5067300"/>
            <a:ext cx="4059237" cy="457200"/>
          </a:xfrm>
          <a:prstGeom prst="rect">
            <a:avLst/>
          </a:prstGeom>
          <a:noFill/>
          <a:ln w="9525">
            <a:noFill/>
            <a:miter lim="800000"/>
          </a:ln>
          <a:effectLst/>
        </p:spPr>
        <p:txBody>
          <a:bodyPr wrap="none">
            <a:spAutoFit/>
          </a:bodyPr>
          <a:lstStyle/>
          <a:p>
            <a:pPr eaLnBrk="0" hangingPunct="0">
              <a:defRPr/>
            </a:pPr>
            <a:r>
              <a:rPr lang="en-US" altLang="zh-CN" sz="2400" b="1">
                <a:solidFill>
                  <a:srgbClr val="000099"/>
                </a:solidFill>
                <a:effectLst>
                  <a:outerShdw blurRad="38100" dist="38100" dir="2700000" algn="tl">
                    <a:srgbClr val="C0C0C0"/>
                  </a:outerShdw>
                </a:effectLst>
                <a:latin typeface="Arial" panose="020B0604020202020204" pitchFamily="34" charset="0"/>
              </a:rPr>
              <a:t>Wait-for graph with a cycle</a:t>
            </a:r>
            <a:endParaRPr lang="en-US" altLang="zh-CN" sz="2400" b="1">
              <a:solidFill>
                <a:srgbClr val="000099"/>
              </a:solidFill>
              <a:effectLst>
                <a:outerShdw blurRad="38100" dist="38100" dir="2700000" algn="tl">
                  <a:srgbClr val="C0C0C0"/>
                </a:outerShdw>
              </a:effectLst>
              <a:latin typeface="Arial" panose="020B0604020202020204" pitchFamily="34" charset="0"/>
            </a:endParaRPr>
          </a:p>
        </p:txBody>
      </p:sp>
      <p:pic>
        <p:nvPicPr>
          <p:cNvPr id="70662" name="Picture 6"/>
          <p:cNvPicPr>
            <a:picLocks noChangeAspect="1" noChangeArrowheads="1"/>
          </p:cNvPicPr>
          <p:nvPr/>
        </p:nvPicPr>
        <p:blipFill>
          <a:blip r:embed="rId2">
            <a:extLst>
              <a:ext uri="{28A0092B-C50C-407E-A947-70E740481C1C}">
                <a14:useLocalDpi xmlns:a14="http://schemas.microsoft.com/office/drawing/2010/main" val="0"/>
              </a:ext>
            </a:extLst>
          </a:blip>
          <a:srcRect l="11185" t="3801" r="10526" b="3510"/>
          <a:stretch>
            <a:fillRect/>
          </a:stretch>
        </p:blipFill>
        <p:spPr bwMode="auto">
          <a:xfrm>
            <a:off x="4787900" y="1314450"/>
            <a:ext cx="3879850" cy="3446463"/>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死锁的诊断与解除（续）</a:t>
            </a:r>
            <a:endParaRPr lang="zh-CN" altLang="zh-CN" sz="3600" smtClean="0"/>
          </a:p>
        </p:txBody>
      </p:sp>
      <p:sp>
        <p:nvSpPr>
          <p:cNvPr id="64515" name="Rectangle 3"/>
          <p:cNvSpPr>
            <a:spLocks noGrp="1" noChangeArrowheads="1"/>
          </p:cNvSpPr>
          <p:nvPr>
            <p:ph type="body" idx="4294967295"/>
          </p:nvPr>
        </p:nvSpPr>
        <p:spPr>
          <a:xfrm>
            <a:off x="457200" y="1268413"/>
            <a:ext cx="8229600" cy="5056187"/>
          </a:xfrm>
        </p:spPr>
        <p:txBody>
          <a:bodyPr/>
          <a:lstStyle/>
          <a:p>
            <a:pPr eaLnBrk="1" hangingPunct="1"/>
            <a:r>
              <a:rPr lang="zh-CN" altLang="en-US" sz="3200" smtClean="0"/>
              <a:t>解除死锁</a:t>
            </a:r>
            <a:endParaRPr lang="zh-CN" altLang="en-US" sz="3200" smtClean="0"/>
          </a:p>
          <a:p>
            <a:pPr lvl="1" eaLnBrk="1" hangingPunct="1">
              <a:lnSpc>
                <a:spcPct val="140000"/>
              </a:lnSpc>
            </a:pPr>
            <a:r>
              <a:rPr lang="zh-CN" altLang="en-US" sz="2800" smtClean="0"/>
              <a:t>选择一个处理死锁代价最小的事务，将其撤消</a:t>
            </a:r>
            <a:endParaRPr lang="zh-CN" altLang="en-US" sz="2800" smtClean="0"/>
          </a:p>
          <a:p>
            <a:pPr lvl="1" eaLnBrk="1" hangingPunct="1">
              <a:lnSpc>
                <a:spcPct val="140000"/>
              </a:lnSpc>
            </a:pPr>
            <a:r>
              <a:rPr lang="zh-CN" altLang="en-US" sz="2800" smtClean="0"/>
              <a:t>释放此事务持有的所有的锁，使其它事务能继续运行下去</a:t>
            </a:r>
            <a:endParaRPr lang="zh-CN" altLang="en-US" sz="28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smtClean="0"/>
              <a:t>4.</a:t>
            </a:r>
            <a:r>
              <a:rPr lang="zh-CN" altLang="en-US" sz="3600" dirty="0" smtClean="0"/>
              <a:t>并发调度的可串行性</a:t>
            </a:r>
            <a:endParaRPr lang="zh-CN" altLang="en-US" sz="3600" dirty="0" smtClean="0"/>
          </a:p>
        </p:txBody>
      </p:sp>
      <p:sp>
        <p:nvSpPr>
          <p:cNvPr id="66563" name="Rectangle 3"/>
          <p:cNvSpPr>
            <a:spLocks noGrp="1" noChangeArrowheads="1"/>
          </p:cNvSpPr>
          <p:nvPr>
            <p:ph type="body" idx="4294967295"/>
          </p:nvPr>
        </p:nvSpPr>
        <p:spPr>
          <a:xfrm>
            <a:off x="457200" y="1052513"/>
            <a:ext cx="8229600" cy="4984750"/>
          </a:xfrm>
        </p:spPr>
        <p:txBody>
          <a:bodyPr/>
          <a:lstStyle/>
          <a:p>
            <a:pPr eaLnBrk="1" hangingPunct="1">
              <a:lnSpc>
                <a:spcPct val="180000"/>
              </a:lnSpc>
            </a:pPr>
            <a:r>
              <a:rPr lang="zh-CN" altLang="en-US" dirty="0" smtClean="0"/>
              <a:t>数据库管理系统对并发事务不同的调度可能会产生不同的结果</a:t>
            </a:r>
            <a:endParaRPr lang="zh-CN" altLang="en-US" dirty="0" smtClean="0"/>
          </a:p>
          <a:p>
            <a:pPr eaLnBrk="1" hangingPunct="1">
              <a:lnSpc>
                <a:spcPct val="180000"/>
              </a:lnSpc>
            </a:pPr>
            <a:r>
              <a:rPr lang="zh-CN" altLang="en-US" dirty="0" smtClean="0"/>
              <a:t>串行调度是正确的</a:t>
            </a:r>
            <a:endParaRPr lang="zh-CN" altLang="en-US" dirty="0" smtClean="0"/>
          </a:p>
          <a:p>
            <a:pPr eaLnBrk="1" hangingPunct="1">
              <a:lnSpc>
                <a:spcPct val="180000"/>
              </a:lnSpc>
            </a:pPr>
            <a:r>
              <a:rPr lang="zh-CN" altLang="en-US" dirty="0" smtClean="0"/>
              <a:t>执行结果等价于串行调度的调度也是正确的，称为可串行化调度 </a:t>
            </a: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914400" y="260350"/>
            <a:ext cx="7391400" cy="563563"/>
          </a:xfrm>
        </p:spPr>
        <p:txBody>
          <a:bodyPr>
            <a:normAutofit fontScale="90000"/>
          </a:bodyPr>
          <a:lstStyle/>
          <a:p>
            <a:pPr eaLnBrk="1" hangingPunct="1"/>
            <a:r>
              <a:rPr lang="zh-CN" altLang="en-US" sz="3600" dirty="0" smtClean="0"/>
              <a:t>可串行化调度</a:t>
            </a:r>
            <a:endParaRPr lang="zh-CN" altLang="en-US" sz="3600" dirty="0" smtClean="0"/>
          </a:p>
        </p:txBody>
      </p:sp>
      <p:sp>
        <p:nvSpPr>
          <p:cNvPr id="68611" name="Rectangle 3"/>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smtClean="0"/>
              <a:t>可串行化</a:t>
            </a:r>
            <a:r>
              <a:rPr lang="en-US" altLang="zh-CN" smtClean="0"/>
              <a:t>(Serializable)</a:t>
            </a:r>
            <a:r>
              <a:rPr lang="zh-CN" altLang="en-US" smtClean="0"/>
              <a:t>调度</a:t>
            </a:r>
            <a:endParaRPr lang="zh-CN" altLang="en-US" smtClean="0"/>
          </a:p>
          <a:p>
            <a:pPr lvl="1" eaLnBrk="1" hangingPunct="1">
              <a:lnSpc>
                <a:spcPct val="140000"/>
              </a:lnSpc>
            </a:pPr>
            <a:r>
              <a:rPr lang="zh-CN" altLang="en-US" smtClean="0"/>
              <a:t>多个事务的并发执行是正确的，当且仅当其结果与按某一次序串行地执行这些事务时的结果相同</a:t>
            </a:r>
            <a:endParaRPr lang="zh-CN" altLang="en-US" smtClean="0"/>
          </a:p>
          <a:p>
            <a:pPr eaLnBrk="1" hangingPunct="1">
              <a:lnSpc>
                <a:spcPct val="140000"/>
              </a:lnSpc>
            </a:pPr>
            <a:r>
              <a:rPr lang="zh-CN" altLang="en-US" smtClean="0"/>
              <a:t>可串行性</a:t>
            </a:r>
            <a:r>
              <a:rPr lang="en-US" altLang="zh-CN" smtClean="0"/>
              <a:t>(Serializability)</a:t>
            </a:r>
            <a:endParaRPr lang="en-US" altLang="zh-CN" smtClean="0"/>
          </a:p>
          <a:p>
            <a:pPr lvl="1" eaLnBrk="1" hangingPunct="1">
              <a:lnSpc>
                <a:spcPct val="140000"/>
              </a:lnSpc>
            </a:pPr>
            <a:r>
              <a:rPr lang="zh-CN" altLang="en-US" smtClean="0"/>
              <a:t>是并发事务正确调度的准则</a:t>
            </a:r>
            <a:endParaRPr lang="zh-CN" altLang="en-US" smtClean="0"/>
          </a:p>
          <a:p>
            <a:pPr lvl="1" eaLnBrk="1" hangingPunct="1">
              <a:lnSpc>
                <a:spcPct val="140000"/>
              </a:lnSpc>
            </a:pPr>
            <a:r>
              <a:rPr lang="zh-CN" altLang="en-US" smtClean="0"/>
              <a:t>一个给定的并发调度，当且仅当它是可串行化的，才认为是正确调度 </a:t>
            </a:r>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可串行化调度（续）</a:t>
            </a:r>
            <a:endParaRPr lang="zh-CN" altLang="zh-CN" sz="3600" smtClean="0"/>
          </a:p>
        </p:txBody>
      </p:sp>
      <p:sp>
        <p:nvSpPr>
          <p:cNvPr id="69635" name="Rectangle 3"/>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anose="05000000000000000000" pitchFamily="2" charset="2"/>
              <a:buNone/>
            </a:pPr>
            <a:r>
              <a:rPr lang="en-US" altLang="zh-CN" smtClean="0"/>
              <a:t>[</a:t>
            </a:r>
            <a:r>
              <a:rPr lang="zh-CN" altLang="en-US" smtClean="0"/>
              <a:t>例</a:t>
            </a:r>
            <a:r>
              <a:rPr lang="en-US" altLang="zh-CN" smtClean="0"/>
              <a:t>11.2]</a:t>
            </a:r>
            <a:r>
              <a:rPr lang="zh-CN" altLang="en-US" smtClean="0"/>
              <a:t>现在有两个事务，分别包含下列操作：</a:t>
            </a:r>
            <a:endParaRPr lang="zh-CN" altLang="en-US" smtClean="0"/>
          </a:p>
          <a:p>
            <a:pPr lvl="1" eaLnBrk="1" hangingPunct="1">
              <a:lnSpc>
                <a:spcPct val="170000"/>
              </a:lnSpc>
            </a:pPr>
            <a:r>
              <a:rPr lang="zh-CN" altLang="en-US" smtClean="0"/>
              <a:t>事务</a:t>
            </a:r>
            <a:r>
              <a:rPr lang="en-US" altLang="zh-CN" smtClean="0"/>
              <a:t>T1</a:t>
            </a:r>
            <a:r>
              <a:rPr lang="zh-CN" altLang="en-US" smtClean="0"/>
              <a:t>：读</a:t>
            </a:r>
            <a:r>
              <a:rPr lang="en-US" altLang="zh-CN" smtClean="0"/>
              <a:t>B</a:t>
            </a:r>
            <a:r>
              <a:rPr lang="zh-CN" altLang="en-US" smtClean="0"/>
              <a:t>；</a:t>
            </a:r>
            <a:r>
              <a:rPr lang="en-US" altLang="zh-CN" smtClean="0"/>
              <a:t>A=B+1</a:t>
            </a:r>
            <a:r>
              <a:rPr lang="zh-CN" altLang="en-US" smtClean="0"/>
              <a:t>；写回</a:t>
            </a:r>
            <a:r>
              <a:rPr lang="en-US" altLang="zh-CN" smtClean="0"/>
              <a:t>A</a:t>
            </a:r>
            <a:endParaRPr lang="en-US" altLang="zh-CN" smtClean="0"/>
          </a:p>
          <a:p>
            <a:pPr lvl="1" eaLnBrk="1" hangingPunct="1">
              <a:lnSpc>
                <a:spcPct val="170000"/>
              </a:lnSpc>
            </a:pPr>
            <a:r>
              <a:rPr lang="zh-CN" altLang="en-US" smtClean="0"/>
              <a:t>事务</a:t>
            </a:r>
            <a:r>
              <a:rPr lang="en-US" altLang="zh-CN" smtClean="0"/>
              <a:t>T2</a:t>
            </a:r>
            <a:r>
              <a:rPr lang="zh-CN" altLang="en-US" smtClean="0"/>
              <a:t>：读</a:t>
            </a:r>
            <a:r>
              <a:rPr lang="en-US" altLang="zh-CN" smtClean="0"/>
              <a:t>A</a:t>
            </a:r>
            <a:r>
              <a:rPr lang="zh-CN" altLang="en-US" smtClean="0"/>
              <a:t>；</a:t>
            </a:r>
            <a:r>
              <a:rPr lang="en-US" altLang="zh-CN" smtClean="0"/>
              <a:t>B=A+1</a:t>
            </a:r>
            <a:r>
              <a:rPr lang="zh-CN" altLang="en-US" smtClean="0"/>
              <a:t>；写回</a:t>
            </a:r>
            <a:r>
              <a:rPr lang="en-US" altLang="zh-CN" smtClean="0"/>
              <a:t>B</a:t>
            </a:r>
            <a:endParaRPr lang="en-US" altLang="zh-CN" smtClean="0"/>
          </a:p>
          <a:p>
            <a:pPr lvl="1" eaLnBrk="1" hangingPunct="1">
              <a:lnSpc>
                <a:spcPct val="170000"/>
              </a:lnSpc>
              <a:buFont typeface="Wingdings" panose="05000000000000000000" pitchFamily="2" charset="2"/>
              <a:buNone/>
            </a:pPr>
            <a:r>
              <a:rPr lang="zh-CN" altLang="en-US" smtClean="0"/>
              <a:t>现给出对这两个事务不同的调度策略 </a:t>
            </a: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7171"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定义事务</a:t>
            </a:r>
            <a:endParaRPr lang="zh-CN" altLang="zh-CN" sz="3600" smtClean="0"/>
          </a:p>
        </p:txBody>
      </p:sp>
      <p:sp>
        <p:nvSpPr>
          <p:cNvPr id="7172" name="Rectangle 3"/>
          <p:cNvSpPr>
            <a:spLocks noGrp="1" noChangeArrowheads="1"/>
          </p:cNvSpPr>
          <p:nvPr>
            <p:ph type="body" idx="4294967295"/>
          </p:nvPr>
        </p:nvSpPr>
        <p:spPr>
          <a:xfrm>
            <a:off x="723900" y="1331913"/>
            <a:ext cx="7772400" cy="4114800"/>
          </a:xfrm>
        </p:spPr>
        <p:txBody>
          <a:bodyPr>
            <a:normAutofit lnSpcReduction="10000"/>
          </a:bodyPr>
          <a:lstStyle/>
          <a:p>
            <a:pPr eaLnBrk="1" hangingPunct="1"/>
            <a:r>
              <a:rPr lang="zh-CN" altLang="en-US" sz="2400" dirty="0" smtClean="0"/>
              <a:t>显式定义方式</a:t>
            </a:r>
            <a:endParaRPr lang="zh-CN" altLang="en-US" sz="2400" dirty="0" smtClean="0"/>
          </a:p>
          <a:p>
            <a:pPr eaLnBrk="1" hangingPunct="1">
              <a:buFont typeface="Wingdings" panose="05000000000000000000" pitchFamily="2" charset="2"/>
              <a:buNone/>
            </a:pPr>
            <a:r>
              <a:rPr lang="zh-CN" altLang="en-US" dirty="0" smtClean="0"/>
              <a:t>   </a:t>
            </a:r>
            <a:r>
              <a:rPr lang="en-US" altLang="zh-CN" sz="1800" dirty="0" smtClean="0"/>
              <a:t>BEGIN TRANSACTION                   BEGIN TRANSACTION</a:t>
            </a:r>
            <a:endParaRPr lang="en-US" altLang="zh-CN" sz="1800" dirty="0" smtClean="0"/>
          </a:p>
          <a:p>
            <a:pPr eaLnBrk="1" hangingPunct="1">
              <a:buFont typeface="Wingdings" panose="05000000000000000000" pitchFamily="2" charset="2"/>
              <a:buNone/>
            </a:pPr>
            <a:r>
              <a:rPr lang="en-US" altLang="zh-CN" sz="1800" dirty="0" smtClean="0"/>
              <a:t>          SQL </a:t>
            </a:r>
            <a:r>
              <a:rPr lang="zh-CN" altLang="en-US" sz="1800" dirty="0" smtClean="0"/>
              <a:t>语句1</a:t>
            </a:r>
            <a:r>
              <a:rPr lang="en-US" altLang="zh-CN" sz="1800" dirty="0" smtClean="0"/>
              <a:t>                                             SQL </a:t>
            </a:r>
            <a:r>
              <a:rPr lang="zh-CN" altLang="en-US" sz="1800" dirty="0" smtClean="0"/>
              <a:t>语句1</a:t>
            </a:r>
            <a:endParaRPr lang="zh-CN" altLang="en-US" sz="1800" dirty="0" smtClean="0"/>
          </a:p>
          <a:p>
            <a:pPr eaLnBrk="1" hangingPunct="1">
              <a:buFont typeface="Wingdings" panose="05000000000000000000" pitchFamily="2" charset="2"/>
              <a:buNone/>
            </a:pPr>
            <a:r>
              <a:rPr lang="zh-CN" altLang="en-US" sz="1800" dirty="0" smtClean="0"/>
              <a:t>          </a:t>
            </a:r>
            <a:r>
              <a:rPr lang="en-US" altLang="zh-CN" sz="1800" dirty="0" smtClean="0"/>
              <a:t>SQL </a:t>
            </a:r>
            <a:r>
              <a:rPr lang="zh-CN" altLang="en-US" sz="1800" dirty="0" smtClean="0"/>
              <a:t>语句2                                             </a:t>
            </a:r>
            <a:r>
              <a:rPr lang="en-US" altLang="zh-CN" sz="1800" dirty="0" smtClean="0"/>
              <a:t>SQL </a:t>
            </a:r>
            <a:r>
              <a:rPr lang="zh-CN" altLang="en-US" sz="1800" dirty="0" smtClean="0"/>
              <a:t>语句2</a:t>
            </a:r>
            <a:endParaRPr lang="en-US" altLang="zh-CN" sz="1800" dirty="0" smtClean="0"/>
          </a:p>
          <a:p>
            <a:pPr eaLnBrk="1" hangingPunct="1">
              <a:buFont typeface="Wingdings" panose="05000000000000000000" pitchFamily="2" charset="2"/>
              <a:buNone/>
            </a:pPr>
            <a:r>
              <a:rPr lang="en-US" altLang="zh-CN" sz="1800" dirty="0" smtClean="0"/>
              <a:t>          </a:t>
            </a:r>
            <a:r>
              <a:rPr lang="zh-CN" altLang="en-US" sz="1800" dirty="0" smtClean="0"/>
              <a:t>。。。。。                                            。。。。。</a:t>
            </a:r>
            <a:endParaRPr lang="zh-CN" altLang="en-US" sz="1800" dirty="0" smtClean="0"/>
          </a:p>
          <a:p>
            <a:pPr eaLnBrk="1" hangingPunct="1">
              <a:buFont typeface="Wingdings" panose="05000000000000000000" pitchFamily="2" charset="2"/>
              <a:buNone/>
            </a:pPr>
            <a:r>
              <a:rPr lang="zh-CN" altLang="en-US" sz="1800" dirty="0" smtClean="0"/>
              <a:t>     </a:t>
            </a:r>
            <a:r>
              <a:rPr lang="en-US" altLang="zh-CN" sz="1800" dirty="0" smtClean="0"/>
              <a:t>COMMIT                                           ROLLBACK</a:t>
            </a:r>
            <a:endParaRPr lang="en-US" altLang="zh-CN" sz="1800" dirty="0" smtClean="0"/>
          </a:p>
          <a:p>
            <a:pPr eaLnBrk="1" hangingPunct="1">
              <a:lnSpc>
                <a:spcPct val="150000"/>
              </a:lnSpc>
              <a:spcBef>
                <a:spcPts val="1200"/>
              </a:spcBef>
            </a:pPr>
            <a:r>
              <a:rPr lang="zh-CN" altLang="en-US" sz="2400" dirty="0" smtClean="0"/>
              <a:t>隐式方式</a:t>
            </a:r>
            <a:endParaRPr lang="zh-CN" altLang="en-US" sz="2400" dirty="0" smtClean="0"/>
          </a:p>
          <a:p>
            <a:pPr lvl="1" eaLnBrk="1" hangingPunct="1">
              <a:lnSpc>
                <a:spcPct val="150000"/>
              </a:lnSpc>
              <a:spcBef>
                <a:spcPct val="0"/>
              </a:spcBef>
              <a:buFont typeface="Wingdings" panose="05000000000000000000" pitchFamily="2" charset="2"/>
              <a:buNone/>
            </a:pPr>
            <a:r>
              <a:rPr lang="zh-CN" altLang="en-US" dirty="0" smtClean="0"/>
              <a:t>当用户没有显式地定义事务时，</a:t>
            </a:r>
            <a:endParaRPr lang="zh-CN" altLang="en-US" dirty="0" smtClean="0"/>
          </a:p>
          <a:p>
            <a:pPr lvl="1" eaLnBrk="1" hangingPunct="1">
              <a:lnSpc>
                <a:spcPct val="150000"/>
              </a:lnSpc>
              <a:spcBef>
                <a:spcPct val="0"/>
              </a:spcBef>
              <a:buFont typeface="Wingdings" panose="05000000000000000000" pitchFamily="2" charset="2"/>
              <a:buNone/>
            </a:pPr>
            <a:r>
              <a:rPr lang="zh-CN" altLang="en-US" dirty="0" smtClean="0"/>
              <a:t>数据库管理系统按缺省规定自动划分事务</a:t>
            </a:r>
            <a:endParaRPr lang="zh-CN" altLang="en-US" dirty="0" smtClean="0"/>
          </a:p>
        </p:txBody>
      </p:sp>
      <p:sp>
        <p:nvSpPr>
          <p:cNvPr id="7173" name="AutoShape 5"/>
          <p:cNvSpPr/>
          <p:nvPr/>
        </p:nvSpPr>
        <p:spPr bwMode="auto">
          <a:xfrm>
            <a:off x="323850" y="3789363"/>
            <a:ext cx="5329238" cy="1657350"/>
          </a:xfrm>
          <a:prstGeom prst="borderCallout2">
            <a:avLst>
              <a:gd name="adj1" fmla="val 6898"/>
              <a:gd name="adj2" fmla="val 101431"/>
              <a:gd name="adj3" fmla="val 6898"/>
              <a:gd name="adj4" fmla="val 105421"/>
              <a:gd name="adj5" fmla="val -26819"/>
              <a:gd name="adj6" fmla="val 105394"/>
            </a:avLst>
          </a:prstGeom>
          <a:solidFill>
            <a:srgbClr val="FFFF00"/>
          </a:solidFill>
          <a:ln w="25400">
            <a:solidFill>
              <a:schemeClr val="tx1"/>
            </a:solidFill>
            <a:miter lim="800000"/>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452755" indent="-2730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SzPct val="80000"/>
              <a:buFont typeface="Wingdings" panose="05000000000000000000" pitchFamily="2" charset="2"/>
              <a:buChar char="l"/>
            </a:pPr>
            <a:r>
              <a:rPr lang="zh-CN" altLang="zh-CN" b="1">
                <a:latin typeface="Times New Roman" panose="02020603050405020304" pitchFamily="18" charset="0"/>
              </a:rPr>
              <a:t>事务异常终止</a:t>
            </a:r>
            <a:endParaRPr lang="zh-CN" altLang="zh-CN" b="1">
              <a:latin typeface="Times New Roman" panose="02020603050405020304" pitchFamily="18" charset="0"/>
            </a:endParaRPr>
          </a:p>
          <a:p>
            <a:pPr lvl="1" eaLnBrk="1" hangingPunct="1">
              <a:buSzPct val="80000"/>
              <a:buFont typeface="Wingdings" panose="05000000000000000000" pitchFamily="2" charset="2"/>
              <a:buChar char="l"/>
            </a:pPr>
            <a:r>
              <a:rPr lang="zh-CN" altLang="zh-CN" b="1">
                <a:latin typeface="Times New Roman" panose="02020603050405020304" pitchFamily="18" charset="0"/>
              </a:rPr>
              <a:t>事务运行的过程中发生了故障，不能继续执行</a:t>
            </a:r>
            <a:endParaRPr lang="zh-CN" altLang="zh-CN" b="1">
              <a:latin typeface="Times New Roman" panose="02020603050405020304" pitchFamily="18" charset="0"/>
            </a:endParaRPr>
          </a:p>
          <a:p>
            <a:pPr lvl="1" eaLnBrk="1" hangingPunct="1">
              <a:buSzPct val="80000"/>
              <a:buFont typeface="Wingdings" panose="05000000000000000000" pitchFamily="2" charset="2"/>
              <a:buChar char="l"/>
            </a:pPr>
            <a:r>
              <a:rPr lang="zh-CN" altLang="zh-CN" b="1">
                <a:latin typeface="Times New Roman" panose="02020603050405020304" pitchFamily="18" charset="0"/>
              </a:rPr>
              <a:t>系统将事务中对数据库的所有已完成的操作全部撤销 </a:t>
            </a:r>
            <a:endParaRPr lang="zh-CN" altLang="zh-CN" b="1">
              <a:latin typeface="Times New Roman" panose="02020603050405020304" pitchFamily="18" charset="0"/>
            </a:endParaRPr>
          </a:p>
          <a:p>
            <a:pPr lvl="1" eaLnBrk="1" hangingPunct="1">
              <a:buSzPct val="80000"/>
              <a:buFont typeface="Wingdings" panose="05000000000000000000" pitchFamily="2" charset="2"/>
              <a:buChar char="l"/>
            </a:pPr>
            <a:r>
              <a:rPr lang="zh-CN" altLang="zh-CN" b="1">
                <a:latin typeface="Times New Roman" panose="02020603050405020304" pitchFamily="18" charset="0"/>
              </a:rPr>
              <a:t>事务滚回到</a:t>
            </a:r>
            <a:r>
              <a:rPr lang="zh-CN" altLang="zh-CN" b="1">
                <a:solidFill>
                  <a:srgbClr val="FF00FF"/>
                </a:solidFill>
                <a:latin typeface="Times New Roman" panose="02020603050405020304" pitchFamily="18" charset="0"/>
              </a:rPr>
              <a:t>开始</a:t>
            </a:r>
            <a:r>
              <a:rPr lang="zh-CN" altLang="zh-CN" b="1">
                <a:latin typeface="Times New Roman" panose="02020603050405020304" pitchFamily="18" charset="0"/>
              </a:rPr>
              <a:t>时的状态</a:t>
            </a:r>
            <a:endParaRPr lang="zh-CN" altLang="zh-CN" b="1">
              <a:latin typeface="Times New Roman" panose="02020603050405020304" pitchFamily="18" charset="0"/>
            </a:endParaRPr>
          </a:p>
        </p:txBody>
      </p:sp>
      <p:sp>
        <p:nvSpPr>
          <p:cNvPr id="7174" name="AutoShape 7"/>
          <p:cNvSpPr/>
          <p:nvPr/>
        </p:nvSpPr>
        <p:spPr bwMode="auto">
          <a:xfrm>
            <a:off x="2339975" y="3573463"/>
            <a:ext cx="5324475" cy="1584325"/>
          </a:xfrm>
          <a:prstGeom prst="borderCallout2">
            <a:avLst>
              <a:gd name="adj1" fmla="val 7213"/>
              <a:gd name="adj2" fmla="val -1431"/>
              <a:gd name="adj3" fmla="val 7213"/>
              <a:gd name="adj4" fmla="val -6736"/>
              <a:gd name="adj5" fmla="val -13625"/>
              <a:gd name="adj6" fmla="val -12255"/>
            </a:avLst>
          </a:prstGeom>
          <a:solidFill>
            <a:srgbClr val="FFFF00"/>
          </a:solidFill>
          <a:ln w="25400">
            <a:solidFill>
              <a:schemeClr val="tx1"/>
            </a:solidFill>
            <a:miter lim="800000"/>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SzPct val="85000"/>
              <a:buFont typeface="Wingdings" panose="05000000000000000000" pitchFamily="2" charset="2"/>
              <a:buChar char="l"/>
            </a:pPr>
            <a:r>
              <a:rPr lang="zh-CN" altLang="en-US" b="1">
                <a:latin typeface="Times New Roman" panose="02020603050405020304" pitchFamily="18" charset="0"/>
              </a:rPr>
              <a:t>事务正常结束   </a:t>
            </a:r>
            <a:endParaRPr lang="zh-CN" altLang="en-US" b="1">
              <a:latin typeface="Times New Roman" panose="02020603050405020304" pitchFamily="18" charset="0"/>
            </a:endParaRPr>
          </a:p>
          <a:p>
            <a:pPr lvl="1" eaLnBrk="1" hangingPunct="1">
              <a:buSzPct val="85000"/>
              <a:buFont typeface="Wingdings" panose="05000000000000000000" pitchFamily="2" charset="2"/>
              <a:buChar char="l"/>
            </a:pPr>
            <a:r>
              <a:rPr lang="zh-CN" altLang="en-US" b="1">
                <a:solidFill>
                  <a:srgbClr val="FF00FF"/>
                </a:solidFill>
                <a:latin typeface="Times New Roman" panose="02020603050405020304" pitchFamily="18" charset="0"/>
              </a:rPr>
              <a:t>提交</a:t>
            </a:r>
            <a:r>
              <a:rPr lang="zh-CN" altLang="en-US" b="1">
                <a:latin typeface="Times New Roman" panose="02020603050405020304" pitchFamily="18" charset="0"/>
              </a:rPr>
              <a:t>事务的所有操作（</a:t>
            </a:r>
            <a:r>
              <a:rPr lang="zh-CN" altLang="en-US" b="1">
                <a:solidFill>
                  <a:srgbClr val="FF00FF"/>
                </a:solidFill>
                <a:latin typeface="Times New Roman" panose="02020603050405020304" pitchFamily="18" charset="0"/>
              </a:rPr>
              <a:t>读</a:t>
            </a:r>
            <a:r>
              <a:rPr lang="en-US" altLang="zh-CN" b="1">
                <a:solidFill>
                  <a:srgbClr val="FF00FF"/>
                </a:solidFill>
                <a:latin typeface="Times New Roman" panose="02020603050405020304" pitchFamily="18" charset="0"/>
              </a:rPr>
              <a:t>+</a:t>
            </a:r>
            <a:r>
              <a:rPr lang="zh-CN" altLang="en-US" b="1">
                <a:solidFill>
                  <a:srgbClr val="FF00FF"/>
                </a:solidFill>
                <a:latin typeface="Times New Roman" panose="02020603050405020304" pitchFamily="18" charset="0"/>
              </a:rPr>
              <a:t>更新</a:t>
            </a:r>
            <a:r>
              <a:rPr lang="zh-CN" altLang="en-US" b="1">
                <a:latin typeface="Times New Roman" panose="02020603050405020304" pitchFamily="18" charset="0"/>
              </a:rPr>
              <a:t>）</a:t>
            </a:r>
            <a:endParaRPr lang="zh-CN" altLang="en-US" b="1">
              <a:latin typeface="Times New Roman" panose="02020603050405020304" pitchFamily="18" charset="0"/>
            </a:endParaRPr>
          </a:p>
          <a:p>
            <a:pPr lvl="1" eaLnBrk="1" hangingPunct="1">
              <a:buSzPct val="85000"/>
              <a:buFont typeface="Wingdings" panose="05000000000000000000" pitchFamily="2" charset="2"/>
              <a:buChar char="l"/>
            </a:pPr>
            <a:r>
              <a:rPr lang="zh-CN" altLang="en-US" b="1">
                <a:latin typeface="Times New Roman" panose="02020603050405020304" pitchFamily="18" charset="0"/>
              </a:rPr>
              <a:t>事务中所有对数据库的更新写回到磁盘上的物理数据库中</a:t>
            </a:r>
            <a:endParaRPr lang="zh-CN" altLang="en-US" b="1">
              <a:latin typeface="Times New Roman" panose="02020603050405020304" pitchFamily="18" charset="0"/>
            </a:endParaRPr>
          </a:p>
          <a:p>
            <a:pPr algn="ctr" eaLnBrk="1" hangingPunct="1">
              <a:buSzPct val="100000"/>
              <a:buFont typeface="Wingdings" panose="05000000000000000000" pitchFamily="2" charset="2"/>
              <a:buNone/>
            </a:pPr>
            <a:endParaRPr lang="en-US" altLang="zh-CN"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anim calcmode="lin" valueType="num">
                                      <p:cBhvr additive="base">
                                        <p:cTn id="23"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anim calcmode="lin" valueType="num">
                                      <p:cBhvr additive="base">
                                        <p:cTn id="2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blinds(horizontal)">
                                      <p:cBhvr>
                                        <p:cTn id="33" dur="500"/>
                                        <p:tgtEl>
                                          <p:spTgt spid="717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717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blinds(horizontal)">
                                      <p:cBhvr>
                                        <p:cTn id="42" dur="500"/>
                                        <p:tgtEl>
                                          <p:spTgt spid="717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17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172">
                                            <p:txEl>
                                              <p:pRg st="6" end="6"/>
                                            </p:txEl>
                                          </p:spTgt>
                                        </p:tgtEl>
                                        <p:attrNameLst>
                                          <p:attrName>style.visibility</p:attrName>
                                        </p:attrNameLst>
                                      </p:cBhvr>
                                      <p:to>
                                        <p:strVal val="visible"/>
                                      </p:to>
                                    </p:set>
                                    <p:anim calcmode="lin" valueType="num">
                                      <p:cBhvr additive="base">
                                        <p:cTn id="51"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2">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172">
                                            <p:txEl>
                                              <p:pRg st="7" end="7"/>
                                            </p:txEl>
                                          </p:spTgt>
                                        </p:tgtEl>
                                        <p:attrNameLst>
                                          <p:attrName>style.visibility</p:attrName>
                                        </p:attrNameLst>
                                      </p:cBhvr>
                                      <p:to>
                                        <p:strVal val="visible"/>
                                      </p:to>
                                    </p:set>
                                    <p:anim calcmode="lin" valueType="num">
                                      <p:cBhvr additive="base">
                                        <p:cTn id="55"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72">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72">
                                            <p:txEl>
                                              <p:pRg st="8" end="8"/>
                                            </p:txEl>
                                          </p:spTgt>
                                        </p:tgtEl>
                                        <p:attrNameLst>
                                          <p:attrName>style.visibility</p:attrName>
                                        </p:attrNameLst>
                                      </p:cBhvr>
                                      <p:to>
                                        <p:strVal val="visible"/>
                                      </p:to>
                                    </p:set>
                                    <p:anim calcmode="lin" valueType="num">
                                      <p:cBhvr additive="base">
                                        <p:cTn id="59" dur="500" fill="hold"/>
                                        <p:tgtEl>
                                          <p:spTgt spid="717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7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p:bldP spid="7173" grpId="0" bldLvl="0" animBg="1" autoUpdateAnimBg="0"/>
      <p:bldP spid="7173" grpId="1" animBg="1"/>
      <p:bldP spid="7174"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smtClean="0"/>
              <a:t>串行调度</a:t>
            </a:r>
            <a:r>
              <a:rPr lang="en-US" altLang="zh-CN" sz="3600" smtClean="0"/>
              <a:t>,</a:t>
            </a:r>
            <a:r>
              <a:rPr lang="zh-CN" altLang="en-US" sz="3600" smtClean="0"/>
              <a:t>正确的调度</a:t>
            </a:r>
            <a:endParaRPr lang="zh-CN" altLang="en-US" sz="3600" smtClean="0"/>
          </a:p>
        </p:txBody>
      </p:sp>
      <p:graphicFrame>
        <p:nvGraphicFramePr>
          <p:cNvPr id="69635" name="Group 3"/>
          <p:cNvGraphicFramePr>
            <a:graphicFrameLocks noGrp="1"/>
          </p:cNvGraphicFramePr>
          <p:nvPr>
            <p:ph idx="4294967295"/>
          </p:nvPr>
        </p:nvGraphicFramePr>
        <p:xfrm>
          <a:off x="914400" y="1166808"/>
          <a:ext cx="4013200" cy="5324480"/>
        </p:xfrm>
        <a:graphic>
          <a:graphicData uri="http://schemas.openxmlformats.org/drawingml/2006/table">
            <a:tbl>
              <a:tblPr/>
              <a:tblGrid>
                <a:gridCol w="1976437"/>
                <a:gridCol w="2036763"/>
              </a:tblGrid>
              <a:tr h="4048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0706" name="Text Box 549"/>
          <p:cNvSpPr txBox="1">
            <a:spLocks noChangeArrowheads="1"/>
          </p:cNvSpPr>
          <p:nvPr/>
        </p:nvSpPr>
        <p:spPr bwMode="auto">
          <a:xfrm>
            <a:off x="2373313" y="6491288"/>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70707" name="Text Box 550"/>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按</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A=3</a:t>
            </a:r>
            <a:r>
              <a:rPr lang="zh-CN" altLang="en-US" sz="2000" b="1">
                <a:latin typeface="Times New Roman" panose="02020603050405020304" pitchFamily="18" charset="0"/>
              </a:rPr>
              <a:t>，</a:t>
            </a:r>
            <a:r>
              <a:rPr lang="en-US" altLang="zh-CN" sz="2000" b="1">
                <a:latin typeface="Times New Roman" panose="02020603050405020304" pitchFamily="18" charset="0"/>
              </a:rPr>
              <a:t>B=4 </a:t>
            </a:r>
            <a:endParaRPr lang="en-US" altLang="zh-CN" sz="2000" b="1">
              <a:latin typeface="Times New Roman" panose="02020603050405020304" pitchFamily="18" charset="0"/>
            </a:endParaRPr>
          </a:p>
          <a:p>
            <a:pPr eaLnBrk="1" hangingPunct="1">
              <a:lnSpc>
                <a:spcPct val="160000"/>
              </a:lnSpc>
              <a:buSzPct val="100000"/>
              <a:buFont typeface="Wingdings" panose="05000000000000000000" pitchFamily="2" charset="2"/>
              <a:buChar char="n"/>
            </a:pPr>
            <a:r>
              <a:rPr lang="zh-CN" altLang="en-US" b="1">
                <a:latin typeface="Times New Roman" panose="02020603050405020304" pitchFamily="18" charset="0"/>
              </a:rPr>
              <a:t>串行调度策略</a:t>
            </a:r>
            <a:r>
              <a:rPr lang="en-US" altLang="zh-CN" b="1">
                <a:latin typeface="Times New Roman" panose="02020603050405020304" pitchFamily="18" charset="0"/>
              </a:rPr>
              <a:t>,</a:t>
            </a:r>
            <a:r>
              <a:rPr lang="zh-CN" altLang="en-US" b="1">
                <a:latin typeface="Times New Roman" panose="02020603050405020304" pitchFamily="18" charset="0"/>
              </a:rPr>
              <a:t>正确的调度 </a:t>
            </a:r>
            <a:endParaRPr lang="zh-CN" altLang="en-US"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smtClean="0"/>
              <a:t>串行调度</a:t>
            </a:r>
            <a:r>
              <a:rPr lang="en-US" altLang="zh-CN" sz="3600" smtClean="0"/>
              <a:t>,</a:t>
            </a:r>
            <a:r>
              <a:rPr lang="zh-CN" altLang="en-US" sz="3600" smtClean="0"/>
              <a:t>正确的调度</a:t>
            </a:r>
            <a:endParaRPr lang="zh-CN" altLang="en-US" sz="3600" smtClean="0"/>
          </a:p>
        </p:txBody>
      </p:sp>
      <p:graphicFrame>
        <p:nvGraphicFramePr>
          <p:cNvPr id="70659" name="Group 3"/>
          <p:cNvGraphicFramePr>
            <a:graphicFrameLocks noGrp="1"/>
          </p:cNvGraphicFramePr>
          <p:nvPr>
            <p:ph idx="4294967295"/>
          </p:nvPr>
        </p:nvGraphicFramePr>
        <p:xfrm>
          <a:off x="827088" y="1234729"/>
          <a:ext cx="3816350" cy="5292753"/>
        </p:xfrm>
        <a:graphic>
          <a:graphicData uri="http://schemas.openxmlformats.org/drawingml/2006/table">
            <a:tbl>
              <a:tblPr/>
              <a:tblGrid>
                <a:gridCol w="1906587"/>
                <a:gridCol w="1909763"/>
              </a:tblGrid>
              <a:tr h="38569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Unlock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Y=R(B)=3</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A=Y+1=4</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1730" name="Text Box 273"/>
          <p:cNvSpPr txBox="1">
            <a:spLocks noChangeArrowheads="1"/>
          </p:cNvSpPr>
          <p:nvPr/>
        </p:nvSpPr>
        <p:spPr bwMode="auto">
          <a:xfrm>
            <a:off x="2052638" y="6492875"/>
            <a:ext cx="1365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dirty="0">
                <a:latin typeface="Times New Roman" panose="02020603050405020304" pitchFamily="18" charset="0"/>
              </a:rPr>
              <a:t>串行调度</a:t>
            </a: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71731" name="Text Box 274"/>
          <p:cNvSpPr txBox="1">
            <a:spLocks noChangeArrowheads="1"/>
          </p:cNvSpPr>
          <p:nvPr/>
        </p:nvSpPr>
        <p:spPr bwMode="auto">
          <a:xfrm>
            <a:off x="5300663" y="2276475"/>
            <a:ext cx="34480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eaLnBrk="1" hangingPunct="1">
              <a:lnSpc>
                <a:spcPct val="16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B=3</a:t>
            </a:r>
            <a:r>
              <a:rPr lang="zh-CN" altLang="en-US" sz="2000" b="1">
                <a:latin typeface="Times New Roman" panose="02020603050405020304" pitchFamily="18" charset="0"/>
              </a:rPr>
              <a:t>，</a:t>
            </a:r>
            <a:r>
              <a:rPr lang="en-US" altLang="zh-CN" sz="2000" b="1">
                <a:latin typeface="Times New Roman" panose="02020603050405020304" pitchFamily="18" charset="0"/>
              </a:rPr>
              <a:t>A=4 </a:t>
            </a:r>
            <a:endParaRPr lang="en-US" altLang="zh-CN" sz="2000" b="1">
              <a:latin typeface="Times New Roman" panose="02020603050405020304" pitchFamily="18" charset="0"/>
            </a:endParaRP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串行调度策略</a:t>
            </a:r>
            <a:r>
              <a:rPr lang="en-US" altLang="zh-CN" sz="2000" b="1">
                <a:latin typeface="Times New Roman" panose="02020603050405020304" pitchFamily="18" charset="0"/>
              </a:rPr>
              <a:t>,</a:t>
            </a:r>
            <a:r>
              <a:rPr lang="zh-CN" altLang="en-US" sz="2000" b="1">
                <a:latin typeface="Times New Roman" panose="02020603050405020304" pitchFamily="18" charset="0"/>
              </a:rPr>
              <a:t>正确的调度 </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不可串行化调度，错误的调度</a:t>
            </a:r>
            <a:endParaRPr lang="zh-CN" altLang="zh-CN" sz="3600" smtClean="0"/>
          </a:p>
        </p:txBody>
      </p:sp>
      <p:graphicFrame>
        <p:nvGraphicFramePr>
          <p:cNvPr id="71683" name="Group 3"/>
          <p:cNvGraphicFramePr>
            <a:graphicFrameLocks noGrp="1"/>
          </p:cNvGraphicFramePr>
          <p:nvPr>
            <p:ph idx="4294967295"/>
          </p:nvPr>
        </p:nvGraphicFramePr>
        <p:xfrm>
          <a:off x="425744" y="1220782"/>
          <a:ext cx="4824413" cy="5270505"/>
        </p:xfrm>
        <a:graphic>
          <a:graphicData uri="http://schemas.openxmlformats.org/drawingml/2006/table">
            <a:tbl>
              <a:tblPr/>
              <a:tblGrid>
                <a:gridCol w="2409211"/>
                <a:gridCol w="2415202"/>
              </a:tblGrid>
              <a:tr h="35136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Unlock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2754" name="Text Box 236"/>
          <p:cNvSpPr txBox="1">
            <a:spLocks noChangeArrowheads="1"/>
          </p:cNvSpPr>
          <p:nvPr/>
        </p:nvSpPr>
        <p:spPr bwMode="auto">
          <a:xfrm>
            <a:off x="1802901" y="6491287"/>
            <a:ext cx="207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dirty="0">
                <a:latin typeface="Times New Roman" panose="02020603050405020304" pitchFamily="18" charset="0"/>
              </a:rPr>
              <a:t>不可串行化的调度 </a:t>
            </a:r>
            <a:endParaRPr lang="zh-CN" altLang="zh-CN" b="1" dirty="0">
              <a:latin typeface="Times New Roman" panose="02020603050405020304" pitchFamily="18" charset="0"/>
            </a:endParaRPr>
          </a:p>
        </p:txBody>
      </p:sp>
      <p:sp>
        <p:nvSpPr>
          <p:cNvPr id="72755" name="Text Box 237"/>
          <p:cNvSpPr txBox="1">
            <a:spLocks noChangeArrowheads="1"/>
          </p:cNvSpPr>
          <p:nvPr/>
        </p:nvSpPr>
        <p:spPr bwMode="auto">
          <a:xfrm>
            <a:off x="5508625" y="2276475"/>
            <a:ext cx="32035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的结果都不同</a:t>
            </a:r>
            <a:endParaRPr lang="zh-CN" altLang="en-US" sz="2000" b="1">
              <a:latin typeface="Times New Roman" panose="02020603050405020304" pitchFamily="18" charset="0"/>
            </a:endParaRP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是错误的调度 </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可串行化调度，正确的调度</a:t>
            </a:r>
            <a:endParaRPr lang="zh-CN" altLang="zh-CN" sz="3600" smtClean="0"/>
          </a:p>
        </p:txBody>
      </p:sp>
      <p:graphicFrame>
        <p:nvGraphicFramePr>
          <p:cNvPr id="72707" name="Group 3"/>
          <p:cNvGraphicFramePr>
            <a:graphicFrameLocks noGrp="1"/>
          </p:cNvGraphicFramePr>
          <p:nvPr>
            <p:ph idx="4294967295"/>
          </p:nvPr>
        </p:nvGraphicFramePr>
        <p:xfrm>
          <a:off x="455250" y="1175020"/>
          <a:ext cx="4824412" cy="5097465"/>
        </p:xfrm>
        <a:graphic>
          <a:graphicData uri="http://schemas.openxmlformats.org/drawingml/2006/table">
            <a:tbl>
              <a:tblPr/>
              <a:tblGrid>
                <a:gridCol w="2303795"/>
                <a:gridCol w="2520617"/>
              </a:tblGrid>
              <a:tr h="38571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6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6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3526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967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52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Unlock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3779" name="Text Box 238"/>
          <p:cNvSpPr txBox="1">
            <a:spLocks noChangeArrowheads="1"/>
          </p:cNvSpPr>
          <p:nvPr/>
        </p:nvSpPr>
        <p:spPr bwMode="auto">
          <a:xfrm>
            <a:off x="2084887" y="6302421"/>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dirty="0">
                <a:latin typeface="Times New Roman" panose="02020603050405020304" pitchFamily="18" charset="0"/>
              </a:rPr>
              <a:t>可串行化的调度 </a:t>
            </a:r>
            <a:endParaRPr lang="zh-CN" altLang="zh-CN" b="1" dirty="0">
              <a:latin typeface="Times New Roman" panose="02020603050405020304" pitchFamily="18" charset="0"/>
            </a:endParaRPr>
          </a:p>
        </p:txBody>
      </p:sp>
      <p:sp>
        <p:nvSpPr>
          <p:cNvPr id="73780" name="Text Box 239"/>
          <p:cNvSpPr txBox="1">
            <a:spLocks noChangeArrowheads="1"/>
          </p:cNvSpPr>
          <p:nvPr/>
        </p:nvSpPr>
        <p:spPr bwMode="auto">
          <a:xfrm>
            <a:off x="5940425" y="2276475"/>
            <a:ext cx="29527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执行结果与串行调度</a:t>
            </a:r>
            <a:r>
              <a:rPr lang="en-US" altLang="zh-CN" sz="2000" b="1">
                <a:latin typeface="Times New Roman" panose="02020603050405020304" pitchFamily="18" charset="0"/>
              </a:rPr>
              <a:t>(a)</a:t>
            </a:r>
            <a:r>
              <a:rPr lang="zh-CN" altLang="en-US" sz="2000" b="1">
                <a:latin typeface="Times New Roman" panose="02020603050405020304" pitchFamily="18" charset="0"/>
              </a:rPr>
              <a:t>的执行结果相同</a:t>
            </a:r>
            <a:endParaRPr lang="zh-CN" altLang="en-US" sz="2000" b="1">
              <a:latin typeface="Times New Roman" panose="02020603050405020304" pitchFamily="18" charset="0"/>
            </a:endParaRP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是正确的调度 </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14375" y="212725"/>
            <a:ext cx="7772400" cy="641350"/>
          </a:xfrm>
        </p:spPr>
        <p:txBody>
          <a:bodyPr/>
          <a:lstStyle/>
          <a:p>
            <a:pPr eaLnBrk="1" hangingPunct="1"/>
            <a:r>
              <a:rPr lang="zh-CN" altLang="en-US" sz="3600" dirty="0" smtClean="0"/>
              <a:t>冲突可串行化调度</a:t>
            </a:r>
            <a:endParaRPr lang="en-US" altLang="zh-CN" sz="3600" dirty="0" smtClean="0"/>
          </a:p>
        </p:txBody>
      </p:sp>
      <p:sp>
        <p:nvSpPr>
          <p:cNvPr id="75779" name="Rectangle 3"/>
          <p:cNvSpPr>
            <a:spLocks noGrp="1" noChangeArrowheads="1"/>
          </p:cNvSpPr>
          <p:nvPr>
            <p:ph type="body" idx="4294967295"/>
          </p:nvPr>
        </p:nvSpPr>
        <p:spPr>
          <a:xfrm>
            <a:off x="468313" y="1052513"/>
            <a:ext cx="8351837" cy="4984750"/>
          </a:xfrm>
        </p:spPr>
        <p:txBody>
          <a:bodyPr>
            <a:normAutofit fontScale="85000" lnSpcReduction="10000"/>
          </a:bodyPr>
          <a:lstStyle/>
          <a:p>
            <a:pPr eaLnBrk="1" hangingPunct="1">
              <a:lnSpc>
                <a:spcPct val="140000"/>
              </a:lnSpc>
            </a:pPr>
            <a:r>
              <a:rPr lang="zh-CN" altLang="en-US" dirty="0" smtClean="0">
                <a:solidFill>
                  <a:srgbClr val="FF0000"/>
                </a:solidFill>
              </a:rPr>
              <a:t>如何判断调度是可串行化的调度？？</a:t>
            </a:r>
            <a:endParaRPr lang="en-US" altLang="zh-CN" dirty="0" smtClean="0">
              <a:solidFill>
                <a:srgbClr val="FF0000"/>
              </a:solidFill>
            </a:endParaRPr>
          </a:p>
          <a:p>
            <a:pPr eaLnBrk="1" hangingPunct="1">
              <a:lnSpc>
                <a:spcPct val="140000"/>
              </a:lnSpc>
            </a:pPr>
            <a:r>
              <a:rPr lang="zh-CN" altLang="en-US" dirty="0" smtClean="0"/>
              <a:t>冲突</a:t>
            </a:r>
            <a:r>
              <a:rPr lang="zh-CN" altLang="en-US" dirty="0" smtClean="0"/>
              <a:t>可串行化</a:t>
            </a:r>
            <a:endParaRPr lang="zh-CN" altLang="en-US" dirty="0" smtClean="0"/>
          </a:p>
          <a:p>
            <a:pPr lvl="1">
              <a:lnSpc>
                <a:spcPct val="140000"/>
              </a:lnSpc>
            </a:pPr>
            <a:r>
              <a:rPr lang="zh-CN" altLang="en-US" dirty="0" smtClean="0"/>
              <a:t>一个比可串行化更严格的条件</a:t>
            </a:r>
            <a:endParaRPr lang="zh-CN" altLang="en-US" dirty="0" smtClean="0"/>
          </a:p>
          <a:p>
            <a:pPr lvl="1">
              <a:lnSpc>
                <a:spcPct val="140000"/>
              </a:lnSpc>
            </a:pPr>
            <a:r>
              <a:rPr lang="zh-CN" altLang="en-US" dirty="0" smtClean="0"/>
              <a:t>商用系统中的调度器采用</a:t>
            </a:r>
            <a:endParaRPr lang="zh-CN" altLang="en-US" dirty="0" smtClean="0"/>
          </a:p>
          <a:p>
            <a:pPr eaLnBrk="1" hangingPunct="1">
              <a:lnSpc>
                <a:spcPct val="140000"/>
              </a:lnSpc>
            </a:pPr>
            <a:r>
              <a:rPr lang="zh-CN" altLang="en-US" dirty="0" smtClean="0">
                <a:solidFill>
                  <a:srgbClr val="FF0000"/>
                </a:solidFill>
              </a:rPr>
              <a:t>冲突操作</a:t>
            </a:r>
            <a:r>
              <a:rPr lang="zh-CN" altLang="en-US" dirty="0" smtClean="0"/>
              <a:t>：是指不同的事务对同一数据的读写操作和写写操作：</a:t>
            </a:r>
            <a:endParaRPr lang="en-US" altLang="zh-CN" dirty="0" smtClean="0"/>
          </a:p>
          <a:p>
            <a:pPr eaLnBrk="1" hangingPunct="1">
              <a:lnSpc>
                <a:spcPct val="140000"/>
              </a:lnSpc>
              <a:buFont typeface="Wingdings" panose="05000000000000000000" pitchFamily="2" charset="2"/>
              <a:buNone/>
            </a:pPr>
            <a:r>
              <a:rPr lang="en-US" altLang="zh-CN" dirty="0" smtClean="0"/>
              <a:t>  	  </a:t>
            </a:r>
            <a:r>
              <a:rPr lang="en-US" altLang="zh-CN" dirty="0" err="1" smtClean="0"/>
              <a:t>R</a:t>
            </a:r>
            <a:r>
              <a:rPr lang="en-US" altLang="zh-CN" baseline="-25000" dirty="0" err="1" smtClean="0"/>
              <a:t>i</a:t>
            </a:r>
            <a:r>
              <a:rPr lang="en-US" altLang="zh-CN" dirty="0" smtClean="0"/>
              <a:t>(x)</a:t>
            </a:r>
            <a:r>
              <a:rPr lang="zh-CN" altLang="en-US" dirty="0" smtClean="0"/>
              <a:t>与</a:t>
            </a:r>
            <a:r>
              <a:rPr lang="en-US" altLang="zh-CN" dirty="0" err="1" smtClean="0"/>
              <a:t>W</a:t>
            </a:r>
            <a:r>
              <a:rPr lang="en-US" altLang="zh-CN" baseline="-25000" dirty="0" err="1" smtClean="0"/>
              <a:t>j</a:t>
            </a:r>
            <a:r>
              <a:rPr lang="en-US" altLang="zh-CN" dirty="0" smtClean="0"/>
              <a:t>(x)	      </a:t>
            </a:r>
            <a:r>
              <a:rPr lang="en-US" altLang="zh-CN" sz="2400" dirty="0" smtClean="0"/>
              <a:t> /*</a:t>
            </a:r>
            <a:r>
              <a:rPr lang="zh-CN" altLang="en-US" sz="2400" dirty="0" smtClean="0"/>
              <a:t>事务</a:t>
            </a:r>
            <a:r>
              <a:rPr lang="en-US" altLang="zh-CN" sz="2400" dirty="0" err="1" smtClean="0"/>
              <a:t>T</a:t>
            </a:r>
            <a:r>
              <a:rPr lang="en-US" altLang="zh-CN" sz="2400" baseline="-25000" dirty="0" err="1" smtClean="0"/>
              <a:t>i</a:t>
            </a:r>
            <a:r>
              <a:rPr lang="zh-CN" altLang="en-US" sz="2400" dirty="0" smtClean="0"/>
              <a:t>读</a:t>
            </a:r>
            <a:r>
              <a:rPr lang="en-US" altLang="zh-CN" sz="2400" dirty="0" smtClean="0"/>
              <a:t>x</a:t>
            </a:r>
            <a:r>
              <a:rPr lang="zh-CN" altLang="en-US" sz="2400" dirty="0" smtClean="0"/>
              <a:t>，</a:t>
            </a:r>
            <a:r>
              <a:rPr lang="en-US" altLang="zh-CN" sz="2400" dirty="0" err="1" smtClean="0"/>
              <a:t>T</a:t>
            </a:r>
            <a:r>
              <a:rPr lang="en-US" altLang="zh-CN" sz="2400" baseline="-25000" dirty="0" err="1" smtClean="0"/>
              <a:t>j</a:t>
            </a:r>
            <a:r>
              <a:rPr lang="zh-CN" altLang="en-US" sz="2400" dirty="0" smtClean="0"/>
              <a:t>写</a:t>
            </a:r>
            <a:r>
              <a:rPr lang="en-US" altLang="zh-CN" sz="2400" dirty="0" smtClean="0"/>
              <a:t>x</a:t>
            </a:r>
            <a:r>
              <a:rPr lang="zh-CN" altLang="en-US" sz="2400" dirty="0" smtClean="0"/>
              <a:t>，其中</a:t>
            </a:r>
            <a:r>
              <a:rPr lang="en-US" altLang="zh-CN" sz="2400" dirty="0" err="1" smtClean="0"/>
              <a:t>i≠j</a:t>
            </a:r>
            <a:r>
              <a:rPr lang="en-US" altLang="zh-CN" sz="2400" dirty="0" smtClean="0"/>
              <a:t>*/</a:t>
            </a:r>
            <a:endParaRPr lang="en-US" altLang="zh-CN" sz="2400" dirty="0" smtClean="0"/>
          </a:p>
          <a:p>
            <a:pPr eaLnBrk="1" hangingPunct="1">
              <a:lnSpc>
                <a:spcPct val="140000"/>
              </a:lnSpc>
              <a:buFont typeface="Wingdings" panose="05000000000000000000" pitchFamily="2" charset="2"/>
              <a:buNone/>
            </a:pPr>
            <a:r>
              <a:rPr lang="en-US" altLang="zh-CN" dirty="0" smtClean="0"/>
              <a:t>	  W</a:t>
            </a:r>
            <a:r>
              <a:rPr lang="en-US" altLang="zh-CN" baseline="-25000" dirty="0" smtClean="0"/>
              <a:t>i</a:t>
            </a:r>
            <a:r>
              <a:rPr lang="en-US" altLang="zh-CN" dirty="0" smtClean="0"/>
              <a:t>(x)</a:t>
            </a:r>
            <a:r>
              <a:rPr lang="zh-CN" altLang="en-US" dirty="0" smtClean="0"/>
              <a:t>与</a:t>
            </a:r>
            <a:r>
              <a:rPr lang="en-US" altLang="zh-CN" dirty="0" err="1" smtClean="0"/>
              <a:t>W</a:t>
            </a:r>
            <a:r>
              <a:rPr lang="en-US" altLang="zh-CN" baseline="-25000" dirty="0" err="1" smtClean="0"/>
              <a:t>j</a:t>
            </a:r>
            <a:r>
              <a:rPr lang="en-US" altLang="zh-CN" dirty="0" smtClean="0"/>
              <a:t>(x)        </a:t>
            </a:r>
            <a:r>
              <a:rPr lang="en-US" altLang="zh-CN" dirty="0" smtClean="0"/>
              <a:t>        </a:t>
            </a:r>
            <a:r>
              <a:rPr lang="en-US" altLang="zh-CN" sz="2400" dirty="0" smtClean="0"/>
              <a:t> </a:t>
            </a:r>
            <a:r>
              <a:rPr lang="en-US" altLang="zh-CN" sz="2400" dirty="0" smtClean="0"/>
              <a:t>/*</a:t>
            </a:r>
            <a:r>
              <a:rPr lang="zh-CN" altLang="en-US" sz="2400" dirty="0" smtClean="0"/>
              <a:t>事务</a:t>
            </a:r>
            <a:r>
              <a:rPr lang="en-US" altLang="zh-CN" sz="2400" dirty="0" err="1" smtClean="0"/>
              <a:t>T</a:t>
            </a:r>
            <a:r>
              <a:rPr lang="en-US" altLang="zh-CN" sz="2400" baseline="-25000" dirty="0" err="1" smtClean="0"/>
              <a:t>i</a:t>
            </a:r>
            <a:r>
              <a:rPr lang="zh-CN" altLang="en-US" sz="2400" dirty="0" smtClean="0"/>
              <a:t>写</a:t>
            </a:r>
            <a:r>
              <a:rPr lang="en-US" altLang="zh-CN" sz="2400" dirty="0" smtClean="0"/>
              <a:t>x</a:t>
            </a:r>
            <a:r>
              <a:rPr lang="zh-CN" altLang="en-US" sz="2400" dirty="0" smtClean="0"/>
              <a:t>，</a:t>
            </a:r>
            <a:r>
              <a:rPr lang="en-US" altLang="zh-CN" sz="2400" dirty="0" err="1" smtClean="0"/>
              <a:t>T</a:t>
            </a:r>
            <a:r>
              <a:rPr lang="en-US" altLang="zh-CN" sz="2400" baseline="-25000" dirty="0" err="1" smtClean="0"/>
              <a:t>j</a:t>
            </a:r>
            <a:r>
              <a:rPr lang="zh-CN" altLang="en-US" sz="2400" dirty="0" smtClean="0"/>
              <a:t>写</a:t>
            </a:r>
            <a:r>
              <a:rPr lang="en-US" altLang="zh-CN" sz="2400" dirty="0" smtClean="0"/>
              <a:t>x</a:t>
            </a:r>
            <a:r>
              <a:rPr lang="zh-CN" altLang="en-US" sz="2400" dirty="0" smtClean="0"/>
              <a:t>，其中</a:t>
            </a:r>
            <a:r>
              <a:rPr lang="en-US" altLang="zh-CN" sz="2400" dirty="0" err="1" smtClean="0"/>
              <a:t>i≠j</a:t>
            </a:r>
            <a:r>
              <a:rPr lang="en-US" altLang="zh-CN" sz="2400" dirty="0" smtClean="0"/>
              <a:t>*/</a:t>
            </a:r>
            <a:endParaRPr lang="en-US" altLang="zh-CN" sz="2400" dirty="0" smtClean="0"/>
          </a:p>
          <a:p>
            <a:pPr eaLnBrk="1" hangingPunct="1">
              <a:lnSpc>
                <a:spcPct val="140000"/>
              </a:lnSpc>
              <a:buFont typeface="Wingdings" panose="05000000000000000000" pitchFamily="2" charset="2"/>
              <a:buNone/>
            </a:pPr>
            <a:r>
              <a:rPr lang="en-US" altLang="zh-CN" dirty="0" smtClean="0"/>
              <a:t>  	 </a:t>
            </a:r>
            <a:r>
              <a:rPr lang="zh-CN" altLang="en-US" dirty="0" smtClean="0"/>
              <a:t>其他操作是不冲突操作</a:t>
            </a:r>
            <a:endParaRPr lang="zh-CN" altLang="en-US" dirty="0" smtClean="0"/>
          </a:p>
        </p:txBody>
      </p:sp>
    </p:spTree>
  </p:cSld>
  <p:clrMapOvr>
    <a:masterClrMapping/>
  </p:clrMapOvr>
  <p:transition spd="med">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4294967295"/>
          </p:nvPr>
        </p:nvSpPr>
        <p:spPr>
          <a:xfrm>
            <a:off x="323850" y="1125538"/>
            <a:ext cx="8507413" cy="4737100"/>
          </a:xfrm>
        </p:spPr>
        <p:txBody>
          <a:bodyPr>
            <a:normAutofit fontScale="92500"/>
          </a:bodyPr>
          <a:lstStyle/>
          <a:p>
            <a:pPr eaLnBrk="1" hangingPunct="1">
              <a:lnSpc>
                <a:spcPct val="130000"/>
              </a:lnSpc>
            </a:pPr>
            <a:r>
              <a:rPr lang="zh-CN" altLang="en-US" dirty="0" smtClean="0"/>
              <a:t>一个调度</a:t>
            </a:r>
            <a:r>
              <a:rPr lang="en-US" altLang="zh-CN" dirty="0" err="1" smtClean="0"/>
              <a:t>Sc</a:t>
            </a:r>
            <a:r>
              <a:rPr lang="zh-CN" altLang="en-US" dirty="0" smtClean="0"/>
              <a:t>在保证冲突操作的次序不变的情况下，通过交换两个事务不冲突操作的次序得到另一个调度</a:t>
            </a:r>
            <a:r>
              <a:rPr lang="en-US" altLang="zh-CN" dirty="0" err="1" smtClean="0"/>
              <a:t>Sc</a:t>
            </a:r>
            <a:r>
              <a:rPr lang="en-US" altLang="zh-CN" dirty="0" smtClean="0"/>
              <a:t>’</a:t>
            </a:r>
            <a:r>
              <a:rPr lang="zh-CN" altLang="en-US" dirty="0" smtClean="0"/>
              <a:t>，如果</a:t>
            </a:r>
            <a:r>
              <a:rPr lang="en-US" altLang="zh-CN" dirty="0" err="1" smtClean="0"/>
              <a:t>Sc</a:t>
            </a:r>
            <a:r>
              <a:rPr lang="en-US" altLang="zh-CN" dirty="0" smtClean="0"/>
              <a:t>’</a:t>
            </a:r>
            <a:r>
              <a:rPr lang="zh-CN" altLang="en-US" dirty="0" smtClean="0"/>
              <a:t>是串行的，称调度</a:t>
            </a:r>
            <a:r>
              <a:rPr lang="en-US" altLang="zh-CN" dirty="0" err="1" smtClean="0"/>
              <a:t>Sc</a:t>
            </a:r>
            <a:r>
              <a:rPr lang="zh-CN" altLang="en-US" dirty="0" smtClean="0"/>
              <a:t>是</a:t>
            </a:r>
            <a:r>
              <a:rPr lang="zh-CN" altLang="en-US" dirty="0" smtClean="0">
                <a:solidFill>
                  <a:srgbClr val="FF00FF"/>
                </a:solidFill>
              </a:rPr>
              <a:t>冲突可串行化</a:t>
            </a:r>
            <a:r>
              <a:rPr lang="zh-CN" altLang="en-US" dirty="0" smtClean="0"/>
              <a:t>的调度</a:t>
            </a:r>
            <a:endParaRPr lang="en-US" altLang="zh-CN" dirty="0" smtClean="0"/>
          </a:p>
          <a:p>
            <a:pPr eaLnBrk="1" hangingPunct="1">
              <a:lnSpc>
                <a:spcPct val="130000"/>
              </a:lnSpc>
            </a:pPr>
            <a:r>
              <a:rPr lang="zh-CN" altLang="en-US" dirty="0" smtClean="0"/>
              <a:t>若一个调度是冲突可串行化，则一定是可串行化的调度</a:t>
            </a:r>
            <a:endParaRPr lang="en-US" altLang="zh-CN" dirty="0" smtClean="0"/>
          </a:p>
          <a:p>
            <a:pPr eaLnBrk="1" hangingPunct="1">
              <a:lnSpc>
                <a:spcPct val="130000"/>
              </a:lnSpc>
            </a:pPr>
            <a:r>
              <a:rPr lang="zh-CN" altLang="en-US" dirty="0" smtClean="0"/>
              <a:t>可用这种方法判断一个调度是否是冲突可串行化</a:t>
            </a:r>
            <a:r>
              <a:rPr lang="zh-CN" altLang="en-US" dirty="0" smtClean="0"/>
              <a:t>的</a:t>
            </a:r>
            <a:endParaRPr lang="en-US" altLang="zh-CN" dirty="0" smtClean="0"/>
          </a:p>
          <a:p>
            <a:r>
              <a:rPr lang="zh-CN" altLang="en-US" dirty="0">
                <a:solidFill>
                  <a:srgbClr val="FF0000"/>
                </a:solidFill>
              </a:rPr>
              <a:t>不能交换（</a:t>
            </a:r>
            <a:r>
              <a:rPr lang="en-US" altLang="zh-CN" dirty="0">
                <a:solidFill>
                  <a:srgbClr val="FF0000"/>
                </a:solidFill>
              </a:rPr>
              <a:t>Swap）</a:t>
            </a:r>
            <a:r>
              <a:rPr lang="zh-CN" altLang="en-US" dirty="0">
                <a:solidFill>
                  <a:srgbClr val="FF0000"/>
                </a:solidFill>
              </a:rPr>
              <a:t>的动作</a:t>
            </a:r>
            <a:r>
              <a:rPr lang="en-US" altLang="zh-CN" dirty="0">
                <a:solidFill>
                  <a:srgbClr val="FF0000"/>
                </a:solidFill>
              </a:rPr>
              <a:t>:</a:t>
            </a:r>
            <a:endParaRPr lang="en-US" altLang="zh-CN" dirty="0">
              <a:solidFill>
                <a:srgbClr val="FF0000"/>
              </a:solidFill>
            </a:endParaRPr>
          </a:p>
          <a:p>
            <a:pPr lvl="1">
              <a:lnSpc>
                <a:spcPct val="150000"/>
              </a:lnSpc>
            </a:pPr>
            <a:r>
              <a:rPr lang="zh-CN" altLang="en-US" sz="2800" dirty="0">
                <a:solidFill>
                  <a:srgbClr val="FF0000"/>
                </a:solidFill>
              </a:rPr>
              <a:t>同一事务的两个操作</a:t>
            </a:r>
            <a:endParaRPr lang="en-US" altLang="zh-CN" sz="2800" dirty="0">
              <a:solidFill>
                <a:srgbClr val="FF0000"/>
              </a:solidFill>
            </a:endParaRPr>
          </a:p>
          <a:p>
            <a:pPr lvl="1">
              <a:lnSpc>
                <a:spcPct val="150000"/>
              </a:lnSpc>
            </a:pPr>
            <a:r>
              <a:rPr lang="zh-CN" altLang="en-US" sz="2800" dirty="0">
                <a:solidFill>
                  <a:srgbClr val="FF0000"/>
                </a:solidFill>
              </a:rPr>
              <a:t>不同事务的冲突操作</a:t>
            </a:r>
            <a:endParaRPr lang="en-US" altLang="zh-CN" sz="2800" dirty="0">
              <a:solidFill>
                <a:srgbClr val="FF0000"/>
              </a:solidFill>
            </a:endParaRPr>
          </a:p>
          <a:p>
            <a:pPr eaLnBrk="1" hangingPunct="1">
              <a:lnSpc>
                <a:spcPct val="130000"/>
              </a:lnSpc>
            </a:pPr>
            <a:endParaRPr lang="en-US" altLang="zh-CN" dirty="0" smtClean="0"/>
          </a:p>
        </p:txBody>
      </p:sp>
      <p:sp>
        <p:nvSpPr>
          <p:cNvPr id="77827" name="Rectangle 5"/>
          <p:cNvSpPr>
            <a:spLocks noGrp="1" noChangeArrowheads="1"/>
          </p:cNvSpPr>
          <p:nvPr>
            <p:ph type="title" idx="4294967295"/>
          </p:nvPr>
        </p:nvSpPr>
        <p:spPr>
          <a:xfrm>
            <a:off x="71438" y="69850"/>
            <a:ext cx="8234362" cy="862013"/>
          </a:xfrm>
          <a:noFill/>
        </p:spPr>
        <p:txBody>
          <a:bodyPr/>
          <a:lstStyle/>
          <a:p>
            <a:pPr eaLnBrk="1" hangingPunct="1"/>
            <a:r>
              <a:rPr lang="zh-CN" altLang="en-US" sz="3700" smtClean="0"/>
              <a:t>冲突可串行化（续）</a:t>
            </a:r>
            <a:endParaRPr lang="en-US" altLang="zh-CN" smtClean="0"/>
          </a:p>
        </p:txBody>
      </p:sp>
    </p:spTree>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304800" y="3638550"/>
            <a:ext cx="8839200" cy="1698625"/>
          </a:xfrm>
        </p:spPr>
        <p:txBody>
          <a:bodyPr/>
          <a:lstStyle/>
          <a:p>
            <a:pPr>
              <a:lnSpc>
                <a:spcPct val="90000"/>
              </a:lnSpc>
              <a:buFont typeface="Wingdings" panose="05000000000000000000" pitchFamily="2" charset="2"/>
              <a:buNone/>
            </a:pPr>
            <a:r>
              <a:rPr lang="en-US" altLang="zh-CN" smtClean="0"/>
              <a:t>Sc</a:t>
            </a:r>
            <a:r>
              <a:rPr lang="en-US" altLang="zh-CN" baseline="-25000" smtClean="0"/>
              <a:t>2</a:t>
            </a:r>
            <a:r>
              <a:rPr lang="en-US" altLang="zh-CN" smtClean="0"/>
              <a:t>=r</a:t>
            </a:r>
            <a:r>
              <a:rPr lang="en-US" altLang="zh-CN" baseline="-25000" smtClean="0"/>
              <a:t>1</a:t>
            </a:r>
            <a:r>
              <a:rPr lang="en-US" altLang="zh-CN" smtClean="0"/>
              <a:t>(A)w</a:t>
            </a:r>
            <a:r>
              <a:rPr lang="en-US" altLang="zh-CN" baseline="-25000" smtClean="0"/>
              <a:t>1</a:t>
            </a:r>
            <a:r>
              <a:rPr lang="en-US" altLang="zh-CN" smtClean="0"/>
              <a:t>(A)</a:t>
            </a:r>
            <a:r>
              <a:rPr lang="en-US" altLang="zh-CN" smtClean="0">
                <a:solidFill>
                  <a:srgbClr val="0D51B5"/>
                </a:solidFill>
              </a:rPr>
              <a:t>r</a:t>
            </a:r>
            <a:r>
              <a:rPr lang="en-US" altLang="zh-CN" baseline="-25000" smtClean="0">
                <a:solidFill>
                  <a:srgbClr val="0D51B5"/>
                </a:solidFill>
              </a:rPr>
              <a:t>1</a:t>
            </a:r>
            <a:r>
              <a:rPr lang="en-US" altLang="zh-CN" smtClean="0">
                <a:solidFill>
                  <a:srgbClr val="0D51B5"/>
                </a:solidFill>
              </a:rPr>
              <a:t>(B)w</a:t>
            </a:r>
            <a:r>
              <a:rPr lang="en-US" altLang="zh-CN" baseline="-25000" smtClean="0">
                <a:solidFill>
                  <a:srgbClr val="0D51B5"/>
                </a:solidFill>
              </a:rPr>
              <a:t>1</a:t>
            </a:r>
            <a:r>
              <a:rPr lang="en-US" altLang="zh-CN" smtClean="0">
                <a:solidFill>
                  <a:srgbClr val="0D51B5"/>
                </a:solidFill>
              </a:rPr>
              <a:t>(B)</a:t>
            </a:r>
            <a:r>
              <a:rPr lang="en-US" altLang="zh-CN" smtClean="0">
                <a:solidFill>
                  <a:srgbClr val="DB0D3E"/>
                </a:solidFill>
              </a:rPr>
              <a:t>r</a:t>
            </a:r>
            <a:r>
              <a:rPr lang="en-US" altLang="zh-CN" baseline="-25000" smtClean="0">
                <a:solidFill>
                  <a:srgbClr val="DB0D3E"/>
                </a:solidFill>
              </a:rPr>
              <a:t>2</a:t>
            </a:r>
            <a:r>
              <a:rPr lang="en-US" altLang="zh-CN" smtClean="0">
                <a:solidFill>
                  <a:srgbClr val="DB0D3E"/>
                </a:solidFill>
              </a:rPr>
              <a:t>(A)w</a:t>
            </a:r>
            <a:r>
              <a:rPr lang="en-US" altLang="zh-CN" baseline="-25000" smtClean="0">
                <a:solidFill>
                  <a:srgbClr val="DB0D3E"/>
                </a:solidFill>
              </a:rPr>
              <a:t>2</a:t>
            </a:r>
            <a:r>
              <a:rPr lang="en-US" altLang="zh-CN" smtClean="0">
                <a:solidFill>
                  <a:srgbClr val="DB0D3E"/>
                </a:solidFill>
              </a:rPr>
              <a:t>(A)</a:t>
            </a:r>
            <a:r>
              <a:rPr lang="en-US" altLang="zh-CN" smtClean="0"/>
              <a:t>r</a:t>
            </a:r>
            <a:r>
              <a:rPr lang="en-US" altLang="zh-CN" baseline="-25000" smtClean="0"/>
              <a:t>2</a:t>
            </a:r>
            <a:r>
              <a:rPr lang="en-US" altLang="zh-CN" smtClean="0"/>
              <a:t>(B)w</a:t>
            </a:r>
            <a:r>
              <a:rPr lang="en-US" altLang="zh-CN" baseline="-25000" smtClean="0"/>
              <a:t>2</a:t>
            </a:r>
            <a:r>
              <a:rPr lang="en-US" altLang="zh-CN" smtClean="0"/>
              <a:t>(B)</a:t>
            </a:r>
            <a:endParaRPr lang="en-US" altLang="zh-CN" smtClean="0"/>
          </a:p>
          <a:p>
            <a:pPr>
              <a:lnSpc>
                <a:spcPct val="90000"/>
              </a:lnSpc>
              <a:buFont typeface="Wingdings" panose="05000000000000000000" pitchFamily="2" charset="2"/>
              <a:buNone/>
            </a:pPr>
            <a:endParaRPr lang="en-US" altLang="zh-CN" sz="2400" smtClean="0"/>
          </a:p>
          <a:p>
            <a:pPr>
              <a:lnSpc>
                <a:spcPct val="90000"/>
              </a:lnSpc>
              <a:buFont typeface="Wingdings" panose="05000000000000000000" pitchFamily="2" charset="2"/>
              <a:buNone/>
            </a:pPr>
            <a:r>
              <a:rPr lang="en-US" altLang="zh-CN" sz="1600" smtClean="0"/>
              <a:t>			             </a:t>
            </a:r>
            <a:r>
              <a:rPr lang="en-US" altLang="zh-CN" smtClean="0"/>
              <a:t>T</a:t>
            </a:r>
            <a:r>
              <a:rPr lang="en-US" altLang="zh-CN" sz="1800" smtClean="0"/>
              <a:t>1                                                    </a:t>
            </a:r>
            <a:r>
              <a:rPr lang="en-US" altLang="zh-CN" smtClean="0"/>
              <a:t>T</a:t>
            </a:r>
            <a:r>
              <a:rPr lang="en-US" altLang="zh-CN" sz="1800" smtClean="0"/>
              <a:t>2</a:t>
            </a:r>
            <a:endParaRPr lang="en-US" altLang="zh-CN" sz="1800" smtClean="0"/>
          </a:p>
        </p:txBody>
      </p:sp>
      <p:sp>
        <p:nvSpPr>
          <p:cNvPr id="78851" name="AutoShape 3"/>
          <p:cNvSpPr/>
          <p:nvPr/>
        </p:nvSpPr>
        <p:spPr bwMode="auto">
          <a:xfrm rot="-5400000">
            <a:off x="2602707" y="2758281"/>
            <a:ext cx="381000" cy="3097213"/>
          </a:xfrm>
          <a:prstGeom prst="leftBrace">
            <a:avLst>
              <a:gd name="adj1" fmla="val 7609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2" name="AutoShape 4"/>
          <p:cNvSpPr/>
          <p:nvPr/>
        </p:nvSpPr>
        <p:spPr bwMode="auto">
          <a:xfrm rot="-5400000">
            <a:off x="5825332" y="2786856"/>
            <a:ext cx="469900" cy="3119437"/>
          </a:xfrm>
          <a:prstGeom prst="leftBrace">
            <a:avLst>
              <a:gd name="adj1" fmla="val 5993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3" name="Line 5"/>
          <p:cNvSpPr>
            <a:spLocks noChangeShapeType="1"/>
          </p:cNvSpPr>
          <p:nvPr/>
        </p:nvSpPr>
        <p:spPr bwMode="auto">
          <a:xfrm flipH="1">
            <a:off x="3492500" y="3046413"/>
            <a:ext cx="1752600" cy="533400"/>
          </a:xfrm>
          <a:prstGeom prst="line">
            <a:avLst/>
          </a:prstGeom>
          <a:noFill/>
          <a:ln w="9525">
            <a:solidFill>
              <a:srgbClr val="0D51B5"/>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6"/>
          <p:cNvSpPr>
            <a:spLocks noChangeShapeType="1"/>
          </p:cNvSpPr>
          <p:nvPr/>
        </p:nvSpPr>
        <p:spPr bwMode="auto">
          <a:xfrm>
            <a:off x="3600450" y="3000375"/>
            <a:ext cx="1828800" cy="609600"/>
          </a:xfrm>
          <a:prstGeom prst="line">
            <a:avLst/>
          </a:prstGeom>
          <a:noFill/>
          <a:ln w="9525">
            <a:solidFill>
              <a:srgbClr val="DB0D3E"/>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Rectangle 7"/>
          <p:cNvSpPr>
            <a:spLocks noChangeArrowheads="1"/>
          </p:cNvSpPr>
          <p:nvPr/>
        </p:nvSpPr>
        <p:spPr bwMode="auto">
          <a:xfrm>
            <a:off x="285750" y="1214438"/>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t>[</a:t>
            </a:r>
            <a:r>
              <a:rPr lang="zh-CN" altLang="en-US" sz="2800" b="1"/>
              <a:t>例</a:t>
            </a:r>
            <a:r>
              <a:rPr lang="en-US" altLang="zh-CN" sz="2800" b="1"/>
              <a:t>11.3] </a:t>
            </a:r>
            <a:r>
              <a:rPr lang="zh-CN" altLang="zh-CN" sz="2800" b="1"/>
              <a:t>今有调度</a:t>
            </a:r>
            <a:endParaRPr lang="en-US" altLang="zh-CN" sz="2800" b="1"/>
          </a:p>
          <a:p>
            <a:pPr eaLnBrk="1" hangingPunct="1">
              <a:buFont typeface="Wingdings" panose="05000000000000000000" pitchFamily="2" charset="2"/>
              <a:buNone/>
            </a:pPr>
            <a:endParaRPr lang="en-US" altLang="zh-CN" sz="2800" b="1"/>
          </a:p>
          <a:p>
            <a:pPr eaLnBrk="1" hangingPunct="1">
              <a:buFont typeface="Wingdings" panose="05000000000000000000" pitchFamily="2" charset="2"/>
              <a:buNone/>
            </a:pPr>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endParaRPr lang="en-US" altLang="zh-CN" sz="2800" b="1"/>
          </a:p>
        </p:txBody>
      </p:sp>
      <p:sp>
        <p:nvSpPr>
          <p:cNvPr id="78856" name="AutoShape 8"/>
          <p:cNvSpPr/>
          <p:nvPr/>
        </p:nvSpPr>
        <p:spPr bwMode="auto">
          <a:xfrm rot="-5400000">
            <a:off x="3430588" y="2030413"/>
            <a:ext cx="304800" cy="1517650"/>
          </a:xfrm>
          <a:prstGeom prst="leftBrace">
            <a:avLst>
              <a:gd name="adj1" fmla="val 4495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7" name="AutoShape 9"/>
          <p:cNvSpPr/>
          <p:nvPr/>
        </p:nvSpPr>
        <p:spPr bwMode="auto">
          <a:xfrm rot="-5400000">
            <a:off x="5052219" y="2070894"/>
            <a:ext cx="304800" cy="1471612"/>
          </a:xfrm>
          <a:prstGeom prst="leftBrace">
            <a:avLst>
              <a:gd name="adj1" fmla="val 4358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7802" name="Rectangle 10"/>
          <p:cNvSpPr>
            <a:spLocks noChangeArrowheads="1"/>
          </p:cNvSpPr>
          <p:nvPr/>
        </p:nvSpPr>
        <p:spPr bwMode="auto">
          <a:xfrm>
            <a:off x="381000" y="5157788"/>
            <a:ext cx="858361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78859" name="Rectangle 5"/>
          <p:cNvSpPr>
            <a:spLocks noGrp="1" noChangeArrowheads="1"/>
          </p:cNvSpPr>
          <p:nvPr>
            <p:ph type="title"/>
          </p:nvPr>
        </p:nvSpPr>
        <p:spPr>
          <a:xfrm>
            <a:off x="225425" y="44450"/>
            <a:ext cx="8234363" cy="862013"/>
          </a:xfrm>
          <a:noFill/>
        </p:spPr>
        <p:txBody>
          <a:bodyPr/>
          <a:lstStyle/>
          <a:p>
            <a:r>
              <a:rPr lang="zh-CN" altLang="en-US" sz="3600" smtClean="0"/>
              <a:t>冲突可串行化（续）</a:t>
            </a:r>
            <a:endParaRPr lang="en-US" altLang="zh-CN" sz="3600" smtClean="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smtClean="0"/>
              <a:t> 5. </a:t>
            </a:r>
            <a:r>
              <a:rPr lang="zh-CN" altLang="en-US" sz="3600" dirty="0" smtClean="0"/>
              <a:t>两段锁协议</a:t>
            </a:r>
            <a:endParaRPr lang="zh-CN" altLang="zh-CN" sz="3600" dirty="0" smtClean="0"/>
          </a:p>
        </p:txBody>
      </p:sp>
      <p:sp>
        <p:nvSpPr>
          <p:cNvPr id="81923" name="Rectangle 3"/>
          <p:cNvSpPr>
            <a:spLocks noGrp="1" noChangeArrowheads="1"/>
          </p:cNvSpPr>
          <p:nvPr>
            <p:ph type="body" idx="4294967295"/>
          </p:nvPr>
        </p:nvSpPr>
        <p:spPr>
          <a:xfrm>
            <a:off x="457200" y="981075"/>
            <a:ext cx="8229600" cy="4984750"/>
          </a:xfrm>
        </p:spPr>
        <p:txBody>
          <a:bodyPr>
            <a:normAutofit fontScale="92500" lnSpcReduction="10000"/>
          </a:bodyPr>
          <a:lstStyle/>
          <a:p>
            <a:pPr eaLnBrk="1" hangingPunct="1">
              <a:lnSpc>
                <a:spcPct val="150000"/>
              </a:lnSpc>
            </a:pPr>
            <a:r>
              <a:rPr lang="zh-CN" altLang="en-US" dirty="0" smtClean="0"/>
              <a:t>数据库管理系统普遍采用两段锁协议的方法实现并发调度的可串行性，从而保证调度的正确性 </a:t>
            </a:r>
            <a:endParaRPr lang="zh-CN" altLang="en-US" dirty="0" smtClean="0"/>
          </a:p>
          <a:p>
            <a:pPr eaLnBrk="1" hangingPunct="1">
              <a:lnSpc>
                <a:spcPct val="150000"/>
              </a:lnSpc>
            </a:pPr>
            <a:r>
              <a:rPr lang="zh-CN" altLang="en-US" dirty="0" smtClean="0"/>
              <a:t>两段锁</a:t>
            </a:r>
            <a:r>
              <a:rPr lang="zh-CN" altLang="en-US" dirty="0" smtClean="0"/>
              <a:t>协议，</a:t>
            </a:r>
            <a:r>
              <a:rPr lang="zh-CN" altLang="en-US" dirty="0" smtClean="0"/>
              <a:t>事务</a:t>
            </a:r>
            <a:r>
              <a:rPr lang="zh-CN" altLang="en-US" dirty="0"/>
              <a:t>分为两个阶段</a:t>
            </a:r>
            <a:endParaRPr lang="zh-CN" altLang="en-US" dirty="0"/>
          </a:p>
          <a:p>
            <a:pPr lvl="1">
              <a:lnSpc>
                <a:spcPct val="150000"/>
              </a:lnSpc>
            </a:pPr>
            <a:r>
              <a:rPr lang="zh-CN" altLang="en-US" dirty="0"/>
              <a:t> 第一阶段是获得封锁，也称为扩展阶段 </a:t>
            </a:r>
            <a:r>
              <a:rPr lang="en-GB" altLang="zh-CN" dirty="0">
                <a:latin typeface="Tahoma" panose="020B0604030504040204" pitchFamily="34" charset="0"/>
              </a:rPr>
              <a:t>Growing Phase</a:t>
            </a:r>
            <a:endParaRPr lang="zh-CN" altLang="en-US" dirty="0"/>
          </a:p>
          <a:p>
            <a:pPr lvl="2">
              <a:lnSpc>
                <a:spcPct val="150000"/>
              </a:lnSpc>
              <a:buSzPct val="87000"/>
              <a:buFont typeface="Wingdings" panose="05000000000000000000" pitchFamily="2" charset="2"/>
              <a:buChar char="l"/>
            </a:pPr>
            <a:r>
              <a:rPr lang="zh-CN" altLang="en-US" sz="2200" dirty="0"/>
              <a:t>事务可以申请获得任何数据项上的任何类型的锁，但是不能释放任何锁 </a:t>
            </a:r>
            <a:endParaRPr lang="zh-CN" altLang="en-US" sz="2200" dirty="0"/>
          </a:p>
          <a:p>
            <a:pPr lvl="1">
              <a:lnSpc>
                <a:spcPct val="150000"/>
              </a:lnSpc>
            </a:pPr>
            <a:r>
              <a:rPr lang="zh-CN" altLang="en-US" dirty="0"/>
              <a:t> 第二阶段是释放封锁，也称为收缩阶段</a:t>
            </a:r>
            <a:r>
              <a:rPr lang="en-GB" altLang="zh-CN" dirty="0">
                <a:latin typeface="Tahoma" panose="020B0604030504040204" pitchFamily="34" charset="0"/>
              </a:rPr>
              <a:t>Shrinking Phase</a:t>
            </a:r>
            <a:endParaRPr lang="zh-CN" altLang="en-US" dirty="0"/>
          </a:p>
          <a:p>
            <a:pPr lvl="2">
              <a:lnSpc>
                <a:spcPct val="150000"/>
              </a:lnSpc>
              <a:buSzPct val="87000"/>
              <a:buFont typeface="Wingdings" panose="05000000000000000000" pitchFamily="2" charset="2"/>
              <a:buChar char="l"/>
            </a:pPr>
            <a:r>
              <a:rPr lang="zh-CN" altLang="en-US" sz="2200" dirty="0"/>
              <a:t>事务可以释放任何数据项上的任何类型的锁，但是不能再申请任何锁 </a:t>
            </a: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115888"/>
            <a:ext cx="7772400" cy="649287"/>
          </a:xfrm>
        </p:spPr>
        <p:txBody>
          <a:bodyPr/>
          <a:lstStyle/>
          <a:p>
            <a:r>
              <a:rPr lang="zh-CN" altLang="zh-CN" sz="3200" dirty="0"/>
              <a:t>两段锁</a:t>
            </a:r>
            <a:r>
              <a:rPr lang="zh-CN" altLang="zh-CN" sz="3200" dirty="0" smtClean="0"/>
              <a:t>协议</a:t>
            </a:r>
            <a:r>
              <a:rPr lang="zh-CN" altLang="en-US" sz="3200" dirty="0" smtClean="0"/>
              <a:t>示例</a:t>
            </a:r>
            <a:endParaRPr lang="en-US" altLang="ko-KR" sz="3000" dirty="0" smtClean="0">
              <a:ea typeface="Gulim" pitchFamily="34" charset="-127"/>
            </a:endParaRPr>
          </a:p>
        </p:txBody>
      </p:sp>
      <p:grpSp>
        <p:nvGrpSpPr>
          <p:cNvPr id="54275" name="Group 3"/>
          <p:cNvGrpSpPr/>
          <p:nvPr/>
        </p:nvGrpSpPr>
        <p:grpSpPr bwMode="auto">
          <a:xfrm>
            <a:off x="2282825" y="1248458"/>
            <a:ext cx="4953000" cy="5334000"/>
            <a:chOff x="1438" y="663"/>
            <a:chExt cx="3120" cy="3360"/>
          </a:xfrm>
        </p:grpSpPr>
        <p:sp>
          <p:nvSpPr>
            <p:cNvPr id="54296" name="Rectangle 4"/>
            <p:cNvSpPr>
              <a:spLocks noChangeArrowheads="1"/>
            </p:cNvSpPr>
            <p:nvPr/>
          </p:nvSpPr>
          <p:spPr bwMode="auto">
            <a:xfrm>
              <a:off x="1438" y="663"/>
              <a:ext cx="3072" cy="3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7" name="Line 5"/>
            <p:cNvSpPr>
              <a:spLocks noChangeShapeType="1"/>
            </p:cNvSpPr>
            <p:nvPr/>
          </p:nvSpPr>
          <p:spPr bwMode="auto">
            <a:xfrm>
              <a:off x="1534" y="961"/>
              <a:ext cx="288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8" name="Line 6"/>
            <p:cNvSpPr>
              <a:spLocks noChangeShapeType="1"/>
            </p:cNvSpPr>
            <p:nvPr/>
          </p:nvSpPr>
          <p:spPr bwMode="auto">
            <a:xfrm>
              <a:off x="2926" y="961"/>
              <a:ext cx="0" cy="301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9" name="Text Box 7"/>
            <p:cNvSpPr txBox="1">
              <a:spLocks noChangeArrowheads="1"/>
            </p:cNvSpPr>
            <p:nvPr/>
          </p:nvSpPr>
          <p:spPr bwMode="auto">
            <a:xfrm>
              <a:off x="1726" y="1047"/>
              <a:ext cx="1314" cy="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rPr>
                <a:t>lock</a:t>
              </a:r>
              <a:r>
                <a:rPr kumimoji="1" lang="en-US" altLang="ko-KR" u="sng">
                  <a:latin typeface="Times New Roman" panose="02020603050405020304" pitchFamily="18" charset="0"/>
                  <a:ea typeface="Gulim" pitchFamily="34" charset="-127"/>
                </a:rPr>
                <a:t>(x)</a:t>
              </a:r>
              <a:endParaRPr kumimoji="1" lang="en-US" altLang="ko-KR">
                <a:latin typeface="Times New Roman" panose="02020603050405020304" pitchFamily="18" charset="0"/>
                <a:ea typeface="Gulim" pitchFamily="34" charset="-127"/>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rPr>
                <a:t>read</a:t>
              </a:r>
              <a:r>
                <a:rPr kumimoji="1" lang="en-US" altLang="ko-KR">
                  <a:latin typeface="Times New Roman" panose="02020603050405020304" pitchFamily="18" charset="0"/>
                  <a:ea typeface="Gulim" pitchFamily="34" charset="-127"/>
                </a:rPr>
                <a:t>(x)</a:t>
              </a:r>
              <a:endParaRPr kumimoji="1" lang="en-US" altLang="ko-KR">
                <a:latin typeface="Times New Roman" panose="02020603050405020304" pitchFamily="18" charset="0"/>
                <a:ea typeface="Gulim" pitchFamily="34" charset="-127"/>
              </a:endParaRP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rPr>
                <a:t>x </a:t>
              </a:r>
              <a:r>
                <a:rPr kumimoji="1" lang="en-US" altLang="ko-KR">
                  <a:latin typeface="Times New Roman" panose="02020603050405020304" pitchFamily="18" charset="0"/>
                  <a:ea typeface="Gulim" pitchFamily="34" charset="-127"/>
                  <a:sym typeface="Wingdings" panose="05000000000000000000" pitchFamily="2" charset="2"/>
                </a:rPr>
                <a:t> x  + 100</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(x)</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lock</a:t>
              </a:r>
              <a:r>
                <a:rPr kumimoji="1" lang="en-US" altLang="ko-KR" u="sng">
                  <a:latin typeface="Times New Roman" panose="02020603050405020304" pitchFamily="18" charset="0"/>
                  <a:ea typeface="Gulim" pitchFamily="34" charset="-127"/>
                  <a:sym typeface="Wingdings" panose="05000000000000000000" pitchFamily="2" charset="2"/>
                </a:rPr>
                <a:t>(y)</a:t>
              </a:r>
              <a:endParaRPr kumimoji="1" lang="en-US" altLang="ko-KR" u="sng">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(x)</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read</a:t>
              </a:r>
              <a:r>
                <a:rPr kumimoji="1" lang="en-US" altLang="ko-KR">
                  <a:latin typeface="Times New Roman" panose="02020603050405020304" pitchFamily="18" charset="0"/>
                  <a:ea typeface="Gulim" pitchFamily="34" charset="-127"/>
                  <a:sym typeface="Wingdings" panose="05000000000000000000" pitchFamily="2" charset="2"/>
                </a:rPr>
                <a:t>(y)</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sym typeface="Wingdings" panose="05000000000000000000" pitchFamily="2" charset="2"/>
                </a:rPr>
                <a:t>y</a:t>
              </a:r>
              <a:r>
                <a:rPr kumimoji="1" lang="en-US" altLang="ko-KR">
                  <a:latin typeface="Times New Roman" panose="02020603050405020304" pitchFamily="18" charset="0"/>
                  <a:ea typeface="Gulim" pitchFamily="34" charset="-127"/>
                </a:rPr>
                <a:t> </a:t>
              </a:r>
              <a:r>
                <a:rPr kumimoji="1" lang="en-US" altLang="ko-KR">
                  <a:latin typeface="Times New Roman" panose="02020603050405020304" pitchFamily="18" charset="0"/>
                  <a:ea typeface="Gulim" pitchFamily="34" charset="-127"/>
                  <a:sym typeface="Wingdings" panose="05000000000000000000" pitchFamily="2" charset="2"/>
                </a:rPr>
                <a:t> y + 100</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(y)</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(y)</a:t>
              </a:r>
              <a:endParaRPr kumimoji="1" lang="en-US" altLang="ko-KR">
                <a:latin typeface="Times New Roman" panose="02020603050405020304" pitchFamily="18" charset="0"/>
                <a:ea typeface="Gulim" pitchFamily="34" charset="-127"/>
                <a:sym typeface="Wingdings" panose="05000000000000000000" pitchFamily="2" charset="2"/>
              </a:endParaRPr>
            </a:p>
          </p:txBody>
        </p:sp>
        <p:sp>
          <p:nvSpPr>
            <p:cNvPr id="54300" name="Text Box 8"/>
            <p:cNvSpPr txBox="1">
              <a:spLocks noChangeArrowheads="1"/>
            </p:cNvSpPr>
            <p:nvPr/>
          </p:nvSpPr>
          <p:spPr bwMode="auto">
            <a:xfrm>
              <a:off x="2686" y="711"/>
              <a:ext cx="5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spcBef>
                  <a:spcPct val="50000"/>
                </a:spcBef>
              </a:pPr>
              <a:r>
                <a:rPr kumimoji="1" lang="en-US" altLang="ko-KR" sz="2000">
                  <a:latin typeface="Times New Roman" panose="02020603050405020304" pitchFamily="18" charset="0"/>
                  <a:ea typeface="Gulim" pitchFamily="34" charset="-127"/>
                </a:rPr>
                <a:t>Time</a:t>
              </a:r>
              <a:endParaRPr kumimoji="1" lang="en-US" altLang="ko-KR" sz="2000">
                <a:latin typeface="Times New Roman" panose="02020603050405020304" pitchFamily="18" charset="0"/>
                <a:ea typeface="Gulim" pitchFamily="34" charset="-127"/>
              </a:endParaRPr>
            </a:p>
          </p:txBody>
        </p:sp>
        <p:sp>
          <p:nvSpPr>
            <p:cNvPr id="54301" name="Text Box 9"/>
            <p:cNvSpPr txBox="1">
              <a:spLocks noChangeArrowheads="1"/>
            </p:cNvSpPr>
            <p:nvPr/>
          </p:nvSpPr>
          <p:spPr bwMode="auto">
            <a:xfrm>
              <a:off x="1726" y="71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spcBef>
                  <a:spcPct val="50000"/>
                </a:spcBef>
              </a:pPr>
              <a:r>
                <a:rPr kumimoji="1" lang="en-US" altLang="ko-KR" sz="2000">
                  <a:latin typeface="Times New Roman" panose="02020603050405020304" pitchFamily="18" charset="0"/>
                  <a:ea typeface="Gulim" pitchFamily="34" charset="-127"/>
                </a:rPr>
                <a:t>T</a:t>
              </a:r>
              <a:r>
                <a:rPr kumimoji="1" lang="en-US" altLang="ko-KR" sz="2000" baseline="-25000">
                  <a:latin typeface="Times New Roman" panose="02020603050405020304" pitchFamily="18" charset="0"/>
                  <a:ea typeface="Gulim" pitchFamily="34" charset="-127"/>
                </a:rPr>
                <a:t>1</a:t>
              </a:r>
              <a:endParaRPr kumimoji="1" lang="en-US" altLang="ko-KR" sz="2000" baseline="-25000">
                <a:latin typeface="Times New Roman" panose="02020603050405020304" pitchFamily="18" charset="0"/>
                <a:ea typeface="Gulim" pitchFamily="34" charset="-127"/>
              </a:endParaRPr>
            </a:p>
          </p:txBody>
        </p:sp>
        <p:sp>
          <p:nvSpPr>
            <p:cNvPr id="54302" name="Text Box 10"/>
            <p:cNvSpPr txBox="1">
              <a:spLocks noChangeArrowheads="1"/>
            </p:cNvSpPr>
            <p:nvPr/>
          </p:nvSpPr>
          <p:spPr bwMode="auto">
            <a:xfrm>
              <a:off x="3166" y="71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spcBef>
                  <a:spcPct val="50000"/>
                </a:spcBef>
              </a:pPr>
              <a:r>
                <a:rPr kumimoji="1" lang="en-US" altLang="ko-KR" sz="2000">
                  <a:latin typeface="Times New Roman" panose="02020603050405020304" pitchFamily="18" charset="0"/>
                  <a:ea typeface="Gulim" pitchFamily="34" charset="-127"/>
                </a:rPr>
                <a:t>T</a:t>
              </a:r>
              <a:r>
                <a:rPr kumimoji="1" lang="en-US" altLang="ko-KR" sz="2000" baseline="-25000">
                  <a:latin typeface="Times New Roman" panose="02020603050405020304" pitchFamily="18" charset="0"/>
                  <a:ea typeface="Gulim" pitchFamily="34" charset="-127"/>
                </a:rPr>
                <a:t>2</a:t>
              </a:r>
              <a:endParaRPr kumimoji="1" lang="en-US" altLang="ko-KR" sz="2000" baseline="-25000">
                <a:latin typeface="Times New Roman" panose="02020603050405020304" pitchFamily="18" charset="0"/>
                <a:ea typeface="Gulim" pitchFamily="34" charset="-127"/>
              </a:endParaRPr>
            </a:p>
          </p:txBody>
        </p:sp>
        <p:sp>
          <p:nvSpPr>
            <p:cNvPr id="54303" name="Text Box 11"/>
            <p:cNvSpPr txBox="1">
              <a:spLocks noChangeArrowheads="1"/>
            </p:cNvSpPr>
            <p:nvPr/>
          </p:nvSpPr>
          <p:spPr bwMode="auto">
            <a:xfrm>
              <a:off x="3244" y="1919"/>
              <a:ext cx="1314" cy="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rPr>
                <a:t>lock</a:t>
              </a:r>
              <a:r>
                <a:rPr kumimoji="1" lang="en-US" altLang="ko-KR" u="sng">
                  <a:latin typeface="Times New Roman" panose="02020603050405020304" pitchFamily="18" charset="0"/>
                  <a:ea typeface="Gulim" pitchFamily="34" charset="-127"/>
                </a:rPr>
                <a:t>(x)</a:t>
              </a:r>
              <a:endParaRPr kumimoji="1" lang="en-US" altLang="ko-KR">
                <a:latin typeface="Times New Roman" panose="02020603050405020304" pitchFamily="18" charset="0"/>
                <a:ea typeface="Gulim" pitchFamily="34" charset="-127"/>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rPr>
                <a:t>read</a:t>
              </a:r>
              <a:r>
                <a:rPr kumimoji="1" lang="en-US" altLang="ko-KR">
                  <a:latin typeface="Times New Roman" panose="02020603050405020304" pitchFamily="18" charset="0"/>
                  <a:ea typeface="Gulim" pitchFamily="34" charset="-127"/>
                </a:rPr>
                <a:t>(x)</a:t>
              </a:r>
              <a:endParaRPr kumimoji="1" lang="en-US" altLang="ko-KR">
                <a:latin typeface="Times New Roman" panose="02020603050405020304" pitchFamily="18" charset="0"/>
                <a:ea typeface="Gulim" pitchFamily="34" charset="-127"/>
              </a:endParaRP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rPr>
                <a:t>x </a:t>
              </a:r>
              <a:r>
                <a:rPr kumimoji="1" lang="en-US" altLang="ko-KR">
                  <a:latin typeface="Times New Roman" panose="02020603050405020304" pitchFamily="18" charset="0"/>
                  <a:ea typeface="Gulim" pitchFamily="34" charset="-127"/>
                  <a:sym typeface="Wingdings" panose="05000000000000000000" pitchFamily="2" charset="2"/>
                </a:rPr>
                <a:t> x * 2</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(x)</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lock</a:t>
              </a:r>
              <a:r>
                <a:rPr kumimoji="1" lang="en-US" altLang="ko-KR" u="sng">
                  <a:latin typeface="Times New Roman" panose="02020603050405020304" pitchFamily="18" charset="0"/>
                  <a:ea typeface="Gulim" pitchFamily="34" charset="-127"/>
                  <a:sym typeface="Wingdings" panose="05000000000000000000" pitchFamily="2" charset="2"/>
                </a:rPr>
                <a:t>(y)</a:t>
              </a:r>
              <a:endParaRPr kumimoji="1" lang="en-US" altLang="ko-KR" u="sng">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(x)</a:t>
              </a:r>
              <a:endParaRPr kumimoji="1" lang="en-US" altLang="ko-KR" u="sng">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read</a:t>
              </a:r>
              <a:r>
                <a:rPr kumimoji="1" lang="en-US" altLang="ko-KR">
                  <a:latin typeface="Times New Roman" panose="02020603050405020304" pitchFamily="18" charset="0"/>
                  <a:ea typeface="Gulim" pitchFamily="34" charset="-127"/>
                  <a:sym typeface="Wingdings" panose="05000000000000000000" pitchFamily="2" charset="2"/>
                </a:rPr>
                <a:t>(y)</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a:latin typeface="Times New Roman" panose="02020603050405020304" pitchFamily="18" charset="0"/>
                  <a:ea typeface="Gulim" pitchFamily="34" charset="-127"/>
                  <a:sym typeface="Wingdings" panose="05000000000000000000" pitchFamily="2" charset="2"/>
                </a:rPr>
                <a:t>y</a:t>
              </a:r>
              <a:r>
                <a:rPr kumimoji="1" lang="en-US" altLang="ko-KR">
                  <a:latin typeface="Times New Roman" panose="02020603050405020304" pitchFamily="18" charset="0"/>
                  <a:ea typeface="Gulim" pitchFamily="34" charset="-127"/>
                </a:rPr>
                <a:t> </a:t>
              </a:r>
              <a:r>
                <a:rPr kumimoji="1" lang="en-US" altLang="ko-KR">
                  <a:latin typeface="Times New Roman" panose="02020603050405020304" pitchFamily="18" charset="0"/>
                  <a:ea typeface="Gulim" pitchFamily="34" charset="-127"/>
                  <a:sym typeface="Wingdings" panose="05000000000000000000" pitchFamily="2" charset="2"/>
                </a:rPr>
                <a:t> y * 2</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a:latin typeface="Times New Roman" panose="02020603050405020304" pitchFamily="18" charset="0"/>
                  <a:ea typeface="Gulim" pitchFamily="34" charset="-127"/>
                  <a:sym typeface="Wingdings" panose="05000000000000000000" pitchFamily="2" charset="2"/>
                </a:rPr>
                <a:t>write</a:t>
              </a:r>
              <a:r>
                <a:rPr kumimoji="1" lang="en-US" altLang="ko-KR">
                  <a:latin typeface="Times New Roman" panose="02020603050405020304" pitchFamily="18" charset="0"/>
                  <a:ea typeface="Gulim" pitchFamily="34" charset="-127"/>
                  <a:sym typeface="Wingdings" panose="05000000000000000000" pitchFamily="2" charset="2"/>
                </a:rPr>
                <a:t>(y)</a:t>
              </a:r>
              <a:endParaRPr kumimoji="1" lang="en-US" altLang="ko-KR">
                <a:latin typeface="Times New Roman" panose="02020603050405020304" pitchFamily="18" charset="0"/>
                <a:ea typeface="Gulim" pitchFamily="34" charset="-127"/>
                <a:sym typeface="Wingdings" panose="05000000000000000000" pitchFamily="2" charset="2"/>
              </a:endParaRPr>
            </a:p>
            <a:p>
              <a:pPr eaLnBrk="1" latinLnBrk="1" hangingPunct="1">
                <a:lnSpc>
                  <a:spcPct val="30000"/>
                </a:lnSpc>
                <a:spcBef>
                  <a:spcPct val="50000"/>
                </a:spcBef>
              </a:pPr>
              <a:r>
                <a:rPr kumimoji="1" lang="en-US" altLang="ko-KR" b="1" u="sng">
                  <a:latin typeface="Times New Roman" panose="02020603050405020304" pitchFamily="18" charset="0"/>
                  <a:ea typeface="Gulim" pitchFamily="34" charset="-127"/>
                  <a:sym typeface="Wingdings" panose="05000000000000000000" pitchFamily="2" charset="2"/>
                </a:rPr>
                <a:t>unlock</a:t>
              </a:r>
              <a:r>
                <a:rPr kumimoji="1" lang="en-US" altLang="ko-KR" u="sng">
                  <a:latin typeface="Times New Roman" panose="02020603050405020304" pitchFamily="18" charset="0"/>
                  <a:ea typeface="Gulim" pitchFamily="34" charset="-127"/>
                  <a:sym typeface="Wingdings" panose="05000000000000000000" pitchFamily="2" charset="2"/>
                </a:rPr>
                <a:t>(y)</a:t>
              </a:r>
              <a:endParaRPr kumimoji="1" lang="en-US" altLang="ko-KR" u="sng">
                <a:latin typeface="Times New Roman" panose="02020603050405020304" pitchFamily="18" charset="0"/>
                <a:ea typeface="Gulim" pitchFamily="34" charset="-127"/>
                <a:sym typeface="Wingdings" panose="05000000000000000000" pitchFamily="2" charset="2"/>
              </a:endParaRPr>
            </a:p>
          </p:txBody>
        </p:sp>
      </p:grpSp>
      <p:sp>
        <p:nvSpPr>
          <p:cNvPr id="54276" name="Text Box 12"/>
          <p:cNvSpPr txBox="1">
            <a:spLocks noChangeArrowheads="1"/>
          </p:cNvSpPr>
          <p:nvPr/>
        </p:nvSpPr>
        <p:spPr bwMode="auto">
          <a:xfrm>
            <a:off x="204334" y="1232446"/>
            <a:ext cx="1498600" cy="854075"/>
          </a:xfrm>
          <a:prstGeom prst="rect">
            <a:avLst/>
          </a:prstGeom>
          <a:solidFill>
            <a:srgbClr val="00FFCC">
              <a:alpha val="49019"/>
            </a:srgbClr>
          </a:solidFill>
          <a:ln w="28575" algn="ctr">
            <a:solidFill>
              <a:srgbClr val="993366"/>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ko-KR" sz="1600" b="1">
                <a:latin typeface="Times New Roman" panose="02020603050405020304" pitchFamily="18" charset="0"/>
                <a:ea typeface="Gulim" pitchFamily="34" charset="-127"/>
              </a:rPr>
              <a:t>T1:</a:t>
            </a:r>
            <a:endParaRPr lang="en-US" altLang="ko-KR" sz="1600" b="1">
              <a:latin typeface="Times New Roman" panose="02020603050405020304" pitchFamily="18" charset="0"/>
              <a:ea typeface="Gulim" pitchFamily="34" charset="-127"/>
            </a:endParaRPr>
          </a:p>
          <a:p>
            <a:r>
              <a:rPr lang="en-US" altLang="ko-KR" sz="1600" b="1">
                <a:latin typeface="Times New Roman" panose="02020603050405020304" pitchFamily="18" charset="0"/>
                <a:ea typeface="Gulim" pitchFamily="34" charset="-127"/>
              </a:rPr>
              <a:t>     X = X + 100</a:t>
            </a:r>
            <a:endParaRPr lang="en-US" altLang="ko-KR" sz="1600" b="1">
              <a:latin typeface="Times New Roman" panose="02020603050405020304" pitchFamily="18" charset="0"/>
              <a:ea typeface="Gulim" pitchFamily="34" charset="-127"/>
            </a:endParaRPr>
          </a:p>
          <a:p>
            <a:r>
              <a:rPr lang="en-US" altLang="ko-KR" sz="1600" b="1">
                <a:latin typeface="Times New Roman" panose="02020603050405020304" pitchFamily="18" charset="0"/>
                <a:ea typeface="Gulim" pitchFamily="34" charset="-127"/>
              </a:rPr>
              <a:t>     Y = Y + 100</a:t>
            </a:r>
            <a:endParaRPr lang="en-US" altLang="ko-KR" sz="1600" b="1">
              <a:latin typeface="Times New Roman" panose="02020603050405020304" pitchFamily="18" charset="0"/>
              <a:ea typeface="Gulim" pitchFamily="34" charset="-127"/>
            </a:endParaRPr>
          </a:p>
        </p:txBody>
      </p:sp>
      <p:sp>
        <p:nvSpPr>
          <p:cNvPr id="54277" name="Text Box 13"/>
          <p:cNvSpPr txBox="1">
            <a:spLocks noChangeArrowheads="1"/>
          </p:cNvSpPr>
          <p:nvPr/>
        </p:nvSpPr>
        <p:spPr bwMode="auto">
          <a:xfrm>
            <a:off x="7753078" y="1324658"/>
            <a:ext cx="1281113" cy="854075"/>
          </a:xfrm>
          <a:prstGeom prst="rect">
            <a:avLst/>
          </a:prstGeom>
          <a:solidFill>
            <a:srgbClr val="00FFCC">
              <a:alpha val="49019"/>
            </a:srgbClr>
          </a:solidFill>
          <a:ln w="28575" algn="ctr">
            <a:solidFill>
              <a:srgbClr val="993366"/>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ko-KR" sz="1600" b="1">
                <a:latin typeface="Times New Roman" panose="02020603050405020304" pitchFamily="18" charset="0"/>
                <a:ea typeface="Gulim" pitchFamily="34" charset="-127"/>
              </a:rPr>
              <a:t>T2:</a:t>
            </a:r>
            <a:endParaRPr lang="en-US" altLang="ko-KR" sz="1600" b="1">
              <a:latin typeface="Times New Roman" panose="02020603050405020304" pitchFamily="18" charset="0"/>
              <a:ea typeface="Gulim" pitchFamily="34" charset="-127"/>
            </a:endParaRPr>
          </a:p>
          <a:p>
            <a:r>
              <a:rPr lang="en-US" altLang="ko-KR" sz="1600" b="1">
                <a:latin typeface="Times New Roman" panose="02020603050405020304" pitchFamily="18" charset="0"/>
                <a:ea typeface="Gulim" pitchFamily="34" charset="-127"/>
              </a:rPr>
              <a:t>     X = X * 2</a:t>
            </a:r>
            <a:endParaRPr lang="en-US" altLang="ko-KR" sz="1600" b="1">
              <a:latin typeface="Times New Roman" panose="02020603050405020304" pitchFamily="18" charset="0"/>
              <a:ea typeface="Gulim" pitchFamily="34" charset="-127"/>
            </a:endParaRPr>
          </a:p>
          <a:p>
            <a:r>
              <a:rPr lang="en-US" altLang="ko-KR" sz="1600" b="1">
                <a:latin typeface="Times New Roman" panose="02020603050405020304" pitchFamily="18" charset="0"/>
                <a:ea typeface="Gulim" pitchFamily="34" charset="-127"/>
              </a:rPr>
              <a:t>     Y = Y * 2</a:t>
            </a:r>
            <a:endParaRPr lang="en-US" altLang="ko-KR" sz="1600" b="1">
              <a:latin typeface="Times New Roman" panose="02020603050405020304" pitchFamily="18" charset="0"/>
              <a:ea typeface="Gulim" pitchFamily="34" charset="-127"/>
            </a:endParaRPr>
          </a:p>
        </p:txBody>
      </p:sp>
      <p:sp>
        <p:nvSpPr>
          <p:cNvPr id="54278" name="Rectangle 14"/>
          <p:cNvSpPr>
            <a:spLocks noChangeArrowheads="1"/>
          </p:cNvSpPr>
          <p:nvPr/>
        </p:nvSpPr>
        <p:spPr bwMode="auto">
          <a:xfrm>
            <a:off x="2733675" y="1786620"/>
            <a:ext cx="793750" cy="215900"/>
          </a:xfrm>
          <a:prstGeom prst="rect">
            <a:avLst/>
          </a:prstGeom>
          <a:solidFill>
            <a:srgbClr val="663300">
              <a:alpha val="20000"/>
            </a:srgbClr>
          </a:solidFill>
          <a:ln w="19050" algn="ctr">
            <a:solidFill>
              <a:srgbClr val="FF0000"/>
            </a:solidFill>
            <a:miter lim="800000"/>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9" name="Rectangle 15"/>
          <p:cNvSpPr>
            <a:spLocks noChangeArrowheads="1"/>
          </p:cNvSpPr>
          <p:nvPr/>
        </p:nvSpPr>
        <p:spPr bwMode="auto">
          <a:xfrm>
            <a:off x="2744788" y="2688320"/>
            <a:ext cx="819150" cy="204788"/>
          </a:xfrm>
          <a:prstGeom prst="rect">
            <a:avLst/>
          </a:prstGeom>
          <a:solidFill>
            <a:srgbClr val="663300">
              <a:alpha val="20000"/>
            </a:srgbClr>
          </a:solidFill>
          <a:ln w="19050" algn="ctr">
            <a:solidFill>
              <a:srgbClr val="FF0000"/>
            </a:solidFill>
            <a:miter lim="800000"/>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0" name="Line 16"/>
          <p:cNvSpPr>
            <a:spLocks noChangeShapeType="1"/>
          </p:cNvSpPr>
          <p:nvPr/>
        </p:nvSpPr>
        <p:spPr bwMode="auto">
          <a:xfrm>
            <a:off x="1116013" y="2904220"/>
            <a:ext cx="1584325"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1" name="Line 17"/>
          <p:cNvSpPr>
            <a:spLocks noChangeShapeType="1"/>
          </p:cNvSpPr>
          <p:nvPr/>
        </p:nvSpPr>
        <p:spPr bwMode="auto">
          <a:xfrm>
            <a:off x="2268538" y="1753283"/>
            <a:ext cx="0" cy="1150937"/>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4282" name="Line 18"/>
          <p:cNvSpPr>
            <a:spLocks noChangeShapeType="1"/>
          </p:cNvSpPr>
          <p:nvPr/>
        </p:nvSpPr>
        <p:spPr bwMode="auto">
          <a:xfrm>
            <a:off x="2268538" y="2904220"/>
            <a:ext cx="0" cy="3600450"/>
          </a:xfrm>
          <a:prstGeom prst="line">
            <a:avLst/>
          </a:prstGeom>
          <a:noFill/>
          <a:ln w="38100">
            <a:solidFill>
              <a:srgbClr val="6633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3" name="Text Box 19"/>
          <p:cNvSpPr txBox="1">
            <a:spLocks noChangeArrowheads="1"/>
          </p:cNvSpPr>
          <p:nvPr/>
        </p:nvSpPr>
        <p:spPr bwMode="auto">
          <a:xfrm>
            <a:off x="1209675" y="2112058"/>
            <a:ext cx="1000125" cy="517525"/>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Growing</a:t>
            </a:r>
            <a:endParaRPr lang="en-US" altLang="ko-KR" sz="1400" b="1">
              <a:latin typeface="Times New Roman" panose="02020603050405020304" pitchFamily="18" charset="0"/>
              <a:ea typeface="Gulim" pitchFamily="34" charset="-127"/>
            </a:endParaRPr>
          </a:p>
          <a:p>
            <a:pPr algn="ctr"/>
            <a:r>
              <a:rPr lang="en-US" altLang="ko-KR" sz="1400" b="1">
                <a:latin typeface="Times New Roman" panose="02020603050405020304" pitchFamily="18" charset="0"/>
                <a:ea typeface="Gulim" pitchFamily="34" charset="-127"/>
              </a:rPr>
              <a:t>Phase</a:t>
            </a:r>
            <a:endParaRPr lang="en-US" altLang="ko-KR" sz="1400" b="1">
              <a:latin typeface="Times New Roman" panose="02020603050405020304" pitchFamily="18" charset="0"/>
              <a:ea typeface="Gulim" pitchFamily="34" charset="-127"/>
            </a:endParaRPr>
          </a:p>
        </p:txBody>
      </p:sp>
      <p:sp>
        <p:nvSpPr>
          <p:cNvPr id="54284" name="Text Box 20"/>
          <p:cNvSpPr txBox="1">
            <a:spLocks noChangeArrowheads="1"/>
          </p:cNvSpPr>
          <p:nvPr/>
        </p:nvSpPr>
        <p:spPr bwMode="auto">
          <a:xfrm>
            <a:off x="1293813" y="3828145"/>
            <a:ext cx="942975" cy="517525"/>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Shrinking</a:t>
            </a:r>
            <a:endParaRPr lang="en-US" altLang="ko-KR" sz="1400" b="1">
              <a:latin typeface="Times New Roman" panose="02020603050405020304" pitchFamily="18" charset="0"/>
              <a:ea typeface="Gulim" pitchFamily="34" charset="-127"/>
            </a:endParaRPr>
          </a:p>
          <a:p>
            <a:pPr algn="ctr"/>
            <a:r>
              <a:rPr lang="en-US" altLang="ko-KR" sz="1400" b="1">
                <a:latin typeface="Times New Roman" panose="02020603050405020304" pitchFamily="18" charset="0"/>
                <a:ea typeface="Gulim" pitchFamily="34" charset="-127"/>
              </a:rPr>
              <a:t>Phase</a:t>
            </a:r>
            <a:endParaRPr lang="en-US" altLang="ko-KR" sz="1400" b="1">
              <a:latin typeface="Times New Roman" panose="02020603050405020304" pitchFamily="18" charset="0"/>
              <a:ea typeface="Gulim" pitchFamily="34" charset="-127"/>
            </a:endParaRPr>
          </a:p>
        </p:txBody>
      </p:sp>
      <p:sp>
        <p:nvSpPr>
          <p:cNvPr id="54285" name="Line 21"/>
          <p:cNvSpPr>
            <a:spLocks noChangeShapeType="1"/>
          </p:cNvSpPr>
          <p:nvPr/>
        </p:nvSpPr>
        <p:spPr bwMode="auto">
          <a:xfrm>
            <a:off x="6084888" y="5353733"/>
            <a:ext cx="1584325" cy="0"/>
          </a:xfrm>
          <a:prstGeom prst="line">
            <a:avLst/>
          </a:prstGeom>
          <a:noFill/>
          <a:ln w="38100">
            <a:solidFill>
              <a:schemeClr val="accent2"/>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6" name="Line 22"/>
          <p:cNvSpPr>
            <a:spLocks noChangeShapeType="1"/>
          </p:cNvSpPr>
          <p:nvPr/>
        </p:nvSpPr>
        <p:spPr bwMode="auto">
          <a:xfrm>
            <a:off x="6659563" y="1753283"/>
            <a:ext cx="0" cy="3598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7" name="Line 23"/>
          <p:cNvSpPr>
            <a:spLocks noChangeShapeType="1"/>
          </p:cNvSpPr>
          <p:nvPr/>
        </p:nvSpPr>
        <p:spPr bwMode="auto">
          <a:xfrm>
            <a:off x="6659563" y="5353733"/>
            <a:ext cx="0" cy="1223962"/>
          </a:xfrm>
          <a:prstGeom prst="line">
            <a:avLst/>
          </a:prstGeom>
          <a:noFill/>
          <a:ln w="38100">
            <a:solidFill>
              <a:srgbClr val="6633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8" name="Text Box 24"/>
          <p:cNvSpPr txBox="1">
            <a:spLocks noChangeArrowheads="1"/>
          </p:cNvSpPr>
          <p:nvPr/>
        </p:nvSpPr>
        <p:spPr bwMode="auto">
          <a:xfrm>
            <a:off x="6732588" y="3769408"/>
            <a:ext cx="1000125" cy="517525"/>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Growing</a:t>
            </a:r>
            <a:endParaRPr lang="en-US" altLang="ko-KR" sz="1400" b="1">
              <a:latin typeface="Times New Roman" panose="02020603050405020304" pitchFamily="18" charset="0"/>
              <a:ea typeface="Gulim" pitchFamily="34" charset="-127"/>
            </a:endParaRPr>
          </a:p>
          <a:p>
            <a:pPr algn="ctr"/>
            <a:r>
              <a:rPr lang="en-US" altLang="ko-KR" sz="1400" b="1">
                <a:latin typeface="Times New Roman" panose="02020603050405020304" pitchFamily="18" charset="0"/>
                <a:ea typeface="Gulim" pitchFamily="34" charset="-127"/>
              </a:rPr>
              <a:t>Phase</a:t>
            </a:r>
            <a:endParaRPr lang="en-US" altLang="ko-KR" sz="1400" b="1">
              <a:latin typeface="Times New Roman" panose="02020603050405020304" pitchFamily="18" charset="0"/>
              <a:ea typeface="Gulim" pitchFamily="34" charset="-127"/>
            </a:endParaRPr>
          </a:p>
        </p:txBody>
      </p:sp>
      <p:sp>
        <p:nvSpPr>
          <p:cNvPr id="54289" name="Text Box 25"/>
          <p:cNvSpPr txBox="1">
            <a:spLocks noChangeArrowheads="1"/>
          </p:cNvSpPr>
          <p:nvPr/>
        </p:nvSpPr>
        <p:spPr bwMode="auto">
          <a:xfrm>
            <a:off x="6732588" y="5712508"/>
            <a:ext cx="942975" cy="517525"/>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ko-KR" sz="1400" b="1">
                <a:latin typeface="Times New Roman" panose="02020603050405020304" pitchFamily="18" charset="0"/>
                <a:ea typeface="Gulim" pitchFamily="34" charset="-127"/>
              </a:rPr>
              <a:t>Shrinking</a:t>
            </a:r>
            <a:endParaRPr lang="en-US" altLang="ko-KR" sz="1400" b="1">
              <a:latin typeface="Times New Roman" panose="02020603050405020304" pitchFamily="18" charset="0"/>
              <a:ea typeface="Gulim" pitchFamily="34" charset="-127"/>
            </a:endParaRPr>
          </a:p>
          <a:p>
            <a:pPr algn="ctr"/>
            <a:r>
              <a:rPr lang="en-US" altLang="ko-KR" sz="1400" b="1">
                <a:latin typeface="Times New Roman" panose="02020603050405020304" pitchFamily="18" charset="0"/>
                <a:ea typeface="Gulim" pitchFamily="34" charset="-127"/>
              </a:rPr>
              <a:t>Phase</a:t>
            </a:r>
            <a:endParaRPr lang="en-US" altLang="ko-KR" sz="1400" b="1">
              <a:latin typeface="Times New Roman" panose="02020603050405020304" pitchFamily="18" charset="0"/>
              <a:ea typeface="Gulim" pitchFamily="34" charset="-127"/>
            </a:endParaRPr>
          </a:p>
        </p:txBody>
      </p:sp>
      <p:sp>
        <p:nvSpPr>
          <p:cNvPr id="54290" name="Rectangle 26"/>
          <p:cNvSpPr>
            <a:spLocks noChangeArrowheads="1"/>
          </p:cNvSpPr>
          <p:nvPr/>
        </p:nvSpPr>
        <p:spPr bwMode="auto">
          <a:xfrm>
            <a:off x="5148263" y="3182033"/>
            <a:ext cx="793750" cy="215900"/>
          </a:xfrm>
          <a:prstGeom prst="rect">
            <a:avLst/>
          </a:prstGeom>
          <a:solidFill>
            <a:srgbClr val="663300">
              <a:alpha val="20000"/>
            </a:srgbClr>
          </a:solidFill>
          <a:ln w="19050" algn="ctr">
            <a:solidFill>
              <a:srgbClr val="FF0000"/>
            </a:solidFill>
            <a:miter lim="800000"/>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1" name="Rectangle 27"/>
          <p:cNvSpPr>
            <a:spLocks noChangeArrowheads="1"/>
          </p:cNvSpPr>
          <p:nvPr/>
        </p:nvSpPr>
        <p:spPr bwMode="auto">
          <a:xfrm>
            <a:off x="5148263" y="5148945"/>
            <a:ext cx="793750" cy="215900"/>
          </a:xfrm>
          <a:prstGeom prst="rect">
            <a:avLst/>
          </a:prstGeom>
          <a:solidFill>
            <a:srgbClr val="663300">
              <a:alpha val="20000"/>
            </a:srgbClr>
          </a:solidFill>
          <a:ln w="19050" algn="ctr">
            <a:solidFill>
              <a:srgbClr val="FF0000"/>
            </a:solidFill>
            <a:miter lim="800000"/>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2" name="Line 28"/>
          <p:cNvSpPr>
            <a:spLocks noChangeShapeType="1"/>
          </p:cNvSpPr>
          <p:nvPr/>
        </p:nvSpPr>
        <p:spPr bwMode="auto">
          <a:xfrm>
            <a:off x="2771775" y="3120120"/>
            <a:ext cx="1008063"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3" name="Line 29"/>
          <p:cNvSpPr>
            <a:spLocks noChangeShapeType="1"/>
          </p:cNvSpPr>
          <p:nvPr/>
        </p:nvSpPr>
        <p:spPr bwMode="auto">
          <a:xfrm>
            <a:off x="2749550" y="5098145"/>
            <a:ext cx="1008063"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4" name="Line 30"/>
          <p:cNvSpPr>
            <a:spLocks noChangeShapeType="1"/>
          </p:cNvSpPr>
          <p:nvPr/>
        </p:nvSpPr>
        <p:spPr bwMode="auto">
          <a:xfrm>
            <a:off x="5197475" y="5591858"/>
            <a:ext cx="1008063"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5" name="Line 31"/>
          <p:cNvSpPr>
            <a:spLocks noChangeShapeType="1"/>
          </p:cNvSpPr>
          <p:nvPr/>
        </p:nvSpPr>
        <p:spPr bwMode="auto">
          <a:xfrm>
            <a:off x="5197475" y="6493558"/>
            <a:ext cx="1008063"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en-US" altLang="zh-CN" sz="3600" dirty="0" smtClean="0"/>
              <a:t>6.</a:t>
            </a:r>
            <a:r>
              <a:rPr lang="zh-CN" altLang="zh-CN" sz="3600" dirty="0" smtClean="0"/>
              <a:t>封锁粒度</a:t>
            </a:r>
            <a:endParaRPr lang="zh-CN" altLang="zh-CN" sz="3600" dirty="0" smtClean="0"/>
          </a:p>
        </p:txBody>
      </p:sp>
      <p:sp>
        <p:nvSpPr>
          <p:cNvPr id="90115" name="Rectangle 3"/>
          <p:cNvSpPr>
            <a:spLocks noGrp="1" noChangeArrowheads="1"/>
          </p:cNvSpPr>
          <p:nvPr>
            <p:ph type="body" idx="4294967295"/>
          </p:nvPr>
        </p:nvSpPr>
        <p:spPr>
          <a:xfrm>
            <a:off x="457200" y="1125538"/>
            <a:ext cx="8229600" cy="4911725"/>
          </a:xfrm>
        </p:spPr>
        <p:txBody>
          <a:bodyPr/>
          <a:lstStyle/>
          <a:p>
            <a:pPr eaLnBrk="1" hangingPunct="1">
              <a:lnSpc>
                <a:spcPct val="170000"/>
              </a:lnSpc>
            </a:pPr>
            <a:r>
              <a:rPr lang="zh-CN" altLang="en-US" sz="2400" smtClean="0"/>
              <a:t>封锁对象的大小称为封锁粒度</a:t>
            </a:r>
            <a:r>
              <a:rPr lang="en-US" altLang="zh-CN" sz="2400" smtClean="0"/>
              <a:t>(Granularity) </a:t>
            </a:r>
            <a:endParaRPr lang="en-US" altLang="zh-CN" sz="2400" smtClean="0"/>
          </a:p>
          <a:p>
            <a:pPr eaLnBrk="1" hangingPunct="1">
              <a:lnSpc>
                <a:spcPct val="170000"/>
              </a:lnSpc>
            </a:pPr>
            <a:r>
              <a:rPr lang="zh-CN" altLang="en-US" sz="2400" smtClean="0"/>
              <a:t>封锁的对象</a:t>
            </a:r>
            <a:r>
              <a:rPr lang="en-US" altLang="zh-CN" sz="2400" smtClean="0"/>
              <a:t>:</a:t>
            </a:r>
            <a:r>
              <a:rPr lang="zh-CN" altLang="en-US" sz="2400" smtClean="0"/>
              <a:t>逻辑单元，物理单元 </a:t>
            </a:r>
            <a:endParaRPr lang="zh-CN" altLang="en-US" sz="2400" smtClean="0"/>
          </a:p>
          <a:p>
            <a:pPr eaLnBrk="1" hangingPunct="1">
              <a:lnSpc>
                <a:spcPct val="170000"/>
              </a:lnSpc>
              <a:buFont typeface="Wingdings" panose="05000000000000000000" pitchFamily="2" charset="2"/>
              <a:buNone/>
            </a:pPr>
            <a:r>
              <a:rPr lang="zh-CN" altLang="en-US" sz="2400" smtClean="0"/>
              <a:t>     例：在关系数据库中，封锁对象：</a:t>
            </a:r>
            <a:endParaRPr lang="zh-CN" altLang="en-US" smtClean="0"/>
          </a:p>
          <a:p>
            <a:pPr lvl="1" eaLnBrk="1" hangingPunct="1">
              <a:lnSpc>
                <a:spcPct val="170000"/>
              </a:lnSpc>
            </a:pPr>
            <a:r>
              <a:rPr lang="zh-CN" altLang="en-US" smtClean="0"/>
              <a:t>逻辑单元</a:t>
            </a:r>
            <a:r>
              <a:rPr lang="en-US" altLang="zh-CN" smtClean="0"/>
              <a:t>: </a:t>
            </a:r>
            <a:r>
              <a:rPr lang="zh-CN" altLang="en-US" smtClean="0"/>
              <a:t>属性值、属性值的集合、元组、关系、索引项、整个索引、整个数据库等</a:t>
            </a:r>
            <a:endParaRPr lang="zh-CN" altLang="en-US" smtClean="0"/>
          </a:p>
          <a:p>
            <a:pPr lvl="1" eaLnBrk="1" hangingPunct="1">
              <a:lnSpc>
                <a:spcPct val="170000"/>
              </a:lnSpc>
            </a:pPr>
            <a:r>
              <a:rPr lang="zh-CN" altLang="en-US" smtClean="0"/>
              <a:t>物理单元：页（数据页或索引页）、物理记录等</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smtClean="0"/>
              <a:t>事务的特性（</a:t>
            </a:r>
            <a:r>
              <a:rPr lang="en-US" altLang="zh-CN" sz="3600" dirty="0" smtClean="0"/>
              <a:t>ACID</a:t>
            </a:r>
            <a:r>
              <a:rPr lang="zh-CN" altLang="en-US" sz="3600" dirty="0" smtClean="0"/>
              <a:t>特性）</a:t>
            </a:r>
            <a:endParaRPr lang="en-US" altLang="zh-CN" sz="3600" dirty="0" smtClean="0"/>
          </a:p>
        </p:txBody>
      </p:sp>
      <p:sp>
        <p:nvSpPr>
          <p:cNvPr id="10244" name="Rectangle 3"/>
          <p:cNvSpPr>
            <a:spLocks noGrp="1" noChangeArrowheads="1"/>
          </p:cNvSpPr>
          <p:nvPr>
            <p:ph type="body" idx="4294967295"/>
          </p:nvPr>
        </p:nvSpPr>
        <p:spPr>
          <a:xfrm>
            <a:off x="457200" y="1484313"/>
            <a:ext cx="8229600" cy="4840287"/>
          </a:xfrm>
        </p:spPr>
        <p:txBody>
          <a:bodyPr>
            <a:normAutofit fontScale="92500" lnSpcReduction="20000"/>
          </a:bodyPr>
          <a:lstStyle/>
          <a:p>
            <a:pPr marL="765175" indent="-485775" eaLnBrk="1" hangingPunct="1">
              <a:buFont typeface="Wingdings" panose="05000000000000000000" pitchFamily="2" charset="2"/>
              <a:buNone/>
            </a:pPr>
            <a:r>
              <a:rPr lang="zh-CN" altLang="en-US" dirty="0" smtClean="0"/>
              <a:t>事务的</a:t>
            </a:r>
            <a:r>
              <a:rPr lang="en-US" altLang="zh-CN" dirty="0" smtClean="0"/>
              <a:t>ACID</a:t>
            </a:r>
            <a:r>
              <a:rPr lang="zh-CN" altLang="en-US" dirty="0" smtClean="0"/>
              <a:t>特性：</a:t>
            </a:r>
            <a:endParaRPr lang="zh-CN" altLang="en-US" dirty="0" smtClean="0"/>
          </a:p>
          <a:p>
            <a:pPr marL="765175" indent="-485775" eaLnBrk="1" hangingPunct="1">
              <a:lnSpc>
                <a:spcPct val="130000"/>
              </a:lnSpc>
            </a:pPr>
            <a:r>
              <a:rPr lang="zh-CN" altLang="en-US" dirty="0" smtClean="0"/>
              <a:t>原子性（</a:t>
            </a:r>
            <a:r>
              <a:rPr lang="en-US" altLang="zh-CN" dirty="0" smtClean="0"/>
              <a:t>Atomicity</a:t>
            </a:r>
            <a:r>
              <a:rPr lang="zh-CN" altLang="en-US" dirty="0" smtClean="0"/>
              <a:t>）</a:t>
            </a:r>
            <a:endParaRPr lang="en-US" altLang="zh-CN" dirty="0" smtClean="0"/>
          </a:p>
          <a:p>
            <a:pPr marL="1222375" lvl="1" indent="-485775">
              <a:lnSpc>
                <a:spcPct val="130000"/>
              </a:lnSpc>
            </a:pPr>
            <a:r>
              <a:rPr lang="zh-CN" altLang="en-US" dirty="0"/>
              <a:t>事务中包括的诸操作要么都做，要么都不做</a:t>
            </a:r>
            <a:endParaRPr lang="zh-CN" altLang="en-US" dirty="0"/>
          </a:p>
          <a:p>
            <a:pPr marL="765175" indent="-485775" eaLnBrk="1" hangingPunct="1">
              <a:lnSpc>
                <a:spcPct val="130000"/>
              </a:lnSpc>
            </a:pPr>
            <a:r>
              <a:rPr lang="zh-CN" altLang="en-US" dirty="0" smtClean="0"/>
              <a:t>一致性（</a:t>
            </a:r>
            <a:r>
              <a:rPr lang="en-US" altLang="zh-CN" dirty="0" smtClean="0"/>
              <a:t>Consistency</a:t>
            </a:r>
            <a:r>
              <a:rPr lang="zh-CN" altLang="en-US" dirty="0" smtClean="0"/>
              <a:t>）</a:t>
            </a:r>
            <a:endParaRPr lang="en-US" altLang="zh-CN" dirty="0" smtClean="0"/>
          </a:p>
          <a:p>
            <a:pPr marL="1222375" lvl="1" indent="-485775">
              <a:lnSpc>
                <a:spcPct val="130000"/>
              </a:lnSpc>
            </a:pPr>
            <a:r>
              <a:rPr lang="zh-CN" altLang="zh-CN" dirty="0"/>
              <a:t>数据库中只包含成功事务提交的结果</a:t>
            </a:r>
            <a:endParaRPr lang="zh-CN" altLang="zh-CN" dirty="0"/>
          </a:p>
          <a:p>
            <a:pPr marL="765175" indent="-485775" eaLnBrk="1" hangingPunct="1">
              <a:lnSpc>
                <a:spcPct val="130000"/>
              </a:lnSpc>
            </a:pPr>
            <a:r>
              <a:rPr lang="zh-CN" altLang="en-US" dirty="0" smtClean="0"/>
              <a:t>隔离性（</a:t>
            </a:r>
            <a:r>
              <a:rPr lang="en-US" altLang="zh-CN" dirty="0" smtClean="0"/>
              <a:t>Isolation</a:t>
            </a:r>
            <a:r>
              <a:rPr lang="zh-CN" altLang="en-US" dirty="0" smtClean="0"/>
              <a:t>）</a:t>
            </a:r>
            <a:endParaRPr lang="en-US" altLang="zh-CN" dirty="0" smtClean="0"/>
          </a:p>
          <a:p>
            <a:pPr marL="1222375" lvl="1" indent="-485775">
              <a:lnSpc>
                <a:spcPct val="130000"/>
              </a:lnSpc>
            </a:pPr>
            <a:r>
              <a:rPr lang="zh-CN" altLang="en-US" dirty="0"/>
              <a:t>一个事务的执行不能被其他事务</a:t>
            </a:r>
            <a:r>
              <a:rPr lang="zh-CN" altLang="en-US" dirty="0" smtClean="0"/>
              <a:t>干扰</a:t>
            </a:r>
            <a:endParaRPr lang="zh-CN" altLang="en-US" dirty="0" smtClean="0"/>
          </a:p>
          <a:p>
            <a:pPr marL="765175" indent="-485775" eaLnBrk="1" hangingPunct="1">
              <a:lnSpc>
                <a:spcPct val="130000"/>
              </a:lnSpc>
            </a:pPr>
            <a:r>
              <a:rPr lang="zh-CN" altLang="en-US" dirty="0" smtClean="0"/>
              <a:t>持续性（</a:t>
            </a:r>
            <a:r>
              <a:rPr lang="en-US" altLang="zh-CN" dirty="0" smtClean="0"/>
              <a:t>Durability </a:t>
            </a:r>
            <a:r>
              <a:rPr lang="zh-CN" altLang="en-US" dirty="0" smtClean="0"/>
              <a:t>）</a:t>
            </a:r>
            <a:endParaRPr lang="en-US" altLang="zh-CN" dirty="0" smtClean="0"/>
          </a:p>
          <a:p>
            <a:pPr marL="1222375" lvl="1" indent="-485775">
              <a:lnSpc>
                <a:spcPct val="130000"/>
              </a:lnSpc>
            </a:pPr>
            <a:r>
              <a:rPr lang="zh-CN" altLang="en-US" dirty="0"/>
              <a:t>一个事务一旦提交，它对数据库中数据的改变就应该是永久性的。</a:t>
            </a:r>
            <a:endParaRPr lang="zh-CN" altLang="en-US" dirty="0"/>
          </a:p>
          <a:p>
            <a:pPr marL="765175" indent="-485775" eaLnBrk="1" hangingPunct="1">
              <a:lnSpc>
                <a:spcPct val="130000"/>
              </a:lnSpc>
            </a:pPr>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选择封锁粒度原则</a:t>
            </a:r>
            <a:endParaRPr lang="zh-CN" altLang="zh-CN" sz="3600" smtClean="0"/>
          </a:p>
        </p:txBody>
      </p:sp>
      <p:sp>
        <p:nvSpPr>
          <p:cNvPr id="91139" name="Rectangle 3"/>
          <p:cNvSpPr>
            <a:spLocks noGrp="1" noChangeArrowheads="1"/>
          </p:cNvSpPr>
          <p:nvPr>
            <p:ph type="body" idx="4294967295"/>
          </p:nvPr>
        </p:nvSpPr>
        <p:spPr>
          <a:xfrm>
            <a:off x="457200" y="1341438"/>
            <a:ext cx="8229600" cy="4983162"/>
          </a:xfrm>
        </p:spPr>
        <p:txBody>
          <a:bodyPr/>
          <a:lstStyle/>
          <a:p>
            <a:pPr eaLnBrk="1" hangingPunct="1">
              <a:lnSpc>
                <a:spcPct val="140000"/>
              </a:lnSpc>
            </a:pPr>
            <a:r>
              <a:rPr lang="zh-CN" altLang="en-US" dirty="0" smtClean="0"/>
              <a:t>封锁粒度与系统的并发度和并发控制的开销密切相关。</a:t>
            </a:r>
            <a:endParaRPr lang="zh-CN" altLang="en-US" dirty="0" smtClean="0"/>
          </a:p>
          <a:p>
            <a:pPr lvl="1" eaLnBrk="1" hangingPunct="1">
              <a:lnSpc>
                <a:spcPct val="180000"/>
              </a:lnSpc>
            </a:pPr>
            <a:r>
              <a:rPr lang="zh-CN" altLang="en-US" dirty="0" smtClean="0"/>
              <a:t>封锁的粒度越大，数据库所能够封锁的数据单元就越少，并发度就越小，系统开销也越小；</a:t>
            </a:r>
            <a:endParaRPr lang="zh-CN" altLang="en-US" dirty="0" smtClean="0"/>
          </a:p>
          <a:p>
            <a:pPr lvl="1" eaLnBrk="1" hangingPunct="1">
              <a:lnSpc>
                <a:spcPct val="180000"/>
              </a:lnSpc>
            </a:pPr>
            <a:r>
              <a:rPr lang="zh-CN" altLang="en-US" dirty="0" smtClean="0"/>
              <a:t>封锁的粒度越小，并发度较高，但系统开销也就越大</a:t>
            </a:r>
            <a:endParaRPr lang="zh-CN" alt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多粒度封锁（续）</a:t>
            </a:r>
            <a:endParaRPr lang="zh-CN" altLang="zh-CN" sz="3600" smtClean="0"/>
          </a:p>
        </p:txBody>
      </p:sp>
      <p:sp>
        <p:nvSpPr>
          <p:cNvPr id="96259" name="Rectangle 3"/>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zh-CN" sz="2400" smtClean="0"/>
              <a:t>例：三级粒度树。根结点为数据库，数据库的子结点为关系，关系的子结点为元组。</a:t>
            </a:r>
            <a:endParaRPr lang="zh-CN" altLang="zh-CN" sz="2400" smtClean="0"/>
          </a:p>
        </p:txBody>
      </p:sp>
      <p:grpSp>
        <p:nvGrpSpPr>
          <p:cNvPr id="96260" name="Group 4"/>
          <p:cNvGrpSpPr/>
          <p:nvPr/>
        </p:nvGrpSpPr>
        <p:grpSpPr bwMode="auto">
          <a:xfrm>
            <a:off x="2286000" y="2913063"/>
            <a:ext cx="5257800" cy="2536825"/>
            <a:chOff x="0" y="0"/>
            <a:chExt cx="3183" cy="1829"/>
          </a:xfrm>
        </p:grpSpPr>
        <p:sp>
          <p:nvSpPr>
            <p:cNvPr id="96262" name="Line 5"/>
            <p:cNvSpPr>
              <a:spLocks noChangeShapeType="1"/>
            </p:cNvSpPr>
            <p:nvPr/>
          </p:nvSpPr>
          <p:spPr bwMode="auto">
            <a:xfrm flipH="1">
              <a:off x="779" y="370"/>
              <a:ext cx="510" cy="38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3" name="Line 6"/>
            <p:cNvSpPr>
              <a:spLocks noChangeShapeType="1"/>
            </p:cNvSpPr>
            <p:nvPr/>
          </p:nvSpPr>
          <p:spPr bwMode="auto">
            <a:xfrm>
              <a:off x="1529" y="370"/>
              <a:ext cx="645" cy="36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4" name="Line 7"/>
            <p:cNvSpPr>
              <a:spLocks noChangeShapeType="1"/>
            </p:cNvSpPr>
            <p:nvPr/>
          </p:nvSpPr>
          <p:spPr bwMode="auto">
            <a:xfrm flipH="1">
              <a:off x="314" y="1055"/>
              <a:ext cx="345" cy="43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5" name="Line 8"/>
            <p:cNvSpPr>
              <a:spLocks noChangeShapeType="1"/>
            </p:cNvSpPr>
            <p:nvPr/>
          </p:nvSpPr>
          <p:spPr bwMode="auto">
            <a:xfrm>
              <a:off x="824" y="1053"/>
              <a:ext cx="330" cy="443"/>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6" name="Line 9"/>
            <p:cNvSpPr>
              <a:spLocks noChangeShapeType="1"/>
            </p:cNvSpPr>
            <p:nvPr/>
          </p:nvSpPr>
          <p:spPr bwMode="auto">
            <a:xfrm flipH="1">
              <a:off x="1754" y="1079"/>
              <a:ext cx="315" cy="390"/>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7" name="Line 10"/>
            <p:cNvSpPr>
              <a:spLocks noChangeShapeType="1"/>
            </p:cNvSpPr>
            <p:nvPr/>
          </p:nvSpPr>
          <p:spPr bwMode="auto">
            <a:xfrm>
              <a:off x="2309" y="1090"/>
              <a:ext cx="375" cy="379"/>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6268" name="Text Box 11"/>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数据库</a:t>
              </a:r>
              <a:endParaRPr lang="zh-CN" altLang="zh-CN" sz="2400" b="1">
                <a:latin typeface="Times New Roman" panose="02020603050405020304" pitchFamily="18" charset="0"/>
              </a:endParaRPr>
            </a:p>
          </p:txBody>
        </p:sp>
        <p:sp>
          <p:nvSpPr>
            <p:cNvPr id="96269" name="Text Box 12"/>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关系</a:t>
              </a:r>
              <a:r>
                <a:rPr lang="en-US" altLang="zh-CN" sz="2400" b="1">
                  <a:latin typeface="Times New Roman" panose="02020603050405020304" pitchFamily="18" charset="0"/>
                </a:rPr>
                <a:t>R</a:t>
              </a:r>
              <a:r>
                <a:rPr lang="en-US" altLang="zh-CN" sz="2400" b="1" i="1" baseline="-25000">
                  <a:latin typeface="Times New Roman" panose="02020603050405020304" pitchFamily="18" charset="0"/>
                </a:rPr>
                <a:t>n</a:t>
              </a:r>
              <a:endParaRPr lang="en-US" altLang="zh-CN" sz="2400" b="1">
                <a:latin typeface="Times New Roman" panose="02020603050405020304" pitchFamily="18" charset="0"/>
              </a:endParaRPr>
            </a:p>
          </p:txBody>
        </p:sp>
        <p:sp>
          <p:nvSpPr>
            <p:cNvPr id="96270" name="Text Box 13"/>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000" b="1">
                  <a:latin typeface="Times New Roman" panose="02020603050405020304" pitchFamily="18" charset="0"/>
                </a:rPr>
                <a:t>关系</a:t>
              </a:r>
              <a:r>
                <a:rPr lang="en-US" altLang="zh-CN" sz="2000" b="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96271" name="Text Box 14"/>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endParaRPr lang="zh-CN" altLang="zh-CN" sz="2400" b="1">
                <a:latin typeface="Times New Roman" panose="02020603050405020304" pitchFamily="18" charset="0"/>
              </a:endParaRPr>
            </a:p>
          </p:txBody>
        </p:sp>
        <p:sp>
          <p:nvSpPr>
            <p:cNvPr id="96272" name="Text Box 15"/>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endParaRPr lang="zh-CN" altLang="zh-CN" sz="2400" b="1">
                <a:latin typeface="Times New Roman" panose="02020603050405020304" pitchFamily="18" charset="0"/>
              </a:endParaRPr>
            </a:p>
          </p:txBody>
        </p:sp>
        <p:sp>
          <p:nvSpPr>
            <p:cNvPr id="96273" name="Text Box 16"/>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endParaRPr lang="zh-CN" altLang="zh-CN" sz="2400" b="1">
                <a:latin typeface="Times New Roman" panose="02020603050405020304" pitchFamily="18" charset="0"/>
              </a:endParaRPr>
            </a:p>
          </p:txBody>
        </p:sp>
        <p:sp>
          <p:nvSpPr>
            <p:cNvPr id="96274" name="Text Box 17"/>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zh-CN" sz="2400" b="1">
                  <a:latin typeface="Times New Roman" panose="02020603050405020304" pitchFamily="18" charset="0"/>
                </a:rPr>
                <a:t>元组</a:t>
              </a:r>
              <a:endParaRPr lang="zh-CN" altLang="zh-CN" sz="2400" b="1">
                <a:latin typeface="Times New Roman" panose="02020603050405020304" pitchFamily="18" charset="0"/>
              </a:endParaRPr>
            </a:p>
          </p:txBody>
        </p:sp>
        <p:sp>
          <p:nvSpPr>
            <p:cNvPr id="96275" name="Text Box 18"/>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endParaRPr lang="zh-CN" altLang="zh-CN" sz="700" b="1">
                <a:latin typeface="Times New Roman" panose="02020603050405020304" pitchFamily="18" charset="0"/>
              </a:endParaRPr>
            </a:p>
          </p:txBody>
        </p:sp>
        <p:sp>
          <p:nvSpPr>
            <p:cNvPr id="96276" name="Text Box 19"/>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96277" name="Text Box 20"/>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endParaRPr lang="en-US" altLang="zh-CN" sz="2000" b="1">
                <a:latin typeface="Times New Roman" panose="02020603050405020304" pitchFamily="18" charset="0"/>
              </a:endParaRPr>
            </a:p>
          </p:txBody>
        </p:sp>
        <p:sp>
          <p:nvSpPr>
            <p:cNvPr id="96278" name="Text Box 21"/>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endParaRPr lang="en-US" altLang="zh-CN" sz="2000" b="1">
                <a:latin typeface="Times New Roman" panose="02020603050405020304" pitchFamily="18" charset="0"/>
              </a:endParaRPr>
            </a:p>
          </p:txBody>
        </p:sp>
      </p:grpSp>
      <p:sp>
        <p:nvSpPr>
          <p:cNvPr id="96261" name="Text Box 22"/>
          <p:cNvSpPr txBox="1">
            <a:spLocks noChangeArrowheads="1"/>
          </p:cNvSpPr>
          <p:nvPr/>
        </p:nvSpPr>
        <p:spPr bwMode="auto">
          <a:xfrm>
            <a:off x="4211638" y="5589588"/>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三级粒度树</a:t>
            </a:r>
            <a:endParaRPr lang="zh-CN" altLang="zh-CN"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914400" y="327025"/>
            <a:ext cx="7391400" cy="563563"/>
          </a:xfrm>
        </p:spPr>
        <p:txBody>
          <a:bodyPr>
            <a:normAutofit fontScale="90000"/>
          </a:bodyPr>
          <a:lstStyle/>
          <a:p>
            <a:pPr eaLnBrk="1" hangingPunct="1"/>
            <a:r>
              <a:rPr lang="zh-CN" altLang="en-US" sz="3600" dirty="0" smtClean="0"/>
              <a:t>意向锁</a:t>
            </a:r>
            <a:endParaRPr lang="zh-CN" altLang="en-US" sz="3600" dirty="0" smtClean="0"/>
          </a:p>
        </p:txBody>
      </p:sp>
      <p:sp>
        <p:nvSpPr>
          <p:cNvPr id="102403" name="Rectangle 3"/>
          <p:cNvSpPr>
            <a:spLocks noGrp="1" noChangeArrowheads="1"/>
          </p:cNvSpPr>
          <p:nvPr>
            <p:ph type="body" idx="4294967295"/>
          </p:nvPr>
        </p:nvSpPr>
        <p:spPr>
          <a:xfrm>
            <a:off x="457200" y="1125538"/>
            <a:ext cx="8229600" cy="5199062"/>
          </a:xfrm>
        </p:spPr>
        <p:txBody>
          <a:bodyPr/>
          <a:lstStyle/>
          <a:p>
            <a:pPr eaLnBrk="1" hangingPunct="1">
              <a:lnSpc>
                <a:spcPct val="120000"/>
              </a:lnSpc>
            </a:pPr>
            <a:r>
              <a:rPr lang="zh-CN" altLang="en-US" dirty="0" smtClean="0"/>
              <a:t>引进意向锁（</a:t>
            </a:r>
            <a:r>
              <a:rPr lang="en-US" altLang="zh-CN" dirty="0" smtClean="0"/>
              <a:t>intention lock</a:t>
            </a:r>
            <a:r>
              <a:rPr lang="zh-CN" altLang="en-US" dirty="0" smtClean="0"/>
              <a:t>）目的</a:t>
            </a:r>
            <a:endParaRPr lang="zh-CN" altLang="en-US" sz="2400" dirty="0" smtClean="0"/>
          </a:p>
          <a:p>
            <a:pPr lvl="1" eaLnBrk="1" hangingPunct="1">
              <a:lnSpc>
                <a:spcPct val="150000"/>
              </a:lnSpc>
            </a:pPr>
            <a:r>
              <a:rPr lang="zh-CN" altLang="en-US" dirty="0" smtClean="0"/>
              <a:t>提高对某个数据对象加锁时系统的检查效率</a:t>
            </a:r>
            <a:endParaRPr lang="en-US" altLang="zh-CN" dirty="0" smtClean="0"/>
          </a:p>
          <a:p>
            <a:pPr>
              <a:lnSpc>
                <a:spcPct val="150000"/>
              </a:lnSpc>
              <a:spcBef>
                <a:spcPct val="0"/>
              </a:spcBef>
            </a:pPr>
            <a:r>
              <a:rPr lang="zh-CN" altLang="en-US" dirty="0"/>
              <a:t>如果对一个结点加意向锁，则说明该结点的</a:t>
            </a:r>
            <a:r>
              <a:rPr lang="zh-CN" altLang="en-US" dirty="0">
                <a:solidFill>
                  <a:srgbClr val="FF00FF"/>
                </a:solidFill>
              </a:rPr>
              <a:t>下层结点</a:t>
            </a:r>
            <a:r>
              <a:rPr lang="zh-CN" altLang="en-US" dirty="0"/>
              <a:t>正在被加锁</a:t>
            </a:r>
            <a:endParaRPr lang="zh-CN" altLang="en-US" dirty="0"/>
          </a:p>
          <a:p>
            <a:pPr>
              <a:lnSpc>
                <a:spcPct val="150000"/>
              </a:lnSpc>
              <a:spcBef>
                <a:spcPct val="0"/>
              </a:spcBef>
            </a:pPr>
            <a:r>
              <a:rPr lang="zh-CN" altLang="en-US" dirty="0"/>
              <a:t>对任一结点加基本锁，必须</a:t>
            </a:r>
            <a:r>
              <a:rPr lang="zh-CN" altLang="en-US" dirty="0">
                <a:solidFill>
                  <a:srgbClr val="FF00FF"/>
                </a:solidFill>
              </a:rPr>
              <a:t>先</a:t>
            </a:r>
            <a:r>
              <a:rPr lang="zh-CN" altLang="en-US" dirty="0"/>
              <a:t>对它的上层结点</a:t>
            </a:r>
            <a:r>
              <a:rPr lang="zh-CN" altLang="en-US" dirty="0">
                <a:solidFill>
                  <a:srgbClr val="FF00FF"/>
                </a:solidFill>
              </a:rPr>
              <a:t>加意向锁</a:t>
            </a:r>
            <a:endParaRPr lang="zh-CN" altLang="en-US" dirty="0">
              <a:solidFill>
                <a:srgbClr val="FF00FF"/>
              </a:solidFill>
            </a:endParaRPr>
          </a:p>
          <a:p>
            <a:pPr>
              <a:lnSpc>
                <a:spcPct val="150000"/>
              </a:lnSpc>
              <a:spcBef>
                <a:spcPct val="0"/>
              </a:spcBef>
            </a:pPr>
            <a:r>
              <a:rPr lang="zh-CN" altLang="en-US" dirty="0"/>
              <a:t>例如，对任一元组加锁时，必须先对它所在的数据库和关系加意向锁 </a:t>
            </a:r>
            <a:endParaRPr lang="zh-CN" altLang="en-US" dirty="0">
              <a:solidFill>
                <a:srgbClr val="FF66FF"/>
              </a:solidFill>
            </a:endParaRPr>
          </a:p>
          <a:p>
            <a:pPr lvl="1" eaLnBrk="1" hangingPunct="1">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常用意向锁</a:t>
            </a:r>
            <a:endParaRPr lang="zh-CN" altLang="zh-CN" sz="3600" smtClean="0"/>
          </a:p>
        </p:txBody>
      </p:sp>
      <p:sp>
        <p:nvSpPr>
          <p:cNvPr id="104451" name="Rectangle 3"/>
          <p:cNvSpPr>
            <a:spLocks noGrp="1" noChangeArrowheads="1"/>
          </p:cNvSpPr>
          <p:nvPr>
            <p:ph type="body" idx="4294967295"/>
          </p:nvPr>
        </p:nvSpPr>
        <p:spPr>
          <a:xfrm>
            <a:off x="611188" y="1341438"/>
            <a:ext cx="8137525" cy="4525962"/>
          </a:xfrm>
        </p:spPr>
        <p:txBody>
          <a:bodyPr/>
          <a:lstStyle/>
          <a:p>
            <a:pPr eaLnBrk="1" hangingPunct="1">
              <a:lnSpc>
                <a:spcPct val="160000"/>
              </a:lnSpc>
            </a:pPr>
            <a:r>
              <a:rPr lang="zh-CN" altLang="en-US" smtClean="0"/>
              <a:t>意向共享锁</a:t>
            </a:r>
            <a:r>
              <a:rPr lang="en-US" altLang="zh-CN" smtClean="0"/>
              <a:t>(Intent Share Lock</a:t>
            </a:r>
            <a:r>
              <a:rPr lang="zh-CN" altLang="en-US" smtClean="0"/>
              <a:t>，简称</a:t>
            </a:r>
            <a:r>
              <a:rPr lang="en-US" altLang="zh-CN" smtClean="0"/>
              <a:t>IS</a:t>
            </a:r>
            <a:r>
              <a:rPr lang="zh-CN" altLang="en-US" smtClean="0"/>
              <a:t>锁</a:t>
            </a:r>
            <a:r>
              <a:rPr lang="en-US" altLang="zh-CN" smtClean="0"/>
              <a:t>)</a:t>
            </a:r>
            <a:endParaRPr lang="en-US" altLang="zh-CN" smtClean="0"/>
          </a:p>
          <a:p>
            <a:pPr eaLnBrk="1" hangingPunct="1">
              <a:lnSpc>
                <a:spcPct val="160000"/>
              </a:lnSpc>
              <a:spcBef>
                <a:spcPct val="60000"/>
              </a:spcBef>
            </a:pPr>
            <a:r>
              <a:rPr lang="zh-CN" altLang="en-US" smtClean="0"/>
              <a:t>意向排它锁</a:t>
            </a:r>
            <a:r>
              <a:rPr lang="en-US" altLang="zh-CN" smtClean="0"/>
              <a:t>(Intent Exclusive Lock</a:t>
            </a:r>
            <a:r>
              <a:rPr lang="zh-CN" altLang="en-US" smtClean="0"/>
              <a:t>，简称</a:t>
            </a:r>
            <a:r>
              <a:rPr lang="en-US" altLang="zh-CN" smtClean="0"/>
              <a:t>IX</a:t>
            </a:r>
            <a:r>
              <a:rPr lang="zh-CN" altLang="en-US" smtClean="0"/>
              <a:t>锁</a:t>
            </a:r>
            <a:r>
              <a:rPr lang="en-US" altLang="zh-CN" smtClean="0"/>
              <a:t>)</a:t>
            </a:r>
            <a:endParaRPr lang="en-US" altLang="zh-CN" smtClean="0"/>
          </a:p>
          <a:p>
            <a:pPr eaLnBrk="1" hangingPunct="1">
              <a:lnSpc>
                <a:spcPct val="160000"/>
              </a:lnSpc>
              <a:spcBef>
                <a:spcPct val="60000"/>
              </a:spcBef>
            </a:pPr>
            <a:r>
              <a:rPr lang="zh-CN" altLang="en-US" smtClean="0"/>
              <a:t>共享意向排它锁</a:t>
            </a:r>
            <a:r>
              <a:rPr lang="en-US" altLang="zh-CN" smtClean="0"/>
              <a:t>(Share Intent Exclusive Lock</a:t>
            </a:r>
            <a:r>
              <a:rPr lang="zh-CN" altLang="en-US" smtClean="0"/>
              <a:t>，简称</a:t>
            </a:r>
            <a:r>
              <a:rPr lang="en-US" altLang="zh-CN" smtClean="0"/>
              <a:t>SIX</a:t>
            </a:r>
            <a:r>
              <a:rPr lang="zh-CN" altLang="en-US" smtClean="0"/>
              <a:t>锁</a:t>
            </a: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意向锁（续）</a:t>
            </a:r>
            <a:endParaRPr lang="zh-CN" altLang="zh-CN" sz="3600" smtClean="0"/>
          </a:p>
        </p:txBody>
      </p:sp>
      <p:sp>
        <p:nvSpPr>
          <p:cNvPr id="105475" name="Rectangle 3"/>
          <p:cNvSpPr>
            <a:spLocks noGrp="1" noChangeArrowheads="1"/>
          </p:cNvSpPr>
          <p:nvPr>
            <p:ph type="body" idx="4294967295"/>
          </p:nvPr>
        </p:nvSpPr>
        <p:spPr>
          <a:xfrm>
            <a:off x="457200" y="1196975"/>
            <a:ext cx="8229600" cy="5127625"/>
          </a:xfrm>
        </p:spPr>
        <p:txBody>
          <a:bodyPr/>
          <a:lstStyle/>
          <a:p>
            <a:pPr algn="just" eaLnBrk="1" hangingPunct="1"/>
            <a:r>
              <a:rPr lang="en-US" altLang="zh-CN" sz="3200" smtClean="0"/>
              <a:t>IS</a:t>
            </a:r>
            <a:r>
              <a:rPr lang="zh-CN" altLang="en-US" sz="3200" smtClean="0"/>
              <a:t>锁</a:t>
            </a:r>
            <a:endParaRPr lang="zh-CN" altLang="en-US" sz="3200" smtClean="0"/>
          </a:p>
          <a:p>
            <a:pPr lvl="1" algn="just" eaLnBrk="1" hangingPunct="1">
              <a:lnSpc>
                <a:spcPct val="180000"/>
              </a:lnSpc>
            </a:pPr>
            <a:r>
              <a:rPr lang="zh-CN" altLang="en-US" smtClean="0"/>
              <a:t>如果对一个数据对象加</a:t>
            </a:r>
            <a:r>
              <a:rPr lang="en-US" altLang="zh-CN" smtClean="0"/>
              <a:t>IS</a:t>
            </a:r>
            <a:r>
              <a:rPr lang="zh-CN" altLang="en-US" smtClean="0"/>
              <a:t>锁，表示它的后裔结点拟（意向）加</a:t>
            </a:r>
            <a:r>
              <a:rPr lang="en-US" altLang="zh-CN" smtClean="0"/>
              <a:t>S</a:t>
            </a:r>
            <a:r>
              <a:rPr lang="zh-CN" altLang="en-US" smtClean="0"/>
              <a:t>锁。</a:t>
            </a:r>
            <a:endParaRPr lang="zh-CN" altLang="en-US" sz="2800" smtClean="0"/>
          </a:p>
          <a:p>
            <a:pPr lvl="1" algn="just" eaLnBrk="1" hangingPunct="1">
              <a:lnSpc>
                <a:spcPct val="180000"/>
              </a:lnSpc>
              <a:buFont typeface="Wingdings" panose="05000000000000000000" pitchFamily="2" charset="2"/>
              <a:buNone/>
            </a:pPr>
            <a:r>
              <a:rPr lang="zh-CN" altLang="en-US" smtClean="0"/>
              <a:t>  例如：事务</a:t>
            </a:r>
            <a:r>
              <a:rPr lang="en-US" altLang="zh-CN" smtClean="0"/>
              <a:t>T</a:t>
            </a:r>
            <a:r>
              <a:rPr lang="en-US" altLang="zh-CN" baseline="-25000" smtClean="0"/>
              <a:t>1</a:t>
            </a:r>
            <a:r>
              <a:rPr lang="zh-CN" altLang="en-US" smtClean="0"/>
              <a:t>要对</a:t>
            </a:r>
            <a:r>
              <a:rPr lang="en-US" altLang="zh-CN" i="1" smtClean="0"/>
              <a:t>R</a:t>
            </a:r>
            <a:r>
              <a:rPr lang="en-US" altLang="zh-CN" baseline="-25000" smtClean="0"/>
              <a:t>1</a:t>
            </a:r>
            <a:r>
              <a:rPr lang="zh-CN" altLang="en-US" smtClean="0"/>
              <a:t>中某个元组加</a:t>
            </a:r>
            <a:r>
              <a:rPr lang="en-US" altLang="zh-CN" smtClean="0"/>
              <a:t>S</a:t>
            </a:r>
            <a:r>
              <a:rPr lang="zh-CN" altLang="en-US" smtClean="0"/>
              <a:t>锁，则要首先对关系</a:t>
            </a:r>
            <a:r>
              <a:rPr lang="en-US" altLang="zh-CN" i="1" smtClean="0"/>
              <a:t>R</a:t>
            </a:r>
            <a:r>
              <a:rPr lang="en-US" altLang="zh-CN" baseline="-25000" smtClean="0"/>
              <a:t>1</a:t>
            </a:r>
            <a:r>
              <a:rPr lang="zh-CN" altLang="en-US" smtClean="0"/>
              <a:t>和数据库加</a:t>
            </a:r>
            <a:r>
              <a:rPr lang="en-US" altLang="zh-CN" smtClean="0"/>
              <a:t>IS</a:t>
            </a:r>
            <a:r>
              <a:rPr lang="zh-CN" altLang="en-US" smtClean="0"/>
              <a:t>锁 </a:t>
            </a:r>
            <a:endParaRPr lang="zh-CN"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意向锁（续）</a:t>
            </a:r>
            <a:endParaRPr lang="zh-CN" altLang="zh-CN" sz="3600" smtClean="0"/>
          </a:p>
        </p:txBody>
      </p:sp>
      <p:sp>
        <p:nvSpPr>
          <p:cNvPr id="106499" name="Rectangle 3"/>
          <p:cNvSpPr>
            <a:spLocks noGrp="1" noChangeArrowheads="1"/>
          </p:cNvSpPr>
          <p:nvPr>
            <p:ph type="body" idx="4294967295"/>
          </p:nvPr>
        </p:nvSpPr>
        <p:spPr>
          <a:xfrm>
            <a:off x="457200" y="1196975"/>
            <a:ext cx="8229600" cy="5127625"/>
          </a:xfrm>
        </p:spPr>
        <p:txBody>
          <a:bodyPr/>
          <a:lstStyle/>
          <a:p>
            <a:pPr eaLnBrk="1" hangingPunct="1">
              <a:lnSpc>
                <a:spcPct val="150000"/>
              </a:lnSpc>
            </a:pPr>
            <a:r>
              <a:rPr lang="en-US" altLang="zh-CN" sz="3200" smtClean="0"/>
              <a:t>IX</a:t>
            </a:r>
            <a:r>
              <a:rPr lang="zh-CN" altLang="en-US" sz="3200" smtClean="0"/>
              <a:t>锁</a:t>
            </a:r>
            <a:endParaRPr lang="zh-CN" altLang="en-US" sz="3200" smtClean="0"/>
          </a:p>
          <a:p>
            <a:pPr lvl="1" eaLnBrk="1" hangingPunct="1">
              <a:lnSpc>
                <a:spcPct val="150000"/>
              </a:lnSpc>
            </a:pPr>
            <a:r>
              <a:rPr lang="zh-CN" altLang="en-US" smtClean="0"/>
              <a:t>如果对一个数据对象加</a:t>
            </a:r>
            <a:r>
              <a:rPr lang="en-US" altLang="zh-CN" smtClean="0"/>
              <a:t>IX</a:t>
            </a:r>
            <a:r>
              <a:rPr lang="zh-CN" altLang="en-US" smtClean="0"/>
              <a:t>锁，表示它的后裔结点拟（意向）加</a:t>
            </a:r>
            <a:r>
              <a:rPr lang="en-US" altLang="zh-CN" smtClean="0"/>
              <a:t>X</a:t>
            </a:r>
            <a:r>
              <a:rPr lang="zh-CN" altLang="en-US" smtClean="0"/>
              <a:t>锁。</a:t>
            </a:r>
            <a:endParaRPr lang="zh-CN" altLang="en-US" smtClean="0"/>
          </a:p>
          <a:p>
            <a:pPr eaLnBrk="1" hangingPunct="1">
              <a:lnSpc>
                <a:spcPct val="150000"/>
              </a:lnSpc>
              <a:buFont typeface="Wingdings" panose="05000000000000000000" pitchFamily="2" charset="2"/>
              <a:buNone/>
            </a:pPr>
            <a:r>
              <a:rPr lang="zh-CN" altLang="en-US" sz="2400" smtClean="0"/>
              <a:t>      例如：事务</a:t>
            </a:r>
            <a:r>
              <a:rPr lang="en-US" altLang="zh-CN" sz="2400" smtClean="0"/>
              <a:t>T</a:t>
            </a:r>
            <a:r>
              <a:rPr lang="en-US" altLang="zh-CN" sz="2400" baseline="-25000" smtClean="0"/>
              <a:t>1</a:t>
            </a:r>
            <a:r>
              <a:rPr lang="zh-CN" altLang="en-US" sz="2400" smtClean="0"/>
              <a:t>要对</a:t>
            </a:r>
            <a:r>
              <a:rPr lang="en-US" altLang="zh-CN" sz="2400" i="1" smtClean="0"/>
              <a:t>R</a:t>
            </a:r>
            <a:r>
              <a:rPr lang="en-US" altLang="zh-CN" sz="2400" baseline="-25000" smtClean="0"/>
              <a:t>1</a:t>
            </a:r>
            <a:r>
              <a:rPr lang="zh-CN" altLang="en-US" sz="2400" smtClean="0"/>
              <a:t>中某个元组加</a:t>
            </a:r>
            <a:r>
              <a:rPr lang="en-US" altLang="zh-CN" sz="2400" smtClean="0"/>
              <a:t>X</a:t>
            </a:r>
            <a:r>
              <a:rPr lang="zh-CN" altLang="en-US" sz="2400" smtClean="0"/>
              <a:t>锁，则要首先对关   </a:t>
            </a:r>
            <a:endParaRPr lang="en-US" altLang="zh-CN" sz="2400" smtClean="0"/>
          </a:p>
          <a:p>
            <a:pPr eaLnBrk="1" hangingPunct="1">
              <a:lnSpc>
                <a:spcPct val="150000"/>
              </a:lnSpc>
              <a:buFont typeface="Wingdings" panose="05000000000000000000" pitchFamily="2" charset="2"/>
              <a:buNone/>
            </a:pPr>
            <a:r>
              <a:rPr lang="en-US" altLang="zh-CN" sz="2400" smtClean="0"/>
              <a:t>      </a:t>
            </a:r>
            <a:r>
              <a:rPr lang="zh-CN" altLang="en-US" sz="2400" smtClean="0"/>
              <a:t>系</a:t>
            </a:r>
            <a:r>
              <a:rPr lang="en-US" altLang="zh-CN" sz="2400" i="1" smtClean="0"/>
              <a:t>R</a:t>
            </a:r>
            <a:r>
              <a:rPr lang="en-US" altLang="zh-CN" sz="2400" baseline="-25000" smtClean="0"/>
              <a:t>1</a:t>
            </a:r>
            <a:r>
              <a:rPr lang="zh-CN" altLang="en-US" sz="2400" smtClean="0"/>
              <a:t>和数据库加</a:t>
            </a:r>
            <a:r>
              <a:rPr lang="en-US" altLang="zh-CN" sz="2400" smtClean="0"/>
              <a:t>IX</a:t>
            </a:r>
            <a:r>
              <a:rPr lang="zh-CN" altLang="en-US" sz="2400" smtClean="0"/>
              <a:t>锁 </a:t>
            </a:r>
            <a:endParaRPr lang="zh-CN" altLang="en-US" sz="2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意向锁（续）</a:t>
            </a:r>
            <a:endParaRPr lang="zh-CN" altLang="zh-CN" sz="3600" smtClean="0"/>
          </a:p>
        </p:txBody>
      </p:sp>
      <p:sp>
        <p:nvSpPr>
          <p:cNvPr id="107523" name="Rectangle 3"/>
          <p:cNvSpPr>
            <a:spLocks noGrp="1" noChangeArrowheads="1"/>
          </p:cNvSpPr>
          <p:nvPr>
            <p:ph type="body" idx="4294967295"/>
          </p:nvPr>
        </p:nvSpPr>
        <p:spPr>
          <a:xfrm>
            <a:off x="457200" y="1341438"/>
            <a:ext cx="8229600" cy="4983162"/>
          </a:xfrm>
        </p:spPr>
        <p:txBody>
          <a:bodyPr/>
          <a:lstStyle/>
          <a:p>
            <a:pPr eaLnBrk="1" hangingPunct="1">
              <a:lnSpc>
                <a:spcPct val="120000"/>
              </a:lnSpc>
            </a:pPr>
            <a:r>
              <a:rPr lang="en-US" altLang="zh-CN" sz="3200" smtClean="0"/>
              <a:t>SIX</a:t>
            </a:r>
            <a:r>
              <a:rPr lang="zh-CN" altLang="en-US" sz="3200" smtClean="0"/>
              <a:t>锁</a:t>
            </a:r>
            <a:endParaRPr lang="zh-CN" altLang="en-US" sz="3200" smtClean="0"/>
          </a:p>
          <a:p>
            <a:pPr lvl="1" eaLnBrk="1" hangingPunct="1">
              <a:lnSpc>
                <a:spcPct val="120000"/>
              </a:lnSpc>
            </a:pPr>
            <a:r>
              <a:rPr lang="zh-CN" altLang="en-US" smtClean="0"/>
              <a:t>如果对一个数据对象加</a:t>
            </a:r>
            <a:r>
              <a:rPr lang="en-US" altLang="zh-CN" smtClean="0"/>
              <a:t>SIX</a:t>
            </a:r>
            <a:r>
              <a:rPr lang="zh-CN" altLang="en-US" smtClean="0"/>
              <a:t>锁，表示对它加</a:t>
            </a:r>
            <a:r>
              <a:rPr lang="en-US" altLang="zh-CN" smtClean="0"/>
              <a:t>S</a:t>
            </a:r>
            <a:r>
              <a:rPr lang="zh-CN" altLang="en-US" smtClean="0"/>
              <a:t>锁，再加</a:t>
            </a:r>
            <a:r>
              <a:rPr lang="en-US" altLang="zh-CN" smtClean="0"/>
              <a:t>IX</a:t>
            </a:r>
            <a:r>
              <a:rPr lang="zh-CN" altLang="en-US" smtClean="0"/>
              <a:t>锁，即</a:t>
            </a:r>
            <a:r>
              <a:rPr lang="en-US" altLang="zh-CN" smtClean="0"/>
              <a:t>SIX = S + IX</a:t>
            </a:r>
            <a:r>
              <a:rPr lang="zh-CN" altLang="en-US" smtClean="0"/>
              <a:t>。</a:t>
            </a:r>
            <a:endParaRPr lang="zh-CN" altLang="en-US" smtClean="0"/>
          </a:p>
          <a:p>
            <a:pPr lvl="1" eaLnBrk="1" hangingPunct="1">
              <a:lnSpc>
                <a:spcPct val="120000"/>
              </a:lnSpc>
            </a:pPr>
            <a:endParaRPr lang="zh-CN" altLang="en-US" smtClean="0"/>
          </a:p>
          <a:p>
            <a:pPr eaLnBrk="1" hangingPunct="1">
              <a:lnSpc>
                <a:spcPct val="120000"/>
              </a:lnSpc>
              <a:buFont typeface="Wingdings" panose="05000000000000000000" pitchFamily="2" charset="2"/>
              <a:buNone/>
            </a:pPr>
            <a:r>
              <a:rPr lang="zh-CN" altLang="en-US" sz="2400" smtClean="0"/>
              <a:t>    例：对某个表加</a:t>
            </a:r>
            <a:r>
              <a:rPr lang="en-US" altLang="zh-CN" sz="2400" smtClean="0"/>
              <a:t>SIX</a:t>
            </a:r>
            <a:r>
              <a:rPr lang="zh-CN" altLang="en-US" sz="2400" smtClean="0"/>
              <a:t>锁，则表示该事务要读整个表（所以要对该表加</a:t>
            </a:r>
            <a:r>
              <a:rPr lang="en-US" altLang="zh-CN" sz="2400" smtClean="0"/>
              <a:t>S</a:t>
            </a:r>
            <a:r>
              <a:rPr lang="zh-CN" altLang="en-US" sz="2400" smtClean="0"/>
              <a:t>锁），同时会更新个别元组（所以要对该表加</a:t>
            </a:r>
            <a:r>
              <a:rPr lang="en-US" altLang="zh-CN" sz="2400" smtClean="0"/>
              <a:t>IX</a:t>
            </a:r>
            <a:r>
              <a:rPr lang="zh-CN" altLang="en-US" sz="2400" smtClean="0"/>
              <a:t>锁）。</a:t>
            </a:r>
            <a:endParaRPr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意向锁（续）</a:t>
            </a:r>
            <a:endParaRPr lang="zh-CN" altLang="zh-CN" sz="3600" smtClean="0"/>
          </a:p>
        </p:txBody>
      </p:sp>
      <p:pic>
        <p:nvPicPr>
          <p:cNvPr id="108547" name="Picture 11" descr="未标题-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060575"/>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12"/>
          <p:cNvSpPr txBox="1">
            <a:spLocks noChangeArrowheads="1"/>
          </p:cNvSpPr>
          <p:nvPr/>
        </p:nvSpPr>
        <p:spPr bwMode="auto">
          <a:xfrm>
            <a:off x="808038" y="14176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08549" name="Text Box 13"/>
          <p:cNvSpPr txBox="1">
            <a:spLocks noChangeArrowheads="1"/>
          </p:cNvSpPr>
          <p:nvPr/>
        </p:nvSpPr>
        <p:spPr bwMode="auto">
          <a:xfrm>
            <a:off x="539750" y="12700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400" b="1">
                <a:solidFill>
                  <a:srgbClr val="3333FF"/>
                </a:solidFill>
                <a:latin typeface="Times New Roman" panose="02020603050405020304" pitchFamily="18" charset="0"/>
              </a:rPr>
              <a:t>意向锁的相容矩阵</a:t>
            </a:r>
            <a:endParaRPr lang="zh-CN" altLang="zh-CN" sz="2400" b="1">
              <a:solidFill>
                <a:srgbClr val="3333FF"/>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意向锁（续）</a:t>
            </a:r>
            <a:endParaRPr lang="zh-CN" altLang="zh-CN" sz="3600" smtClean="0"/>
          </a:p>
        </p:txBody>
      </p:sp>
      <p:sp>
        <p:nvSpPr>
          <p:cNvPr id="2052" name="Rectangle 3"/>
          <p:cNvSpPr>
            <a:spLocks noGrp="1" noChangeArrowheads="1"/>
          </p:cNvSpPr>
          <p:nvPr>
            <p:ph type="body" sz="half" idx="4294967295"/>
          </p:nvPr>
        </p:nvSpPr>
        <p:spPr>
          <a:xfrm>
            <a:off x="457200" y="1254125"/>
            <a:ext cx="4038600" cy="4495800"/>
          </a:xfrm>
        </p:spPr>
        <p:txBody>
          <a:bodyPr/>
          <a:lstStyle/>
          <a:p>
            <a:pPr eaLnBrk="1" hangingPunct="1">
              <a:lnSpc>
                <a:spcPct val="180000"/>
              </a:lnSpc>
            </a:pPr>
            <a:r>
              <a:rPr lang="zh-CN" altLang="zh-CN" smtClean="0"/>
              <a:t>锁的强度</a:t>
            </a:r>
            <a:endParaRPr lang="zh-CN" altLang="zh-CN" smtClean="0"/>
          </a:p>
          <a:p>
            <a:pPr lvl="1" eaLnBrk="1" hangingPunct="1">
              <a:lnSpc>
                <a:spcPct val="180000"/>
              </a:lnSpc>
            </a:pPr>
            <a:r>
              <a:rPr lang="zh-CN" altLang="zh-CN" smtClean="0"/>
              <a:t>锁的强度是指它对其他锁的排斥程度</a:t>
            </a:r>
            <a:endParaRPr lang="zh-CN" altLang="zh-CN" smtClean="0"/>
          </a:p>
          <a:p>
            <a:pPr lvl="1" eaLnBrk="1" hangingPunct="1">
              <a:lnSpc>
                <a:spcPct val="180000"/>
              </a:lnSpc>
            </a:pPr>
            <a:r>
              <a:rPr lang="zh-CN" altLang="zh-CN" smtClean="0"/>
              <a:t>一个事务在申请封锁时以强锁代替弱锁是安全的，反之则不然</a:t>
            </a:r>
            <a:endParaRPr lang="zh-CN" altLang="zh-CN" smtClean="0"/>
          </a:p>
        </p:txBody>
      </p:sp>
      <p:graphicFrame>
        <p:nvGraphicFramePr>
          <p:cNvPr id="2050" name="Object 21"/>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3121" name="" r:id="rId1" imgW="10160000" imgH="14808200" progId="Photoshop.Image.7">
                  <p:embed/>
                </p:oleObj>
              </mc:Choice>
              <mc:Fallback>
                <p:oleObj name="" r:id="rId1" imgW="10160000" imgH="14808200" progId="Photoshop.Image.7">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485900"/>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zh-CN" sz="3600" smtClean="0"/>
              <a:t>意向锁（续）</a:t>
            </a:r>
            <a:endParaRPr lang="zh-CN" altLang="zh-CN" sz="3600" smtClean="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smtClean="0"/>
              <a:t>具有意向锁的多粒度封锁方法</a:t>
            </a:r>
            <a:endParaRPr lang="zh-CN" altLang="en-US" smtClean="0"/>
          </a:p>
          <a:p>
            <a:pPr marL="819150" lvl="1" eaLnBrk="1" hangingPunct="1">
              <a:lnSpc>
                <a:spcPct val="150000"/>
              </a:lnSpc>
              <a:spcBef>
                <a:spcPct val="0"/>
              </a:spcBef>
            </a:pPr>
            <a:r>
              <a:rPr lang="zh-CN" altLang="en-US" smtClean="0"/>
              <a:t>申请封锁时应该按自上而下的次序进行</a:t>
            </a:r>
            <a:endParaRPr lang="zh-CN" altLang="en-US" smtClean="0"/>
          </a:p>
          <a:p>
            <a:pPr marL="819150" lvl="1" eaLnBrk="1" hangingPunct="1">
              <a:lnSpc>
                <a:spcPct val="150000"/>
              </a:lnSpc>
              <a:spcBef>
                <a:spcPct val="0"/>
              </a:spcBef>
            </a:pPr>
            <a:r>
              <a:rPr lang="zh-CN" altLang="en-US" smtClean="0"/>
              <a:t>释放封锁时则应该按自下而上的次序进行</a:t>
            </a:r>
            <a:endParaRPr lang="zh-CN" altLang="en-US" smtClean="0"/>
          </a:p>
          <a:p>
            <a:pPr eaLnBrk="1" hangingPunct="1">
              <a:lnSpc>
                <a:spcPct val="130000"/>
              </a:lnSpc>
              <a:spcBef>
                <a:spcPct val="60000"/>
              </a:spcBef>
              <a:buFont typeface="Wingdings" panose="05000000000000000000" pitchFamily="2" charset="2"/>
              <a:buNone/>
            </a:pPr>
            <a:r>
              <a:rPr lang="zh-CN" altLang="en-US" sz="2400" smtClean="0"/>
              <a:t>   例如：事务</a:t>
            </a:r>
            <a:r>
              <a:rPr lang="en-US" altLang="zh-CN" sz="2400" smtClean="0"/>
              <a:t>T</a:t>
            </a:r>
            <a:r>
              <a:rPr lang="en-US" altLang="zh-CN" sz="2400" baseline="-25000" smtClean="0"/>
              <a:t>1</a:t>
            </a:r>
            <a:r>
              <a:rPr lang="zh-CN" altLang="en-US" sz="2400" smtClean="0"/>
              <a:t>要对关系</a:t>
            </a:r>
            <a:r>
              <a:rPr lang="en-US" altLang="zh-CN" sz="2400" i="1" smtClean="0"/>
              <a:t>R</a:t>
            </a:r>
            <a:r>
              <a:rPr lang="en-US" altLang="zh-CN" sz="2400" baseline="-25000" smtClean="0"/>
              <a:t>1</a:t>
            </a:r>
            <a:r>
              <a:rPr lang="zh-CN" altLang="en-US" sz="2400" smtClean="0"/>
              <a:t>加</a:t>
            </a:r>
            <a:r>
              <a:rPr lang="en-US" altLang="zh-CN" sz="2400" smtClean="0"/>
              <a:t>S</a:t>
            </a:r>
            <a:r>
              <a:rPr lang="zh-CN" altLang="en-US" sz="2400" smtClean="0"/>
              <a:t>锁</a:t>
            </a:r>
            <a:endParaRPr lang="zh-CN" altLang="en-US" sz="2400" smtClean="0"/>
          </a:p>
          <a:p>
            <a:pPr marL="819150" lvl="1" eaLnBrk="1" hangingPunct="1">
              <a:lnSpc>
                <a:spcPct val="150000"/>
              </a:lnSpc>
              <a:spcBef>
                <a:spcPct val="0"/>
              </a:spcBef>
            </a:pPr>
            <a:r>
              <a:rPr lang="zh-CN" altLang="en-US" smtClean="0"/>
              <a:t>要首先对数据库加</a:t>
            </a:r>
            <a:r>
              <a:rPr lang="en-US" altLang="zh-CN" smtClean="0"/>
              <a:t>IS</a:t>
            </a:r>
            <a:r>
              <a:rPr lang="zh-CN" altLang="en-US" smtClean="0"/>
              <a:t>锁</a:t>
            </a:r>
            <a:endParaRPr lang="zh-CN" altLang="en-US" smtClean="0"/>
          </a:p>
          <a:p>
            <a:pPr marL="819150" lvl="1" eaLnBrk="1" hangingPunct="1">
              <a:lnSpc>
                <a:spcPct val="150000"/>
              </a:lnSpc>
              <a:spcBef>
                <a:spcPct val="0"/>
              </a:spcBef>
            </a:pPr>
            <a:r>
              <a:rPr lang="zh-CN" altLang="en-US" smtClean="0"/>
              <a:t>检查数据库和</a:t>
            </a:r>
            <a:r>
              <a:rPr lang="en-US" altLang="zh-CN" i="1" smtClean="0"/>
              <a:t>R</a:t>
            </a:r>
            <a:r>
              <a:rPr lang="en-US" altLang="zh-CN" baseline="-25000" smtClean="0"/>
              <a:t>1</a:t>
            </a:r>
            <a:r>
              <a:rPr lang="zh-CN" altLang="en-US" smtClean="0"/>
              <a:t>是否已加了不相容的锁</a:t>
            </a:r>
            <a:r>
              <a:rPr lang="en-US" altLang="zh-CN" smtClean="0"/>
              <a:t>(X</a:t>
            </a:r>
            <a:r>
              <a:rPr lang="zh-CN" altLang="en-US" smtClean="0"/>
              <a:t>或</a:t>
            </a:r>
            <a:r>
              <a:rPr lang="en-US" altLang="zh-CN" smtClean="0"/>
              <a:t>IX)</a:t>
            </a:r>
            <a:endParaRPr lang="en-US" altLang="zh-CN" smtClean="0"/>
          </a:p>
          <a:p>
            <a:pPr marL="819150" lvl="1" eaLnBrk="1" hangingPunct="1">
              <a:lnSpc>
                <a:spcPct val="150000"/>
              </a:lnSpc>
              <a:spcBef>
                <a:spcPct val="0"/>
              </a:spcBef>
            </a:pPr>
            <a:r>
              <a:rPr lang="zh-CN" altLang="en-US" smtClean="0"/>
              <a:t>不再需要搜索和检查</a:t>
            </a:r>
            <a:r>
              <a:rPr lang="en-US" altLang="zh-CN" i="1" smtClean="0"/>
              <a:t>R</a:t>
            </a:r>
            <a:r>
              <a:rPr lang="en-US" altLang="zh-CN" baseline="-25000" smtClean="0"/>
              <a:t>1</a:t>
            </a:r>
            <a:r>
              <a:rPr lang="zh-CN" altLang="en-US" smtClean="0"/>
              <a:t>中的元组是否加了不相容的锁</a:t>
            </a:r>
            <a:r>
              <a:rPr lang="en-US" altLang="zh-CN" smtClean="0"/>
              <a:t>(X</a:t>
            </a:r>
            <a:r>
              <a:rPr lang="zh-CN" altLang="en-US" smtClean="0"/>
              <a:t>锁</a:t>
            </a:r>
            <a:r>
              <a:rPr lang="en-US" altLang="zh-CN" smtClean="0"/>
              <a:t>) </a:t>
            </a: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344307"/>
            <a:ext cx="7391400" cy="563562"/>
          </a:xfrm>
        </p:spPr>
        <p:txBody>
          <a:bodyPr>
            <a:normAutofit fontScale="90000"/>
          </a:bodyPr>
          <a:lstStyle/>
          <a:p>
            <a:r>
              <a:rPr lang="en-US" altLang="zh-CN" sz="3600" dirty="0" smtClean="0"/>
              <a:t> 2.</a:t>
            </a:r>
            <a:r>
              <a:rPr lang="zh-CN" altLang="en-US" sz="3600" dirty="0" smtClean="0"/>
              <a:t>并发控制</a:t>
            </a:r>
            <a:r>
              <a:rPr lang="zh-CN" altLang="en-US" sz="3600" dirty="0">
                <a:solidFill>
                  <a:srgbClr val="FF0000"/>
                </a:solidFill>
                <a:ea typeface="宋体" panose="02010600030101010101" pitchFamily="2" charset="-122"/>
              </a:rPr>
              <a:t>（对应第</a:t>
            </a:r>
            <a:r>
              <a:rPr lang="en-US" altLang="zh-CN" sz="3600" dirty="0">
                <a:solidFill>
                  <a:srgbClr val="FF0000"/>
                </a:solidFill>
                <a:ea typeface="宋体" panose="02010600030101010101" pitchFamily="2" charset="-122"/>
              </a:rPr>
              <a:t>11</a:t>
            </a:r>
            <a:r>
              <a:rPr lang="zh-CN" altLang="en-US" sz="3600" dirty="0">
                <a:solidFill>
                  <a:srgbClr val="FF0000"/>
                </a:solidFill>
                <a:ea typeface="宋体" panose="02010600030101010101" pitchFamily="2" charset="-122"/>
              </a:rPr>
              <a:t>章</a:t>
            </a:r>
            <a:r>
              <a:rPr lang="zh-CN" altLang="en-US" sz="3600" dirty="0" smtClean="0">
                <a:solidFill>
                  <a:srgbClr val="FF0000"/>
                </a:solidFill>
                <a:ea typeface="宋体" panose="02010600030101010101" pitchFamily="2" charset="-122"/>
              </a:rPr>
              <a:t>）</a:t>
            </a:r>
            <a:endParaRPr lang="zh-CN" altLang="en-US" sz="3600" dirty="0" smtClean="0"/>
          </a:p>
        </p:txBody>
      </p:sp>
      <p:sp>
        <p:nvSpPr>
          <p:cNvPr id="5123" name="Rectangle 3"/>
          <p:cNvSpPr>
            <a:spLocks noGrp="1" noChangeArrowheads="1"/>
          </p:cNvSpPr>
          <p:nvPr>
            <p:ph type="body" idx="4294967295"/>
          </p:nvPr>
        </p:nvSpPr>
        <p:spPr>
          <a:xfrm>
            <a:off x="457200" y="1196975"/>
            <a:ext cx="8229600" cy="4697413"/>
          </a:xfrm>
        </p:spPr>
        <p:txBody>
          <a:bodyPr/>
          <a:lstStyle/>
          <a:p>
            <a:pPr eaLnBrk="1" hangingPunct="1">
              <a:lnSpc>
                <a:spcPct val="180000"/>
              </a:lnSpc>
            </a:pPr>
            <a:r>
              <a:rPr lang="zh-CN" altLang="en-US" smtClean="0"/>
              <a:t>多用户数据库系统</a:t>
            </a:r>
            <a:endParaRPr lang="zh-CN" altLang="en-US" smtClean="0"/>
          </a:p>
          <a:p>
            <a:pPr eaLnBrk="1" hangingPunct="1">
              <a:lnSpc>
                <a:spcPct val="180000"/>
              </a:lnSpc>
              <a:buFont typeface="Wingdings" panose="05000000000000000000" pitchFamily="2" charset="2"/>
              <a:buNone/>
            </a:pPr>
            <a:r>
              <a:rPr lang="zh-CN" altLang="en-US" smtClean="0"/>
              <a:t>    允许多个用户同时使用的数据库系统</a:t>
            </a:r>
            <a:endParaRPr lang="zh-CN" altLang="en-US" smtClean="0"/>
          </a:p>
          <a:p>
            <a:pPr lvl="1" eaLnBrk="1" hangingPunct="1">
              <a:lnSpc>
                <a:spcPct val="180000"/>
              </a:lnSpc>
            </a:pPr>
            <a:r>
              <a:rPr lang="zh-CN" altLang="en-US" smtClean="0"/>
              <a:t>飞机定票数据库系统</a:t>
            </a:r>
            <a:endParaRPr lang="zh-CN" altLang="en-US" smtClean="0"/>
          </a:p>
          <a:p>
            <a:pPr lvl="1" eaLnBrk="1" hangingPunct="1">
              <a:lnSpc>
                <a:spcPct val="180000"/>
              </a:lnSpc>
            </a:pPr>
            <a:r>
              <a:rPr lang="zh-CN" altLang="en-US" smtClean="0"/>
              <a:t>银行数据库系统 </a:t>
            </a:r>
            <a:endParaRPr lang="zh-CN" altLang="en-US" smtClean="0"/>
          </a:p>
          <a:p>
            <a:pPr lvl="1" eaLnBrk="1" hangingPunct="1">
              <a:lnSpc>
                <a:spcPct val="180000"/>
              </a:lnSpc>
            </a:pPr>
            <a:r>
              <a:rPr lang="zh-CN" altLang="en-US" smtClean="0"/>
              <a:t>特点：在同一时刻并发运行的事务数可达数百上千个 </a:t>
            </a:r>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smtClean="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smtClean="0"/>
              <a:t>课后练习题</a:t>
            </a:r>
            <a:r>
              <a:rPr lang="en-US" altLang="zh-CN" dirty="0" smtClean="0"/>
              <a:t>9</a:t>
            </a:r>
            <a:endParaRPr lang="en-US" altLang="zh-CN" dirty="0" smtClean="0"/>
          </a:p>
        </p:txBody>
      </p:sp>
      <p:pic>
        <p:nvPicPr>
          <p:cNvPr id="2" name="图片 1"/>
          <p:cNvPicPr>
            <a:picLocks noChangeAspect="1"/>
          </p:cNvPicPr>
          <p:nvPr/>
        </p:nvPicPr>
        <p:blipFill rotWithShape="1">
          <a:blip r:embed="rId1" cstate="email"/>
          <a:srcRect l="-14750"/>
          <a:stretch>
            <a:fillRect/>
          </a:stretch>
        </p:blipFill>
        <p:spPr>
          <a:xfrm>
            <a:off x="-744583" y="1581342"/>
            <a:ext cx="9349497" cy="4691169"/>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smtClean="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smtClean="0"/>
              <a:t>课后练习题</a:t>
            </a:r>
            <a:r>
              <a:rPr lang="en-US" altLang="zh-CN" dirty="0" smtClean="0"/>
              <a:t>9</a:t>
            </a:r>
            <a:endParaRPr lang="en-US" altLang="zh-CN" dirty="0" smtClean="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3717" y="1209178"/>
            <a:ext cx="5827586" cy="5669634"/>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smtClean="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smtClean="0"/>
              <a:t>课后练习题</a:t>
            </a:r>
            <a:r>
              <a:rPr lang="en-US" altLang="zh-CN" dirty="0" smtClean="0"/>
              <a:t>9</a:t>
            </a:r>
            <a:endParaRPr lang="en-US" altLang="zh-CN"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23717" y="1197208"/>
            <a:ext cx="6029167" cy="5517101"/>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smtClean="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smtClean="0"/>
              <a:t>课后练习题</a:t>
            </a:r>
            <a:r>
              <a:rPr lang="en-US" altLang="zh-CN" dirty="0" smtClean="0"/>
              <a:t>9</a:t>
            </a:r>
            <a:endParaRPr lang="en-US" altLang="zh-CN" dirty="0" smtClean="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1785" y="1681088"/>
            <a:ext cx="6576630" cy="4854361"/>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normAutofit fontScale="90000"/>
          </a:bodyPr>
          <a:lstStyle/>
          <a:p>
            <a:pPr eaLnBrk="1" hangingPunct="1"/>
            <a:r>
              <a:rPr lang="zh-CN" altLang="en-US" sz="3600" dirty="0"/>
              <a:t>练习</a:t>
            </a:r>
            <a:endParaRPr lang="zh-CN" altLang="zh-CN" sz="3600" dirty="0" smtClean="0"/>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dirty="0" smtClean="0"/>
              <a:t>课后练习题</a:t>
            </a:r>
            <a:r>
              <a:rPr lang="en-US" altLang="zh-CN" dirty="0" smtClean="0"/>
              <a:t>9</a:t>
            </a:r>
            <a:endParaRPr lang="en-US" altLang="zh-CN"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1728" y="1750918"/>
            <a:ext cx="7985072" cy="487194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122238"/>
            <a:ext cx="7391400" cy="563562"/>
          </a:xfrm>
        </p:spPr>
        <p:txBody>
          <a:bodyPr>
            <a:normAutofit fontScale="90000"/>
          </a:bodyPr>
          <a:lstStyle/>
          <a:p>
            <a:pPr eaLnBrk="1" hangingPunct="1"/>
            <a:r>
              <a:rPr lang="en-US" altLang="zh-CN" sz="3600" smtClean="0"/>
              <a:t> </a:t>
            </a:r>
            <a:r>
              <a:rPr lang="zh-CN" altLang="en-US" sz="3600" smtClean="0"/>
              <a:t>并发控制（续）</a:t>
            </a:r>
            <a:endParaRPr lang="zh-CN" altLang="en-US" sz="3600" smtClean="0"/>
          </a:p>
        </p:txBody>
      </p:sp>
      <p:sp>
        <p:nvSpPr>
          <p:cNvPr id="6147" name="Rectangle 3"/>
          <p:cNvSpPr>
            <a:spLocks noGrp="1" noChangeArrowheads="1"/>
          </p:cNvSpPr>
          <p:nvPr>
            <p:ph type="body" idx="4294967295"/>
          </p:nvPr>
        </p:nvSpPr>
        <p:spPr>
          <a:xfrm>
            <a:off x="457200" y="1196975"/>
            <a:ext cx="6346825" cy="4495800"/>
          </a:xfrm>
        </p:spPr>
        <p:txBody>
          <a:bodyPr/>
          <a:lstStyle/>
          <a:p>
            <a:pPr algn="just" eaLnBrk="1" hangingPunct="1">
              <a:lnSpc>
                <a:spcPct val="150000"/>
              </a:lnSpc>
            </a:pPr>
            <a:r>
              <a:rPr lang="zh-CN" altLang="en-US" smtClean="0"/>
              <a:t>多事务执行方式 </a:t>
            </a:r>
            <a:endParaRPr lang="zh-CN" altLang="en-US" smtClean="0"/>
          </a:p>
          <a:p>
            <a:pPr algn="just" eaLnBrk="1" hangingPunct="1">
              <a:lnSpc>
                <a:spcPct val="150000"/>
              </a:lnSpc>
              <a:spcBef>
                <a:spcPct val="50000"/>
              </a:spcBef>
              <a:buFont typeface="Wingdings" panose="05000000000000000000" pitchFamily="2" charset="2"/>
              <a:buNone/>
            </a:pPr>
            <a:r>
              <a:rPr lang="zh-CN" altLang="en-US" sz="2400" smtClean="0"/>
              <a:t>  （</a:t>
            </a:r>
            <a:r>
              <a:rPr lang="en-US" altLang="zh-CN" sz="2400" smtClean="0"/>
              <a:t>1</a:t>
            </a:r>
            <a:r>
              <a:rPr lang="zh-CN" altLang="en-US" sz="2400" smtClean="0"/>
              <a:t>）事务串行执行</a:t>
            </a:r>
            <a:endParaRPr lang="zh-CN" altLang="en-US" sz="2400" smtClean="0"/>
          </a:p>
          <a:p>
            <a:pPr lvl="1" algn="just" eaLnBrk="1" hangingPunct="1">
              <a:lnSpc>
                <a:spcPct val="150000"/>
              </a:lnSpc>
              <a:spcBef>
                <a:spcPct val="50000"/>
              </a:spcBef>
            </a:pPr>
            <a:r>
              <a:rPr lang="zh-CN" altLang="en-US" smtClean="0"/>
              <a:t>每个时刻只有一个事务运行，其他事务必须等到这个事务结束以后方能运行</a:t>
            </a:r>
            <a:endParaRPr lang="zh-CN" altLang="en-US" smtClean="0"/>
          </a:p>
          <a:p>
            <a:pPr lvl="1" algn="just" eaLnBrk="1" hangingPunct="1">
              <a:lnSpc>
                <a:spcPct val="150000"/>
              </a:lnSpc>
              <a:spcBef>
                <a:spcPct val="50000"/>
              </a:spcBef>
            </a:pPr>
            <a:r>
              <a:rPr lang="zh-CN" altLang="en-US" smtClean="0"/>
              <a:t>不能充分利用系统资源，发挥数据库共享资源的特点</a:t>
            </a:r>
            <a:endParaRPr lang="zh-CN" altLang="en-US" smtClean="0"/>
          </a:p>
        </p:txBody>
      </p:sp>
      <p:sp>
        <p:nvSpPr>
          <p:cNvPr id="6148" name="Line 10"/>
          <p:cNvSpPr>
            <a:spLocks noChangeShapeType="1"/>
          </p:cNvSpPr>
          <p:nvPr/>
        </p:nvSpPr>
        <p:spPr bwMode="auto">
          <a:xfrm>
            <a:off x="7740650" y="2276475"/>
            <a:ext cx="0" cy="30241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 name="Line 11"/>
          <p:cNvSpPr>
            <a:spLocks noChangeShapeType="1"/>
          </p:cNvSpPr>
          <p:nvPr/>
        </p:nvSpPr>
        <p:spPr bwMode="auto">
          <a:xfrm>
            <a:off x="7740650" y="3716338"/>
            <a:ext cx="215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 name="Line 12"/>
          <p:cNvSpPr>
            <a:spLocks noChangeShapeType="1"/>
          </p:cNvSpPr>
          <p:nvPr/>
        </p:nvSpPr>
        <p:spPr bwMode="auto">
          <a:xfrm>
            <a:off x="7740650" y="4652963"/>
            <a:ext cx="215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 name="Text Box 13"/>
          <p:cNvSpPr txBox="1">
            <a:spLocks noChangeArrowheads="1"/>
          </p:cNvSpPr>
          <p:nvPr/>
        </p:nvSpPr>
        <p:spPr bwMode="auto">
          <a:xfrm>
            <a:off x="7739063" y="28463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1</a:t>
            </a:r>
            <a:endParaRPr lang="en-US" altLang="zh-CN" b="1" baseline="-25000">
              <a:latin typeface="Times New Roman" panose="02020603050405020304" pitchFamily="18" charset="0"/>
            </a:endParaRPr>
          </a:p>
        </p:txBody>
      </p:sp>
      <p:sp>
        <p:nvSpPr>
          <p:cNvPr id="6152" name="Text Box 14"/>
          <p:cNvSpPr txBox="1">
            <a:spLocks noChangeArrowheads="1"/>
          </p:cNvSpPr>
          <p:nvPr/>
        </p:nvSpPr>
        <p:spPr bwMode="auto">
          <a:xfrm>
            <a:off x="7758113" y="3860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2</a:t>
            </a:r>
            <a:endParaRPr lang="en-US" altLang="zh-CN" b="1" baseline="-25000">
              <a:latin typeface="Times New Roman" panose="02020603050405020304" pitchFamily="18" charset="0"/>
            </a:endParaRPr>
          </a:p>
        </p:txBody>
      </p:sp>
      <p:sp>
        <p:nvSpPr>
          <p:cNvPr id="6153" name="Text Box 15"/>
          <p:cNvSpPr txBox="1">
            <a:spLocks noChangeArrowheads="1"/>
          </p:cNvSpPr>
          <p:nvPr/>
        </p:nvSpPr>
        <p:spPr bwMode="auto">
          <a:xfrm>
            <a:off x="7758113"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3</a:t>
            </a:r>
            <a:endParaRPr lang="en-US" altLang="zh-CN" b="1" baseline="-25000">
              <a:latin typeface="Times New Roman" panose="02020603050405020304" pitchFamily="18" charset="0"/>
            </a:endParaRPr>
          </a:p>
        </p:txBody>
      </p:sp>
      <p:sp>
        <p:nvSpPr>
          <p:cNvPr id="6154" name="Text Box 16"/>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b="1">
                <a:latin typeface="Times New Roman" panose="02020603050405020304" pitchFamily="18" charset="0"/>
              </a:rPr>
              <a:t>事务的串行执行方式</a:t>
            </a:r>
            <a:endParaRPr lang="zh-CN" altLang="zh-CN"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0" y="184150"/>
            <a:ext cx="7391400" cy="563563"/>
          </a:xfrm>
        </p:spPr>
        <p:txBody>
          <a:bodyPr>
            <a:normAutofit fontScale="90000"/>
          </a:bodyPr>
          <a:lstStyle/>
          <a:p>
            <a:pPr eaLnBrk="1" hangingPunct="1"/>
            <a:r>
              <a:rPr lang="zh-CN" altLang="zh-CN" sz="3600" smtClean="0"/>
              <a:t>并发控制（续）</a:t>
            </a:r>
            <a:endParaRPr lang="zh-CN" altLang="zh-CN" sz="3600" smtClean="0"/>
          </a:p>
        </p:txBody>
      </p:sp>
      <p:sp>
        <p:nvSpPr>
          <p:cNvPr id="7171" name="Rectangle 3"/>
          <p:cNvSpPr>
            <a:spLocks noGrp="1" noChangeArrowheads="1"/>
          </p:cNvSpPr>
          <p:nvPr>
            <p:ph type="body" idx="4294967295"/>
          </p:nvPr>
        </p:nvSpPr>
        <p:spPr>
          <a:xfrm>
            <a:off x="323850" y="1931988"/>
            <a:ext cx="6059488" cy="3762375"/>
          </a:xfrm>
        </p:spPr>
        <p:txBody>
          <a:bodyPr/>
          <a:lstStyle/>
          <a:p>
            <a:pPr lvl="1" algn="just" eaLnBrk="1" hangingPunct="1">
              <a:lnSpc>
                <a:spcPct val="150000"/>
              </a:lnSpc>
              <a:spcBef>
                <a:spcPct val="50000"/>
              </a:spcBef>
            </a:pPr>
            <a:r>
              <a:rPr lang="zh-CN" altLang="en-US" smtClean="0"/>
              <a:t>在单处理机系统中，事务的并行执行是这些并行事务的并行操作轮流交叉运行</a:t>
            </a:r>
            <a:endParaRPr lang="zh-CN" altLang="en-US" smtClean="0"/>
          </a:p>
          <a:p>
            <a:pPr lvl="1" algn="just" eaLnBrk="1" hangingPunct="1">
              <a:lnSpc>
                <a:spcPct val="150000"/>
              </a:lnSpc>
              <a:spcBef>
                <a:spcPct val="50000"/>
              </a:spcBef>
            </a:pPr>
            <a:r>
              <a:rPr lang="zh-CN" altLang="en-US" smtClean="0"/>
              <a:t>单处理机系统中的并行事务并没有真正地并行运行，但能够减少处理机的空闲时间，提高系统的效率</a:t>
            </a:r>
            <a:endParaRPr lang="zh-CN" altLang="en-US" smtClean="0"/>
          </a:p>
        </p:txBody>
      </p:sp>
      <p:pic>
        <p:nvPicPr>
          <p:cNvPr id="71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9563" y="2349500"/>
            <a:ext cx="2198687"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1"/>
          <p:cNvSpPr txBox="1">
            <a:spLocks noChangeArrowheads="1"/>
          </p:cNvSpPr>
          <p:nvPr/>
        </p:nvSpPr>
        <p:spPr bwMode="auto">
          <a:xfrm>
            <a:off x="611188" y="1125538"/>
            <a:ext cx="7993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Font typeface="Wingdings" panose="05000000000000000000" pitchFamily="2" charset="2"/>
              <a:buNone/>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endParaRPr lang="zh-CN" altLang="en-US" sz="2400" b="1"/>
          </a:p>
          <a:p>
            <a:pPr eaLnBrk="1" hangingPunct="1"/>
            <a:endParaRPr lang="zh-CN" altLang="en-US" sz="24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smtClean="0"/>
              <a:t>并发控制（续）</a:t>
            </a:r>
            <a:endParaRPr lang="zh-CN" altLang="en-US" sz="3600" smtClean="0"/>
          </a:p>
        </p:txBody>
      </p:sp>
      <p:sp>
        <p:nvSpPr>
          <p:cNvPr id="8195" name="Rectangle 3"/>
          <p:cNvSpPr>
            <a:spLocks noGrp="1" noChangeArrowheads="1"/>
          </p:cNvSpPr>
          <p:nvPr>
            <p:ph type="body" idx="1"/>
          </p:nvPr>
        </p:nvSpPr>
        <p:spPr>
          <a:xfrm>
            <a:off x="457200" y="1098550"/>
            <a:ext cx="8229600" cy="5095875"/>
          </a:xfrm>
        </p:spPr>
        <p:txBody>
          <a:bodyPr/>
          <a:lstStyle/>
          <a:p>
            <a:pPr algn="just" eaLnBrk="1" hangingPunct="1">
              <a:lnSpc>
                <a:spcPct val="150000"/>
              </a:lnSpc>
              <a:spcBef>
                <a:spcPct val="0"/>
              </a:spcBef>
              <a:buFont typeface="Wingdings" panose="05000000000000000000" pitchFamily="2" charset="2"/>
              <a:buNone/>
            </a:pPr>
            <a:r>
              <a:rPr lang="en-US" altLang="zh-CN" sz="2400" smtClean="0"/>
              <a:t> </a:t>
            </a:r>
            <a:r>
              <a:rPr lang="zh-CN" altLang="en-US" sz="2400" smtClean="0"/>
              <a:t>（</a:t>
            </a:r>
            <a:r>
              <a:rPr lang="en-US" altLang="zh-CN" sz="2400" smtClean="0"/>
              <a:t>3</a:t>
            </a:r>
            <a:r>
              <a:rPr lang="zh-CN" altLang="en-US" sz="2400" smtClean="0"/>
              <a:t>）同时并发方式（</a:t>
            </a:r>
            <a:r>
              <a:rPr lang="en-US" altLang="zh-CN" sz="2400" smtClean="0"/>
              <a:t>simultaneous  concurrency</a:t>
            </a:r>
            <a:r>
              <a:rPr lang="zh-CN" altLang="en-US" sz="2400" smtClean="0"/>
              <a:t>）</a:t>
            </a:r>
            <a:endParaRPr lang="zh-CN" altLang="en-US" sz="2400" smtClean="0"/>
          </a:p>
          <a:p>
            <a:pPr lvl="1" algn="just" eaLnBrk="1" hangingPunct="1">
              <a:lnSpc>
                <a:spcPct val="150000"/>
              </a:lnSpc>
              <a:spcBef>
                <a:spcPct val="0"/>
              </a:spcBef>
            </a:pPr>
            <a:r>
              <a:rPr lang="zh-CN" altLang="en-US" smtClean="0"/>
              <a:t>多处理机系统中，每个处理机可以运行一个事务，多个处理机可以同时运行多个事务，实现多个事务真正的并行运行</a:t>
            </a:r>
            <a:endParaRPr lang="zh-CN" altLang="en-US" smtClean="0"/>
          </a:p>
          <a:p>
            <a:pPr lvl="1" algn="just" eaLnBrk="1" hangingPunct="1">
              <a:lnSpc>
                <a:spcPct val="150000"/>
              </a:lnSpc>
              <a:spcBef>
                <a:spcPct val="0"/>
              </a:spcBef>
            </a:pPr>
            <a:r>
              <a:rPr lang="zh-CN" altLang="en-US" smtClean="0"/>
              <a:t>最理想的并发方式，但受制于硬件环境</a:t>
            </a:r>
            <a:endParaRPr lang="zh-CN" altLang="en-US" smtClean="0"/>
          </a:p>
          <a:p>
            <a:pPr lvl="1" algn="just" eaLnBrk="1" hangingPunct="1">
              <a:lnSpc>
                <a:spcPct val="150000"/>
              </a:lnSpc>
              <a:spcBef>
                <a:spcPct val="0"/>
              </a:spcBef>
            </a:pPr>
            <a:r>
              <a:rPr lang="zh-CN" altLang="en-US" smtClean="0"/>
              <a:t>更复杂的并发方式机制</a:t>
            </a:r>
            <a:endParaRPr lang="zh-CN" altLang="en-US" smtClean="0"/>
          </a:p>
          <a:p>
            <a:pPr algn="just" eaLnBrk="1" hangingPunct="1">
              <a:lnSpc>
                <a:spcPct val="150000"/>
              </a:lnSpc>
              <a:spcBef>
                <a:spcPct val="0"/>
              </a:spcBef>
            </a:pPr>
            <a:r>
              <a:rPr lang="zh-CN" altLang="en-US" sz="2400" smtClean="0"/>
              <a:t>本章讨论的数据库系统并发控制技术是以单处理机系统为基础的 </a:t>
            </a:r>
            <a:endParaRPr lang="zh-CN" altLang="en-US"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8216</Words>
  <Application>WPS 演示</Application>
  <PresentationFormat>全屏显示(4:3)</PresentationFormat>
  <Paragraphs>1065</Paragraphs>
  <Slides>64</Slides>
  <Notes>2</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9" baseType="lpstr">
      <vt:lpstr>Arial</vt:lpstr>
      <vt:lpstr>宋体</vt:lpstr>
      <vt:lpstr>Wingdings</vt:lpstr>
      <vt:lpstr>Times New Roman</vt:lpstr>
      <vt:lpstr>Calibri Light</vt:lpstr>
      <vt:lpstr>Calibri</vt:lpstr>
      <vt:lpstr>微软雅黑</vt:lpstr>
      <vt:lpstr>Arial Unicode MS</vt:lpstr>
      <vt:lpstr>Tahoma</vt:lpstr>
      <vt:lpstr>Courier New</vt:lpstr>
      <vt:lpstr>Gulim</vt:lpstr>
      <vt:lpstr>Adobe Myungjo Std M</vt:lpstr>
      <vt:lpstr>Office 主题</vt:lpstr>
      <vt:lpstr>Word.Picture.8</vt:lpstr>
      <vt:lpstr>Photoshop.Image.7</vt:lpstr>
      <vt:lpstr>数据库管理2 并发控制</vt:lpstr>
      <vt:lpstr>目录</vt:lpstr>
      <vt:lpstr>1.事务</vt:lpstr>
      <vt:lpstr>定义事务</vt:lpstr>
      <vt:lpstr>事务的特性（ACID特性）</vt:lpstr>
      <vt:lpstr> 2.并发控制（对应第11章）</vt:lpstr>
      <vt:lpstr> 并发控制（续）</vt:lpstr>
      <vt:lpstr>并发控制（续）</vt:lpstr>
      <vt:lpstr>并发控制（续）</vt:lpstr>
      <vt:lpstr>并发控制（续）</vt:lpstr>
      <vt:lpstr>并发控制概述（续）</vt:lpstr>
      <vt:lpstr>T1的修改被T2覆盖了！</vt:lpstr>
      <vt:lpstr>并发控制概述（续）</vt:lpstr>
      <vt:lpstr>（1）丢失修改</vt:lpstr>
      <vt:lpstr>（2） 不可重复读</vt:lpstr>
      <vt:lpstr>不可重复读（续）</vt:lpstr>
      <vt:lpstr>（3） 读“脏”数据</vt:lpstr>
      <vt:lpstr>读“脏”数据（续）</vt:lpstr>
      <vt:lpstr>并发控制概述（续）</vt:lpstr>
      <vt:lpstr>3.什么是封锁</vt:lpstr>
      <vt:lpstr>排它锁</vt:lpstr>
      <vt:lpstr>共享锁</vt:lpstr>
      <vt:lpstr>使用封锁机制解决丢失修改问题</vt:lpstr>
      <vt:lpstr>使用封锁机制解决不可重复读问题</vt:lpstr>
      <vt:lpstr>使用封锁机制解决读“脏”数据问题</vt:lpstr>
      <vt:lpstr>PowerPoint 演示文稿</vt:lpstr>
      <vt:lpstr>活锁（续）</vt:lpstr>
      <vt:lpstr>活锁（续）</vt:lpstr>
      <vt:lpstr>死锁</vt:lpstr>
      <vt:lpstr>死锁（续）</vt:lpstr>
      <vt:lpstr>解决死锁的方法</vt:lpstr>
      <vt:lpstr>（1） 超时法</vt:lpstr>
      <vt:lpstr>（2）等待图法</vt:lpstr>
      <vt:lpstr>等待图法（续）</vt:lpstr>
      <vt:lpstr>那个发生了死锁？？</vt:lpstr>
      <vt:lpstr>死锁的诊断与解除（续）</vt:lpstr>
      <vt:lpstr>4.并发调度的可串行性</vt:lpstr>
      <vt:lpstr>可串行化调度</vt:lpstr>
      <vt:lpstr>可串行化调度（续）</vt:lpstr>
      <vt:lpstr>串行调度,正确的调度</vt:lpstr>
      <vt:lpstr>串行调度,正确的调度</vt:lpstr>
      <vt:lpstr>不可串行化调度，错误的调度</vt:lpstr>
      <vt:lpstr>可串行化调度，正确的调度</vt:lpstr>
      <vt:lpstr>冲突可串行化调度</vt:lpstr>
      <vt:lpstr>冲突可串行化（续）</vt:lpstr>
      <vt:lpstr>冲突可串行化（续）</vt:lpstr>
      <vt:lpstr> 5. 两段锁协议</vt:lpstr>
      <vt:lpstr>两段锁协议示例</vt:lpstr>
      <vt:lpstr>6.封锁粒度</vt:lpstr>
      <vt:lpstr>选择封锁粒度原则</vt:lpstr>
      <vt:lpstr>多粒度封锁（续）</vt:lpstr>
      <vt:lpstr>意向锁</vt:lpstr>
      <vt:lpstr>常用意向锁</vt:lpstr>
      <vt:lpstr>意向锁（续）</vt:lpstr>
      <vt:lpstr>意向锁（续）</vt:lpstr>
      <vt:lpstr>意向锁（续）</vt:lpstr>
      <vt:lpstr>意向锁（续）</vt:lpstr>
      <vt:lpstr>意向锁（续）</vt:lpstr>
      <vt:lpstr>意向锁（续）</vt:lpstr>
      <vt:lpstr>练习</vt:lpstr>
      <vt:lpstr>练习</vt:lpstr>
      <vt:lpstr>练习</vt:lpstr>
      <vt:lpstr>练习</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duzh</cp:lastModifiedBy>
  <cp:revision>819</cp:revision>
  <cp:lastPrinted>2020-11-03T04:09:00Z</cp:lastPrinted>
  <dcterms:created xsi:type="dcterms:W3CDTF">2020-09-13T01:44:00Z</dcterms:created>
  <dcterms:modified xsi:type="dcterms:W3CDTF">2023-12-05T12:34:13Z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428629B4CB134190A05CCD1488021FAA_13</vt:lpwstr>
  </property>
  <property fmtid="{D5CDD505-2E9C-101B-9397-08002B2CF9AE}" pid="3" name="KSOProductBuildVer">
    <vt:lpwstr>2052-12.1.0.15374</vt:lpwstr>
  </property>
</Properties>
</file>